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54"/>
  </p:notesMasterIdLst>
  <p:handoutMasterIdLst>
    <p:handoutMasterId r:id="rId55"/>
  </p:handoutMasterIdLst>
  <p:sldIdLst>
    <p:sldId id="256" r:id="rId7"/>
    <p:sldId id="258" r:id="rId8"/>
    <p:sldId id="2035" r:id="rId9"/>
    <p:sldId id="339" r:id="rId10"/>
    <p:sldId id="344" r:id="rId11"/>
    <p:sldId id="2212" r:id="rId12"/>
    <p:sldId id="2207" r:id="rId13"/>
    <p:sldId id="2191" r:id="rId14"/>
    <p:sldId id="2176" r:id="rId15"/>
    <p:sldId id="2220" r:id="rId16"/>
    <p:sldId id="2210" r:id="rId17"/>
    <p:sldId id="2208" r:id="rId18"/>
    <p:sldId id="2211" r:id="rId19"/>
    <p:sldId id="2209" r:id="rId20"/>
    <p:sldId id="2213" r:id="rId21"/>
    <p:sldId id="2169" r:id="rId22"/>
    <p:sldId id="362" r:id="rId23"/>
    <p:sldId id="2119" r:id="rId24"/>
    <p:sldId id="2173" r:id="rId25"/>
    <p:sldId id="364" r:id="rId26"/>
    <p:sldId id="2217" r:id="rId27"/>
    <p:sldId id="2175" r:id="rId28"/>
    <p:sldId id="345" r:id="rId29"/>
    <p:sldId id="2222" r:id="rId30"/>
    <p:sldId id="379" r:id="rId31"/>
    <p:sldId id="2223" r:id="rId32"/>
    <p:sldId id="2224" r:id="rId33"/>
    <p:sldId id="380" r:id="rId34"/>
    <p:sldId id="381" r:id="rId35"/>
    <p:sldId id="2214" r:id="rId36"/>
    <p:sldId id="2202" r:id="rId37"/>
    <p:sldId id="2225" r:id="rId38"/>
    <p:sldId id="382" r:id="rId39"/>
    <p:sldId id="383" r:id="rId40"/>
    <p:sldId id="375" r:id="rId41"/>
    <p:sldId id="2216" r:id="rId42"/>
    <p:sldId id="368" r:id="rId43"/>
    <p:sldId id="389" r:id="rId44"/>
    <p:sldId id="352" r:id="rId45"/>
    <p:sldId id="296" r:id="rId46"/>
    <p:sldId id="2205" r:id="rId47"/>
    <p:sldId id="275" r:id="rId48"/>
    <p:sldId id="2226" r:id="rId49"/>
    <p:sldId id="2218" r:id="rId50"/>
    <p:sldId id="2219" r:id="rId51"/>
    <p:sldId id="373" r:id="rId52"/>
    <p:sldId id="37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6480" userDrawn="1">
          <p15:clr>
            <a:srgbClr val="A4A3A4"/>
          </p15:clr>
        </p15:guide>
        <p15:guide id="3" orient="horz" pos="16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tke, Stephen (FHWA)" initials="RS(" lastIdx="81" clrIdx="6">
    <p:extLst>
      <p:ext uri="{19B8F6BF-5375-455C-9EA6-DF929625EA0E}">
        <p15:presenceInfo xmlns:p15="http://schemas.microsoft.com/office/powerpoint/2012/main" userId="S::Stephen.Ratke@ad.dot.gov::e6aaaa7e-7bc7-4b3f-bb3a-b4618243bd9c" providerId="AD"/>
      </p:ext>
    </p:extLst>
  </p:cmAuthor>
  <p:cmAuthor id="1" name="Cullen McCormick" initials="CM" lastIdx="8" clrIdx="0">
    <p:extLst>
      <p:ext uri="{19B8F6BF-5375-455C-9EA6-DF929625EA0E}">
        <p15:presenceInfo xmlns:p15="http://schemas.microsoft.com/office/powerpoint/2012/main" userId="S::c.mccormick@fehrandpeers.com::a8dff7a1-0f51-4688-8f49-28b7ecf2a55f" providerId="AD"/>
      </p:ext>
    </p:extLst>
  </p:cmAuthor>
  <p:cmAuthor id="8" name="Boutros, Anthony (FHWA)" initials="B(" lastIdx="48" clrIdx="7">
    <p:extLst>
      <p:ext uri="{19B8F6BF-5375-455C-9EA6-DF929625EA0E}">
        <p15:presenceInfo xmlns:p15="http://schemas.microsoft.com/office/powerpoint/2012/main" userId="S::anthony.boutros@ad.dot.gov::a755d068-a63a-4156-94e2-24b6b0f2a611" providerId="AD"/>
      </p:ext>
    </p:extLst>
  </p:cmAuthor>
  <p:cmAuthor id="2" name="Meghan Mitman" initials="MM" lastIdx="20" clrIdx="1">
    <p:extLst>
      <p:ext uri="{19B8F6BF-5375-455C-9EA6-DF929625EA0E}">
        <p15:presenceInfo xmlns:p15="http://schemas.microsoft.com/office/powerpoint/2012/main" userId="S::m.mitman@fehrandpeers.com::ddd9f52b-a8b0-405d-96a7-ece53fc00da7" providerId="AD"/>
      </p:ext>
    </p:extLst>
  </p:cmAuthor>
  <p:cmAuthor id="3" name="Caro Vera" initials="CV" lastIdx="5" clrIdx="2">
    <p:extLst>
      <p:ext uri="{19B8F6BF-5375-455C-9EA6-DF929625EA0E}">
        <p15:presenceInfo xmlns:p15="http://schemas.microsoft.com/office/powerpoint/2012/main" userId="S::c.vera@fehrandpeers.com::c8b9638d-40f5-4b30-bc22-5dbca9956e2d" providerId="AD"/>
      </p:ext>
    </p:extLst>
  </p:cmAuthor>
  <p:cmAuthor id="4" name="Sarah Abel" initials="SA" lastIdx="15" clrIdx="3">
    <p:extLst>
      <p:ext uri="{19B8F6BF-5375-455C-9EA6-DF929625EA0E}">
        <p15:presenceInfo xmlns:p15="http://schemas.microsoft.com/office/powerpoint/2012/main" userId="S-1-5-21-2131382109-1875600632-1361462980-7326" providerId="AD"/>
      </p:ext>
    </p:extLst>
  </p:cmAuthor>
  <p:cmAuthor id="5" name="Zahra Khan" initials="ZK" lastIdx="1" clrIdx="4">
    <p:extLst>
      <p:ext uri="{19B8F6BF-5375-455C-9EA6-DF929625EA0E}">
        <p15:presenceInfo xmlns:p15="http://schemas.microsoft.com/office/powerpoint/2012/main" userId="S::z.khan@fehrandpeers.com::85426073-96ff-4c9a-a049-7242a0284af1" providerId="AD"/>
      </p:ext>
    </p:extLst>
  </p:cmAuthor>
  <p:cmAuthor id="6" name="Weiss, Karen E. [US-US]" initials="WKE[" lastIdx="13" clrIdx="5">
    <p:extLst>
      <p:ext uri="{19B8F6BF-5375-455C-9EA6-DF929625EA0E}">
        <p15:presenceInfo xmlns:p15="http://schemas.microsoft.com/office/powerpoint/2012/main" userId="S-1-5-21-727274380-931424960-1827182208-869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3C8"/>
    <a:srgbClr val="003C47"/>
    <a:srgbClr val="F6B31A"/>
    <a:srgbClr val="4C8A87"/>
    <a:srgbClr val="E4F0EF"/>
    <a:srgbClr val="D87D22"/>
    <a:srgbClr val="B0D4D2"/>
    <a:srgbClr val="C4DEDD"/>
    <a:srgbClr val="8BBFBD"/>
    <a:srgbClr val="D47A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576D0B-0B82-41E7-8749-C8EC9FA13353}" v="4" dt="2023-01-18T14:09:38.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74" autoAdjust="0"/>
    <p:restoredTop sz="82321" autoAdjust="0"/>
  </p:normalViewPr>
  <p:slideViewPr>
    <p:cSldViewPr snapToGrid="0">
      <p:cViewPr varScale="1">
        <p:scale>
          <a:sx n="68" d="100"/>
          <a:sy n="68" d="100"/>
        </p:scale>
        <p:origin x="84" y="642"/>
      </p:cViewPr>
      <p:guideLst>
        <p:guide orient="horz" pos="2184"/>
        <p:guide pos="6480"/>
        <p:guide orient="horz" pos="16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ibbs, Michelle (FHWA)" userId="bd07524b-cc56-431d-9c5c-f7f1f35b92fd" providerId="ADAL" clId="{FD576D0B-0B82-41E7-8749-C8EC9FA13353}"/>
    <pc:docChg chg="undo custSel modSld">
      <pc:chgData name="Cribbs, Michelle (FHWA)" userId="bd07524b-cc56-431d-9c5c-f7f1f35b92fd" providerId="ADAL" clId="{FD576D0B-0B82-41E7-8749-C8EC9FA13353}" dt="2023-01-18T14:10:06.778" v="5" actId="962"/>
      <pc:docMkLst>
        <pc:docMk/>
      </pc:docMkLst>
      <pc:sldChg chg="modSp mod">
        <pc:chgData name="Cribbs, Michelle (FHWA)" userId="bd07524b-cc56-431d-9c5c-f7f1f35b92fd" providerId="ADAL" clId="{FD576D0B-0B82-41E7-8749-C8EC9FA13353}" dt="2023-01-18T14:10:06.778" v="5" actId="962"/>
        <pc:sldMkLst>
          <pc:docMk/>
          <pc:sldMk cId="5386585" sldId="372"/>
        </pc:sldMkLst>
        <pc:spChg chg="mod">
          <ac:chgData name="Cribbs, Michelle (FHWA)" userId="bd07524b-cc56-431d-9c5c-f7f1f35b92fd" providerId="ADAL" clId="{FD576D0B-0B82-41E7-8749-C8EC9FA13353}" dt="2023-01-18T14:10:06.778" v="5" actId="962"/>
          <ac:spMkLst>
            <pc:docMk/>
            <pc:sldMk cId="5386585" sldId="372"/>
            <ac:spMk id="2" creationId="{DC590D25-77DD-4461-B2AE-0F2F722BA483}"/>
          </ac:spMkLst>
        </pc:spChg>
      </pc:sldChg>
      <pc:sldChg chg="modSp mod">
        <pc:chgData name="Cribbs, Michelle (FHWA)" userId="bd07524b-cc56-431d-9c5c-f7f1f35b92fd" providerId="ADAL" clId="{FD576D0B-0B82-41E7-8749-C8EC9FA13353}" dt="2023-01-18T14:09:31.897" v="4"/>
        <pc:sldMkLst>
          <pc:docMk/>
          <pc:sldMk cId="4153463719" sldId="2226"/>
        </pc:sldMkLst>
        <pc:graphicFrameChg chg="mod modGraphic">
          <ac:chgData name="Cribbs, Michelle (FHWA)" userId="bd07524b-cc56-431d-9c5c-f7f1f35b92fd" providerId="ADAL" clId="{FD576D0B-0B82-41E7-8749-C8EC9FA13353}" dt="2023-01-18T14:09:31.897" v="4"/>
          <ac:graphicFrameMkLst>
            <pc:docMk/>
            <pc:sldMk cId="4153463719" sldId="2226"/>
            <ac:graphicFrameMk id="7" creationId="{B4B1311A-4F77-425B-8AEF-41FC797CB0C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US Traffic Fatalities</c:v>
                </c:pt>
              </c:strCache>
            </c:strRef>
          </c:tx>
          <c:spPr>
            <a:solidFill>
              <a:srgbClr val="3293C8"/>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3C47"/>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c:formatCode>
                <c:ptCount val="10"/>
                <c:pt idx="0">
                  <c:v>32479</c:v>
                </c:pt>
                <c:pt idx="1">
                  <c:v>33782</c:v>
                </c:pt>
                <c:pt idx="2">
                  <c:v>32893</c:v>
                </c:pt>
                <c:pt idx="3">
                  <c:v>32744</c:v>
                </c:pt>
                <c:pt idx="4">
                  <c:v>35484</c:v>
                </c:pt>
                <c:pt idx="5">
                  <c:v>37806</c:v>
                </c:pt>
                <c:pt idx="6">
                  <c:v>37473</c:v>
                </c:pt>
                <c:pt idx="7">
                  <c:v>36835</c:v>
                </c:pt>
                <c:pt idx="8">
                  <c:v>36355</c:v>
                </c:pt>
                <c:pt idx="9">
                  <c:v>38824</c:v>
                </c:pt>
              </c:numCache>
            </c:numRef>
          </c:val>
          <c:extLst>
            <c:ext xmlns:c16="http://schemas.microsoft.com/office/drawing/2014/chart" uri="{C3380CC4-5D6E-409C-BE32-E72D297353CC}">
              <c16:uniqueId val="{00000000-60CB-4CF3-A435-4B73ADBC2465}"/>
            </c:ext>
          </c:extLst>
        </c:ser>
        <c:dLbls>
          <c:showLegendKey val="0"/>
          <c:showVal val="0"/>
          <c:showCatName val="0"/>
          <c:showSerName val="0"/>
          <c:showPercent val="0"/>
          <c:showBubbleSize val="0"/>
        </c:dLbls>
        <c:gapWidth val="50"/>
        <c:overlap val="-26"/>
        <c:axId val="1445971520"/>
        <c:axId val="1419035088"/>
      </c:barChart>
      <c:catAx>
        <c:axId val="14459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737373"/>
                </a:solidFill>
                <a:latin typeface="+mn-lt"/>
                <a:ea typeface="+mn-ea"/>
                <a:cs typeface="+mn-cs"/>
              </a:defRPr>
            </a:pPr>
            <a:endParaRPr lang="en-US"/>
          </a:p>
        </c:txPr>
        <c:crossAx val="1419035088"/>
        <c:crosses val="autoZero"/>
        <c:auto val="1"/>
        <c:lblAlgn val="ctr"/>
        <c:lblOffset val="100"/>
        <c:noMultiLvlLbl val="0"/>
      </c:catAx>
      <c:valAx>
        <c:axId val="1419035088"/>
        <c:scaling>
          <c:orientation val="minMax"/>
          <c:min val="2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737373"/>
                </a:solidFill>
                <a:latin typeface="+mn-lt"/>
                <a:ea typeface="+mn-ea"/>
                <a:cs typeface="+mn-cs"/>
              </a:defRPr>
            </a:pPr>
            <a:endParaRPr lang="en-US"/>
          </a:p>
        </c:txPr>
        <c:crossAx val="1445971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B442B5-A9A5-4FDE-93B1-1F29FCFA0C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F4BE6E-A17A-4A21-ACA5-02CDDF211FB9}">
      <dgm:prSet custT="1"/>
      <dgm:spPr/>
      <dgm:t>
        <a:bodyPr/>
        <a:lstStyle/>
        <a:p>
          <a:r>
            <a:rPr lang="en-US" sz="2000" dirty="0"/>
            <a:t>Black, Latino, Indigenous, Native American, Asian, Pacific Islanders, and other persons of color (BIPOC)</a:t>
          </a:r>
        </a:p>
      </dgm:t>
      <dgm:extLst>
        <a:ext uri="{E40237B7-FDA0-4F09-8148-C483321AD2D9}">
          <dgm14:cNvPr xmlns:dgm14="http://schemas.microsoft.com/office/drawing/2010/diagram" id="0" name="" descr="Underserved communities include Black, Latino, Indigenous, Native American, Asian, Pacific Islanders, and other persons of color (BIPOC); Members of religious minorities; Lesbian, gay, bisexual, transgender, and queer (LGBTQ+) persons; Persons with disabilities; Persons who live in rural areas; and Persons otherwise adversely affected by persistent poverty or inequality"/>
        </a:ext>
      </dgm:extLst>
    </dgm:pt>
    <dgm:pt modelId="{723ED6B6-C1E4-4798-BF45-F3D53FD82090}" type="parTrans" cxnId="{0E293353-C9BF-44CA-90E1-B2C1B16FBC65}">
      <dgm:prSet/>
      <dgm:spPr/>
      <dgm:t>
        <a:bodyPr/>
        <a:lstStyle/>
        <a:p>
          <a:endParaRPr lang="en-US" sz="2400"/>
        </a:p>
      </dgm:t>
    </dgm:pt>
    <dgm:pt modelId="{30D314E6-831A-4126-B8ED-01C3B1FA8704}" type="sibTrans" cxnId="{0E293353-C9BF-44CA-90E1-B2C1B16FBC65}">
      <dgm:prSet/>
      <dgm:spPr/>
      <dgm:t>
        <a:bodyPr/>
        <a:lstStyle/>
        <a:p>
          <a:endParaRPr lang="en-US" sz="2400"/>
        </a:p>
      </dgm:t>
    </dgm:pt>
    <dgm:pt modelId="{5BDA97F2-ACA8-4DC8-B776-A2709DD2D6F9}">
      <dgm:prSet custT="1"/>
      <dgm:spPr/>
      <dgm:t>
        <a:bodyPr/>
        <a:lstStyle/>
        <a:p>
          <a:r>
            <a:rPr lang="en-US" sz="2400" dirty="0"/>
            <a:t>Members of religious minorities </a:t>
          </a:r>
        </a:p>
      </dgm:t>
      <dgm:extLst>
        <a:ext uri="{E40237B7-FDA0-4F09-8148-C483321AD2D9}">
          <dgm14:cNvPr xmlns:dgm14="http://schemas.microsoft.com/office/drawing/2010/diagram" id="0" name="" descr="Underserved communities include Black, Latino, Indigenous, Native American, Asian, Pacific Islanders, and other persons of color (BIPOC); Members of religious minorities; Lesbian, gay, bisexual, transgender, and queer (LGBTQ+) persons; Persons with disabilities; Persons who live in rural areas; and Persons otherwise adversely affected by persistent poverty or inequality"/>
        </a:ext>
      </dgm:extLst>
    </dgm:pt>
    <dgm:pt modelId="{8B3EAC78-8001-4591-B586-528DDB7573FA}" type="parTrans" cxnId="{A0A2CE8E-C3AC-4654-AEF2-FD41618C11F0}">
      <dgm:prSet/>
      <dgm:spPr/>
      <dgm:t>
        <a:bodyPr/>
        <a:lstStyle/>
        <a:p>
          <a:endParaRPr lang="en-US" sz="2400"/>
        </a:p>
      </dgm:t>
    </dgm:pt>
    <dgm:pt modelId="{351D43FA-AF51-40B3-89E6-2DAB3D5DDDE2}" type="sibTrans" cxnId="{A0A2CE8E-C3AC-4654-AEF2-FD41618C11F0}">
      <dgm:prSet/>
      <dgm:spPr/>
      <dgm:t>
        <a:bodyPr/>
        <a:lstStyle/>
        <a:p>
          <a:endParaRPr lang="en-US" sz="2400"/>
        </a:p>
      </dgm:t>
    </dgm:pt>
    <dgm:pt modelId="{291E624B-0005-4EBA-B955-144BCECA6689}">
      <dgm:prSet custT="1"/>
      <dgm:spPr/>
      <dgm:t>
        <a:bodyPr/>
        <a:lstStyle/>
        <a:p>
          <a:r>
            <a:rPr lang="en-US" sz="2400" dirty="0"/>
            <a:t>Lesbian, gay, bisexual, transgender, and queer (LGBTQ+) persons </a:t>
          </a:r>
        </a:p>
      </dgm:t>
      <dgm:extLst>
        <a:ext uri="{E40237B7-FDA0-4F09-8148-C483321AD2D9}">
          <dgm14:cNvPr xmlns:dgm14="http://schemas.microsoft.com/office/drawing/2010/diagram" id="0" name="" descr="Underserved communities include Black, Latino, Indigenous, Native American, Asian, Pacific Islanders, and other persons of color (BIPOC); Members of religious minorities; Lesbian, gay, bisexual, transgender, and queer (LGBTQ+) persons; Persons with disabilities; Persons who live in rural areas; and Persons otherwise adversely affected by persistent poverty or inequality"/>
        </a:ext>
      </dgm:extLst>
    </dgm:pt>
    <dgm:pt modelId="{A4C509C9-F6F7-40E4-9ED5-4000391F29DB}" type="parTrans" cxnId="{3BEBF541-129F-4503-AC15-D6210C44A798}">
      <dgm:prSet/>
      <dgm:spPr/>
      <dgm:t>
        <a:bodyPr/>
        <a:lstStyle/>
        <a:p>
          <a:endParaRPr lang="en-US" sz="2400"/>
        </a:p>
      </dgm:t>
    </dgm:pt>
    <dgm:pt modelId="{1B5C9F48-693F-4DEA-BC8E-0D0064540E05}" type="sibTrans" cxnId="{3BEBF541-129F-4503-AC15-D6210C44A798}">
      <dgm:prSet/>
      <dgm:spPr/>
      <dgm:t>
        <a:bodyPr/>
        <a:lstStyle/>
        <a:p>
          <a:endParaRPr lang="en-US" sz="2400"/>
        </a:p>
      </dgm:t>
    </dgm:pt>
    <dgm:pt modelId="{E9079008-8C6B-4FB6-8739-2F1ADA364278}">
      <dgm:prSet custT="1"/>
      <dgm:spPr/>
      <dgm:t>
        <a:bodyPr/>
        <a:lstStyle/>
        <a:p>
          <a:r>
            <a:rPr lang="en-US" sz="2400" dirty="0"/>
            <a:t>Persons with disabilities</a:t>
          </a:r>
        </a:p>
      </dgm:t>
      <dgm:extLst>
        <a:ext uri="{E40237B7-FDA0-4F09-8148-C483321AD2D9}">
          <dgm14:cNvPr xmlns:dgm14="http://schemas.microsoft.com/office/drawing/2010/diagram" id="0" name="" descr="Underserved communities include Black, Latino, Indigenous, Native American, Asian, Pacific Islanders, and other persons of color (BIPOC); Members of religious minorities; Lesbian, gay, bisexual, transgender, and queer (LGBTQ+) persons; Persons with disabilities; Persons who live in rural areas; and Persons otherwise adversely affected by persistent poverty or inequality"/>
        </a:ext>
      </dgm:extLst>
    </dgm:pt>
    <dgm:pt modelId="{31432980-947F-4D18-A680-CED0BFF67A09}" type="parTrans" cxnId="{FCC981AB-F977-4A9D-8E65-44889FDE3635}">
      <dgm:prSet/>
      <dgm:spPr/>
      <dgm:t>
        <a:bodyPr/>
        <a:lstStyle/>
        <a:p>
          <a:endParaRPr lang="en-US" sz="2400"/>
        </a:p>
      </dgm:t>
    </dgm:pt>
    <dgm:pt modelId="{DE3F343B-DACC-4F2E-976D-575E710CC7D6}" type="sibTrans" cxnId="{FCC981AB-F977-4A9D-8E65-44889FDE3635}">
      <dgm:prSet/>
      <dgm:spPr/>
      <dgm:t>
        <a:bodyPr/>
        <a:lstStyle/>
        <a:p>
          <a:endParaRPr lang="en-US" sz="2400"/>
        </a:p>
      </dgm:t>
    </dgm:pt>
    <dgm:pt modelId="{7163B937-0FFF-42D5-B091-4EB77D07ED5D}">
      <dgm:prSet custT="1"/>
      <dgm:spPr/>
      <dgm:t>
        <a:bodyPr/>
        <a:lstStyle/>
        <a:p>
          <a:r>
            <a:rPr lang="en-US" sz="2400" dirty="0"/>
            <a:t>Persons who live in rural areas</a:t>
          </a:r>
        </a:p>
      </dgm:t>
      <dgm:extLst>
        <a:ext uri="{E40237B7-FDA0-4F09-8148-C483321AD2D9}">
          <dgm14:cNvPr xmlns:dgm14="http://schemas.microsoft.com/office/drawing/2010/diagram" id="0" name="" descr="Underserved communities include Black, Latino, Indigenous, Native American, Asian, Pacific Islanders, and other persons of color (BIPOC); Members of religious minorities; Lesbian, gay, bisexual, transgender, and queer (LGBTQ+) persons; Persons with disabilities; Persons who live in rural areas; and Persons otherwise adversely affected by persistent poverty or inequality"/>
        </a:ext>
      </dgm:extLst>
    </dgm:pt>
    <dgm:pt modelId="{D51FE749-064D-4F2F-AE04-F3D156F4CBD0}" type="parTrans" cxnId="{2D30A228-1E92-4094-8899-5215646DE9C1}">
      <dgm:prSet/>
      <dgm:spPr/>
      <dgm:t>
        <a:bodyPr/>
        <a:lstStyle/>
        <a:p>
          <a:endParaRPr lang="en-US" sz="2400"/>
        </a:p>
      </dgm:t>
    </dgm:pt>
    <dgm:pt modelId="{6601BC4A-62CF-4EA3-8C85-4BB57F73C7E8}" type="sibTrans" cxnId="{2D30A228-1E92-4094-8899-5215646DE9C1}">
      <dgm:prSet/>
      <dgm:spPr/>
      <dgm:t>
        <a:bodyPr/>
        <a:lstStyle/>
        <a:p>
          <a:endParaRPr lang="en-US" sz="2400"/>
        </a:p>
      </dgm:t>
    </dgm:pt>
    <dgm:pt modelId="{8E317973-9BC7-476D-AD38-642D0A285657}">
      <dgm:prSet custT="1"/>
      <dgm:spPr/>
      <dgm:t>
        <a:bodyPr/>
        <a:lstStyle/>
        <a:p>
          <a:r>
            <a:rPr lang="en-US" sz="2400" dirty="0"/>
            <a:t>Persons otherwise adversely affected by persistent poverty or inequality</a:t>
          </a:r>
        </a:p>
      </dgm:t>
      <dgm:extLst>
        <a:ext uri="{E40237B7-FDA0-4F09-8148-C483321AD2D9}">
          <dgm14:cNvPr xmlns:dgm14="http://schemas.microsoft.com/office/drawing/2010/diagram" id="0" name="" descr="Underserved communities include Black, Latino, Indigenous, Native American, Asian, Pacific Islanders, and other persons of color (BIPOC); Members of religious minorities; Lesbian, gay, bisexual, transgender, and queer (LGBTQ+) persons; Persons with disabilities; Persons who live in rural areas; and Persons otherwise adversely affected by persistent poverty or inequality"/>
        </a:ext>
      </dgm:extLst>
    </dgm:pt>
    <dgm:pt modelId="{452643BC-D8B1-45CF-A879-A177E8E260DE}" type="parTrans" cxnId="{FE192E25-8948-4748-8D9F-40275880B2A6}">
      <dgm:prSet/>
      <dgm:spPr/>
      <dgm:t>
        <a:bodyPr/>
        <a:lstStyle/>
        <a:p>
          <a:endParaRPr lang="en-US" sz="2400"/>
        </a:p>
      </dgm:t>
    </dgm:pt>
    <dgm:pt modelId="{05E2B563-2A2C-40BF-8C1C-3BA1E79C86B6}" type="sibTrans" cxnId="{FE192E25-8948-4748-8D9F-40275880B2A6}">
      <dgm:prSet/>
      <dgm:spPr/>
      <dgm:t>
        <a:bodyPr/>
        <a:lstStyle/>
        <a:p>
          <a:endParaRPr lang="en-US" sz="2400"/>
        </a:p>
      </dgm:t>
    </dgm:pt>
    <dgm:pt modelId="{A8F77B41-8B73-4E9C-815B-DF688DADE13D}" type="pres">
      <dgm:prSet presAssocID="{A4B442B5-A9A5-4FDE-93B1-1F29FCFA0C2E}" presName="linear" presStyleCnt="0">
        <dgm:presLayoutVars>
          <dgm:animLvl val="lvl"/>
          <dgm:resizeHandles val="exact"/>
        </dgm:presLayoutVars>
      </dgm:prSet>
      <dgm:spPr/>
    </dgm:pt>
    <dgm:pt modelId="{8CE37D3C-FB12-42A2-A15E-7EC2FF405000}" type="pres">
      <dgm:prSet presAssocID="{8CF4BE6E-A17A-4A21-ACA5-02CDDF211FB9}" presName="parentText" presStyleLbl="node1" presStyleIdx="0" presStyleCnt="6">
        <dgm:presLayoutVars>
          <dgm:chMax val="0"/>
          <dgm:bulletEnabled val="1"/>
        </dgm:presLayoutVars>
      </dgm:prSet>
      <dgm:spPr/>
    </dgm:pt>
    <dgm:pt modelId="{61858EEC-F1AA-43FE-908E-2F83A19D4579}" type="pres">
      <dgm:prSet presAssocID="{30D314E6-831A-4126-B8ED-01C3B1FA8704}" presName="spacer" presStyleCnt="0"/>
      <dgm:spPr/>
    </dgm:pt>
    <dgm:pt modelId="{F06DC4D2-678F-4A4A-AC21-BB50BE1A7A2B}" type="pres">
      <dgm:prSet presAssocID="{5BDA97F2-ACA8-4DC8-B776-A2709DD2D6F9}" presName="parentText" presStyleLbl="node1" presStyleIdx="1" presStyleCnt="6">
        <dgm:presLayoutVars>
          <dgm:chMax val="0"/>
          <dgm:bulletEnabled val="1"/>
        </dgm:presLayoutVars>
      </dgm:prSet>
      <dgm:spPr/>
    </dgm:pt>
    <dgm:pt modelId="{8FD30EC9-40D3-408E-B674-D766CC080524}" type="pres">
      <dgm:prSet presAssocID="{351D43FA-AF51-40B3-89E6-2DAB3D5DDDE2}" presName="spacer" presStyleCnt="0"/>
      <dgm:spPr/>
    </dgm:pt>
    <dgm:pt modelId="{8479B0ED-AC9B-4A12-920B-5FA53F784267}" type="pres">
      <dgm:prSet presAssocID="{291E624B-0005-4EBA-B955-144BCECA6689}" presName="parentText" presStyleLbl="node1" presStyleIdx="2" presStyleCnt="6">
        <dgm:presLayoutVars>
          <dgm:chMax val="0"/>
          <dgm:bulletEnabled val="1"/>
        </dgm:presLayoutVars>
      </dgm:prSet>
      <dgm:spPr/>
    </dgm:pt>
    <dgm:pt modelId="{AF545947-ED83-4888-BC45-1FFD09BE9EB4}" type="pres">
      <dgm:prSet presAssocID="{1B5C9F48-693F-4DEA-BC8E-0D0064540E05}" presName="spacer" presStyleCnt="0"/>
      <dgm:spPr/>
    </dgm:pt>
    <dgm:pt modelId="{EBBC7DE8-1E87-417B-9D83-8A00D13A4398}" type="pres">
      <dgm:prSet presAssocID="{E9079008-8C6B-4FB6-8739-2F1ADA364278}" presName="parentText" presStyleLbl="node1" presStyleIdx="3" presStyleCnt="6">
        <dgm:presLayoutVars>
          <dgm:chMax val="0"/>
          <dgm:bulletEnabled val="1"/>
        </dgm:presLayoutVars>
      </dgm:prSet>
      <dgm:spPr/>
    </dgm:pt>
    <dgm:pt modelId="{F00C5CB2-26E9-4D43-95BA-84A11A339F82}" type="pres">
      <dgm:prSet presAssocID="{DE3F343B-DACC-4F2E-976D-575E710CC7D6}" presName="spacer" presStyleCnt="0"/>
      <dgm:spPr/>
    </dgm:pt>
    <dgm:pt modelId="{827E2BD6-DDED-47C9-AD2C-5CA349A22063}" type="pres">
      <dgm:prSet presAssocID="{7163B937-0FFF-42D5-B091-4EB77D07ED5D}" presName="parentText" presStyleLbl="node1" presStyleIdx="4" presStyleCnt="6">
        <dgm:presLayoutVars>
          <dgm:chMax val="0"/>
          <dgm:bulletEnabled val="1"/>
        </dgm:presLayoutVars>
      </dgm:prSet>
      <dgm:spPr/>
    </dgm:pt>
    <dgm:pt modelId="{F4D1359A-4772-460A-BFAE-592A3CD901E4}" type="pres">
      <dgm:prSet presAssocID="{6601BC4A-62CF-4EA3-8C85-4BB57F73C7E8}" presName="spacer" presStyleCnt="0"/>
      <dgm:spPr/>
    </dgm:pt>
    <dgm:pt modelId="{DED162B8-9022-428A-8215-64D56DE83125}" type="pres">
      <dgm:prSet presAssocID="{8E317973-9BC7-476D-AD38-642D0A285657}" presName="parentText" presStyleLbl="node1" presStyleIdx="5" presStyleCnt="6">
        <dgm:presLayoutVars>
          <dgm:chMax val="0"/>
          <dgm:bulletEnabled val="1"/>
        </dgm:presLayoutVars>
      </dgm:prSet>
      <dgm:spPr/>
    </dgm:pt>
  </dgm:ptLst>
  <dgm:cxnLst>
    <dgm:cxn modelId="{8D38381E-4CB0-4F3D-AFF0-1303F0FF9470}" type="presOf" srcId="{E9079008-8C6B-4FB6-8739-2F1ADA364278}" destId="{EBBC7DE8-1E87-417B-9D83-8A00D13A4398}" srcOrd="0" destOrd="0" presId="urn:microsoft.com/office/officeart/2005/8/layout/vList2"/>
    <dgm:cxn modelId="{FE192E25-8948-4748-8D9F-40275880B2A6}" srcId="{A4B442B5-A9A5-4FDE-93B1-1F29FCFA0C2E}" destId="{8E317973-9BC7-476D-AD38-642D0A285657}" srcOrd="5" destOrd="0" parTransId="{452643BC-D8B1-45CF-A879-A177E8E260DE}" sibTransId="{05E2B563-2A2C-40BF-8C1C-3BA1E79C86B6}"/>
    <dgm:cxn modelId="{2D30A228-1E92-4094-8899-5215646DE9C1}" srcId="{A4B442B5-A9A5-4FDE-93B1-1F29FCFA0C2E}" destId="{7163B937-0FFF-42D5-B091-4EB77D07ED5D}" srcOrd="4" destOrd="0" parTransId="{D51FE749-064D-4F2F-AE04-F3D156F4CBD0}" sibTransId="{6601BC4A-62CF-4EA3-8C85-4BB57F73C7E8}"/>
    <dgm:cxn modelId="{3BEBF541-129F-4503-AC15-D6210C44A798}" srcId="{A4B442B5-A9A5-4FDE-93B1-1F29FCFA0C2E}" destId="{291E624B-0005-4EBA-B955-144BCECA6689}" srcOrd="2" destOrd="0" parTransId="{A4C509C9-F6F7-40E4-9ED5-4000391F29DB}" sibTransId="{1B5C9F48-693F-4DEA-BC8E-0D0064540E05}"/>
    <dgm:cxn modelId="{0E293353-C9BF-44CA-90E1-B2C1B16FBC65}" srcId="{A4B442B5-A9A5-4FDE-93B1-1F29FCFA0C2E}" destId="{8CF4BE6E-A17A-4A21-ACA5-02CDDF211FB9}" srcOrd="0" destOrd="0" parTransId="{723ED6B6-C1E4-4798-BF45-F3D53FD82090}" sibTransId="{30D314E6-831A-4126-B8ED-01C3B1FA8704}"/>
    <dgm:cxn modelId="{7F0C0054-182D-4444-9C84-42D8AE0AAD1E}" type="presOf" srcId="{5BDA97F2-ACA8-4DC8-B776-A2709DD2D6F9}" destId="{F06DC4D2-678F-4A4A-AC21-BB50BE1A7A2B}" srcOrd="0" destOrd="0" presId="urn:microsoft.com/office/officeart/2005/8/layout/vList2"/>
    <dgm:cxn modelId="{3FBE157C-EFF6-46EC-AF8C-F975F970E709}" type="presOf" srcId="{8E317973-9BC7-476D-AD38-642D0A285657}" destId="{DED162B8-9022-428A-8215-64D56DE83125}" srcOrd="0" destOrd="0" presId="urn:microsoft.com/office/officeart/2005/8/layout/vList2"/>
    <dgm:cxn modelId="{CE1B2183-85DB-4202-BB44-0C4AC707D5DC}" type="presOf" srcId="{291E624B-0005-4EBA-B955-144BCECA6689}" destId="{8479B0ED-AC9B-4A12-920B-5FA53F784267}" srcOrd="0" destOrd="0" presId="urn:microsoft.com/office/officeart/2005/8/layout/vList2"/>
    <dgm:cxn modelId="{30C07688-AA1F-4777-B094-550C68C13524}" type="presOf" srcId="{7163B937-0FFF-42D5-B091-4EB77D07ED5D}" destId="{827E2BD6-DDED-47C9-AD2C-5CA349A22063}" srcOrd="0" destOrd="0" presId="urn:microsoft.com/office/officeart/2005/8/layout/vList2"/>
    <dgm:cxn modelId="{A0A2CE8E-C3AC-4654-AEF2-FD41618C11F0}" srcId="{A4B442B5-A9A5-4FDE-93B1-1F29FCFA0C2E}" destId="{5BDA97F2-ACA8-4DC8-B776-A2709DD2D6F9}" srcOrd="1" destOrd="0" parTransId="{8B3EAC78-8001-4591-B586-528DDB7573FA}" sibTransId="{351D43FA-AF51-40B3-89E6-2DAB3D5DDDE2}"/>
    <dgm:cxn modelId="{FCC981AB-F977-4A9D-8E65-44889FDE3635}" srcId="{A4B442B5-A9A5-4FDE-93B1-1F29FCFA0C2E}" destId="{E9079008-8C6B-4FB6-8739-2F1ADA364278}" srcOrd="3" destOrd="0" parTransId="{31432980-947F-4D18-A680-CED0BFF67A09}" sibTransId="{DE3F343B-DACC-4F2E-976D-575E710CC7D6}"/>
    <dgm:cxn modelId="{B5AAC5B6-C12A-436C-9701-45BCE2E7A9AD}" type="presOf" srcId="{A4B442B5-A9A5-4FDE-93B1-1F29FCFA0C2E}" destId="{A8F77B41-8B73-4E9C-815B-DF688DADE13D}" srcOrd="0" destOrd="0" presId="urn:microsoft.com/office/officeart/2005/8/layout/vList2"/>
    <dgm:cxn modelId="{D9931AD2-36C3-45D6-B03D-00B21D78F8AF}" type="presOf" srcId="{8CF4BE6E-A17A-4A21-ACA5-02CDDF211FB9}" destId="{8CE37D3C-FB12-42A2-A15E-7EC2FF405000}" srcOrd="0" destOrd="0" presId="urn:microsoft.com/office/officeart/2005/8/layout/vList2"/>
    <dgm:cxn modelId="{8C727FF9-5716-4B5E-A4E6-D230FBC283E7}" type="presParOf" srcId="{A8F77B41-8B73-4E9C-815B-DF688DADE13D}" destId="{8CE37D3C-FB12-42A2-A15E-7EC2FF405000}" srcOrd="0" destOrd="0" presId="urn:microsoft.com/office/officeart/2005/8/layout/vList2"/>
    <dgm:cxn modelId="{41BD99EA-9A9A-409A-B9D4-FDA0F10EE8B9}" type="presParOf" srcId="{A8F77B41-8B73-4E9C-815B-DF688DADE13D}" destId="{61858EEC-F1AA-43FE-908E-2F83A19D4579}" srcOrd="1" destOrd="0" presId="urn:microsoft.com/office/officeart/2005/8/layout/vList2"/>
    <dgm:cxn modelId="{8670F33E-2B86-4A80-B11E-DC41B5568067}" type="presParOf" srcId="{A8F77B41-8B73-4E9C-815B-DF688DADE13D}" destId="{F06DC4D2-678F-4A4A-AC21-BB50BE1A7A2B}" srcOrd="2" destOrd="0" presId="urn:microsoft.com/office/officeart/2005/8/layout/vList2"/>
    <dgm:cxn modelId="{736AD60D-6B89-4A7A-B81E-20855B0648A5}" type="presParOf" srcId="{A8F77B41-8B73-4E9C-815B-DF688DADE13D}" destId="{8FD30EC9-40D3-408E-B674-D766CC080524}" srcOrd="3" destOrd="0" presId="urn:microsoft.com/office/officeart/2005/8/layout/vList2"/>
    <dgm:cxn modelId="{A09C38A6-3760-49D3-8E12-15887D48CB91}" type="presParOf" srcId="{A8F77B41-8B73-4E9C-815B-DF688DADE13D}" destId="{8479B0ED-AC9B-4A12-920B-5FA53F784267}" srcOrd="4" destOrd="0" presId="urn:microsoft.com/office/officeart/2005/8/layout/vList2"/>
    <dgm:cxn modelId="{A7DC8EF9-9068-4492-88CF-F2B22FF573E1}" type="presParOf" srcId="{A8F77B41-8B73-4E9C-815B-DF688DADE13D}" destId="{AF545947-ED83-4888-BC45-1FFD09BE9EB4}" srcOrd="5" destOrd="0" presId="urn:microsoft.com/office/officeart/2005/8/layout/vList2"/>
    <dgm:cxn modelId="{B8C015F5-C2E5-496F-8D60-3385CD5C8F80}" type="presParOf" srcId="{A8F77B41-8B73-4E9C-815B-DF688DADE13D}" destId="{EBBC7DE8-1E87-417B-9D83-8A00D13A4398}" srcOrd="6" destOrd="0" presId="urn:microsoft.com/office/officeart/2005/8/layout/vList2"/>
    <dgm:cxn modelId="{F80A3655-9E09-495B-8E2C-EEE68FD8F7C7}" type="presParOf" srcId="{A8F77B41-8B73-4E9C-815B-DF688DADE13D}" destId="{F00C5CB2-26E9-4D43-95BA-84A11A339F82}" srcOrd="7" destOrd="0" presId="urn:microsoft.com/office/officeart/2005/8/layout/vList2"/>
    <dgm:cxn modelId="{0431E476-5838-4961-817D-E17929F8C1F5}" type="presParOf" srcId="{A8F77B41-8B73-4E9C-815B-DF688DADE13D}" destId="{827E2BD6-DDED-47C9-AD2C-5CA349A22063}" srcOrd="8" destOrd="0" presId="urn:microsoft.com/office/officeart/2005/8/layout/vList2"/>
    <dgm:cxn modelId="{C29B270C-34E9-49BF-ADFD-0F6F6BDB5E3B}" type="presParOf" srcId="{A8F77B41-8B73-4E9C-815B-DF688DADE13D}" destId="{F4D1359A-4772-460A-BFAE-592A3CD901E4}" srcOrd="9" destOrd="0" presId="urn:microsoft.com/office/officeart/2005/8/layout/vList2"/>
    <dgm:cxn modelId="{CDA67DD1-F549-47E9-B87E-59F7A0B0358A}" type="presParOf" srcId="{A8F77B41-8B73-4E9C-815B-DF688DADE13D}" destId="{DED162B8-9022-428A-8215-64D56DE8312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E39296-73B2-4DAF-95BA-02972780C187}" type="doc">
      <dgm:prSet loTypeId="urn:microsoft.com/office/officeart/2018/2/layout/IconLabelList" loCatId="icon" qsTypeId="urn:microsoft.com/office/officeart/2005/8/quickstyle/simple1" qsCatId="simple" csTypeId="urn:microsoft.com/office/officeart/2005/8/colors/accent0_3" csCatId="mainScheme" phldr="1"/>
      <dgm:spPr/>
      <dgm:t>
        <a:bodyPr/>
        <a:lstStyle/>
        <a:p>
          <a:endParaRPr lang="en-US"/>
        </a:p>
      </dgm:t>
    </dgm:pt>
    <dgm:pt modelId="{E8A2F9E0-1F87-4C61-AE74-E0F963A7E90D}">
      <dgm:prSet custT="1"/>
      <dgm:spPr/>
      <dgm:t>
        <a:bodyPr/>
        <a:lstStyle/>
        <a:p>
          <a:pPr>
            <a:lnSpc>
              <a:spcPct val="100000"/>
            </a:lnSpc>
          </a:pPr>
          <a:r>
            <a:rPr lang="en-US" sz="2000" dirty="0">
              <a:solidFill>
                <a:srgbClr val="003C47"/>
              </a:solidFill>
            </a:rPr>
            <a:t>Engage in meaningful public involvement</a:t>
          </a:r>
        </a:p>
      </dgm:t>
    </dgm:pt>
    <dgm:pt modelId="{5E74B50C-9713-458A-884C-497AF38E19E8}" type="parTrans" cxnId="{D763DEA2-D571-4FEF-ACF7-938A13D6BCE8}">
      <dgm:prSet/>
      <dgm:spPr/>
      <dgm:t>
        <a:bodyPr/>
        <a:lstStyle/>
        <a:p>
          <a:endParaRPr lang="en-US"/>
        </a:p>
      </dgm:t>
    </dgm:pt>
    <dgm:pt modelId="{C41C2D23-254A-43A4-934B-32DF6208FC57}" type="sibTrans" cxnId="{D763DEA2-D571-4FEF-ACF7-938A13D6BCE8}">
      <dgm:prSet/>
      <dgm:spPr/>
      <dgm:t>
        <a:bodyPr/>
        <a:lstStyle/>
        <a:p>
          <a:endParaRPr lang="en-US"/>
        </a:p>
      </dgm:t>
    </dgm:pt>
    <dgm:pt modelId="{569B9A4E-5444-4E25-9FD2-76E15A2D1357}">
      <dgm:prSet custT="1"/>
      <dgm:spPr/>
      <dgm:t>
        <a:bodyPr/>
        <a:lstStyle/>
        <a:p>
          <a:pPr>
            <a:lnSpc>
              <a:spcPct val="100000"/>
            </a:lnSpc>
          </a:pPr>
          <a:r>
            <a:rPr lang="en-US" sz="2000" dirty="0">
              <a:solidFill>
                <a:srgbClr val="003C47"/>
              </a:solidFill>
            </a:rPr>
            <a:t>Coordinate with community members and experts outside of transportation (public health, housing, education)</a:t>
          </a:r>
        </a:p>
      </dgm:t>
    </dgm:pt>
    <dgm:pt modelId="{E072BDC2-7956-43CE-A56D-27C5486AEEF1}" type="parTrans" cxnId="{001A6DE1-4092-4A48-9C27-7EA355BE3DA6}">
      <dgm:prSet/>
      <dgm:spPr/>
      <dgm:t>
        <a:bodyPr/>
        <a:lstStyle/>
        <a:p>
          <a:endParaRPr lang="en-US"/>
        </a:p>
      </dgm:t>
    </dgm:pt>
    <dgm:pt modelId="{A7C5B167-AF01-4E9E-8FF6-FD56138CCDC4}" type="sibTrans" cxnId="{001A6DE1-4092-4A48-9C27-7EA355BE3DA6}">
      <dgm:prSet/>
      <dgm:spPr/>
      <dgm:t>
        <a:bodyPr/>
        <a:lstStyle/>
        <a:p>
          <a:endParaRPr lang="en-US"/>
        </a:p>
      </dgm:t>
    </dgm:pt>
    <dgm:pt modelId="{105DA724-5051-4D5A-A1E4-D5F442EA6829}">
      <dgm:prSet custT="1"/>
      <dgm:spPr/>
      <dgm:t>
        <a:bodyPr/>
        <a:lstStyle/>
        <a:p>
          <a:pPr>
            <a:lnSpc>
              <a:spcPct val="100000"/>
            </a:lnSpc>
          </a:pPr>
          <a:r>
            <a:rPr lang="en-US" sz="2000" dirty="0">
              <a:solidFill>
                <a:srgbClr val="003C47"/>
              </a:solidFill>
            </a:rPr>
            <a:t>Train, hire, retain, and promote individuals from underserved communities</a:t>
          </a:r>
        </a:p>
      </dgm:t>
    </dgm:pt>
    <dgm:pt modelId="{B37AA4EF-5133-49A8-9100-65BC5CBD350D}" type="parTrans" cxnId="{5EA8AA4F-1B0D-4D83-AB34-97634FA697D2}">
      <dgm:prSet/>
      <dgm:spPr/>
      <dgm:t>
        <a:bodyPr/>
        <a:lstStyle/>
        <a:p>
          <a:endParaRPr lang="en-US"/>
        </a:p>
      </dgm:t>
    </dgm:pt>
    <dgm:pt modelId="{82230618-076B-43EE-89D8-7C381B064F8F}" type="sibTrans" cxnId="{5EA8AA4F-1B0D-4D83-AB34-97634FA697D2}">
      <dgm:prSet/>
      <dgm:spPr/>
      <dgm:t>
        <a:bodyPr/>
        <a:lstStyle/>
        <a:p>
          <a:endParaRPr lang="en-US"/>
        </a:p>
      </dgm:t>
    </dgm:pt>
    <dgm:pt modelId="{EF0FD930-2C6E-415D-A7FF-2A50785B7383}" type="pres">
      <dgm:prSet presAssocID="{26E39296-73B2-4DAF-95BA-02972780C187}" presName="root" presStyleCnt="0">
        <dgm:presLayoutVars>
          <dgm:dir/>
          <dgm:resizeHandles val="exact"/>
        </dgm:presLayoutVars>
      </dgm:prSet>
      <dgm:spPr/>
    </dgm:pt>
    <dgm:pt modelId="{507C81B7-8B23-4543-9DB4-1CFF6F4AFB7A}" type="pres">
      <dgm:prSet presAssocID="{E8A2F9E0-1F87-4C61-AE74-E0F963A7E90D}" presName="compNode" presStyleCnt="0"/>
      <dgm:spPr/>
    </dgm:pt>
    <dgm:pt modelId="{D9CE2A49-C56C-4631-8897-7E495C812399}" type="pres">
      <dgm:prSet presAssocID="{E8A2F9E0-1F87-4C61-AE74-E0F963A7E9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8D603BB4-66C0-47B8-AC07-E645B78E8E2B}" type="pres">
      <dgm:prSet presAssocID="{E8A2F9E0-1F87-4C61-AE74-E0F963A7E90D}" presName="spaceRect" presStyleCnt="0"/>
      <dgm:spPr/>
    </dgm:pt>
    <dgm:pt modelId="{C667E881-E83C-4BA1-83DA-90F8536F30DA}" type="pres">
      <dgm:prSet presAssocID="{E8A2F9E0-1F87-4C61-AE74-E0F963A7E90D}" presName="textRect" presStyleLbl="revTx" presStyleIdx="0" presStyleCnt="3" custScaleX="97764" custScaleY="134334">
        <dgm:presLayoutVars>
          <dgm:chMax val="1"/>
          <dgm:chPref val="1"/>
        </dgm:presLayoutVars>
      </dgm:prSet>
      <dgm:spPr/>
    </dgm:pt>
    <dgm:pt modelId="{5D48178E-1C29-4518-B7BD-8C4855B594C6}" type="pres">
      <dgm:prSet presAssocID="{C41C2D23-254A-43A4-934B-32DF6208FC57}" presName="sibTrans" presStyleCnt="0"/>
      <dgm:spPr/>
    </dgm:pt>
    <dgm:pt modelId="{DD70E319-AFA1-4199-830D-E30B3898AAF6}" type="pres">
      <dgm:prSet presAssocID="{569B9A4E-5444-4E25-9FD2-76E15A2D1357}" presName="compNode" presStyleCnt="0"/>
      <dgm:spPr/>
    </dgm:pt>
    <dgm:pt modelId="{FFB279C8-260E-481B-89A0-E9D00F6DD5F0}" type="pres">
      <dgm:prSet presAssocID="{569B9A4E-5444-4E25-9FD2-76E15A2D135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ntal Health outline"/>
        </a:ext>
      </dgm:extLst>
    </dgm:pt>
    <dgm:pt modelId="{72823946-E6DA-4A95-BAC6-41E441D3BBCA}" type="pres">
      <dgm:prSet presAssocID="{569B9A4E-5444-4E25-9FD2-76E15A2D1357}" presName="spaceRect" presStyleCnt="0"/>
      <dgm:spPr/>
    </dgm:pt>
    <dgm:pt modelId="{3A37E1BA-D117-41FB-B737-86D116CCB864}" type="pres">
      <dgm:prSet presAssocID="{569B9A4E-5444-4E25-9FD2-76E15A2D1357}" presName="textRect" presStyleLbl="revTx" presStyleIdx="1" presStyleCnt="3" custScaleX="97764" custScaleY="134334">
        <dgm:presLayoutVars>
          <dgm:chMax val="1"/>
          <dgm:chPref val="1"/>
        </dgm:presLayoutVars>
      </dgm:prSet>
      <dgm:spPr/>
    </dgm:pt>
    <dgm:pt modelId="{6979A9C3-57EB-476B-A54B-DABCB7223F1D}" type="pres">
      <dgm:prSet presAssocID="{A7C5B167-AF01-4E9E-8FF6-FD56138CCDC4}" presName="sibTrans" presStyleCnt="0"/>
      <dgm:spPr/>
    </dgm:pt>
    <dgm:pt modelId="{712861D0-5A5E-478C-8666-138A0924534D}" type="pres">
      <dgm:prSet presAssocID="{105DA724-5051-4D5A-A1E4-D5F442EA6829}" presName="compNode" presStyleCnt="0"/>
      <dgm:spPr/>
    </dgm:pt>
    <dgm:pt modelId="{DF003F8E-6538-4F71-B3BE-69A917E6CD80}" type="pres">
      <dgm:prSet presAssocID="{105DA724-5051-4D5A-A1E4-D5F442EA682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ycle with people with solid fill"/>
        </a:ext>
      </dgm:extLst>
    </dgm:pt>
    <dgm:pt modelId="{A4DFDDD8-32FC-428D-ADA4-5C56E4F79AEE}" type="pres">
      <dgm:prSet presAssocID="{105DA724-5051-4D5A-A1E4-D5F442EA6829}" presName="spaceRect" presStyleCnt="0"/>
      <dgm:spPr/>
    </dgm:pt>
    <dgm:pt modelId="{C901C016-B70C-4431-8E92-8246F18DE2A0}" type="pres">
      <dgm:prSet presAssocID="{105DA724-5051-4D5A-A1E4-D5F442EA6829}" presName="textRect" presStyleLbl="revTx" presStyleIdx="2" presStyleCnt="3" custScaleX="97764" custScaleY="134334">
        <dgm:presLayoutVars>
          <dgm:chMax val="1"/>
          <dgm:chPref val="1"/>
        </dgm:presLayoutVars>
      </dgm:prSet>
      <dgm:spPr/>
    </dgm:pt>
  </dgm:ptLst>
  <dgm:cxnLst>
    <dgm:cxn modelId="{5D31AE07-0405-46E3-94E6-54AC6CE64CA9}" type="presOf" srcId="{569B9A4E-5444-4E25-9FD2-76E15A2D1357}" destId="{3A37E1BA-D117-41FB-B737-86D116CCB864}" srcOrd="0" destOrd="0" presId="urn:microsoft.com/office/officeart/2018/2/layout/IconLabelList"/>
    <dgm:cxn modelId="{7E9A234B-E7E4-44B7-97D8-F8E214C12F61}" type="presOf" srcId="{E8A2F9E0-1F87-4C61-AE74-E0F963A7E90D}" destId="{C667E881-E83C-4BA1-83DA-90F8536F30DA}" srcOrd="0" destOrd="0" presId="urn:microsoft.com/office/officeart/2018/2/layout/IconLabelList"/>
    <dgm:cxn modelId="{5EA8AA4F-1B0D-4D83-AB34-97634FA697D2}" srcId="{26E39296-73B2-4DAF-95BA-02972780C187}" destId="{105DA724-5051-4D5A-A1E4-D5F442EA6829}" srcOrd="2" destOrd="0" parTransId="{B37AA4EF-5133-49A8-9100-65BC5CBD350D}" sibTransId="{82230618-076B-43EE-89D8-7C381B064F8F}"/>
    <dgm:cxn modelId="{D8B28175-9341-40D5-88D1-9690072AC578}" type="presOf" srcId="{105DA724-5051-4D5A-A1E4-D5F442EA6829}" destId="{C901C016-B70C-4431-8E92-8246F18DE2A0}" srcOrd="0" destOrd="0" presId="urn:microsoft.com/office/officeart/2018/2/layout/IconLabelList"/>
    <dgm:cxn modelId="{34F9E25A-1299-44EC-9612-5797F2B070DD}" type="presOf" srcId="{26E39296-73B2-4DAF-95BA-02972780C187}" destId="{EF0FD930-2C6E-415D-A7FF-2A50785B7383}" srcOrd="0" destOrd="0" presId="urn:microsoft.com/office/officeart/2018/2/layout/IconLabelList"/>
    <dgm:cxn modelId="{D763DEA2-D571-4FEF-ACF7-938A13D6BCE8}" srcId="{26E39296-73B2-4DAF-95BA-02972780C187}" destId="{E8A2F9E0-1F87-4C61-AE74-E0F963A7E90D}" srcOrd="0" destOrd="0" parTransId="{5E74B50C-9713-458A-884C-497AF38E19E8}" sibTransId="{C41C2D23-254A-43A4-934B-32DF6208FC57}"/>
    <dgm:cxn modelId="{001A6DE1-4092-4A48-9C27-7EA355BE3DA6}" srcId="{26E39296-73B2-4DAF-95BA-02972780C187}" destId="{569B9A4E-5444-4E25-9FD2-76E15A2D1357}" srcOrd="1" destOrd="0" parTransId="{E072BDC2-7956-43CE-A56D-27C5486AEEF1}" sibTransId="{A7C5B167-AF01-4E9E-8FF6-FD56138CCDC4}"/>
    <dgm:cxn modelId="{F7198B80-6528-4687-A419-8F36C469FE7D}" type="presParOf" srcId="{EF0FD930-2C6E-415D-A7FF-2A50785B7383}" destId="{507C81B7-8B23-4543-9DB4-1CFF6F4AFB7A}" srcOrd="0" destOrd="0" presId="urn:microsoft.com/office/officeart/2018/2/layout/IconLabelList"/>
    <dgm:cxn modelId="{0EF65F8D-24D2-4A9F-9BBF-A2BC34C817C7}" type="presParOf" srcId="{507C81B7-8B23-4543-9DB4-1CFF6F4AFB7A}" destId="{D9CE2A49-C56C-4631-8897-7E495C812399}" srcOrd="0" destOrd="0" presId="urn:microsoft.com/office/officeart/2018/2/layout/IconLabelList"/>
    <dgm:cxn modelId="{014F2E3C-29D7-4CAD-B8F0-51AB870FC65C}" type="presParOf" srcId="{507C81B7-8B23-4543-9DB4-1CFF6F4AFB7A}" destId="{8D603BB4-66C0-47B8-AC07-E645B78E8E2B}" srcOrd="1" destOrd="0" presId="urn:microsoft.com/office/officeart/2018/2/layout/IconLabelList"/>
    <dgm:cxn modelId="{46C440BC-C94E-485F-B3DE-8431EB6CBCFD}" type="presParOf" srcId="{507C81B7-8B23-4543-9DB4-1CFF6F4AFB7A}" destId="{C667E881-E83C-4BA1-83DA-90F8536F30DA}" srcOrd="2" destOrd="0" presId="urn:microsoft.com/office/officeart/2018/2/layout/IconLabelList"/>
    <dgm:cxn modelId="{41C73282-1CDC-4014-92A4-9DDA3D05D0E3}" type="presParOf" srcId="{EF0FD930-2C6E-415D-A7FF-2A50785B7383}" destId="{5D48178E-1C29-4518-B7BD-8C4855B594C6}" srcOrd="1" destOrd="0" presId="urn:microsoft.com/office/officeart/2018/2/layout/IconLabelList"/>
    <dgm:cxn modelId="{968E3AF4-F4DD-4E19-9B1D-9A32E99B8C5D}" type="presParOf" srcId="{EF0FD930-2C6E-415D-A7FF-2A50785B7383}" destId="{DD70E319-AFA1-4199-830D-E30B3898AAF6}" srcOrd="2" destOrd="0" presId="urn:microsoft.com/office/officeart/2018/2/layout/IconLabelList"/>
    <dgm:cxn modelId="{88914B5E-9267-483F-B4E3-E324D642EE90}" type="presParOf" srcId="{DD70E319-AFA1-4199-830D-E30B3898AAF6}" destId="{FFB279C8-260E-481B-89A0-E9D00F6DD5F0}" srcOrd="0" destOrd="0" presId="urn:microsoft.com/office/officeart/2018/2/layout/IconLabelList"/>
    <dgm:cxn modelId="{C77CD92A-A168-4C45-B968-FF1D3D15F1AE}" type="presParOf" srcId="{DD70E319-AFA1-4199-830D-E30B3898AAF6}" destId="{72823946-E6DA-4A95-BAC6-41E441D3BBCA}" srcOrd="1" destOrd="0" presId="urn:microsoft.com/office/officeart/2018/2/layout/IconLabelList"/>
    <dgm:cxn modelId="{6CE1A290-269D-4FEF-87C5-E9A711924F6F}" type="presParOf" srcId="{DD70E319-AFA1-4199-830D-E30B3898AAF6}" destId="{3A37E1BA-D117-41FB-B737-86D116CCB864}" srcOrd="2" destOrd="0" presId="urn:microsoft.com/office/officeart/2018/2/layout/IconLabelList"/>
    <dgm:cxn modelId="{A8112105-982F-433A-A963-B2589877D1CB}" type="presParOf" srcId="{EF0FD930-2C6E-415D-A7FF-2A50785B7383}" destId="{6979A9C3-57EB-476B-A54B-DABCB7223F1D}" srcOrd="3" destOrd="0" presId="urn:microsoft.com/office/officeart/2018/2/layout/IconLabelList"/>
    <dgm:cxn modelId="{AD2ECBE5-1D65-45D3-AF83-EB61EACEB715}" type="presParOf" srcId="{EF0FD930-2C6E-415D-A7FF-2A50785B7383}" destId="{712861D0-5A5E-478C-8666-138A0924534D}" srcOrd="4" destOrd="0" presId="urn:microsoft.com/office/officeart/2018/2/layout/IconLabelList"/>
    <dgm:cxn modelId="{819BD159-690A-4201-AE54-3AC77719C090}" type="presParOf" srcId="{712861D0-5A5E-478C-8666-138A0924534D}" destId="{DF003F8E-6538-4F71-B3BE-69A917E6CD80}" srcOrd="0" destOrd="0" presId="urn:microsoft.com/office/officeart/2018/2/layout/IconLabelList"/>
    <dgm:cxn modelId="{1C3CF040-D3A8-4666-A407-12A6111F7B35}" type="presParOf" srcId="{712861D0-5A5E-478C-8666-138A0924534D}" destId="{A4DFDDD8-32FC-428D-ADA4-5C56E4F79AEE}" srcOrd="1" destOrd="0" presId="urn:microsoft.com/office/officeart/2018/2/layout/IconLabelList"/>
    <dgm:cxn modelId="{FDFBEF7B-91E0-4E2B-A490-6042E44006B8}" type="presParOf" srcId="{712861D0-5A5E-478C-8666-138A0924534D}" destId="{C901C016-B70C-4431-8E92-8246F18DE2A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0703B7-EDE1-46E1-8F4E-4F3F0D8EC67D}" type="doc">
      <dgm:prSet loTypeId="urn:microsoft.com/office/officeart/2016/7/layout/LinearBlockProcessNumbered" loCatId="process" qsTypeId="urn:microsoft.com/office/officeart/2005/8/quickstyle/simple1" qsCatId="simple" csTypeId="urn:microsoft.com/office/officeart/2005/8/colors/accent0_3" csCatId="mainScheme" phldr="1"/>
      <dgm:spPr/>
      <dgm:t>
        <a:bodyPr/>
        <a:lstStyle/>
        <a:p>
          <a:endParaRPr lang="en-US"/>
        </a:p>
      </dgm:t>
    </dgm:pt>
    <dgm:pt modelId="{DC01977A-06C3-4A2C-AF99-210A2A22AD18}">
      <dgm:prSet custT="1"/>
      <dgm:spPr/>
      <dgm:t>
        <a:bodyPr/>
        <a:lstStyle/>
        <a:p>
          <a:r>
            <a:rPr lang="en-US" sz="1800" b="0" i="0" dirty="0"/>
            <a:t>Equitable Use</a:t>
          </a:r>
          <a:endParaRPr lang="en-US" sz="1800" dirty="0"/>
        </a:p>
      </dgm:t>
    </dgm:pt>
    <dgm:pt modelId="{312D2009-E02C-49C8-B847-A7425969F5C5}" type="parTrans" cxnId="{6CE12198-6D73-4705-8413-B44144D19165}">
      <dgm:prSet/>
      <dgm:spPr/>
      <dgm:t>
        <a:bodyPr/>
        <a:lstStyle/>
        <a:p>
          <a:endParaRPr lang="en-US" sz="2400"/>
        </a:p>
      </dgm:t>
    </dgm:pt>
    <dgm:pt modelId="{1D18DF9C-FC1F-40C3-893D-3D196CBF5D2C}" type="sibTrans" cxnId="{6CE12198-6D73-4705-8413-B44144D19165}">
      <dgm:prSet phldrT="01" phldr="0" custT="1"/>
      <dgm:spPr/>
      <dgm:t>
        <a:bodyPr/>
        <a:lstStyle/>
        <a:p>
          <a:r>
            <a:rPr lang="en-US" sz="3200"/>
            <a:t>01</a:t>
          </a:r>
        </a:p>
      </dgm:t>
    </dgm:pt>
    <dgm:pt modelId="{C0863D14-14BF-49A6-AF46-874EB50D1B09}">
      <dgm:prSet custT="1"/>
      <dgm:spPr/>
      <dgm:t>
        <a:bodyPr/>
        <a:lstStyle/>
        <a:p>
          <a:r>
            <a:rPr lang="en-US" sz="1800" b="0" i="0" dirty="0"/>
            <a:t>Flexibility in Use</a:t>
          </a:r>
          <a:endParaRPr lang="en-US" sz="1800" dirty="0"/>
        </a:p>
      </dgm:t>
    </dgm:pt>
    <dgm:pt modelId="{B2E14D82-DCCA-4D58-917C-79CC0263254D}" type="parTrans" cxnId="{ABA09229-C87E-444D-B864-393B16EF4C0F}">
      <dgm:prSet/>
      <dgm:spPr/>
      <dgm:t>
        <a:bodyPr/>
        <a:lstStyle/>
        <a:p>
          <a:endParaRPr lang="en-US" sz="2400"/>
        </a:p>
      </dgm:t>
    </dgm:pt>
    <dgm:pt modelId="{D411A1AF-4242-4408-AA5A-449148AB2D14}" type="sibTrans" cxnId="{ABA09229-C87E-444D-B864-393B16EF4C0F}">
      <dgm:prSet phldrT="02" phldr="0" custT="1"/>
      <dgm:spPr/>
      <dgm:t>
        <a:bodyPr/>
        <a:lstStyle/>
        <a:p>
          <a:r>
            <a:rPr lang="en-US" sz="3200"/>
            <a:t>02</a:t>
          </a:r>
        </a:p>
      </dgm:t>
    </dgm:pt>
    <dgm:pt modelId="{0D147662-F746-4A8D-BCD3-45371523C13D}">
      <dgm:prSet custT="1"/>
      <dgm:spPr/>
      <dgm:t>
        <a:bodyPr/>
        <a:lstStyle/>
        <a:p>
          <a:r>
            <a:rPr lang="en-US" sz="1800" b="0" i="0" dirty="0"/>
            <a:t>Simple and Intuitive Use</a:t>
          </a:r>
          <a:endParaRPr lang="en-US" sz="1800" dirty="0"/>
        </a:p>
      </dgm:t>
    </dgm:pt>
    <dgm:pt modelId="{41A2ADA7-D0A1-41CF-9ACE-6EC1BC472508}" type="parTrans" cxnId="{873FA41C-3EA6-4634-9840-705B599F7888}">
      <dgm:prSet/>
      <dgm:spPr/>
      <dgm:t>
        <a:bodyPr/>
        <a:lstStyle/>
        <a:p>
          <a:endParaRPr lang="en-US" sz="2400"/>
        </a:p>
      </dgm:t>
    </dgm:pt>
    <dgm:pt modelId="{189792EC-3849-4B86-8093-FD79F4D5F7E1}" type="sibTrans" cxnId="{873FA41C-3EA6-4634-9840-705B599F7888}">
      <dgm:prSet phldrT="03" phldr="0" custT="1"/>
      <dgm:spPr/>
      <dgm:t>
        <a:bodyPr/>
        <a:lstStyle/>
        <a:p>
          <a:r>
            <a:rPr lang="en-US" sz="3200"/>
            <a:t>03</a:t>
          </a:r>
        </a:p>
      </dgm:t>
    </dgm:pt>
    <dgm:pt modelId="{E49F11CE-B88C-4BA1-B217-C11585573255}">
      <dgm:prSet custT="1"/>
      <dgm:spPr/>
      <dgm:t>
        <a:bodyPr/>
        <a:lstStyle/>
        <a:p>
          <a:r>
            <a:rPr lang="en-US" sz="1800" b="0" i="0" dirty="0"/>
            <a:t>Perceptible Information</a:t>
          </a:r>
          <a:endParaRPr lang="en-US" sz="1800" dirty="0"/>
        </a:p>
      </dgm:t>
    </dgm:pt>
    <dgm:pt modelId="{58E2AE42-E194-4C12-BDE8-4BED460D2C5B}" type="parTrans" cxnId="{4A9DE604-28C4-442B-A7A5-5F6123C1F3B0}">
      <dgm:prSet/>
      <dgm:spPr/>
      <dgm:t>
        <a:bodyPr/>
        <a:lstStyle/>
        <a:p>
          <a:endParaRPr lang="en-US" sz="2400"/>
        </a:p>
      </dgm:t>
    </dgm:pt>
    <dgm:pt modelId="{68655560-20F8-4143-8A0A-456116BE64B6}" type="sibTrans" cxnId="{4A9DE604-28C4-442B-A7A5-5F6123C1F3B0}">
      <dgm:prSet phldrT="04" phldr="0" custT="1"/>
      <dgm:spPr/>
      <dgm:t>
        <a:bodyPr/>
        <a:lstStyle/>
        <a:p>
          <a:r>
            <a:rPr lang="en-US" sz="3200"/>
            <a:t>04</a:t>
          </a:r>
        </a:p>
      </dgm:t>
    </dgm:pt>
    <dgm:pt modelId="{0FB372C0-A968-452A-AF46-4C1CF8FA6DDF}">
      <dgm:prSet custT="1"/>
      <dgm:spPr/>
      <dgm:t>
        <a:bodyPr/>
        <a:lstStyle/>
        <a:p>
          <a:r>
            <a:rPr lang="en-US" sz="1800" b="0" i="0" dirty="0"/>
            <a:t>Tolerance for Error</a:t>
          </a:r>
          <a:endParaRPr lang="en-US" sz="1800" dirty="0"/>
        </a:p>
      </dgm:t>
    </dgm:pt>
    <dgm:pt modelId="{4CC08807-D117-4FD9-9356-DF859E9BCB23}" type="parTrans" cxnId="{F38B588E-6BA2-42E9-A6F7-2BF9CF9DCF34}">
      <dgm:prSet/>
      <dgm:spPr/>
      <dgm:t>
        <a:bodyPr/>
        <a:lstStyle/>
        <a:p>
          <a:endParaRPr lang="en-US" sz="2400"/>
        </a:p>
      </dgm:t>
    </dgm:pt>
    <dgm:pt modelId="{4214A727-0313-4587-83C1-60545BB333C5}" type="sibTrans" cxnId="{F38B588E-6BA2-42E9-A6F7-2BF9CF9DCF34}">
      <dgm:prSet phldrT="05" phldr="0" custT="1"/>
      <dgm:spPr/>
      <dgm:t>
        <a:bodyPr/>
        <a:lstStyle/>
        <a:p>
          <a:r>
            <a:rPr lang="en-US" sz="3200"/>
            <a:t>05</a:t>
          </a:r>
        </a:p>
      </dgm:t>
    </dgm:pt>
    <dgm:pt modelId="{987CF152-6178-4461-9ADF-28A2A07DD09F}">
      <dgm:prSet custT="1"/>
      <dgm:spPr/>
      <dgm:t>
        <a:bodyPr/>
        <a:lstStyle/>
        <a:p>
          <a:r>
            <a:rPr lang="en-US" sz="1800" b="0" i="0" dirty="0"/>
            <a:t>Low Physical Effort</a:t>
          </a:r>
          <a:endParaRPr lang="en-US" sz="1800" dirty="0"/>
        </a:p>
      </dgm:t>
    </dgm:pt>
    <dgm:pt modelId="{E82148A3-A48D-42A1-A07A-21A73618F0BD}" type="parTrans" cxnId="{260BD99B-4D02-4723-AE18-B257845D3729}">
      <dgm:prSet/>
      <dgm:spPr/>
      <dgm:t>
        <a:bodyPr/>
        <a:lstStyle/>
        <a:p>
          <a:endParaRPr lang="en-US" sz="2400"/>
        </a:p>
      </dgm:t>
    </dgm:pt>
    <dgm:pt modelId="{804C1E2B-07CF-4215-86F7-CEA8BF8F24C5}" type="sibTrans" cxnId="{260BD99B-4D02-4723-AE18-B257845D3729}">
      <dgm:prSet phldrT="06" phldr="0" custT="1"/>
      <dgm:spPr/>
      <dgm:t>
        <a:bodyPr/>
        <a:lstStyle/>
        <a:p>
          <a:r>
            <a:rPr lang="en-US" sz="3200"/>
            <a:t>06</a:t>
          </a:r>
        </a:p>
      </dgm:t>
    </dgm:pt>
    <dgm:pt modelId="{EC5CC092-9285-4AF5-9705-50C56D811D85}">
      <dgm:prSet custT="1"/>
      <dgm:spPr/>
      <dgm:t>
        <a:bodyPr/>
        <a:lstStyle/>
        <a:p>
          <a:r>
            <a:rPr lang="en-US" sz="1800" b="0" i="0" dirty="0"/>
            <a:t>Size and Space for Approach and Use</a:t>
          </a:r>
          <a:endParaRPr lang="en-US" sz="1800" dirty="0"/>
        </a:p>
      </dgm:t>
    </dgm:pt>
    <dgm:pt modelId="{613FB9EB-43A7-4458-B187-DACE35B6D3C4}" type="parTrans" cxnId="{5AFD3D57-7F64-4894-A1DA-2D1A41A70F2B}">
      <dgm:prSet/>
      <dgm:spPr/>
      <dgm:t>
        <a:bodyPr/>
        <a:lstStyle/>
        <a:p>
          <a:endParaRPr lang="en-US" sz="2400"/>
        </a:p>
      </dgm:t>
    </dgm:pt>
    <dgm:pt modelId="{8A1362D0-8D48-4024-ADBB-9DFFEF21FF9F}" type="sibTrans" cxnId="{5AFD3D57-7F64-4894-A1DA-2D1A41A70F2B}">
      <dgm:prSet phldrT="07" phldr="0" custT="1"/>
      <dgm:spPr/>
      <dgm:t>
        <a:bodyPr/>
        <a:lstStyle/>
        <a:p>
          <a:r>
            <a:rPr lang="en-US" sz="3200"/>
            <a:t>07</a:t>
          </a:r>
        </a:p>
      </dgm:t>
    </dgm:pt>
    <dgm:pt modelId="{EF719774-C93D-43A6-AB9F-C69AA1E4C9E5}" type="pres">
      <dgm:prSet presAssocID="{3E0703B7-EDE1-46E1-8F4E-4F3F0D8EC67D}" presName="Name0" presStyleCnt="0">
        <dgm:presLayoutVars>
          <dgm:animLvl val="lvl"/>
          <dgm:resizeHandles val="exact"/>
        </dgm:presLayoutVars>
      </dgm:prSet>
      <dgm:spPr/>
    </dgm:pt>
    <dgm:pt modelId="{06990A7C-A2FA-4327-B5BF-494C6E3FECAB}" type="pres">
      <dgm:prSet presAssocID="{DC01977A-06C3-4A2C-AF99-210A2A22AD18}" presName="compositeNode" presStyleCnt="0">
        <dgm:presLayoutVars>
          <dgm:bulletEnabled val="1"/>
        </dgm:presLayoutVars>
      </dgm:prSet>
      <dgm:spPr/>
    </dgm:pt>
    <dgm:pt modelId="{3F794D81-89F5-485C-96E9-7ACC7EF532FD}" type="pres">
      <dgm:prSet presAssocID="{DC01977A-06C3-4A2C-AF99-210A2A22AD18}" presName="bgRect" presStyleLbl="alignNode1" presStyleIdx="0" presStyleCnt="7"/>
      <dgm:spPr/>
    </dgm:pt>
    <dgm:pt modelId="{3F6F3C98-708A-4394-B275-C4BF9A58FFD0}" type="pres">
      <dgm:prSet presAssocID="{1D18DF9C-FC1F-40C3-893D-3D196CBF5D2C}" presName="sibTransNodeRect" presStyleLbl="alignNode1" presStyleIdx="0" presStyleCnt="7">
        <dgm:presLayoutVars>
          <dgm:chMax val="0"/>
          <dgm:bulletEnabled val="1"/>
        </dgm:presLayoutVars>
      </dgm:prSet>
      <dgm:spPr/>
    </dgm:pt>
    <dgm:pt modelId="{652A3155-CE3D-4E41-9C31-BC675E102DEC}" type="pres">
      <dgm:prSet presAssocID="{DC01977A-06C3-4A2C-AF99-210A2A22AD18}" presName="nodeRect" presStyleLbl="alignNode1" presStyleIdx="0" presStyleCnt="7">
        <dgm:presLayoutVars>
          <dgm:bulletEnabled val="1"/>
        </dgm:presLayoutVars>
      </dgm:prSet>
      <dgm:spPr/>
    </dgm:pt>
    <dgm:pt modelId="{17A1378D-62CE-4767-9A47-7A000C852C25}" type="pres">
      <dgm:prSet presAssocID="{1D18DF9C-FC1F-40C3-893D-3D196CBF5D2C}" presName="sibTrans" presStyleCnt="0"/>
      <dgm:spPr/>
    </dgm:pt>
    <dgm:pt modelId="{49B0AE6F-DB06-43E8-9464-F501ACE88A8F}" type="pres">
      <dgm:prSet presAssocID="{C0863D14-14BF-49A6-AF46-874EB50D1B09}" presName="compositeNode" presStyleCnt="0">
        <dgm:presLayoutVars>
          <dgm:bulletEnabled val="1"/>
        </dgm:presLayoutVars>
      </dgm:prSet>
      <dgm:spPr/>
    </dgm:pt>
    <dgm:pt modelId="{ADE7B11D-1C91-4FBC-B7B8-FF55E81E57BF}" type="pres">
      <dgm:prSet presAssocID="{C0863D14-14BF-49A6-AF46-874EB50D1B09}" presName="bgRect" presStyleLbl="alignNode1" presStyleIdx="1" presStyleCnt="7"/>
      <dgm:spPr/>
    </dgm:pt>
    <dgm:pt modelId="{FBEF4FD8-C20D-4881-9437-7071C8F192EA}" type="pres">
      <dgm:prSet presAssocID="{D411A1AF-4242-4408-AA5A-449148AB2D14}" presName="sibTransNodeRect" presStyleLbl="alignNode1" presStyleIdx="1" presStyleCnt="7">
        <dgm:presLayoutVars>
          <dgm:chMax val="0"/>
          <dgm:bulletEnabled val="1"/>
        </dgm:presLayoutVars>
      </dgm:prSet>
      <dgm:spPr/>
    </dgm:pt>
    <dgm:pt modelId="{865C3E1A-614D-4AA3-B040-2F9D0F4D7F1F}" type="pres">
      <dgm:prSet presAssocID="{C0863D14-14BF-49A6-AF46-874EB50D1B09}" presName="nodeRect" presStyleLbl="alignNode1" presStyleIdx="1" presStyleCnt="7">
        <dgm:presLayoutVars>
          <dgm:bulletEnabled val="1"/>
        </dgm:presLayoutVars>
      </dgm:prSet>
      <dgm:spPr/>
    </dgm:pt>
    <dgm:pt modelId="{0320E4D9-EC8D-4E5C-AD04-C931B6FC04FE}" type="pres">
      <dgm:prSet presAssocID="{D411A1AF-4242-4408-AA5A-449148AB2D14}" presName="sibTrans" presStyleCnt="0"/>
      <dgm:spPr/>
    </dgm:pt>
    <dgm:pt modelId="{7F84AC4D-E3D0-4AD9-9675-7ABD78E123D8}" type="pres">
      <dgm:prSet presAssocID="{0D147662-F746-4A8D-BCD3-45371523C13D}" presName="compositeNode" presStyleCnt="0">
        <dgm:presLayoutVars>
          <dgm:bulletEnabled val="1"/>
        </dgm:presLayoutVars>
      </dgm:prSet>
      <dgm:spPr/>
    </dgm:pt>
    <dgm:pt modelId="{D88B886A-B6F7-44F8-8CB7-1C5C509F0E72}" type="pres">
      <dgm:prSet presAssocID="{0D147662-F746-4A8D-BCD3-45371523C13D}" presName="bgRect" presStyleLbl="alignNode1" presStyleIdx="2" presStyleCnt="7"/>
      <dgm:spPr/>
    </dgm:pt>
    <dgm:pt modelId="{4A88EF0F-9285-4062-AB5C-1D2F61A4EE36}" type="pres">
      <dgm:prSet presAssocID="{189792EC-3849-4B86-8093-FD79F4D5F7E1}" presName="sibTransNodeRect" presStyleLbl="alignNode1" presStyleIdx="2" presStyleCnt="7">
        <dgm:presLayoutVars>
          <dgm:chMax val="0"/>
          <dgm:bulletEnabled val="1"/>
        </dgm:presLayoutVars>
      </dgm:prSet>
      <dgm:spPr/>
    </dgm:pt>
    <dgm:pt modelId="{FD65EC94-BE10-4AA3-8217-84579E25519B}" type="pres">
      <dgm:prSet presAssocID="{0D147662-F746-4A8D-BCD3-45371523C13D}" presName="nodeRect" presStyleLbl="alignNode1" presStyleIdx="2" presStyleCnt="7">
        <dgm:presLayoutVars>
          <dgm:bulletEnabled val="1"/>
        </dgm:presLayoutVars>
      </dgm:prSet>
      <dgm:spPr/>
    </dgm:pt>
    <dgm:pt modelId="{27975909-D0FC-47D6-8FB4-8E87DD7F8F89}" type="pres">
      <dgm:prSet presAssocID="{189792EC-3849-4B86-8093-FD79F4D5F7E1}" presName="sibTrans" presStyleCnt="0"/>
      <dgm:spPr/>
    </dgm:pt>
    <dgm:pt modelId="{F6C0E452-2D6E-401C-8876-903B593687CC}" type="pres">
      <dgm:prSet presAssocID="{E49F11CE-B88C-4BA1-B217-C11585573255}" presName="compositeNode" presStyleCnt="0">
        <dgm:presLayoutVars>
          <dgm:bulletEnabled val="1"/>
        </dgm:presLayoutVars>
      </dgm:prSet>
      <dgm:spPr/>
    </dgm:pt>
    <dgm:pt modelId="{DF4DBC7E-D7E9-4873-9993-9DD3BBB69CFB}" type="pres">
      <dgm:prSet presAssocID="{E49F11CE-B88C-4BA1-B217-C11585573255}" presName="bgRect" presStyleLbl="alignNode1" presStyleIdx="3" presStyleCnt="7" custScaleX="101856"/>
      <dgm:spPr/>
    </dgm:pt>
    <dgm:pt modelId="{F6835E7F-43F9-4EFA-9FD4-4E1EDF939472}" type="pres">
      <dgm:prSet presAssocID="{68655560-20F8-4143-8A0A-456116BE64B6}" presName="sibTransNodeRect" presStyleLbl="alignNode1" presStyleIdx="3" presStyleCnt="7">
        <dgm:presLayoutVars>
          <dgm:chMax val="0"/>
          <dgm:bulletEnabled val="1"/>
        </dgm:presLayoutVars>
      </dgm:prSet>
      <dgm:spPr/>
    </dgm:pt>
    <dgm:pt modelId="{453C8171-C6BB-4FF8-824B-8B2102C4C8F6}" type="pres">
      <dgm:prSet presAssocID="{E49F11CE-B88C-4BA1-B217-C11585573255}" presName="nodeRect" presStyleLbl="alignNode1" presStyleIdx="3" presStyleCnt="7">
        <dgm:presLayoutVars>
          <dgm:bulletEnabled val="1"/>
        </dgm:presLayoutVars>
      </dgm:prSet>
      <dgm:spPr/>
    </dgm:pt>
    <dgm:pt modelId="{C790830A-89F5-4C5E-A58A-B54C75FB5F78}" type="pres">
      <dgm:prSet presAssocID="{68655560-20F8-4143-8A0A-456116BE64B6}" presName="sibTrans" presStyleCnt="0"/>
      <dgm:spPr/>
    </dgm:pt>
    <dgm:pt modelId="{8E296E39-7C6C-4744-9146-D005FBC00CEB}" type="pres">
      <dgm:prSet presAssocID="{0FB372C0-A968-452A-AF46-4C1CF8FA6DDF}" presName="compositeNode" presStyleCnt="0">
        <dgm:presLayoutVars>
          <dgm:bulletEnabled val="1"/>
        </dgm:presLayoutVars>
      </dgm:prSet>
      <dgm:spPr/>
    </dgm:pt>
    <dgm:pt modelId="{3E6EA2AC-EE40-425E-A4FC-49D6982EC441}" type="pres">
      <dgm:prSet presAssocID="{0FB372C0-A968-452A-AF46-4C1CF8FA6DDF}" presName="bgRect" presStyleLbl="alignNode1" presStyleIdx="4" presStyleCnt="7"/>
      <dgm:spPr/>
    </dgm:pt>
    <dgm:pt modelId="{33C39AFC-726A-42A3-A9C0-8B640FBB4987}" type="pres">
      <dgm:prSet presAssocID="{4214A727-0313-4587-83C1-60545BB333C5}" presName="sibTransNodeRect" presStyleLbl="alignNode1" presStyleIdx="4" presStyleCnt="7">
        <dgm:presLayoutVars>
          <dgm:chMax val="0"/>
          <dgm:bulletEnabled val="1"/>
        </dgm:presLayoutVars>
      </dgm:prSet>
      <dgm:spPr/>
    </dgm:pt>
    <dgm:pt modelId="{A88DA1A2-80AC-47B7-81F0-8253BC9AA3BC}" type="pres">
      <dgm:prSet presAssocID="{0FB372C0-A968-452A-AF46-4C1CF8FA6DDF}" presName="nodeRect" presStyleLbl="alignNode1" presStyleIdx="4" presStyleCnt="7">
        <dgm:presLayoutVars>
          <dgm:bulletEnabled val="1"/>
        </dgm:presLayoutVars>
      </dgm:prSet>
      <dgm:spPr/>
    </dgm:pt>
    <dgm:pt modelId="{01DF0A79-F627-49B3-83A1-C523758DC7D6}" type="pres">
      <dgm:prSet presAssocID="{4214A727-0313-4587-83C1-60545BB333C5}" presName="sibTrans" presStyleCnt="0"/>
      <dgm:spPr/>
    </dgm:pt>
    <dgm:pt modelId="{E38C441F-D8C2-4FF3-A0A2-1BF198B9A2AA}" type="pres">
      <dgm:prSet presAssocID="{987CF152-6178-4461-9ADF-28A2A07DD09F}" presName="compositeNode" presStyleCnt="0">
        <dgm:presLayoutVars>
          <dgm:bulletEnabled val="1"/>
        </dgm:presLayoutVars>
      </dgm:prSet>
      <dgm:spPr/>
    </dgm:pt>
    <dgm:pt modelId="{2B743636-B739-4E06-974B-AE9644245502}" type="pres">
      <dgm:prSet presAssocID="{987CF152-6178-4461-9ADF-28A2A07DD09F}" presName="bgRect" presStyleLbl="alignNode1" presStyleIdx="5" presStyleCnt="7"/>
      <dgm:spPr/>
    </dgm:pt>
    <dgm:pt modelId="{E05C89BA-08E2-42A3-AA36-E08ACF0E2402}" type="pres">
      <dgm:prSet presAssocID="{804C1E2B-07CF-4215-86F7-CEA8BF8F24C5}" presName="sibTransNodeRect" presStyleLbl="alignNode1" presStyleIdx="5" presStyleCnt="7">
        <dgm:presLayoutVars>
          <dgm:chMax val="0"/>
          <dgm:bulletEnabled val="1"/>
        </dgm:presLayoutVars>
      </dgm:prSet>
      <dgm:spPr/>
    </dgm:pt>
    <dgm:pt modelId="{8814691E-EC32-4114-8EA0-4269010D2AAF}" type="pres">
      <dgm:prSet presAssocID="{987CF152-6178-4461-9ADF-28A2A07DD09F}" presName="nodeRect" presStyleLbl="alignNode1" presStyleIdx="5" presStyleCnt="7">
        <dgm:presLayoutVars>
          <dgm:bulletEnabled val="1"/>
        </dgm:presLayoutVars>
      </dgm:prSet>
      <dgm:spPr/>
    </dgm:pt>
    <dgm:pt modelId="{B5C3DF03-599D-4A62-A3F9-8380A8566B4A}" type="pres">
      <dgm:prSet presAssocID="{804C1E2B-07CF-4215-86F7-CEA8BF8F24C5}" presName="sibTrans" presStyleCnt="0"/>
      <dgm:spPr/>
    </dgm:pt>
    <dgm:pt modelId="{178750B8-2261-4D1D-B987-E3179CC53DB9}" type="pres">
      <dgm:prSet presAssocID="{EC5CC092-9285-4AF5-9705-50C56D811D85}" presName="compositeNode" presStyleCnt="0">
        <dgm:presLayoutVars>
          <dgm:bulletEnabled val="1"/>
        </dgm:presLayoutVars>
      </dgm:prSet>
      <dgm:spPr/>
    </dgm:pt>
    <dgm:pt modelId="{CD816113-FA17-49B7-9650-B1FC460EE6E9}" type="pres">
      <dgm:prSet presAssocID="{EC5CC092-9285-4AF5-9705-50C56D811D85}" presName="bgRect" presStyleLbl="alignNode1" presStyleIdx="6" presStyleCnt="7"/>
      <dgm:spPr/>
    </dgm:pt>
    <dgm:pt modelId="{D2798CF5-5CC4-450B-AC5A-6A6823375AF8}" type="pres">
      <dgm:prSet presAssocID="{8A1362D0-8D48-4024-ADBB-9DFFEF21FF9F}" presName="sibTransNodeRect" presStyleLbl="alignNode1" presStyleIdx="6" presStyleCnt="7">
        <dgm:presLayoutVars>
          <dgm:chMax val="0"/>
          <dgm:bulletEnabled val="1"/>
        </dgm:presLayoutVars>
      </dgm:prSet>
      <dgm:spPr/>
    </dgm:pt>
    <dgm:pt modelId="{5ED6606B-789A-4D17-A982-0FED104B50C7}" type="pres">
      <dgm:prSet presAssocID="{EC5CC092-9285-4AF5-9705-50C56D811D85}" presName="nodeRect" presStyleLbl="alignNode1" presStyleIdx="6" presStyleCnt="7">
        <dgm:presLayoutVars>
          <dgm:bulletEnabled val="1"/>
        </dgm:presLayoutVars>
      </dgm:prSet>
      <dgm:spPr/>
    </dgm:pt>
  </dgm:ptLst>
  <dgm:cxnLst>
    <dgm:cxn modelId="{4A9DE604-28C4-442B-A7A5-5F6123C1F3B0}" srcId="{3E0703B7-EDE1-46E1-8F4E-4F3F0D8EC67D}" destId="{E49F11CE-B88C-4BA1-B217-C11585573255}" srcOrd="3" destOrd="0" parTransId="{58E2AE42-E194-4C12-BDE8-4BED460D2C5B}" sibTransId="{68655560-20F8-4143-8A0A-456116BE64B6}"/>
    <dgm:cxn modelId="{4B68A713-DBF6-4895-8D6E-A906FAFCE604}" type="presOf" srcId="{0D147662-F746-4A8D-BCD3-45371523C13D}" destId="{D88B886A-B6F7-44F8-8CB7-1C5C509F0E72}" srcOrd="0" destOrd="0" presId="urn:microsoft.com/office/officeart/2016/7/layout/LinearBlockProcessNumbered"/>
    <dgm:cxn modelId="{873FA41C-3EA6-4634-9840-705B599F7888}" srcId="{3E0703B7-EDE1-46E1-8F4E-4F3F0D8EC67D}" destId="{0D147662-F746-4A8D-BCD3-45371523C13D}" srcOrd="2" destOrd="0" parTransId="{41A2ADA7-D0A1-41CF-9ACE-6EC1BC472508}" sibTransId="{189792EC-3849-4B86-8093-FD79F4D5F7E1}"/>
    <dgm:cxn modelId="{ABA09229-C87E-444D-B864-393B16EF4C0F}" srcId="{3E0703B7-EDE1-46E1-8F4E-4F3F0D8EC67D}" destId="{C0863D14-14BF-49A6-AF46-874EB50D1B09}" srcOrd="1" destOrd="0" parTransId="{B2E14D82-DCCA-4D58-917C-79CC0263254D}" sibTransId="{D411A1AF-4242-4408-AA5A-449148AB2D14}"/>
    <dgm:cxn modelId="{D6127D2A-7ADB-447E-B6EE-6ED8A4F73FB4}" type="presOf" srcId="{EC5CC092-9285-4AF5-9705-50C56D811D85}" destId="{CD816113-FA17-49B7-9650-B1FC460EE6E9}" srcOrd="0" destOrd="0" presId="urn:microsoft.com/office/officeart/2016/7/layout/LinearBlockProcessNumbered"/>
    <dgm:cxn modelId="{5DE52E38-C800-456C-B739-4A68F1E6B39B}" type="presOf" srcId="{C0863D14-14BF-49A6-AF46-874EB50D1B09}" destId="{ADE7B11D-1C91-4FBC-B7B8-FF55E81E57BF}" srcOrd="0" destOrd="0" presId="urn:microsoft.com/office/officeart/2016/7/layout/LinearBlockProcessNumbered"/>
    <dgm:cxn modelId="{1C699A5D-6939-49EE-A8D0-EBDF7F2126EE}" type="presOf" srcId="{C0863D14-14BF-49A6-AF46-874EB50D1B09}" destId="{865C3E1A-614D-4AA3-B040-2F9D0F4D7F1F}" srcOrd="1" destOrd="0" presId="urn:microsoft.com/office/officeart/2016/7/layout/LinearBlockProcessNumbered"/>
    <dgm:cxn modelId="{7DB83D5E-CD1D-4441-AB86-ABF6133F62E1}" type="presOf" srcId="{D411A1AF-4242-4408-AA5A-449148AB2D14}" destId="{FBEF4FD8-C20D-4881-9437-7071C8F192EA}" srcOrd="0" destOrd="0" presId="urn:microsoft.com/office/officeart/2016/7/layout/LinearBlockProcessNumbered"/>
    <dgm:cxn modelId="{69EFF65E-FC9C-4E37-98C6-DF1412414B44}" type="presOf" srcId="{804C1E2B-07CF-4215-86F7-CEA8BF8F24C5}" destId="{E05C89BA-08E2-42A3-AA36-E08ACF0E2402}" srcOrd="0" destOrd="0" presId="urn:microsoft.com/office/officeart/2016/7/layout/LinearBlockProcessNumbered"/>
    <dgm:cxn modelId="{3C490464-5991-4D16-A95D-5450EBAE6D3F}" type="presOf" srcId="{E49F11CE-B88C-4BA1-B217-C11585573255}" destId="{DF4DBC7E-D7E9-4873-9993-9DD3BBB69CFB}" srcOrd="0" destOrd="0" presId="urn:microsoft.com/office/officeart/2016/7/layout/LinearBlockProcessNumbered"/>
    <dgm:cxn modelId="{31EF0765-451F-4B21-9B91-20F8239C08F5}" type="presOf" srcId="{987CF152-6178-4461-9ADF-28A2A07DD09F}" destId="{8814691E-EC32-4114-8EA0-4269010D2AAF}" srcOrd="1" destOrd="0" presId="urn:microsoft.com/office/officeart/2016/7/layout/LinearBlockProcessNumbered"/>
    <dgm:cxn modelId="{7B552A45-CAE2-4184-BB3E-6A0C0C501633}" type="presOf" srcId="{68655560-20F8-4143-8A0A-456116BE64B6}" destId="{F6835E7F-43F9-4EFA-9FD4-4E1EDF939472}" srcOrd="0" destOrd="0" presId="urn:microsoft.com/office/officeart/2016/7/layout/LinearBlockProcessNumbered"/>
    <dgm:cxn modelId="{9CD5AE48-387D-40EF-9DCE-56E9A577416E}" type="presOf" srcId="{DC01977A-06C3-4A2C-AF99-210A2A22AD18}" destId="{652A3155-CE3D-4E41-9C31-BC675E102DEC}" srcOrd="1" destOrd="0" presId="urn:microsoft.com/office/officeart/2016/7/layout/LinearBlockProcessNumbered"/>
    <dgm:cxn modelId="{08193C4D-BF6C-4835-80E9-050A4FF68D11}" type="presOf" srcId="{3E0703B7-EDE1-46E1-8F4E-4F3F0D8EC67D}" destId="{EF719774-C93D-43A6-AB9F-C69AA1E4C9E5}" srcOrd="0" destOrd="0" presId="urn:microsoft.com/office/officeart/2016/7/layout/LinearBlockProcessNumbered"/>
    <dgm:cxn modelId="{A643114E-E1FE-48BE-977A-63EBC7CC1245}" type="presOf" srcId="{EC5CC092-9285-4AF5-9705-50C56D811D85}" destId="{5ED6606B-789A-4D17-A982-0FED104B50C7}" srcOrd="1" destOrd="0" presId="urn:microsoft.com/office/officeart/2016/7/layout/LinearBlockProcessNumbered"/>
    <dgm:cxn modelId="{5AFD3D57-7F64-4894-A1DA-2D1A41A70F2B}" srcId="{3E0703B7-EDE1-46E1-8F4E-4F3F0D8EC67D}" destId="{EC5CC092-9285-4AF5-9705-50C56D811D85}" srcOrd="6" destOrd="0" parTransId="{613FB9EB-43A7-4458-B187-DACE35B6D3C4}" sibTransId="{8A1362D0-8D48-4024-ADBB-9DFFEF21FF9F}"/>
    <dgm:cxn modelId="{34E4A258-D0BE-4E8F-A319-29D710F3E97B}" type="presOf" srcId="{0FB372C0-A968-452A-AF46-4C1CF8FA6DDF}" destId="{A88DA1A2-80AC-47B7-81F0-8253BC9AA3BC}" srcOrd="1" destOrd="0" presId="urn:microsoft.com/office/officeart/2016/7/layout/LinearBlockProcessNumbered"/>
    <dgm:cxn modelId="{A68DB158-71B9-419C-AAA3-EAE6F9443D1E}" type="presOf" srcId="{987CF152-6178-4461-9ADF-28A2A07DD09F}" destId="{2B743636-B739-4E06-974B-AE9644245502}" srcOrd="0" destOrd="0" presId="urn:microsoft.com/office/officeart/2016/7/layout/LinearBlockProcessNumbered"/>
    <dgm:cxn modelId="{75F35C5A-EBFE-40E0-9D01-A19A4CCEF039}" type="presOf" srcId="{8A1362D0-8D48-4024-ADBB-9DFFEF21FF9F}" destId="{D2798CF5-5CC4-450B-AC5A-6A6823375AF8}" srcOrd="0" destOrd="0" presId="urn:microsoft.com/office/officeart/2016/7/layout/LinearBlockProcessNumbered"/>
    <dgm:cxn modelId="{56684680-1922-4794-A565-5740C20C8125}" type="presOf" srcId="{4214A727-0313-4587-83C1-60545BB333C5}" destId="{33C39AFC-726A-42A3-A9C0-8B640FBB4987}" srcOrd="0" destOrd="0" presId="urn:microsoft.com/office/officeart/2016/7/layout/LinearBlockProcessNumbered"/>
    <dgm:cxn modelId="{D1A77A80-5FE1-4FEC-AA26-944BB7944FA9}" type="presOf" srcId="{1D18DF9C-FC1F-40C3-893D-3D196CBF5D2C}" destId="{3F6F3C98-708A-4394-B275-C4BF9A58FFD0}" srcOrd="0" destOrd="0" presId="urn:microsoft.com/office/officeart/2016/7/layout/LinearBlockProcessNumbered"/>
    <dgm:cxn modelId="{59A40C85-6CE4-43D7-B038-9E6A06E637E3}" type="presOf" srcId="{0D147662-F746-4A8D-BCD3-45371523C13D}" destId="{FD65EC94-BE10-4AA3-8217-84579E25519B}" srcOrd="1" destOrd="0" presId="urn:microsoft.com/office/officeart/2016/7/layout/LinearBlockProcessNumbered"/>
    <dgm:cxn modelId="{F38B588E-6BA2-42E9-A6F7-2BF9CF9DCF34}" srcId="{3E0703B7-EDE1-46E1-8F4E-4F3F0D8EC67D}" destId="{0FB372C0-A968-452A-AF46-4C1CF8FA6DDF}" srcOrd="4" destOrd="0" parTransId="{4CC08807-D117-4FD9-9356-DF859E9BCB23}" sibTransId="{4214A727-0313-4587-83C1-60545BB333C5}"/>
    <dgm:cxn modelId="{6CE12198-6D73-4705-8413-B44144D19165}" srcId="{3E0703B7-EDE1-46E1-8F4E-4F3F0D8EC67D}" destId="{DC01977A-06C3-4A2C-AF99-210A2A22AD18}" srcOrd="0" destOrd="0" parTransId="{312D2009-E02C-49C8-B847-A7425969F5C5}" sibTransId="{1D18DF9C-FC1F-40C3-893D-3D196CBF5D2C}"/>
    <dgm:cxn modelId="{260BD99B-4D02-4723-AE18-B257845D3729}" srcId="{3E0703B7-EDE1-46E1-8F4E-4F3F0D8EC67D}" destId="{987CF152-6178-4461-9ADF-28A2A07DD09F}" srcOrd="5" destOrd="0" parTransId="{E82148A3-A48D-42A1-A07A-21A73618F0BD}" sibTransId="{804C1E2B-07CF-4215-86F7-CEA8BF8F24C5}"/>
    <dgm:cxn modelId="{5F9C459C-9A2C-44FB-9213-57B8F5C73BF8}" type="presOf" srcId="{189792EC-3849-4B86-8093-FD79F4D5F7E1}" destId="{4A88EF0F-9285-4062-AB5C-1D2F61A4EE36}" srcOrd="0" destOrd="0" presId="urn:microsoft.com/office/officeart/2016/7/layout/LinearBlockProcessNumbered"/>
    <dgm:cxn modelId="{A88F55B7-BCC9-4062-84FF-9BB9E411859E}" type="presOf" srcId="{DC01977A-06C3-4A2C-AF99-210A2A22AD18}" destId="{3F794D81-89F5-485C-96E9-7ACC7EF532FD}" srcOrd="0" destOrd="0" presId="urn:microsoft.com/office/officeart/2016/7/layout/LinearBlockProcessNumbered"/>
    <dgm:cxn modelId="{F9500CC0-556B-4AF0-8BE3-1772018483FB}" type="presOf" srcId="{0FB372C0-A968-452A-AF46-4C1CF8FA6DDF}" destId="{3E6EA2AC-EE40-425E-A4FC-49D6982EC441}" srcOrd="0" destOrd="0" presId="urn:microsoft.com/office/officeart/2016/7/layout/LinearBlockProcessNumbered"/>
    <dgm:cxn modelId="{09FEA0F0-8FA4-4A1C-A216-737859383CA8}" type="presOf" srcId="{E49F11CE-B88C-4BA1-B217-C11585573255}" destId="{453C8171-C6BB-4FF8-824B-8B2102C4C8F6}" srcOrd="1" destOrd="0" presId="urn:microsoft.com/office/officeart/2016/7/layout/LinearBlockProcessNumbered"/>
    <dgm:cxn modelId="{6D98DA2D-C8DC-4FF0-A4D2-385F7EB6928C}" type="presParOf" srcId="{EF719774-C93D-43A6-AB9F-C69AA1E4C9E5}" destId="{06990A7C-A2FA-4327-B5BF-494C6E3FECAB}" srcOrd="0" destOrd="0" presId="urn:microsoft.com/office/officeart/2016/7/layout/LinearBlockProcessNumbered"/>
    <dgm:cxn modelId="{9CD50E78-58A9-4ED6-A1E1-C750ACEBD82B}" type="presParOf" srcId="{06990A7C-A2FA-4327-B5BF-494C6E3FECAB}" destId="{3F794D81-89F5-485C-96E9-7ACC7EF532FD}" srcOrd="0" destOrd="0" presId="urn:microsoft.com/office/officeart/2016/7/layout/LinearBlockProcessNumbered"/>
    <dgm:cxn modelId="{35D7EED4-5666-4CB6-82CC-28C9A8D44512}" type="presParOf" srcId="{06990A7C-A2FA-4327-B5BF-494C6E3FECAB}" destId="{3F6F3C98-708A-4394-B275-C4BF9A58FFD0}" srcOrd="1" destOrd="0" presId="urn:microsoft.com/office/officeart/2016/7/layout/LinearBlockProcessNumbered"/>
    <dgm:cxn modelId="{947B7C43-4385-4C45-96DA-A3B658300BEE}" type="presParOf" srcId="{06990A7C-A2FA-4327-B5BF-494C6E3FECAB}" destId="{652A3155-CE3D-4E41-9C31-BC675E102DEC}" srcOrd="2" destOrd="0" presId="urn:microsoft.com/office/officeart/2016/7/layout/LinearBlockProcessNumbered"/>
    <dgm:cxn modelId="{C06B351C-3146-4FE7-8D98-9E79EB58489D}" type="presParOf" srcId="{EF719774-C93D-43A6-AB9F-C69AA1E4C9E5}" destId="{17A1378D-62CE-4767-9A47-7A000C852C25}" srcOrd="1" destOrd="0" presId="urn:microsoft.com/office/officeart/2016/7/layout/LinearBlockProcessNumbered"/>
    <dgm:cxn modelId="{5C12960E-4130-4F44-8104-A4158F51A834}" type="presParOf" srcId="{EF719774-C93D-43A6-AB9F-C69AA1E4C9E5}" destId="{49B0AE6F-DB06-43E8-9464-F501ACE88A8F}" srcOrd="2" destOrd="0" presId="urn:microsoft.com/office/officeart/2016/7/layout/LinearBlockProcessNumbered"/>
    <dgm:cxn modelId="{F6603316-534B-404D-A3AE-B11A4869D0B6}" type="presParOf" srcId="{49B0AE6F-DB06-43E8-9464-F501ACE88A8F}" destId="{ADE7B11D-1C91-4FBC-B7B8-FF55E81E57BF}" srcOrd="0" destOrd="0" presId="urn:microsoft.com/office/officeart/2016/7/layout/LinearBlockProcessNumbered"/>
    <dgm:cxn modelId="{E9A8EA9C-0ACC-4E47-BB4D-1DD0233BA1CE}" type="presParOf" srcId="{49B0AE6F-DB06-43E8-9464-F501ACE88A8F}" destId="{FBEF4FD8-C20D-4881-9437-7071C8F192EA}" srcOrd="1" destOrd="0" presId="urn:microsoft.com/office/officeart/2016/7/layout/LinearBlockProcessNumbered"/>
    <dgm:cxn modelId="{347D3DEC-1C4A-4833-B257-D29FD110E438}" type="presParOf" srcId="{49B0AE6F-DB06-43E8-9464-F501ACE88A8F}" destId="{865C3E1A-614D-4AA3-B040-2F9D0F4D7F1F}" srcOrd="2" destOrd="0" presId="urn:microsoft.com/office/officeart/2016/7/layout/LinearBlockProcessNumbered"/>
    <dgm:cxn modelId="{503BAA33-6F8B-468F-82F9-75982B32EBC5}" type="presParOf" srcId="{EF719774-C93D-43A6-AB9F-C69AA1E4C9E5}" destId="{0320E4D9-EC8D-4E5C-AD04-C931B6FC04FE}" srcOrd="3" destOrd="0" presId="urn:microsoft.com/office/officeart/2016/7/layout/LinearBlockProcessNumbered"/>
    <dgm:cxn modelId="{9FE15DD9-CD4C-4429-8AF9-A6CAC37D423E}" type="presParOf" srcId="{EF719774-C93D-43A6-AB9F-C69AA1E4C9E5}" destId="{7F84AC4D-E3D0-4AD9-9675-7ABD78E123D8}" srcOrd="4" destOrd="0" presId="urn:microsoft.com/office/officeart/2016/7/layout/LinearBlockProcessNumbered"/>
    <dgm:cxn modelId="{B341C7C4-B8B9-4AF7-8173-50A15A86FCF6}" type="presParOf" srcId="{7F84AC4D-E3D0-4AD9-9675-7ABD78E123D8}" destId="{D88B886A-B6F7-44F8-8CB7-1C5C509F0E72}" srcOrd="0" destOrd="0" presId="urn:microsoft.com/office/officeart/2016/7/layout/LinearBlockProcessNumbered"/>
    <dgm:cxn modelId="{54131AD1-AD66-4F64-99FB-6B2230CF606D}" type="presParOf" srcId="{7F84AC4D-E3D0-4AD9-9675-7ABD78E123D8}" destId="{4A88EF0F-9285-4062-AB5C-1D2F61A4EE36}" srcOrd="1" destOrd="0" presId="urn:microsoft.com/office/officeart/2016/7/layout/LinearBlockProcessNumbered"/>
    <dgm:cxn modelId="{66B660B8-3C48-4467-AE89-8ABEAD4B6422}" type="presParOf" srcId="{7F84AC4D-E3D0-4AD9-9675-7ABD78E123D8}" destId="{FD65EC94-BE10-4AA3-8217-84579E25519B}" srcOrd="2" destOrd="0" presId="urn:microsoft.com/office/officeart/2016/7/layout/LinearBlockProcessNumbered"/>
    <dgm:cxn modelId="{86860932-D145-4089-B434-9EA15D96D1DC}" type="presParOf" srcId="{EF719774-C93D-43A6-AB9F-C69AA1E4C9E5}" destId="{27975909-D0FC-47D6-8FB4-8E87DD7F8F89}" srcOrd="5" destOrd="0" presId="urn:microsoft.com/office/officeart/2016/7/layout/LinearBlockProcessNumbered"/>
    <dgm:cxn modelId="{8C3AD61C-7021-4727-8D30-F560DA9E88C7}" type="presParOf" srcId="{EF719774-C93D-43A6-AB9F-C69AA1E4C9E5}" destId="{F6C0E452-2D6E-401C-8876-903B593687CC}" srcOrd="6" destOrd="0" presId="urn:microsoft.com/office/officeart/2016/7/layout/LinearBlockProcessNumbered"/>
    <dgm:cxn modelId="{DCFCDF9E-2C92-4DDA-A528-BB98DC5B4331}" type="presParOf" srcId="{F6C0E452-2D6E-401C-8876-903B593687CC}" destId="{DF4DBC7E-D7E9-4873-9993-9DD3BBB69CFB}" srcOrd="0" destOrd="0" presId="urn:microsoft.com/office/officeart/2016/7/layout/LinearBlockProcessNumbered"/>
    <dgm:cxn modelId="{0D3D1BB9-A5BB-4589-B53A-6536BD324DE8}" type="presParOf" srcId="{F6C0E452-2D6E-401C-8876-903B593687CC}" destId="{F6835E7F-43F9-4EFA-9FD4-4E1EDF939472}" srcOrd="1" destOrd="0" presId="urn:microsoft.com/office/officeart/2016/7/layout/LinearBlockProcessNumbered"/>
    <dgm:cxn modelId="{02E77D0D-7393-49C9-A59F-45863A247229}" type="presParOf" srcId="{F6C0E452-2D6E-401C-8876-903B593687CC}" destId="{453C8171-C6BB-4FF8-824B-8B2102C4C8F6}" srcOrd="2" destOrd="0" presId="urn:microsoft.com/office/officeart/2016/7/layout/LinearBlockProcessNumbered"/>
    <dgm:cxn modelId="{6006EC99-5946-4310-BF04-4DFBCBCA18DA}" type="presParOf" srcId="{EF719774-C93D-43A6-AB9F-C69AA1E4C9E5}" destId="{C790830A-89F5-4C5E-A58A-B54C75FB5F78}" srcOrd="7" destOrd="0" presId="urn:microsoft.com/office/officeart/2016/7/layout/LinearBlockProcessNumbered"/>
    <dgm:cxn modelId="{5450B3DF-A338-474E-A47E-08980EA5A19D}" type="presParOf" srcId="{EF719774-C93D-43A6-AB9F-C69AA1E4C9E5}" destId="{8E296E39-7C6C-4744-9146-D005FBC00CEB}" srcOrd="8" destOrd="0" presId="urn:microsoft.com/office/officeart/2016/7/layout/LinearBlockProcessNumbered"/>
    <dgm:cxn modelId="{88FE8006-7768-4240-97D3-A47CEAD145D5}" type="presParOf" srcId="{8E296E39-7C6C-4744-9146-D005FBC00CEB}" destId="{3E6EA2AC-EE40-425E-A4FC-49D6982EC441}" srcOrd="0" destOrd="0" presId="urn:microsoft.com/office/officeart/2016/7/layout/LinearBlockProcessNumbered"/>
    <dgm:cxn modelId="{58B3D591-49FA-4272-89E8-4111CD27C6EC}" type="presParOf" srcId="{8E296E39-7C6C-4744-9146-D005FBC00CEB}" destId="{33C39AFC-726A-42A3-A9C0-8B640FBB4987}" srcOrd="1" destOrd="0" presId="urn:microsoft.com/office/officeart/2016/7/layout/LinearBlockProcessNumbered"/>
    <dgm:cxn modelId="{3C4206DF-56EA-42BF-8EF9-A54CBA2B08A9}" type="presParOf" srcId="{8E296E39-7C6C-4744-9146-D005FBC00CEB}" destId="{A88DA1A2-80AC-47B7-81F0-8253BC9AA3BC}" srcOrd="2" destOrd="0" presId="urn:microsoft.com/office/officeart/2016/7/layout/LinearBlockProcessNumbered"/>
    <dgm:cxn modelId="{C7361A1D-F55F-43D9-A3B2-90B6B4585ECD}" type="presParOf" srcId="{EF719774-C93D-43A6-AB9F-C69AA1E4C9E5}" destId="{01DF0A79-F627-49B3-83A1-C523758DC7D6}" srcOrd="9" destOrd="0" presId="urn:microsoft.com/office/officeart/2016/7/layout/LinearBlockProcessNumbered"/>
    <dgm:cxn modelId="{F27EF67D-79AE-4FA9-B876-754CAC02CC96}" type="presParOf" srcId="{EF719774-C93D-43A6-AB9F-C69AA1E4C9E5}" destId="{E38C441F-D8C2-4FF3-A0A2-1BF198B9A2AA}" srcOrd="10" destOrd="0" presId="urn:microsoft.com/office/officeart/2016/7/layout/LinearBlockProcessNumbered"/>
    <dgm:cxn modelId="{20F71874-864D-4592-9984-AE9C05EE0E21}" type="presParOf" srcId="{E38C441F-D8C2-4FF3-A0A2-1BF198B9A2AA}" destId="{2B743636-B739-4E06-974B-AE9644245502}" srcOrd="0" destOrd="0" presId="urn:microsoft.com/office/officeart/2016/7/layout/LinearBlockProcessNumbered"/>
    <dgm:cxn modelId="{EAF2E3A7-3639-4484-81B7-D7626BD3211F}" type="presParOf" srcId="{E38C441F-D8C2-4FF3-A0A2-1BF198B9A2AA}" destId="{E05C89BA-08E2-42A3-AA36-E08ACF0E2402}" srcOrd="1" destOrd="0" presId="urn:microsoft.com/office/officeart/2016/7/layout/LinearBlockProcessNumbered"/>
    <dgm:cxn modelId="{4C9B2DA1-6FE1-4F39-9BBF-4F0526E13E9B}" type="presParOf" srcId="{E38C441F-D8C2-4FF3-A0A2-1BF198B9A2AA}" destId="{8814691E-EC32-4114-8EA0-4269010D2AAF}" srcOrd="2" destOrd="0" presId="urn:microsoft.com/office/officeart/2016/7/layout/LinearBlockProcessNumbered"/>
    <dgm:cxn modelId="{6CC3FB48-4194-4B26-92A3-9A0B218287FA}" type="presParOf" srcId="{EF719774-C93D-43A6-AB9F-C69AA1E4C9E5}" destId="{B5C3DF03-599D-4A62-A3F9-8380A8566B4A}" srcOrd="11" destOrd="0" presId="urn:microsoft.com/office/officeart/2016/7/layout/LinearBlockProcessNumbered"/>
    <dgm:cxn modelId="{D3F337F6-8D21-4825-9C1E-08553B5A4984}" type="presParOf" srcId="{EF719774-C93D-43A6-AB9F-C69AA1E4C9E5}" destId="{178750B8-2261-4D1D-B987-E3179CC53DB9}" srcOrd="12" destOrd="0" presId="urn:microsoft.com/office/officeart/2016/7/layout/LinearBlockProcessNumbered"/>
    <dgm:cxn modelId="{891A8B9D-D4BA-455E-9F8C-CCE1C39EE1C6}" type="presParOf" srcId="{178750B8-2261-4D1D-B987-E3179CC53DB9}" destId="{CD816113-FA17-49B7-9650-B1FC460EE6E9}" srcOrd="0" destOrd="0" presId="urn:microsoft.com/office/officeart/2016/7/layout/LinearBlockProcessNumbered"/>
    <dgm:cxn modelId="{5BAD5381-E6B0-42B4-B14F-2E837E2337FE}" type="presParOf" srcId="{178750B8-2261-4D1D-B987-E3179CC53DB9}" destId="{D2798CF5-5CC4-450B-AC5A-6A6823375AF8}" srcOrd="1" destOrd="0" presId="urn:microsoft.com/office/officeart/2016/7/layout/LinearBlockProcessNumbered"/>
    <dgm:cxn modelId="{94A90356-2951-4B9C-BF57-8BCA635FB55D}" type="presParOf" srcId="{178750B8-2261-4D1D-B987-E3179CC53DB9}" destId="{5ED6606B-789A-4D17-A982-0FED104B50C7}"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517FCA-2A82-4FAE-A332-BCCA436FC1F0}"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2471356-FE46-412B-9EEB-715EBF7BAB47}">
      <dgm:prSet custT="1"/>
      <dgm:spPr/>
      <dgm:t>
        <a:bodyPr/>
        <a:lstStyle/>
        <a:p>
          <a:r>
            <a:rPr lang="en-US" sz="1800" dirty="0">
              <a:solidFill>
                <a:srgbClr val="003C47"/>
              </a:solidFill>
            </a:rPr>
            <a:t>Prioritize equity factors in funding formulas and project prioritization</a:t>
          </a:r>
        </a:p>
      </dgm:t>
    </dgm:pt>
    <dgm:pt modelId="{016B426D-7AF7-42E6-9FE0-78719BA412B3}" type="parTrans" cxnId="{1AC76850-83B3-430D-92E2-73CDF469D080}">
      <dgm:prSet/>
      <dgm:spPr/>
      <dgm:t>
        <a:bodyPr/>
        <a:lstStyle/>
        <a:p>
          <a:endParaRPr lang="en-US"/>
        </a:p>
      </dgm:t>
    </dgm:pt>
    <dgm:pt modelId="{A5AD1E55-C9C9-42D8-BD2E-3D976F4C62D2}" type="sibTrans" cxnId="{1AC76850-83B3-430D-92E2-73CDF469D080}">
      <dgm:prSet phldrT="1" phldr="0"/>
      <dgm:spPr/>
      <dgm:t>
        <a:bodyPr/>
        <a:lstStyle/>
        <a:p>
          <a:r>
            <a:rPr lang="en-US"/>
            <a:t>1</a:t>
          </a:r>
        </a:p>
      </dgm:t>
    </dgm:pt>
    <dgm:pt modelId="{E139A150-C794-421A-A47A-84764F4611F9}">
      <dgm:prSet custT="1"/>
      <dgm:spPr/>
      <dgm:t>
        <a:bodyPr/>
        <a:lstStyle/>
        <a:p>
          <a:r>
            <a:rPr lang="en-US" sz="1800" dirty="0">
              <a:solidFill>
                <a:srgbClr val="003C47"/>
              </a:solidFill>
            </a:rPr>
            <a:t>Assess how certain criteria may unintentionally exclude underserved communities and widen disparities</a:t>
          </a:r>
        </a:p>
      </dgm:t>
    </dgm:pt>
    <dgm:pt modelId="{D442F786-2971-4260-9322-732F5D5120BA}" type="parTrans" cxnId="{7A5CD498-E0C2-4EE9-947D-7EC6D634FC9D}">
      <dgm:prSet/>
      <dgm:spPr/>
      <dgm:t>
        <a:bodyPr/>
        <a:lstStyle/>
        <a:p>
          <a:endParaRPr lang="en-US"/>
        </a:p>
      </dgm:t>
    </dgm:pt>
    <dgm:pt modelId="{F36FA2E3-EAF1-49D6-A56B-B16EDDC0FC78}" type="sibTrans" cxnId="{7A5CD498-E0C2-4EE9-947D-7EC6D634FC9D}">
      <dgm:prSet phldrT="2" phldr="0"/>
      <dgm:spPr/>
      <dgm:t>
        <a:bodyPr/>
        <a:lstStyle/>
        <a:p>
          <a:r>
            <a:rPr lang="en-US"/>
            <a:t>2</a:t>
          </a:r>
        </a:p>
      </dgm:t>
    </dgm:pt>
    <dgm:pt modelId="{2F91C5D8-6E7D-4590-B4DB-2CA2D9FC08BF}">
      <dgm:prSet custT="1"/>
      <dgm:spPr/>
      <dgm:t>
        <a:bodyPr/>
        <a:lstStyle/>
        <a:p>
          <a:r>
            <a:rPr lang="en-US" sz="1800" dirty="0">
              <a:solidFill>
                <a:srgbClr val="003C47"/>
              </a:solidFill>
            </a:rPr>
            <a:t>Provide additional resources, including capacity building and safety study funding, to underserved communities</a:t>
          </a:r>
        </a:p>
      </dgm:t>
    </dgm:pt>
    <dgm:pt modelId="{D17C227C-5D3E-443A-8A03-B0C4B54EDF04}" type="parTrans" cxnId="{8B255668-5A3C-4C81-AFD6-2ECB14909E30}">
      <dgm:prSet/>
      <dgm:spPr/>
      <dgm:t>
        <a:bodyPr/>
        <a:lstStyle/>
        <a:p>
          <a:endParaRPr lang="en-US"/>
        </a:p>
      </dgm:t>
    </dgm:pt>
    <dgm:pt modelId="{871F7F15-90CB-409D-9EA7-7D8A4D3845B0}" type="sibTrans" cxnId="{8B255668-5A3C-4C81-AFD6-2ECB14909E30}">
      <dgm:prSet phldrT="3" phldr="0"/>
      <dgm:spPr/>
      <dgm:t>
        <a:bodyPr/>
        <a:lstStyle/>
        <a:p>
          <a:r>
            <a:rPr lang="en-US"/>
            <a:t>3</a:t>
          </a:r>
        </a:p>
      </dgm:t>
    </dgm:pt>
    <dgm:pt modelId="{25B20DB5-C015-43F7-BE4B-7723C59B90C7}">
      <dgm:prSet custT="1"/>
      <dgm:spPr/>
      <dgm:t>
        <a:bodyPr/>
        <a:lstStyle/>
        <a:p>
          <a:r>
            <a:rPr lang="en-US" sz="1800" dirty="0">
              <a:solidFill>
                <a:srgbClr val="003C47"/>
              </a:solidFill>
            </a:rPr>
            <a:t>Engage in meaningful public involvement </a:t>
          </a:r>
        </a:p>
      </dgm:t>
    </dgm:pt>
    <dgm:pt modelId="{0A25EB7F-0A2C-4609-9521-BC7103EAAA98}" type="parTrans" cxnId="{F66D7134-BEEE-4FBE-868D-F04A0E5B4CED}">
      <dgm:prSet/>
      <dgm:spPr/>
      <dgm:t>
        <a:bodyPr/>
        <a:lstStyle/>
        <a:p>
          <a:endParaRPr lang="en-US"/>
        </a:p>
      </dgm:t>
    </dgm:pt>
    <dgm:pt modelId="{8607AA02-CE1F-49BE-B901-7CC94A6ABF22}" type="sibTrans" cxnId="{F66D7134-BEEE-4FBE-868D-F04A0E5B4CED}">
      <dgm:prSet phldrT="4" phldr="0"/>
      <dgm:spPr/>
      <dgm:t>
        <a:bodyPr/>
        <a:lstStyle/>
        <a:p>
          <a:r>
            <a:rPr lang="en-US"/>
            <a:t>4</a:t>
          </a:r>
        </a:p>
      </dgm:t>
    </dgm:pt>
    <dgm:pt modelId="{CA28A295-D026-437F-A7FF-6D6E0B8AB95F}" type="pres">
      <dgm:prSet presAssocID="{66517FCA-2A82-4FAE-A332-BCCA436FC1F0}" presName="Name0" presStyleCnt="0">
        <dgm:presLayoutVars>
          <dgm:animLvl val="lvl"/>
          <dgm:resizeHandles val="exact"/>
        </dgm:presLayoutVars>
      </dgm:prSet>
      <dgm:spPr/>
    </dgm:pt>
    <dgm:pt modelId="{B01B3F45-397A-48BE-AADC-694242C03C5B}" type="pres">
      <dgm:prSet presAssocID="{F2471356-FE46-412B-9EEB-715EBF7BAB47}" presName="compositeNode" presStyleCnt="0">
        <dgm:presLayoutVars>
          <dgm:bulletEnabled val="1"/>
        </dgm:presLayoutVars>
      </dgm:prSet>
      <dgm:spPr/>
    </dgm:pt>
    <dgm:pt modelId="{3C6DEDDE-747B-46AB-B470-42D6F2A045AF}" type="pres">
      <dgm:prSet presAssocID="{F2471356-FE46-412B-9EEB-715EBF7BAB47}" presName="bgRect" presStyleLbl="bgAccFollowNode1" presStyleIdx="0" presStyleCnt="4"/>
      <dgm:spPr/>
    </dgm:pt>
    <dgm:pt modelId="{D36C7393-644A-425A-BC65-D15CA3F0DDA8}" type="pres">
      <dgm:prSet presAssocID="{A5AD1E55-C9C9-42D8-BD2E-3D976F4C62D2}" presName="sibTransNodeCircle" presStyleLbl="alignNode1" presStyleIdx="0" presStyleCnt="8">
        <dgm:presLayoutVars>
          <dgm:chMax val="0"/>
          <dgm:bulletEnabled/>
        </dgm:presLayoutVars>
      </dgm:prSet>
      <dgm:spPr/>
    </dgm:pt>
    <dgm:pt modelId="{C3DFAC8F-9CC8-4934-AC6C-D79F526F87F6}" type="pres">
      <dgm:prSet presAssocID="{F2471356-FE46-412B-9EEB-715EBF7BAB47}" presName="bottomLine" presStyleLbl="alignNode1" presStyleIdx="1" presStyleCnt="8">
        <dgm:presLayoutVars/>
      </dgm:prSet>
      <dgm:spPr/>
    </dgm:pt>
    <dgm:pt modelId="{5565CC9A-E86D-4765-B36F-44FB11236DE0}" type="pres">
      <dgm:prSet presAssocID="{F2471356-FE46-412B-9EEB-715EBF7BAB47}" presName="nodeText" presStyleLbl="bgAccFollowNode1" presStyleIdx="0" presStyleCnt="4">
        <dgm:presLayoutVars>
          <dgm:bulletEnabled val="1"/>
        </dgm:presLayoutVars>
      </dgm:prSet>
      <dgm:spPr/>
    </dgm:pt>
    <dgm:pt modelId="{F1763345-DC58-433F-BE9C-4E37574D2BA5}" type="pres">
      <dgm:prSet presAssocID="{A5AD1E55-C9C9-42D8-BD2E-3D976F4C62D2}" presName="sibTrans" presStyleCnt="0"/>
      <dgm:spPr/>
    </dgm:pt>
    <dgm:pt modelId="{0E8A620D-4DF9-4C50-9E65-47099C6A8F5B}" type="pres">
      <dgm:prSet presAssocID="{E139A150-C794-421A-A47A-84764F4611F9}" presName="compositeNode" presStyleCnt="0">
        <dgm:presLayoutVars>
          <dgm:bulletEnabled val="1"/>
        </dgm:presLayoutVars>
      </dgm:prSet>
      <dgm:spPr/>
    </dgm:pt>
    <dgm:pt modelId="{6A4111FA-A2C9-48E9-9795-A2A158BA835D}" type="pres">
      <dgm:prSet presAssocID="{E139A150-C794-421A-A47A-84764F4611F9}" presName="bgRect" presStyleLbl="bgAccFollowNode1" presStyleIdx="1" presStyleCnt="4"/>
      <dgm:spPr/>
    </dgm:pt>
    <dgm:pt modelId="{FD58273E-DB71-4398-B698-45E80CAAC218}" type="pres">
      <dgm:prSet presAssocID="{F36FA2E3-EAF1-49D6-A56B-B16EDDC0FC78}" presName="sibTransNodeCircle" presStyleLbl="alignNode1" presStyleIdx="2" presStyleCnt="8">
        <dgm:presLayoutVars>
          <dgm:chMax val="0"/>
          <dgm:bulletEnabled/>
        </dgm:presLayoutVars>
      </dgm:prSet>
      <dgm:spPr/>
    </dgm:pt>
    <dgm:pt modelId="{257A7A72-A264-40BD-B933-F2A6041375B3}" type="pres">
      <dgm:prSet presAssocID="{E139A150-C794-421A-A47A-84764F4611F9}" presName="bottomLine" presStyleLbl="alignNode1" presStyleIdx="3" presStyleCnt="8">
        <dgm:presLayoutVars/>
      </dgm:prSet>
      <dgm:spPr/>
    </dgm:pt>
    <dgm:pt modelId="{B74ADFD7-8A9F-4C16-B685-1EBABF393497}" type="pres">
      <dgm:prSet presAssocID="{E139A150-C794-421A-A47A-84764F4611F9}" presName="nodeText" presStyleLbl="bgAccFollowNode1" presStyleIdx="1" presStyleCnt="4">
        <dgm:presLayoutVars>
          <dgm:bulletEnabled val="1"/>
        </dgm:presLayoutVars>
      </dgm:prSet>
      <dgm:spPr/>
    </dgm:pt>
    <dgm:pt modelId="{432BDAC9-A400-4B9A-BDCD-E2FB0B449556}" type="pres">
      <dgm:prSet presAssocID="{F36FA2E3-EAF1-49D6-A56B-B16EDDC0FC78}" presName="sibTrans" presStyleCnt="0"/>
      <dgm:spPr/>
    </dgm:pt>
    <dgm:pt modelId="{4C240FBF-0727-4B48-BA2B-EA89D935F7CE}" type="pres">
      <dgm:prSet presAssocID="{2F91C5D8-6E7D-4590-B4DB-2CA2D9FC08BF}" presName="compositeNode" presStyleCnt="0">
        <dgm:presLayoutVars>
          <dgm:bulletEnabled val="1"/>
        </dgm:presLayoutVars>
      </dgm:prSet>
      <dgm:spPr/>
    </dgm:pt>
    <dgm:pt modelId="{E28A962A-9C4A-44F1-B5F0-3C33E0B06BE3}" type="pres">
      <dgm:prSet presAssocID="{2F91C5D8-6E7D-4590-B4DB-2CA2D9FC08BF}" presName="bgRect" presStyleLbl="bgAccFollowNode1" presStyleIdx="2" presStyleCnt="4"/>
      <dgm:spPr/>
    </dgm:pt>
    <dgm:pt modelId="{0309A7D2-6CEE-4B09-BF4A-6E2343CB5B81}" type="pres">
      <dgm:prSet presAssocID="{871F7F15-90CB-409D-9EA7-7D8A4D3845B0}" presName="sibTransNodeCircle" presStyleLbl="alignNode1" presStyleIdx="4" presStyleCnt="8">
        <dgm:presLayoutVars>
          <dgm:chMax val="0"/>
          <dgm:bulletEnabled/>
        </dgm:presLayoutVars>
      </dgm:prSet>
      <dgm:spPr/>
    </dgm:pt>
    <dgm:pt modelId="{1E208556-DE19-4266-9485-DC3876CA9B5D}" type="pres">
      <dgm:prSet presAssocID="{2F91C5D8-6E7D-4590-B4DB-2CA2D9FC08BF}" presName="bottomLine" presStyleLbl="alignNode1" presStyleIdx="5" presStyleCnt="8">
        <dgm:presLayoutVars/>
      </dgm:prSet>
      <dgm:spPr/>
    </dgm:pt>
    <dgm:pt modelId="{B9BEAE81-A845-409C-B45F-7D5543D8B717}" type="pres">
      <dgm:prSet presAssocID="{2F91C5D8-6E7D-4590-B4DB-2CA2D9FC08BF}" presName="nodeText" presStyleLbl="bgAccFollowNode1" presStyleIdx="2" presStyleCnt="4">
        <dgm:presLayoutVars>
          <dgm:bulletEnabled val="1"/>
        </dgm:presLayoutVars>
      </dgm:prSet>
      <dgm:spPr/>
    </dgm:pt>
    <dgm:pt modelId="{DE80B85F-DCE8-471E-99CA-DEEE5A4D7582}" type="pres">
      <dgm:prSet presAssocID="{871F7F15-90CB-409D-9EA7-7D8A4D3845B0}" presName="sibTrans" presStyleCnt="0"/>
      <dgm:spPr/>
    </dgm:pt>
    <dgm:pt modelId="{C8BBB41F-CCE3-44DC-9386-B39F42278CA6}" type="pres">
      <dgm:prSet presAssocID="{25B20DB5-C015-43F7-BE4B-7723C59B90C7}" presName="compositeNode" presStyleCnt="0">
        <dgm:presLayoutVars>
          <dgm:bulletEnabled val="1"/>
        </dgm:presLayoutVars>
      </dgm:prSet>
      <dgm:spPr/>
    </dgm:pt>
    <dgm:pt modelId="{E13A361F-53AA-4A55-AEF7-457C0BFF2B93}" type="pres">
      <dgm:prSet presAssocID="{25B20DB5-C015-43F7-BE4B-7723C59B90C7}" presName="bgRect" presStyleLbl="bgAccFollowNode1" presStyleIdx="3" presStyleCnt="4"/>
      <dgm:spPr/>
    </dgm:pt>
    <dgm:pt modelId="{9985F777-6121-4550-86D0-48EEFCE4DB23}" type="pres">
      <dgm:prSet presAssocID="{8607AA02-CE1F-49BE-B901-7CC94A6ABF22}" presName="sibTransNodeCircle" presStyleLbl="alignNode1" presStyleIdx="6" presStyleCnt="8">
        <dgm:presLayoutVars>
          <dgm:chMax val="0"/>
          <dgm:bulletEnabled/>
        </dgm:presLayoutVars>
      </dgm:prSet>
      <dgm:spPr/>
    </dgm:pt>
    <dgm:pt modelId="{4DA0C4B0-8286-48ED-BF71-C83CB63E3387}" type="pres">
      <dgm:prSet presAssocID="{25B20DB5-C015-43F7-BE4B-7723C59B90C7}" presName="bottomLine" presStyleLbl="alignNode1" presStyleIdx="7" presStyleCnt="8">
        <dgm:presLayoutVars/>
      </dgm:prSet>
      <dgm:spPr/>
    </dgm:pt>
    <dgm:pt modelId="{02B8577E-AAC9-421A-97A0-31F2D830BB7D}" type="pres">
      <dgm:prSet presAssocID="{25B20DB5-C015-43F7-BE4B-7723C59B90C7}" presName="nodeText" presStyleLbl="bgAccFollowNode1" presStyleIdx="3" presStyleCnt="4">
        <dgm:presLayoutVars>
          <dgm:bulletEnabled val="1"/>
        </dgm:presLayoutVars>
      </dgm:prSet>
      <dgm:spPr/>
    </dgm:pt>
  </dgm:ptLst>
  <dgm:cxnLst>
    <dgm:cxn modelId="{5D5F0C2D-80DB-44DD-982E-29E66A79F27E}" type="presOf" srcId="{A5AD1E55-C9C9-42D8-BD2E-3D976F4C62D2}" destId="{D36C7393-644A-425A-BC65-D15CA3F0DDA8}" srcOrd="0" destOrd="0" presId="urn:microsoft.com/office/officeart/2016/7/layout/BasicLinearProcessNumbered"/>
    <dgm:cxn modelId="{F9C2E131-5551-4435-9903-C044F41599B3}" type="presOf" srcId="{E139A150-C794-421A-A47A-84764F4611F9}" destId="{6A4111FA-A2C9-48E9-9795-A2A158BA835D}" srcOrd="0" destOrd="0" presId="urn:microsoft.com/office/officeart/2016/7/layout/BasicLinearProcessNumbered"/>
    <dgm:cxn modelId="{F66D7134-BEEE-4FBE-868D-F04A0E5B4CED}" srcId="{66517FCA-2A82-4FAE-A332-BCCA436FC1F0}" destId="{25B20DB5-C015-43F7-BE4B-7723C59B90C7}" srcOrd="3" destOrd="0" parTransId="{0A25EB7F-0A2C-4609-9521-BC7103EAAA98}" sibTransId="{8607AA02-CE1F-49BE-B901-7CC94A6ABF22}"/>
    <dgm:cxn modelId="{56713263-B0C2-44A6-A0F1-09FBE67DEC4C}" type="presOf" srcId="{F36FA2E3-EAF1-49D6-A56B-B16EDDC0FC78}" destId="{FD58273E-DB71-4398-B698-45E80CAAC218}" srcOrd="0" destOrd="0" presId="urn:microsoft.com/office/officeart/2016/7/layout/BasicLinearProcessNumbered"/>
    <dgm:cxn modelId="{8B255668-5A3C-4C81-AFD6-2ECB14909E30}" srcId="{66517FCA-2A82-4FAE-A332-BCCA436FC1F0}" destId="{2F91C5D8-6E7D-4590-B4DB-2CA2D9FC08BF}" srcOrd="2" destOrd="0" parTransId="{D17C227C-5D3E-443A-8A03-B0C4B54EDF04}" sibTransId="{871F7F15-90CB-409D-9EA7-7D8A4D3845B0}"/>
    <dgm:cxn modelId="{FDFC1B4D-E478-4BAC-9253-3CB9219B278C}" type="presOf" srcId="{871F7F15-90CB-409D-9EA7-7D8A4D3845B0}" destId="{0309A7D2-6CEE-4B09-BF4A-6E2343CB5B81}" srcOrd="0" destOrd="0" presId="urn:microsoft.com/office/officeart/2016/7/layout/BasicLinearProcessNumbered"/>
    <dgm:cxn modelId="{1AC76850-83B3-430D-92E2-73CDF469D080}" srcId="{66517FCA-2A82-4FAE-A332-BCCA436FC1F0}" destId="{F2471356-FE46-412B-9EEB-715EBF7BAB47}" srcOrd="0" destOrd="0" parTransId="{016B426D-7AF7-42E6-9FE0-78719BA412B3}" sibTransId="{A5AD1E55-C9C9-42D8-BD2E-3D976F4C62D2}"/>
    <dgm:cxn modelId="{7D5F0577-A5BE-44EA-BD1B-5C3C382E739C}" type="presOf" srcId="{F2471356-FE46-412B-9EEB-715EBF7BAB47}" destId="{5565CC9A-E86D-4765-B36F-44FB11236DE0}" srcOrd="1" destOrd="0" presId="urn:microsoft.com/office/officeart/2016/7/layout/BasicLinearProcessNumbered"/>
    <dgm:cxn modelId="{B598407D-0FAC-447C-A5EE-D9FAC4904BD4}" type="presOf" srcId="{2F91C5D8-6E7D-4590-B4DB-2CA2D9FC08BF}" destId="{E28A962A-9C4A-44F1-B5F0-3C33E0B06BE3}" srcOrd="0" destOrd="0" presId="urn:microsoft.com/office/officeart/2016/7/layout/BasicLinearProcessNumbered"/>
    <dgm:cxn modelId="{7A5CD498-E0C2-4EE9-947D-7EC6D634FC9D}" srcId="{66517FCA-2A82-4FAE-A332-BCCA436FC1F0}" destId="{E139A150-C794-421A-A47A-84764F4611F9}" srcOrd="1" destOrd="0" parTransId="{D442F786-2971-4260-9322-732F5D5120BA}" sibTransId="{F36FA2E3-EAF1-49D6-A56B-B16EDDC0FC78}"/>
    <dgm:cxn modelId="{9EA2DAA7-B253-4425-887B-57755FA9D186}" type="presOf" srcId="{F2471356-FE46-412B-9EEB-715EBF7BAB47}" destId="{3C6DEDDE-747B-46AB-B470-42D6F2A045AF}" srcOrd="0" destOrd="0" presId="urn:microsoft.com/office/officeart/2016/7/layout/BasicLinearProcessNumbered"/>
    <dgm:cxn modelId="{514003B8-13EE-429A-ADA5-44A12C18C126}" type="presOf" srcId="{66517FCA-2A82-4FAE-A332-BCCA436FC1F0}" destId="{CA28A295-D026-437F-A7FF-6D6E0B8AB95F}" srcOrd="0" destOrd="0" presId="urn:microsoft.com/office/officeart/2016/7/layout/BasicLinearProcessNumbered"/>
    <dgm:cxn modelId="{CC46A3D7-174C-4BAD-9591-BF53E860DC20}" type="presOf" srcId="{8607AA02-CE1F-49BE-B901-7CC94A6ABF22}" destId="{9985F777-6121-4550-86D0-48EEFCE4DB23}" srcOrd="0" destOrd="0" presId="urn:microsoft.com/office/officeart/2016/7/layout/BasicLinearProcessNumbered"/>
    <dgm:cxn modelId="{C36086E6-269E-4680-BBE2-922586C4CAD2}" type="presOf" srcId="{25B20DB5-C015-43F7-BE4B-7723C59B90C7}" destId="{E13A361F-53AA-4A55-AEF7-457C0BFF2B93}" srcOrd="0" destOrd="0" presId="urn:microsoft.com/office/officeart/2016/7/layout/BasicLinearProcessNumbered"/>
    <dgm:cxn modelId="{6D0485EB-224A-46D3-809F-AC6DC86750CA}" type="presOf" srcId="{25B20DB5-C015-43F7-BE4B-7723C59B90C7}" destId="{02B8577E-AAC9-421A-97A0-31F2D830BB7D}" srcOrd="1" destOrd="0" presId="urn:microsoft.com/office/officeart/2016/7/layout/BasicLinearProcessNumbered"/>
    <dgm:cxn modelId="{8BDF8AF3-E9E7-4305-8A6D-488F79A22A6A}" type="presOf" srcId="{2F91C5D8-6E7D-4590-B4DB-2CA2D9FC08BF}" destId="{B9BEAE81-A845-409C-B45F-7D5543D8B717}" srcOrd="1" destOrd="0" presId="urn:microsoft.com/office/officeart/2016/7/layout/BasicLinearProcessNumbered"/>
    <dgm:cxn modelId="{5C029BF9-D76F-466C-90E2-4DEDA45AFB5C}" type="presOf" srcId="{E139A150-C794-421A-A47A-84764F4611F9}" destId="{B74ADFD7-8A9F-4C16-B685-1EBABF393497}" srcOrd="1" destOrd="0" presId="urn:microsoft.com/office/officeart/2016/7/layout/BasicLinearProcessNumbered"/>
    <dgm:cxn modelId="{44B96594-7B7D-4A61-A9DB-BE992D420294}" type="presParOf" srcId="{CA28A295-D026-437F-A7FF-6D6E0B8AB95F}" destId="{B01B3F45-397A-48BE-AADC-694242C03C5B}" srcOrd="0" destOrd="0" presId="urn:microsoft.com/office/officeart/2016/7/layout/BasicLinearProcessNumbered"/>
    <dgm:cxn modelId="{9DAED3EB-A256-4653-8AA2-399646A88EF5}" type="presParOf" srcId="{B01B3F45-397A-48BE-AADC-694242C03C5B}" destId="{3C6DEDDE-747B-46AB-B470-42D6F2A045AF}" srcOrd="0" destOrd="0" presId="urn:microsoft.com/office/officeart/2016/7/layout/BasicLinearProcessNumbered"/>
    <dgm:cxn modelId="{E09ECF8A-835F-4D3C-A16B-9715E2F5CD58}" type="presParOf" srcId="{B01B3F45-397A-48BE-AADC-694242C03C5B}" destId="{D36C7393-644A-425A-BC65-D15CA3F0DDA8}" srcOrd="1" destOrd="0" presId="urn:microsoft.com/office/officeart/2016/7/layout/BasicLinearProcessNumbered"/>
    <dgm:cxn modelId="{B7688D82-4BAF-4EC9-8DF4-5CEAA2C90A75}" type="presParOf" srcId="{B01B3F45-397A-48BE-AADC-694242C03C5B}" destId="{C3DFAC8F-9CC8-4934-AC6C-D79F526F87F6}" srcOrd="2" destOrd="0" presId="urn:microsoft.com/office/officeart/2016/7/layout/BasicLinearProcessNumbered"/>
    <dgm:cxn modelId="{37847122-DDC0-45E7-BD68-B7342E2B2000}" type="presParOf" srcId="{B01B3F45-397A-48BE-AADC-694242C03C5B}" destId="{5565CC9A-E86D-4765-B36F-44FB11236DE0}" srcOrd="3" destOrd="0" presId="urn:microsoft.com/office/officeart/2016/7/layout/BasicLinearProcessNumbered"/>
    <dgm:cxn modelId="{D324FF47-72E9-49AB-B889-4B4E120D5E22}" type="presParOf" srcId="{CA28A295-D026-437F-A7FF-6D6E0B8AB95F}" destId="{F1763345-DC58-433F-BE9C-4E37574D2BA5}" srcOrd="1" destOrd="0" presId="urn:microsoft.com/office/officeart/2016/7/layout/BasicLinearProcessNumbered"/>
    <dgm:cxn modelId="{2A5BBBC6-B29B-430A-BEBF-27BC97284C3D}" type="presParOf" srcId="{CA28A295-D026-437F-A7FF-6D6E0B8AB95F}" destId="{0E8A620D-4DF9-4C50-9E65-47099C6A8F5B}" srcOrd="2" destOrd="0" presId="urn:microsoft.com/office/officeart/2016/7/layout/BasicLinearProcessNumbered"/>
    <dgm:cxn modelId="{8EE6F49C-093C-48BD-91F6-B47A4AB651AC}" type="presParOf" srcId="{0E8A620D-4DF9-4C50-9E65-47099C6A8F5B}" destId="{6A4111FA-A2C9-48E9-9795-A2A158BA835D}" srcOrd="0" destOrd="0" presId="urn:microsoft.com/office/officeart/2016/7/layout/BasicLinearProcessNumbered"/>
    <dgm:cxn modelId="{F8C303AC-F9B5-45DA-8DDD-B2BFBDBADAE6}" type="presParOf" srcId="{0E8A620D-4DF9-4C50-9E65-47099C6A8F5B}" destId="{FD58273E-DB71-4398-B698-45E80CAAC218}" srcOrd="1" destOrd="0" presId="urn:microsoft.com/office/officeart/2016/7/layout/BasicLinearProcessNumbered"/>
    <dgm:cxn modelId="{DC94C36E-9DCE-4B16-9FC4-573C1B6AED98}" type="presParOf" srcId="{0E8A620D-4DF9-4C50-9E65-47099C6A8F5B}" destId="{257A7A72-A264-40BD-B933-F2A6041375B3}" srcOrd="2" destOrd="0" presId="urn:microsoft.com/office/officeart/2016/7/layout/BasicLinearProcessNumbered"/>
    <dgm:cxn modelId="{E4DC4685-1CE8-47AC-9E83-B2BBCF3E55FE}" type="presParOf" srcId="{0E8A620D-4DF9-4C50-9E65-47099C6A8F5B}" destId="{B74ADFD7-8A9F-4C16-B685-1EBABF393497}" srcOrd="3" destOrd="0" presId="urn:microsoft.com/office/officeart/2016/7/layout/BasicLinearProcessNumbered"/>
    <dgm:cxn modelId="{91749BD3-B42C-4197-A51A-70BCC451AB9B}" type="presParOf" srcId="{CA28A295-D026-437F-A7FF-6D6E0B8AB95F}" destId="{432BDAC9-A400-4B9A-BDCD-E2FB0B449556}" srcOrd="3" destOrd="0" presId="urn:microsoft.com/office/officeart/2016/7/layout/BasicLinearProcessNumbered"/>
    <dgm:cxn modelId="{123E9639-54AB-4236-9B8F-5C4F7AF87FD7}" type="presParOf" srcId="{CA28A295-D026-437F-A7FF-6D6E0B8AB95F}" destId="{4C240FBF-0727-4B48-BA2B-EA89D935F7CE}" srcOrd="4" destOrd="0" presId="urn:microsoft.com/office/officeart/2016/7/layout/BasicLinearProcessNumbered"/>
    <dgm:cxn modelId="{DE4FA178-9B43-4DC6-9F5B-2A76891E7B28}" type="presParOf" srcId="{4C240FBF-0727-4B48-BA2B-EA89D935F7CE}" destId="{E28A962A-9C4A-44F1-B5F0-3C33E0B06BE3}" srcOrd="0" destOrd="0" presId="urn:microsoft.com/office/officeart/2016/7/layout/BasicLinearProcessNumbered"/>
    <dgm:cxn modelId="{B1AD5518-F948-4FB5-AB01-48F3A716211B}" type="presParOf" srcId="{4C240FBF-0727-4B48-BA2B-EA89D935F7CE}" destId="{0309A7D2-6CEE-4B09-BF4A-6E2343CB5B81}" srcOrd="1" destOrd="0" presId="urn:microsoft.com/office/officeart/2016/7/layout/BasicLinearProcessNumbered"/>
    <dgm:cxn modelId="{2DE4B21F-7F94-4D88-B714-DA056D06A371}" type="presParOf" srcId="{4C240FBF-0727-4B48-BA2B-EA89D935F7CE}" destId="{1E208556-DE19-4266-9485-DC3876CA9B5D}" srcOrd="2" destOrd="0" presId="urn:microsoft.com/office/officeart/2016/7/layout/BasicLinearProcessNumbered"/>
    <dgm:cxn modelId="{B568844F-A046-4FF9-B5FD-551C9D60E9BB}" type="presParOf" srcId="{4C240FBF-0727-4B48-BA2B-EA89D935F7CE}" destId="{B9BEAE81-A845-409C-B45F-7D5543D8B717}" srcOrd="3" destOrd="0" presId="urn:microsoft.com/office/officeart/2016/7/layout/BasicLinearProcessNumbered"/>
    <dgm:cxn modelId="{6D22B541-D960-475C-8E62-E3832C51A557}" type="presParOf" srcId="{CA28A295-D026-437F-A7FF-6D6E0B8AB95F}" destId="{DE80B85F-DCE8-471E-99CA-DEEE5A4D7582}" srcOrd="5" destOrd="0" presId="urn:microsoft.com/office/officeart/2016/7/layout/BasicLinearProcessNumbered"/>
    <dgm:cxn modelId="{08114E23-844D-4E74-9B05-90275F3F47A1}" type="presParOf" srcId="{CA28A295-D026-437F-A7FF-6D6E0B8AB95F}" destId="{C8BBB41F-CCE3-44DC-9386-B39F42278CA6}" srcOrd="6" destOrd="0" presId="urn:microsoft.com/office/officeart/2016/7/layout/BasicLinearProcessNumbered"/>
    <dgm:cxn modelId="{712EC732-8F7C-4459-A5F4-A15894805295}" type="presParOf" srcId="{C8BBB41F-CCE3-44DC-9386-B39F42278CA6}" destId="{E13A361F-53AA-4A55-AEF7-457C0BFF2B93}" srcOrd="0" destOrd="0" presId="urn:microsoft.com/office/officeart/2016/7/layout/BasicLinearProcessNumbered"/>
    <dgm:cxn modelId="{28E75FFE-88A8-449A-A335-4BCDDE050C50}" type="presParOf" srcId="{C8BBB41F-CCE3-44DC-9386-B39F42278CA6}" destId="{9985F777-6121-4550-86D0-48EEFCE4DB23}" srcOrd="1" destOrd="0" presId="urn:microsoft.com/office/officeart/2016/7/layout/BasicLinearProcessNumbered"/>
    <dgm:cxn modelId="{86ECEBF6-CAF7-4C1B-905C-8DC8C31B56A5}" type="presParOf" srcId="{C8BBB41F-CCE3-44DC-9386-B39F42278CA6}" destId="{4DA0C4B0-8286-48ED-BF71-C83CB63E3387}" srcOrd="2" destOrd="0" presId="urn:microsoft.com/office/officeart/2016/7/layout/BasicLinearProcessNumbered"/>
    <dgm:cxn modelId="{86FC89BC-BBB1-4AD4-B447-23FED85DF29D}" type="presParOf" srcId="{C8BBB41F-CCE3-44DC-9386-B39F42278CA6}" destId="{02B8577E-AAC9-421A-97A0-31F2D830BB7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37D3C-FB12-42A2-A15E-7EC2FF405000}">
      <dsp:nvSpPr>
        <dsp:cNvPr id="0" name=""/>
        <dsp:cNvSpPr/>
      </dsp:nvSpPr>
      <dsp:spPr>
        <a:xfrm>
          <a:off x="0" y="7347"/>
          <a:ext cx="6263640"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Black, Latino, Indigenous, Native American, Asian, Pacific Islanders, and other persons of color (BIPOC)</a:t>
          </a:r>
        </a:p>
      </dsp:txBody>
      <dsp:txXfrm>
        <a:off x="44492" y="51839"/>
        <a:ext cx="6174656" cy="822446"/>
      </dsp:txXfrm>
    </dsp:sp>
    <dsp:sp modelId="{F06DC4D2-678F-4A4A-AC21-BB50BE1A7A2B}">
      <dsp:nvSpPr>
        <dsp:cNvPr id="0" name=""/>
        <dsp:cNvSpPr/>
      </dsp:nvSpPr>
      <dsp:spPr>
        <a:xfrm>
          <a:off x="0" y="1010937"/>
          <a:ext cx="6263640"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Members of religious minorities </a:t>
          </a:r>
        </a:p>
      </dsp:txBody>
      <dsp:txXfrm>
        <a:off x="44492" y="1055429"/>
        <a:ext cx="6174656" cy="822446"/>
      </dsp:txXfrm>
    </dsp:sp>
    <dsp:sp modelId="{8479B0ED-AC9B-4A12-920B-5FA53F784267}">
      <dsp:nvSpPr>
        <dsp:cNvPr id="0" name=""/>
        <dsp:cNvSpPr/>
      </dsp:nvSpPr>
      <dsp:spPr>
        <a:xfrm>
          <a:off x="0" y="2014527"/>
          <a:ext cx="6263640"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Lesbian, gay, bisexual, transgender, and queer (LGBTQ+) persons </a:t>
          </a:r>
        </a:p>
      </dsp:txBody>
      <dsp:txXfrm>
        <a:off x="44492" y="2059019"/>
        <a:ext cx="6174656" cy="822446"/>
      </dsp:txXfrm>
    </dsp:sp>
    <dsp:sp modelId="{EBBC7DE8-1E87-417B-9D83-8A00D13A4398}">
      <dsp:nvSpPr>
        <dsp:cNvPr id="0" name=""/>
        <dsp:cNvSpPr/>
      </dsp:nvSpPr>
      <dsp:spPr>
        <a:xfrm>
          <a:off x="0" y="3018117"/>
          <a:ext cx="6263640"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Persons with disabilities</a:t>
          </a:r>
        </a:p>
      </dsp:txBody>
      <dsp:txXfrm>
        <a:off x="44492" y="3062609"/>
        <a:ext cx="6174656" cy="822446"/>
      </dsp:txXfrm>
    </dsp:sp>
    <dsp:sp modelId="{827E2BD6-DDED-47C9-AD2C-5CA349A22063}">
      <dsp:nvSpPr>
        <dsp:cNvPr id="0" name=""/>
        <dsp:cNvSpPr/>
      </dsp:nvSpPr>
      <dsp:spPr>
        <a:xfrm>
          <a:off x="0" y="4021707"/>
          <a:ext cx="6263640"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Persons who live in rural areas</a:t>
          </a:r>
        </a:p>
      </dsp:txBody>
      <dsp:txXfrm>
        <a:off x="44492" y="4066199"/>
        <a:ext cx="6174656" cy="822446"/>
      </dsp:txXfrm>
    </dsp:sp>
    <dsp:sp modelId="{DED162B8-9022-428A-8215-64D56DE83125}">
      <dsp:nvSpPr>
        <dsp:cNvPr id="0" name=""/>
        <dsp:cNvSpPr/>
      </dsp:nvSpPr>
      <dsp:spPr>
        <a:xfrm>
          <a:off x="0" y="5025297"/>
          <a:ext cx="6263640"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Persons otherwise adversely affected by persistent poverty or inequality</a:t>
          </a:r>
        </a:p>
      </dsp:txBody>
      <dsp:txXfrm>
        <a:off x="44492" y="5069789"/>
        <a:ext cx="6174656" cy="8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2A49-C56C-4631-8897-7E495C812399}">
      <dsp:nvSpPr>
        <dsp:cNvPr id="0" name=""/>
        <dsp:cNvSpPr/>
      </dsp:nvSpPr>
      <dsp:spPr>
        <a:xfrm>
          <a:off x="1064750" y="684385"/>
          <a:ext cx="1481187" cy="1481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7E881-E83C-4BA1-83DA-90F8536F30DA}">
      <dsp:nvSpPr>
        <dsp:cNvPr id="0" name=""/>
        <dsp:cNvSpPr/>
      </dsp:nvSpPr>
      <dsp:spPr>
        <a:xfrm>
          <a:off x="195556" y="2434175"/>
          <a:ext cx="3145976" cy="199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rgbClr val="003C47"/>
              </a:solidFill>
            </a:rPr>
            <a:t>Engage in meaningful public involvement</a:t>
          </a:r>
        </a:p>
      </dsp:txBody>
      <dsp:txXfrm>
        <a:off x="195556" y="2434175"/>
        <a:ext cx="3145976" cy="1994859"/>
      </dsp:txXfrm>
    </dsp:sp>
    <dsp:sp modelId="{FFB279C8-260E-481B-89A0-E9D00F6DD5F0}">
      <dsp:nvSpPr>
        <dsp:cNvPr id="0" name=""/>
        <dsp:cNvSpPr/>
      </dsp:nvSpPr>
      <dsp:spPr>
        <a:xfrm>
          <a:off x="4932295" y="684385"/>
          <a:ext cx="1481187" cy="1481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7E1BA-D117-41FB-B737-86D116CCB864}">
      <dsp:nvSpPr>
        <dsp:cNvPr id="0" name=""/>
        <dsp:cNvSpPr/>
      </dsp:nvSpPr>
      <dsp:spPr>
        <a:xfrm>
          <a:off x="4063101" y="2434175"/>
          <a:ext cx="3145976" cy="199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rgbClr val="003C47"/>
              </a:solidFill>
            </a:rPr>
            <a:t>Coordinate with community members and experts outside of transportation (public health, housing, education)</a:t>
          </a:r>
        </a:p>
      </dsp:txBody>
      <dsp:txXfrm>
        <a:off x="4063101" y="2434175"/>
        <a:ext cx="3145976" cy="1994859"/>
      </dsp:txXfrm>
    </dsp:sp>
    <dsp:sp modelId="{DF003F8E-6538-4F71-B3BE-69A917E6CD80}">
      <dsp:nvSpPr>
        <dsp:cNvPr id="0" name=""/>
        <dsp:cNvSpPr/>
      </dsp:nvSpPr>
      <dsp:spPr>
        <a:xfrm>
          <a:off x="8799840" y="684385"/>
          <a:ext cx="1481187" cy="1481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01C016-B70C-4431-8E92-8246F18DE2A0}">
      <dsp:nvSpPr>
        <dsp:cNvPr id="0" name=""/>
        <dsp:cNvSpPr/>
      </dsp:nvSpPr>
      <dsp:spPr>
        <a:xfrm>
          <a:off x="7931469" y="2434175"/>
          <a:ext cx="3217929" cy="1994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rgbClr val="003C47"/>
              </a:solidFill>
            </a:rPr>
            <a:t>Train, hire, retain, and promote individuals from underserved communities</a:t>
          </a:r>
        </a:p>
      </dsp:txBody>
      <dsp:txXfrm>
        <a:off x="7931469" y="2434175"/>
        <a:ext cx="3217929" cy="1994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94D81-89F5-485C-96E9-7ACC7EF532FD}">
      <dsp:nvSpPr>
        <dsp:cNvPr id="0" name=""/>
        <dsp:cNvSpPr/>
      </dsp:nvSpPr>
      <dsp:spPr>
        <a:xfrm>
          <a:off x="2292" y="1140157"/>
          <a:ext cx="1401737" cy="16820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461" tIns="0" rIns="138461"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t>Equitable Use</a:t>
          </a:r>
          <a:endParaRPr lang="en-US" sz="1800" kern="1200" dirty="0"/>
        </a:p>
      </dsp:txBody>
      <dsp:txXfrm>
        <a:off x="2292" y="1812991"/>
        <a:ext cx="1401737" cy="1009251"/>
      </dsp:txXfrm>
    </dsp:sp>
    <dsp:sp modelId="{3F6F3C98-708A-4394-B275-C4BF9A58FFD0}">
      <dsp:nvSpPr>
        <dsp:cNvPr id="0" name=""/>
        <dsp:cNvSpPr/>
      </dsp:nvSpPr>
      <dsp:spPr>
        <a:xfrm>
          <a:off x="2292" y="1140157"/>
          <a:ext cx="1401737" cy="672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8461" tIns="165100" rIns="138461" bIns="165100" numCol="1" spcCol="1270" anchor="ctr" anchorCtr="0">
          <a:noAutofit/>
        </a:bodyPr>
        <a:lstStyle/>
        <a:p>
          <a:pPr marL="0" lvl="0" indent="0" algn="l" defTabSz="1422400">
            <a:lnSpc>
              <a:spcPct val="90000"/>
            </a:lnSpc>
            <a:spcBef>
              <a:spcPct val="0"/>
            </a:spcBef>
            <a:spcAft>
              <a:spcPct val="35000"/>
            </a:spcAft>
            <a:buNone/>
          </a:pPr>
          <a:r>
            <a:rPr lang="en-US" sz="3200" kern="1200"/>
            <a:t>01</a:t>
          </a:r>
        </a:p>
      </dsp:txBody>
      <dsp:txXfrm>
        <a:off x="2292" y="1140157"/>
        <a:ext cx="1401737" cy="672834"/>
      </dsp:txXfrm>
    </dsp:sp>
    <dsp:sp modelId="{ADE7B11D-1C91-4FBC-B7B8-FF55E81E57BF}">
      <dsp:nvSpPr>
        <dsp:cNvPr id="0" name=""/>
        <dsp:cNvSpPr/>
      </dsp:nvSpPr>
      <dsp:spPr>
        <a:xfrm>
          <a:off x="1516169" y="1140157"/>
          <a:ext cx="1401737" cy="16820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461" tIns="0" rIns="138461"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t>Flexibility in Use</a:t>
          </a:r>
          <a:endParaRPr lang="en-US" sz="1800" kern="1200" dirty="0"/>
        </a:p>
      </dsp:txBody>
      <dsp:txXfrm>
        <a:off x="1516169" y="1812991"/>
        <a:ext cx="1401737" cy="1009251"/>
      </dsp:txXfrm>
    </dsp:sp>
    <dsp:sp modelId="{FBEF4FD8-C20D-4881-9437-7071C8F192EA}">
      <dsp:nvSpPr>
        <dsp:cNvPr id="0" name=""/>
        <dsp:cNvSpPr/>
      </dsp:nvSpPr>
      <dsp:spPr>
        <a:xfrm>
          <a:off x="1516169" y="1140157"/>
          <a:ext cx="1401737" cy="672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8461" tIns="165100" rIns="138461" bIns="165100" numCol="1" spcCol="1270" anchor="ctr" anchorCtr="0">
          <a:noAutofit/>
        </a:bodyPr>
        <a:lstStyle/>
        <a:p>
          <a:pPr marL="0" lvl="0" indent="0" algn="l" defTabSz="1422400">
            <a:lnSpc>
              <a:spcPct val="90000"/>
            </a:lnSpc>
            <a:spcBef>
              <a:spcPct val="0"/>
            </a:spcBef>
            <a:spcAft>
              <a:spcPct val="35000"/>
            </a:spcAft>
            <a:buNone/>
          </a:pPr>
          <a:r>
            <a:rPr lang="en-US" sz="3200" kern="1200"/>
            <a:t>02</a:t>
          </a:r>
        </a:p>
      </dsp:txBody>
      <dsp:txXfrm>
        <a:off x="1516169" y="1140157"/>
        <a:ext cx="1401737" cy="672834"/>
      </dsp:txXfrm>
    </dsp:sp>
    <dsp:sp modelId="{D88B886A-B6F7-44F8-8CB7-1C5C509F0E72}">
      <dsp:nvSpPr>
        <dsp:cNvPr id="0" name=""/>
        <dsp:cNvSpPr/>
      </dsp:nvSpPr>
      <dsp:spPr>
        <a:xfrm>
          <a:off x="3030046" y="1140157"/>
          <a:ext cx="1401737" cy="16820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461" tIns="0" rIns="138461"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t>Simple and Intuitive Use</a:t>
          </a:r>
          <a:endParaRPr lang="en-US" sz="1800" kern="1200" dirty="0"/>
        </a:p>
      </dsp:txBody>
      <dsp:txXfrm>
        <a:off x="3030046" y="1812991"/>
        <a:ext cx="1401737" cy="1009251"/>
      </dsp:txXfrm>
    </dsp:sp>
    <dsp:sp modelId="{4A88EF0F-9285-4062-AB5C-1D2F61A4EE36}">
      <dsp:nvSpPr>
        <dsp:cNvPr id="0" name=""/>
        <dsp:cNvSpPr/>
      </dsp:nvSpPr>
      <dsp:spPr>
        <a:xfrm>
          <a:off x="3030046" y="1140157"/>
          <a:ext cx="1401737" cy="672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8461" tIns="165100" rIns="138461" bIns="165100" numCol="1" spcCol="1270" anchor="ctr" anchorCtr="0">
          <a:noAutofit/>
        </a:bodyPr>
        <a:lstStyle/>
        <a:p>
          <a:pPr marL="0" lvl="0" indent="0" algn="l" defTabSz="1422400">
            <a:lnSpc>
              <a:spcPct val="90000"/>
            </a:lnSpc>
            <a:spcBef>
              <a:spcPct val="0"/>
            </a:spcBef>
            <a:spcAft>
              <a:spcPct val="35000"/>
            </a:spcAft>
            <a:buNone/>
          </a:pPr>
          <a:r>
            <a:rPr lang="en-US" sz="3200" kern="1200"/>
            <a:t>03</a:t>
          </a:r>
        </a:p>
      </dsp:txBody>
      <dsp:txXfrm>
        <a:off x="3030046" y="1140157"/>
        <a:ext cx="1401737" cy="672834"/>
      </dsp:txXfrm>
    </dsp:sp>
    <dsp:sp modelId="{DF4DBC7E-D7E9-4873-9993-9DD3BBB69CFB}">
      <dsp:nvSpPr>
        <dsp:cNvPr id="0" name=""/>
        <dsp:cNvSpPr/>
      </dsp:nvSpPr>
      <dsp:spPr>
        <a:xfrm>
          <a:off x="4543923" y="1140157"/>
          <a:ext cx="1427753" cy="16820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461" tIns="0" rIns="138461"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t>Perceptible Information</a:t>
          </a:r>
          <a:endParaRPr lang="en-US" sz="1800" kern="1200" dirty="0"/>
        </a:p>
      </dsp:txBody>
      <dsp:txXfrm>
        <a:off x="4543923" y="1812991"/>
        <a:ext cx="1427753" cy="1009251"/>
      </dsp:txXfrm>
    </dsp:sp>
    <dsp:sp modelId="{F6835E7F-43F9-4EFA-9FD4-4E1EDF939472}">
      <dsp:nvSpPr>
        <dsp:cNvPr id="0" name=""/>
        <dsp:cNvSpPr/>
      </dsp:nvSpPr>
      <dsp:spPr>
        <a:xfrm>
          <a:off x="4556931" y="1140157"/>
          <a:ext cx="1401737" cy="672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8461" tIns="165100" rIns="138461" bIns="165100" numCol="1" spcCol="1270" anchor="ctr" anchorCtr="0">
          <a:noAutofit/>
        </a:bodyPr>
        <a:lstStyle/>
        <a:p>
          <a:pPr marL="0" lvl="0" indent="0" algn="l" defTabSz="1422400">
            <a:lnSpc>
              <a:spcPct val="90000"/>
            </a:lnSpc>
            <a:spcBef>
              <a:spcPct val="0"/>
            </a:spcBef>
            <a:spcAft>
              <a:spcPct val="35000"/>
            </a:spcAft>
            <a:buNone/>
          </a:pPr>
          <a:r>
            <a:rPr lang="en-US" sz="3200" kern="1200"/>
            <a:t>04</a:t>
          </a:r>
        </a:p>
      </dsp:txBody>
      <dsp:txXfrm>
        <a:off x="4556931" y="1140157"/>
        <a:ext cx="1401737" cy="672834"/>
      </dsp:txXfrm>
    </dsp:sp>
    <dsp:sp modelId="{3E6EA2AC-EE40-425E-A4FC-49D6982EC441}">
      <dsp:nvSpPr>
        <dsp:cNvPr id="0" name=""/>
        <dsp:cNvSpPr/>
      </dsp:nvSpPr>
      <dsp:spPr>
        <a:xfrm>
          <a:off x="6083815" y="1140157"/>
          <a:ext cx="1401737" cy="16820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461" tIns="0" rIns="138461"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t>Tolerance for Error</a:t>
          </a:r>
          <a:endParaRPr lang="en-US" sz="1800" kern="1200" dirty="0"/>
        </a:p>
      </dsp:txBody>
      <dsp:txXfrm>
        <a:off x="6083815" y="1812991"/>
        <a:ext cx="1401737" cy="1009251"/>
      </dsp:txXfrm>
    </dsp:sp>
    <dsp:sp modelId="{33C39AFC-726A-42A3-A9C0-8B640FBB4987}">
      <dsp:nvSpPr>
        <dsp:cNvPr id="0" name=""/>
        <dsp:cNvSpPr/>
      </dsp:nvSpPr>
      <dsp:spPr>
        <a:xfrm>
          <a:off x="6083815" y="1140157"/>
          <a:ext cx="1401737" cy="672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8461" tIns="165100" rIns="138461" bIns="165100" numCol="1" spcCol="1270" anchor="ctr" anchorCtr="0">
          <a:noAutofit/>
        </a:bodyPr>
        <a:lstStyle/>
        <a:p>
          <a:pPr marL="0" lvl="0" indent="0" algn="l" defTabSz="1422400">
            <a:lnSpc>
              <a:spcPct val="90000"/>
            </a:lnSpc>
            <a:spcBef>
              <a:spcPct val="0"/>
            </a:spcBef>
            <a:spcAft>
              <a:spcPct val="35000"/>
            </a:spcAft>
            <a:buNone/>
          </a:pPr>
          <a:r>
            <a:rPr lang="en-US" sz="3200" kern="1200"/>
            <a:t>05</a:t>
          </a:r>
        </a:p>
      </dsp:txBody>
      <dsp:txXfrm>
        <a:off x="6083815" y="1140157"/>
        <a:ext cx="1401737" cy="672834"/>
      </dsp:txXfrm>
    </dsp:sp>
    <dsp:sp modelId="{2B743636-B739-4E06-974B-AE9644245502}">
      <dsp:nvSpPr>
        <dsp:cNvPr id="0" name=""/>
        <dsp:cNvSpPr/>
      </dsp:nvSpPr>
      <dsp:spPr>
        <a:xfrm>
          <a:off x="7597692" y="1140157"/>
          <a:ext cx="1401737" cy="16820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461" tIns="0" rIns="138461"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t>Low Physical Effort</a:t>
          </a:r>
          <a:endParaRPr lang="en-US" sz="1800" kern="1200" dirty="0"/>
        </a:p>
      </dsp:txBody>
      <dsp:txXfrm>
        <a:off x="7597692" y="1812991"/>
        <a:ext cx="1401737" cy="1009251"/>
      </dsp:txXfrm>
    </dsp:sp>
    <dsp:sp modelId="{E05C89BA-08E2-42A3-AA36-E08ACF0E2402}">
      <dsp:nvSpPr>
        <dsp:cNvPr id="0" name=""/>
        <dsp:cNvSpPr/>
      </dsp:nvSpPr>
      <dsp:spPr>
        <a:xfrm>
          <a:off x="7597692" y="1140157"/>
          <a:ext cx="1401737" cy="672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8461" tIns="165100" rIns="138461" bIns="165100" numCol="1" spcCol="1270" anchor="ctr" anchorCtr="0">
          <a:noAutofit/>
        </a:bodyPr>
        <a:lstStyle/>
        <a:p>
          <a:pPr marL="0" lvl="0" indent="0" algn="l" defTabSz="1422400">
            <a:lnSpc>
              <a:spcPct val="90000"/>
            </a:lnSpc>
            <a:spcBef>
              <a:spcPct val="0"/>
            </a:spcBef>
            <a:spcAft>
              <a:spcPct val="35000"/>
            </a:spcAft>
            <a:buNone/>
          </a:pPr>
          <a:r>
            <a:rPr lang="en-US" sz="3200" kern="1200"/>
            <a:t>06</a:t>
          </a:r>
        </a:p>
      </dsp:txBody>
      <dsp:txXfrm>
        <a:off x="7597692" y="1140157"/>
        <a:ext cx="1401737" cy="672834"/>
      </dsp:txXfrm>
    </dsp:sp>
    <dsp:sp modelId="{CD816113-FA17-49B7-9650-B1FC460EE6E9}">
      <dsp:nvSpPr>
        <dsp:cNvPr id="0" name=""/>
        <dsp:cNvSpPr/>
      </dsp:nvSpPr>
      <dsp:spPr>
        <a:xfrm>
          <a:off x="9111569" y="1140157"/>
          <a:ext cx="1401737" cy="1682085"/>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461" tIns="0" rIns="138461" bIns="330200" numCol="1" spcCol="1270" anchor="t" anchorCtr="0">
          <a:noAutofit/>
        </a:bodyPr>
        <a:lstStyle/>
        <a:p>
          <a:pPr marL="0" lvl="0" indent="0" algn="l" defTabSz="800100">
            <a:lnSpc>
              <a:spcPct val="90000"/>
            </a:lnSpc>
            <a:spcBef>
              <a:spcPct val="0"/>
            </a:spcBef>
            <a:spcAft>
              <a:spcPct val="35000"/>
            </a:spcAft>
            <a:buNone/>
          </a:pPr>
          <a:r>
            <a:rPr lang="en-US" sz="1800" b="0" i="0" kern="1200" dirty="0"/>
            <a:t>Size and Space for Approach and Use</a:t>
          </a:r>
          <a:endParaRPr lang="en-US" sz="1800" kern="1200" dirty="0"/>
        </a:p>
      </dsp:txBody>
      <dsp:txXfrm>
        <a:off x="9111569" y="1812991"/>
        <a:ext cx="1401737" cy="1009251"/>
      </dsp:txXfrm>
    </dsp:sp>
    <dsp:sp modelId="{D2798CF5-5CC4-450B-AC5A-6A6823375AF8}">
      <dsp:nvSpPr>
        <dsp:cNvPr id="0" name=""/>
        <dsp:cNvSpPr/>
      </dsp:nvSpPr>
      <dsp:spPr>
        <a:xfrm>
          <a:off x="9111569" y="1140157"/>
          <a:ext cx="1401737" cy="67283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38461" tIns="165100" rIns="138461" bIns="165100" numCol="1" spcCol="1270" anchor="ctr" anchorCtr="0">
          <a:noAutofit/>
        </a:bodyPr>
        <a:lstStyle/>
        <a:p>
          <a:pPr marL="0" lvl="0" indent="0" algn="l" defTabSz="1422400">
            <a:lnSpc>
              <a:spcPct val="90000"/>
            </a:lnSpc>
            <a:spcBef>
              <a:spcPct val="0"/>
            </a:spcBef>
            <a:spcAft>
              <a:spcPct val="35000"/>
            </a:spcAft>
            <a:buNone/>
          </a:pPr>
          <a:r>
            <a:rPr lang="en-US" sz="3200" kern="1200"/>
            <a:t>07</a:t>
          </a:r>
        </a:p>
      </dsp:txBody>
      <dsp:txXfrm>
        <a:off x="9111569" y="1140157"/>
        <a:ext cx="1401737" cy="672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DEDDE-747B-46AB-B470-42D6F2A045AF}">
      <dsp:nvSpPr>
        <dsp:cNvPr id="0" name=""/>
        <dsp:cNvSpPr/>
      </dsp:nvSpPr>
      <dsp:spPr>
        <a:xfrm>
          <a:off x="3080" y="485457"/>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3C47"/>
              </a:solidFill>
            </a:rPr>
            <a:t>Prioritize equity factors in funding formulas and project prioritization</a:t>
          </a:r>
        </a:p>
      </dsp:txBody>
      <dsp:txXfrm>
        <a:off x="3080" y="1785694"/>
        <a:ext cx="2444055" cy="2053006"/>
      </dsp:txXfrm>
    </dsp:sp>
    <dsp:sp modelId="{D36C7393-644A-425A-BC65-D15CA3F0DDA8}">
      <dsp:nvSpPr>
        <dsp:cNvPr id="0" name=""/>
        <dsp:cNvSpPr/>
      </dsp:nvSpPr>
      <dsp:spPr>
        <a:xfrm>
          <a:off x="711856" y="827624"/>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62184" y="977952"/>
        <a:ext cx="725847" cy="725847"/>
      </dsp:txXfrm>
    </dsp:sp>
    <dsp:sp modelId="{C3DFAC8F-9CC8-4934-AC6C-D79F526F87F6}">
      <dsp:nvSpPr>
        <dsp:cNvPr id="0" name=""/>
        <dsp:cNvSpPr/>
      </dsp:nvSpPr>
      <dsp:spPr>
        <a:xfrm>
          <a:off x="3080" y="3907062"/>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4111FA-A2C9-48E9-9795-A2A158BA835D}">
      <dsp:nvSpPr>
        <dsp:cNvPr id="0" name=""/>
        <dsp:cNvSpPr/>
      </dsp:nvSpPr>
      <dsp:spPr>
        <a:xfrm>
          <a:off x="2691541" y="485457"/>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3C47"/>
              </a:solidFill>
            </a:rPr>
            <a:t>Assess how certain criteria may unintentionally exclude underserved communities and widen disparities</a:t>
          </a:r>
        </a:p>
      </dsp:txBody>
      <dsp:txXfrm>
        <a:off x="2691541" y="1785694"/>
        <a:ext cx="2444055" cy="2053006"/>
      </dsp:txXfrm>
    </dsp:sp>
    <dsp:sp modelId="{FD58273E-DB71-4398-B698-45E80CAAC218}">
      <dsp:nvSpPr>
        <dsp:cNvPr id="0" name=""/>
        <dsp:cNvSpPr/>
      </dsp:nvSpPr>
      <dsp:spPr>
        <a:xfrm>
          <a:off x="3400317" y="827624"/>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550645" y="977952"/>
        <a:ext cx="725847" cy="725847"/>
      </dsp:txXfrm>
    </dsp:sp>
    <dsp:sp modelId="{257A7A72-A264-40BD-B933-F2A6041375B3}">
      <dsp:nvSpPr>
        <dsp:cNvPr id="0" name=""/>
        <dsp:cNvSpPr/>
      </dsp:nvSpPr>
      <dsp:spPr>
        <a:xfrm>
          <a:off x="2691541" y="3907062"/>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A962A-9C4A-44F1-B5F0-3C33E0B06BE3}">
      <dsp:nvSpPr>
        <dsp:cNvPr id="0" name=""/>
        <dsp:cNvSpPr/>
      </dsp:nvSpPr>
      <dsp:spPr>
        <a:xfrm>
          <a:off x="5380002" y="485457"/>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3C47"/>
              </a:solidFill>
            </a:rPr>
            <a:t>Provide additional resources, including capacity building and safety study funding, to underserved communities</a:t>
          </a:r>
        </a:p>
      </dsp:txBody>
      <dsp:txXfrm>
        <a:off x="5380002" y="1785694"/>
        <a:ext cx="2444055" cy="2053006"/>
      </dsp:txXfrm>
    </dsp:sp>
    <dsp:sp modelId="{0309A7D2-6CEE-4B09-BF4A-6E2343CB5B81}">
      <dsp:nvSpPr>
        <dsp:cNvPr id="0" name=""/>
        <dsp:cNvSpPr/>
      </dsp:nvSpPr>
      <dsp:spPr>
        <a:xfrm>
          <a:off x="6088778" y="827624"/>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239106" y="977952"/>
        <a:ext cx="725847" cy="725847"/>
      </dsp:txXfrm>
    </dsp:sp>
    <dsp:sp modelId="{1E208556-DE19-4266-9485-DC3876CA9B5D}">
      <dsp:nvSpPr>
        <dsp:cNvPr id="0" name=""/>
        <dsp:cNvSpPr/>
      </dsp:nvSpPr>
      <dsp:spPr>
        <a:xfrm>
          <a:off x="5380002" y="3907062"/>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A361F-53AA-4A55-AEF7-457C0BFF2B93}">
      <dsp:nvSpPr>
        <dsp:cNvPr id="0" name=""/>
        <dsp:cNvSpPr/>
      </dsp:nvSpPr>
      <dsp:spPr>
        <a:xfrm>
          <a:off x="8068463" y="485457"/>
          <a:ext cx="2444055" cy="342167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48" tIns="330200" rIns="190548" bIns="33020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003C47"/>
              </a:solidFill>
            </a:rPr>
            <a:t>Engage in meaningful public involvement </a:t>
          </a:r>
        </a:p>
      </dsp:txBody>
      <dsp:txXfrm>
        <a:off x="8068463" y="1785694"/>
        <a:ext cx="2444055" cy="2053006"/>
      </dsp:txXfrm>
    </dsp:sp>
    <dsp:sp modelId="{9985F777-6121-4550-86D0-48EEFCE4DB23}">
      <dsp:nvSpPr>
        <dsp:cNvPr id="0" name=""/>
        <dsp:cNvSpPr/>
      </dsp:nvSpPr>
      <dsp:spPr>
        <a:xfrm>
          <a:off x="8777239" y="827624"/>
          <a:ext cx="1026503" cy="102650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30" tIns="12700" rIns="8003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927567" y="977952"/>
        <a:ext cx="725847" cy="725847"/>
      </dsp:txXfrm>
    </dsp:sp>
    <dsp:sp modelId="{4DA0C4B0-8286-48ED-BF71-C83CB63E3387}">
      <dsp:nvSpPr>
        <dsp:cNvPr id="0" name=""/>
        <dsp:cNvSpPr/>
      </dsp:nvSpPr>
      <dsp:spPr>
        <a:xfrm>
          <a:off x="8068463" y="3907062"/>
          <a:ext cx="244405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E467AA-6412-4FB3-BBB7-76FACA7C0E6B}" type="datetimeFigureOut">
              <a:rPr lang="en-US" smtClean="0"/>
              <a:t>1/18/2023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098A24-7442-4A0F-BB24-8039B28E73D7}" type="slidenum">
              <a:rPr lang="en-US" smtClean="0"/>
              <a:t>‹#›</a:t>
            </a:fld>
            <a:endParaRPr lang="en-US"/>
          </a:p>
        </p:txBody>
      </p:sp>
    </p:spTree>
    <p:extLst>
      <p:ext uri="{BB962C8B-B14F-4D97-AF65-F5344CB8AC3E}">
        <p14:creationId xmlns:p14="http://schemas.microsoft.com/office/powerpoint/2010/main" val="959851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1F373-BBE3-4F2D-8A48-F85A2D30FE4E}"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78024-DA11-492E-8F9B-372D93302874}" type="slidenum">
              <a:rPr lang="en-US" smtClean="0"/>
              <a:t>‹#›</a:t>
            </a:fld>
            <a:endParaRPr lang="en-US"/>
          </a:p>
        </p:txBody>
      </p:sp>
    </p:spTree>
    <p:extLst>
      <p:ext uri="{BB962C8B-B14F-4D97-AF65-F5344CB8AC3E}">
        <p14:creationId xmlns:p14="http://schemas.microsoft.com/office/powerpoint/2010/main" val="242647060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rs.nhtsa.dot.gov/Main/index.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dan.dot.gov/query" TargetMode="External"/><Relationship Id="rId4" Type="http://schemas.openxmlformats.org/officeDocument/2006/relationships/hyperlink" Target="https://crashstats.nhtsa.dot.gov/Api/Public/ViewPublication/813060"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afety.fhwa.dot.gov/systemic/"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afety.fhwa.dot.gov/zerodeath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78024-DA11-492E-8F9B-372D93302874}" type="slidenum">
              <a:rPr lang="en-US" smtClean="0"/>
              <a:t>1</a:t>
            </a:fld>
            <a:endParaRPr lang="en-US"/>
          </a:p>
        </p:txBody>
      </p:sp>
    </p:spTree>
    <p:extLst>
      <p:ext uri="{BB962C8B-B14F-4D97-AF65-F5344CB8AC3E}">
        <p14:creationId xmlns:p14="http://schemas.microsoft.com/office/powerpoint/2010/main" val="71751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Equity encompasses and extends beyond EJ, Title VI, NEPA and the ADA. </a:t>
            </a:r>
          </a:p>
          <a:p>
            <a:r>
              <a:rPr lang="en-US" b="1" dirty="0"/>
              <a:t>Interactivity</a:t>
            </a:r>
            <a:r>
              <a:rPr lang="en-US" dirty="0"/>
              <a:t>: Ask how many attendees have experience with Title VI, NEPA, EJ and ADA. Ask how safety professionals can collaborate with these program experts. Ask how Equity extends beyond these programs: it expands the populations of interest and encourages integration into other program areas, like safety. </a:t>
            </a:r>
          </a:p>
          <a:p>
            <a:r>
              <a:rPr lang="en-US" b="1" dirty="0"/>
              <a:t>Background</a:t>
            </a:r>
            <a:r>
              <a:rPr lang="en-US" dirty="0"/>
              <a:t>: Environmental justice (EJ) identifies and addresses disproportionately high and adverse environmental and health impacts on minority and low-income people. Title VI is part of the Civil Rights Act of 1964 and prohibits discrimination on the basis of race, color and national origin. The Americans with Disabilities Act (ADA) prohibits discrimination against individuals with disabilities in all areas of public life. </a:t>
            </a:r>
            <a:br>
              <a:rPr lang="en-US" dirty="0"/>
            </a:br>
            <a:r>
              <a:rPr lang="en-US" b="1" dirty="0"/>
              <a:t>Notes</a:t>
            </a:r>
            <a:r>
              <a:rPr lang="en-US" dirty="0"/>
              <a:t>: Additional information on Title VI and the ADA can be found here: https://www.fhwa.dot.gov/civilrights/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10</a:t>
            </a:fld>
            <a:endParaRPr lang="en-US"/>
          </a:p>
        </p:txBody>
      </p:sp>
    </p:spTree>
    <p:extLst>
      <p:ext uri="{BB962C8B-B14F-4D97-AF65-F5344CB8AC3E}">
        <p14:creationId xmlns:p14="http://schemas.microsoft.com/office/powerpoint/2010/main" val="194098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a:t>
            </a:r>
            <a:r>
              <a:rPr lang="en-US" b="0" i="0" dirty="0">
                <a:solidFill>
                  <a:srgbClr val="343F4E"/>
                </a:solidFill>
                <a:effectLst/>
                <a:latin typeface="Source Sans Pro" panose="020B0503030403020204" pitchFamily="34" charset="0"/>
              </a:rPr>
              <a:t>US DOT will provide technical assistance to minority owned and small disadvantaged businesses, help increase their understanding of how to navigate the USDOT contracting process, gain awareness of upcoming contract opportunities, and enhance their core competencies and skills—enabling them to more effectively compete for USDOT contracting opportunities and build wealth.</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Additional information on US DOT’s Disadvantaged Business Enterprises (BDE) program is available at https://www.transportation.gov/civil-rights/disadvantaged-business-enterprise. </a:t>
            </a:r>
            <a:endParaRPr lang="en-US" b="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11</a:t>
            </a:fld>
            <a:endParaRPr lang="en-US"/>
          </a:p>
        </p:txBody>
      </p:sp>
    </p:spTree>
    <p:extLst>
      <p:ext uri="{BB962C8B-B14F-4D97-AF65-F5344CB8AC3E}">
        <p14:creationId xmlns:p14="http://schemas.microsoft.com/office/powerpoint/2010/main" val="1676908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b="0" dirty="0"/>
              <a:t>US DOT aims to ensure that individuals and communities have a greater voice in transportation decisions affecting them.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b="0" dirty="0"/>
              <a:t>: US DOT’s Guide on </a:t>
            </a:r>
            <a:r>
              <a:rPr lang="en-US" b="0" i="1" dirty="0"/>
              <a:t>Promising Practices for Meaningful Public Involvement in Transportation Decision-Making </a:t>
            </a:r>
            <a:r>
              <a:rPr lang="en-US" b="0" i="0" dirty="0"/>
              <a:t>is available at </a:t>
            </a:r>
            <a:r>
              <a:rPr lang="en-US" b="0" dirty="0"/>
              <a:t>https://www.transportation.gov/priorities/equity/promising-practices-meaningful-public-involvement-transportation-decision-making. DOT’s GIS tool for identifying Transportation Disadvantage Community is available at https://www.arcgis.com/apps/dashboards/d6f90dfcc8b44525b04c7ce748a3674a. </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12</a:t>
            </a:fld>
            <a:endParaRPr lang="en-US"/>
          </a:p>
        </p:txBody>
      </p:sp>
    </p:spTree>
    <p:extLst>
      <p:ext uri="{BB962C8B-B14F-4D97-AF65-F5344CB8AC3E}">
        <p14:creationId xmlns:p14="http://schemas.microsoft.com/office/powerpoint/2010/main" val="400393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dirty="0"/>
              <a:t>Key Message:</a:t>
            </a:r>
            <a:r>
              <a:rPr lang="en-US" dirty="0"/>
              <a:t> </a:t>
            </a:r>
            <a:r>
              <a:rPr lang="en-US" b="1" dirty="0"/>
              <a:t> </a:t>
            </a:r>
            <a:r>
              <a:rPr lang="en-US" b="0" dirty="0"/>
              <a:t>US DOT aims to ensure that historically </a:t>
            </a:r>
            <a:r>
              <a:rPr lang="en-US" dirty="0"/>
              <a:t>overburdened and underserved communities in urban and rural areas benefit from access to a generational investment in the nation’s infrastructure through direct, hands-on technical support for transportation projects with local impact. </a:t>
            </a:r>
            <a:r>
              <a:rPr lang="en-US"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algn="l">
              <a:buFont typeface="Arial" panose="020B0604020202020204" pitchFamily="34" charset="0"/>
              <a:buNone/>
            </a:pPr>
            <a:r>
              <a:rPr lang="en-US" b="1" dirty="0"/>
              <a:t>Notes</a:t>
            </a:r>
            <a:r>
              <a:rPr lang="en-US" dirty="0"/>
              <a:t>: Additional information on US DOT’s Thriving Community’s Program can be found at https://www.transportation.gov/grants/thriving-communities#:~:text=Funded%20with%20%2425%20million%20through,health%20policy%20outcomes%20have%20the. Additional information on US DOT’s implementation of the Justice40 initiative can be found at https://www.transportation.gov/equity-Justice40.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13</a:t>
            </a:fld>
            <a:endParaRPr lang="en-US"/>
          </a:p>
        </p:txBody>
      </p:sp>
    </p:spTree>
    <p:extLst>
      <p:ext uri="{BB962C8B-B14F-4D97-AF65-F5344CB8AC3E}">
        <p14:creationId xmlns:p14="http://schemas.microsoft.com/office/powerpoint/2010/main" val="131210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US DOT aims to increase social and economic opportunity for disadvantaged and underserved communities by supporting the provision of affordable multi-modal transportation options and developing a transportation cost burden measure.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r>
              <a:rPr lang="en-US" b="1" dirty="0"/>
              <a:t>Notes</a:t>
            </a:r>
            <a:r>
              <a:rPr lang="en-US" dirty="0"/>
              <a:t>: Information on US DOT’s Reconnecting Community’s Pilot program can be found at https://www.transportation.gov/grants/reconnecting-communities. Information on US DOT’s Safe Streets and Roads for All program can be found at https://www.transportation.gov/grants/SS4A#:~:text=The%20SS4A%20program%20funds%20regional,injuries%20on%20our%20nation's%20roadways..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14</a:t>
            </a:fld>
            <a:endParaRPr lang="en-US"/>
          </a:p>
        </p:txBody>
      </p:sp>
    </p:spTree>
    <p:extLst>
      <p:ext uri="{BB962C8B-B14F-4D97-AF65-F5344CB8AC3E}">
        <p14:creationId xmlns:p14="http://schemas.microsoft.com/office/powerpoint/2010/main" val="338947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478024-DA11-492E-8F9B-372D93302874}" type="slidenum">
              <a:rPr lang="en-US" smtClean="0"/>
              <a:t>15</a:t>
            </a:fld>
            <a:endParaRPr lang="en-US"/>
          </a:p>
        </p:txBody>
      </p:sp>
    </p:spTree>
    <p:extLst>
      <p:ext uri="{BB962C8B-B14F-4D97-AF65-F5344CB8AC3E}">
        <p14:creationId xmlns:p14="http://schemas.microsoft.com/office/powerpoint/2010/main" val="65863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16</a:t>
            </a:fld>
            <a:endParaRPr lang="en-US"/>
          </a:p>
        </p:txBody>
      </p:sp>
    </p:spTree>
    <p:extLst>
      <p:ext uri="{BB962C8B-B14F-4D97-AF65-F5344CB8AC3E}">
        <p14:creationId xmlns:p14="http://schemas.microsoft.com/office/powerpoint/2010/main" val="281198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a:t>
            </a:r>
            <a:r>
              <a:rPr lang="en-US" sz="1200" dirty="0">
                <a:solidFill>
                  <a:srgbClr val="003C47"/>
                </a:solidFill>
              </a:rPr>
              <a:t>Traffic fatalities are a public health crisis affecting all road users, and it </a:t>
            </a:r>
            <a:r>
              <a:rPr lang="en-US" dirty="0"/>
              <a:t>demands a concerted response. Each year, over a million lives are lost globally from traffic crashes. In 2019, an average of more than 100 people lost their lives on US roads, each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attendees if they know what the fatality trends are in their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dirty="0"/>
              <a:t>This slide shows the total police-reported US fatalities of motor vehicle traffic crashes, 2009-2019. This is the number of people who died, as opposed to the number of crashes, and it includes all motor vehicle occupants, motorcyclists, pedestrians, bicyclists, and people traveling by other modes. Data are from the NHTSA FARS database: </a:t>
            </a:r>
            <a:r>
              <a:rPr lang="en-US" dirty="0">
                <a:hlinkClick r:id="rId3"/>
              </a:rPr>
              <a:t>https://www-fars.nhtsa.dot.gov/Main/index.aspx</a:t>
            </a:r>
            <a:r>
              <a:rPr lang="en-US" dirty="0"/>
              <a:t> for up to 2018, and </a:t>
            </a:r>
            <a:r>
              <a:rPr lang="en-US" sz="1200" u="sng" kern="1200" dirty="0">
                <a:solidFill>
                  <a:schemeClr val="tx1"/>
                </a:solidFill>
                <a:effectLst/>
                <a:latin typeface="+mn-lt"/>
                <a:ea typeface="+mn-ea"/>
                <a:cs typeface="+mn-cs"/>
                <a:hlinkClick r:id="rId4"/>
              </a:rPr>
              <a:t>https://crashstats.nhtsa.dot.gov/Api/Public/ViewPublication/813060</a:t>
            </a:r>
            <a:r>
              <a:rPr lang="en-US" sz="1200" u="sng" kern="1200" dirty="0">
                <a:solidFill>
                  <a:schemeClr val="tx1"/>
                </a:solidFill>
                <a:effectLst/>
                <a:latin typeface="+mn-lt"/>
                <a:ea typeface="+mn-ea"/>
                <a:cs typeface="+mn-cs"/>
              </a:rPr>
              <a:t> </a:t>
            </a:r>
            <a:r>
              <a:rPr lang="en-US" dirty="0"/>
              <a:t>for 2019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Presenters can update data as they become available by using this query tool: </a:t>
            </a:r>
            <a:r>
              <a:rPr lang="en-US" sz="1200" u="sng" kern="1200" dirty="0">
                <a:solidFill>
                  <a:schemeClr val="tx1"/>
                </a:solidFill>
                <a:effectLst/>
                <a:latin typeface="+mn-lt"/>
                <a:ea typeface="+mn-ea"/>
                <a:cs typeface="+mn-cs"/>
                <a:hlinkClick r:id="rId5"/>
              </a:rPr>
              <a:t>https://cdan.dot.gov/query</a:t>
            </a: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17</a:t>
            </a:fld>
            <a:endParaRPr lang="en-US"/>
          </a:p>
        </p:txBody>
      </p:sp>
    </p:spTree>
    <p:extLst>
      <p:ext uri="{BB962C8B-B14F-4D97-AF65-F5344CB8AC3E}">
        <p14:creationId xmlns:p14="http://schemas.microsoft.com/office/powerpoint/2010/main" val="318230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a:t>
            </a:r>
            <a:r>
              <a:rPr lang="en-US" sz="1200" dirty="0">
                <a:solidFill>
                  <a:schemeClr val="bg1"/>
                </a:solidFill>
                <a:effectLst/>
                <a:ea typeface="HGGothicE"/>
                <a:cs typeface="Majalla UI"/>
              </a:rPr>
              <a:t>Fatalities of pedestrians and bicyclists have be</a:t>
            </a:r>
            <a:r>
              <a:rPr lang="en-US" sz="1200" b="0" dirty="0">
                <a:solidFill>
                  <a:schemeClr val="bg1"/>
                </a:solidFill>
                <a:effectLst/>
                <a:ea typeface="HGGothicE"/>
                <a:cs typeface="Majalla UI"/>
              </a:rPr>
              <a:t>en increasing even </a:t>
            </a:r>
            <a:r>
              <a:rPr lang="en-US" sz="1200" b="0" dirty="0">
                <a:solidFill>
                  <a:schemeClr val="bg1"/>
                </a:solidFill>
                <a:ea typeface="HGGothicE"/>
                <a:cs typeface="Majalla UI"/>
              </a:rPr>
              <a:t>greater. </a:t>
            </a:r>
            <a:endParaRPr lang="en-US" sz="1200" b="0" dirty="0">
              <a:solidFill>
                <a:schemeClr val="bg1"/>
              </a:solidFill>
              <a:cs typeface="Calibri"/>
            </a:endParaRPr>
          </a:p>
        </p:txBody>
      </p:sp>
      <p:sp>
        <p:nvSpPr>
          <p:cNvPr id="4" name="Slide Number Placeholder 3"/>
          <p:cNvSpPr>
            <a:spLocks noGrp="1"/>
          </p:cNvSpPr>
          <p:nvPr>
            <p:ph type="sldNum" sz="quarter" idx="5"/>
          </p:nvPr>
        </p:nvSpPr>
        <p:spPr/>
        <p:txBody>
          <a:bodyPr/>
          <a:lstStyle/>
          <a:p>
            <a:pPr marL="0" marR="0" lvl="0" indent="0" algn="r" defTabSz="949357" rtl="0" eaLnBrk="1" fontAlgn="auto" latinLnBrk="0" hangingPunct="1">
              <a:lnSpc>
                <a:spcPct val="100000"/>
              </a:lnSpc>
              <a:spcBef>
                <a:spcPts val="0"/>
              </a:spcBef>
              <a:spcAft>
                <a:spcPts val="0"/>
              </a:spcAft>
              <a:buClrTx/>
              <a:buSzTx/>
              <a:buFontTx/>
              <a:buNone/>
              <a:tabLst/>
              <a:defRPr/>
            </a:pPr>
            <a:fld id="{A1F0CFB5-6272-3A49-9134-CDB92568C77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935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12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effectLst/>
                <a:ea typeface="HGGothicE"/>
                <a:cs typeface="Majalla UI"/>
              </a:rPr>
              <a:t>Key Message: </a:t>
            </a:r>
            <a:r>
              <a:rPr lang="en-US" sz="1200" b="0" dirty="0">
                <a:solidFill>
                  <a:schemeClr val="bg1"/>
                </a:solidFill>
                <a:effectLst/>
                <a:ea typeface="HGGothicE"/>
                <a:cs typeface="Majalla UI"/>
              </a:rPr>
              <a:t>Traffic fatalities and serious injuries disproportionately impact people who are Black and Indigenous, especially as pedestrians. People who are young, old, have low incomes, have disabilities, experience homelessness, and live in rural communities are also disproportionately impacted.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the audience what communities in their area experience disparities.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a:t>
            </a:r>
            <a:r>
              <a:rPr lang="en-US" dirty="0"/>
              <a:t>: No background for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Narrow" panose="020B0606020202030204" pitchFamily="34" charset="0"/>
              </a:rPr>
              <a:t>Notes</a:t>
            </a:r>
            <a:r>
              <a:rPr lang="en-US" sz="1200" dirty="0">
                <a:solidFill>
                  <a:schemeClr val="bg1"/>
                </a:solidFill>
                <a:latin typeface="Arial Narrow" panose="020B0606020202030204" pitchFamily="34" charset="0"/>
              </a:rPr>
              <a:t>: More information can be found at https://www.transportation.gov/sites/dot.gov/files/2022-02/USDOT-National-Roadway-Safety-Strategy.pdf</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19</a:t>
            </a:fld>
            <a:endParaRPr lang="en-US"/>
          </a:p>
        </p:txBody>
      </p:sp>
    </p:spTree>
    <p:extLst>
      <p:ext uri="{BB962C8B-B14F-4D97-AF65-F5344CB8AC3E}">
        <p14:creationId xmlns:p14="http://schemas.microsoft.com/office/powerpoint/2010/main" val="31331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78024-DA11-492E-8F9B-372D933028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007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This graphic presents an overview of the Safe System approach. There are three key components to understand, which will be explained on this and the following slides. These are the Safe System “approach,” “principles,” and “elements.” The Safe System “approach,” shown by the graphic on this slide, is the broadest term and describes all aspects of the Safe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the term “Safe System” is singular to depict </a:t>
            </a:r>
            <a:r>
              <a:rPr lang="en-US" sz="1200" kern="1200" dirty="0">
                <a:solidFill>
                  <a:schemeClr val="tx1"/>
                </a:solidFill>
                <a:effectLst/>
                <a:latin typeface="+mn-lt"/>
                <a:ea typeface="+mn-ea"/>
                <a:cs typeface="+mn-cs"/>
              </a:rPr>
              <a:t>an overall Safe Road System.  The National Safety Council and our international partners also use this version.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This graphic was created for FHWA drawing inspiration from similar designs by the </a:t>
            </a:r>
            <a:r>
              <a:rPr lang="en-US" sz="1200" b="0" i="0" kern="1200" dirty="0">
                <a:solidFill>
                  <a:schemeClr val="tx1"/>
                </a:solidFill>
                <a:effectLst/>
                <a:latin typeface="+mn-lt"/>
                <a:ea typeface="+mn-ea"/>
                <a:cs typeface="+mn-cs"/>
              </a:rPr>
              <a:t>Institute of Transportation Engineers (ITE), </a:t>
            </a:r>
            <a:r>
              <a:rPr lang="en-US" b="0" dirty="0"/>
              <a:t>the Road to Zero Coalition, and </a:t>
            </a:r>
            <a:r>
              <a:rPr lang="en-US" dirty="0"/>
              <a:t>the Royal Society for the Prevention of Accidents (ROSPA) in the United Kingdom</a:t>
            </a:r>
            <a:r>
              <a:rPr lang="en-US" b="0"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p:txBody>
      </p:sp>
      <p:sp>
        <p:nvSpPr>
          <p:cNvPr id="4" name="Slide Number Placeholder 3"/>
          <p:cNvSpPr>
            <a:spLocks noGrp="1"/>
          </p:cNvSpPr>
          <p:nvPr>
            <p:ph type="sldNum" sz="quarter" idx="5"/>
          </p:nvPr>
        </p:nvSpPr>
        <p:spPr/>
        <p:txBody>
          <a:bodyPr/>
          <a:lstStyle/>
          <a:p>
            <a:fld id="{26478024-DA11-492E-8F9B-372D93302874}" type="slidenum">
              <a:rPr lang="en-US" smtClean="0"/>
              <a:t>20</a:t>
            </a:fld>
            <a:endParaRPr lang="en-US"/>
          </a:p>
        </p:txBody>
      </p:sp>
    </p:spTree>
    <p:extLst>
      <p:ext uri="{BB962C8B-B14F-4D97-AF65-F5344CB8AC3E}">
        <p14:creationId xmlns:p14="http://schemas.microsoft.com/office/powerpoint/2010/main" val="3352882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This section provides information on how equity integrates into the </a:t>
            </a:r>
            <a:r>
              <a:rPr lang="en-US" sz="1200" dirty="0">
                <a:solidFill>
                  <a:schemeClr val="bg1"/>
                </a:solidFill>
              </a:rPr>
              <a:t>six principles of the Safe System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sz="1200" dirty="0">
                <a:solidFill>
                  <a:schemeClr val="bg1"/>
                </a:solidFill>
              </a:rPr>
              <a:t>The six Safe System principles are: Death/Serious Injury is Unacceptable; Humans Make Mistakes; Humans Are Vulnerable; Responsibility is Shared; Safety is Proactive; and Redundancy is Crucial. They will be explained one-by-one on the following slides.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21</a:t>
            </a:fld>
            <a:endParaRPr lang="en-US"/>
          </a:p>
        </p:txBody>
      </p:sp>
    </p:spTree>
    <p:extLst>
      <p:ext uri="{BB962C8B-B14F-4D97-AF65-F5344CB8AC3E}">
        <p14:creationId xmlns:p14="http://schemas.microsoft.com/office/powerpoint/2010/main" val="23977153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six Safe System “principles,” shown around the outside ring of the graphic, are the fundamental beliefs that the approach is built on. </a:t>
            </a:r>
            <a:r>
              <a:rPr lang="en-US" sz="1200" kern="1200" dirty="0">
                <a:solidFill>
                  <a:schemeClr val="tx1"/>
                </a:solidFill>
                <a:effectLst/>
                <a:latin typeface="+mn-lt"/>
                <a:ea typeface="+mn-ea"/>
                <a:cs typeface="+mn-cs"/>
              </a:rPr>
              <a:t>They establish the goal of the Safe System approach, acknowledge human limitations, and set expectations for how to act. </a:t>
            </a:r>
            <a:r>
              <a:rPr lang="en-US" dirty="0"/>
              <a:t>A successful Safe System approach weaves together all six principles. </a:t>
            </a:r>
            <a:r>
              <a:rPr lang="en-US" sz="1200" kern="1200" dirty="0">
                <a:solidFill>
                  <a:schemeClr val="tx1"/>
                </a:solidFill>
                <a:effectLst/>
                <a:latin typeface="+mn-lt"/>
                <a:ea typeface="+mn-ea"/>
                <a:cs typeface="+mn-cs"/>
              </a:rPr>
              <a:t>The principles will be discussed in depth in the next section.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p:txBody>
      </p:sp>
      <p:sp>
        <p:nvSpPr>
          <p:cNvPr id="4" name="Slide Number Placeholder 3"/>
          <p:cNvSpPr>
            <a:spLocks noGrp="1"/>
          </p:cNvSpPr>
          <p:nvPr>
            <p:ph type="sldNum" sz="quarter" idx="5"/>
          </p:nvPr>
        </p:nvSpPr>
        <p:spPr/>
        <p:txBody>
          <a:bodyPr/>
          <a:lstStyle/>
          <a:p>
            <a:fld id="{26478024-DA11-492E-8F9B-372D93302874}" type="slidenum">
              <a:rPr lang="en-US" smtClean="0"/>
              <a:t>22</a:t>
            </a:fld>
            <a:endParaRPr lang="en-US"/>
          </a:p>
        </p:txBody>
      </p:sp>
    </p:spTree>
    <p:extLst>
      <p:ext uri="{BB962C8B-B14F-4D97-AF65-F5344CB8AC3E}">
        <p14:creationId xmlns:p14="http://schemas.microsoft.com/office/powerpoint/2010/main" val="321829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first principle is that death and serious injury is unacceptable. </a:t>
            </a:r>
            <a:r>
              <a:rPr lang="en-US" sz="1200" dirty="0">
                <a:solidFill>
                  <a:srgbClr val="3293C8"/>
                </a:solidFill>
              </a:rPr>
              <a:t>While no crashes are desirable, the Safe System approach prioritizes crashes that result in death and serious injuries, since no one should experience either when using the roadway system. The goal is to modify how users, vehicles, transportation infrastructure, and emergency response operate to reduce the likelihood of crashes happening at all, and to reduce their severity when they do happen.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The image shows a memorial to people killed in traffic crashes.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This Toward Zero Deaths video is an option for speakers (note that it is 3:44 minutes long): </a:t>
            </a:r>
            <a:r>
              <a:rPr lang="en-US" dirty="0"/>
              <a:t>https://youtu.be/_AIubBHtz7g</a:t>
            </a:r>
            <a:endParaRPr lang="en-US" sz="1200" dirty="0">
              <a:solidFill>
                <a:srgbClr val="3293C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23</a:t>
            </a:fld>
            <a:endParaRPr lang="en-US"/>
          </a:p>
        </p:txBody>
      </p:sp>
    </p:spTree>
    <p:extLst>
      <p:ext uri="{BB962C8B-B14F-4D97-AF65-F5344CB8AC3E}">
        <p14:creationId xmlns:p14="http://schemas.microsoft.com/office/powerpoint/2010/main" val="3505242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a:t>
            </a:r>
            <a:r>
              <a:rPr lang="en-US" sz="1200" cap="none" dirty="0">
                <a:ea typeface="Times New Roman"/>
                <a:cs typeface="Times New Roman"/>
              </a:rPr>
              <a:t>Death and serious injury is unacceptable for all communities. </a:t>
            </a:r>
            <a:r>
              <a:rPr lang="en-US" cap="none" dirty="0">
                <a:ea typeface="Times New Roman"/>
                <a:cs typeface="Times New Roman"/>
              </a:rPr>
              <a:t>We will make more rapid progress toward the goal of zero deaths by addressing disparate traffic safety outcomes in underserved communities.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dirty="0"/>
              <a:t>Health disparities are preventable differences in the burden of disease, injury, violence, or in opportunities to achieve optimal health experienced by socially disadvantaged racial, ethnic, and other population groups, and communities. </a:t>
            </a:r>
            <a:r>
              <a:rPr lang="en-US" cap="none" dirty="0">
                <a:ea typeface="Times New Roman"/>
                <a:cs typeface="Times New Roman"/>
              </a:rPr>
              <a:t>No one should be killed on our roadways, and individuals should not be more exposed to disparate risks because of their </a:t>
            </a:r>
            <a:r>
              <a:rPr lang="en-US" dirty="0"/>
              <a:t>races or ethnicities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languages, ages, abilities, and housing status. </a:t>
            </a:r>
            <a:r>
              <a:rPr lang="en-US" dirty="0"/>
              <a:t>Yet, as established above, people living in underserved communities are disparately impacted by traffic fatalities and serious injuries, as well as multiple burdens of the transportation system including air pollution and a lack of access to essential destinations like grocery stores and medical care. The cause is multifaceted and dates back generations, and past federal transportation investments have too often failed to address inequities, or even made them worse. Because a piece of physical infrastructure endures for decades, families and communities today must contend with the results of discriminatory choices that may date back generations. For example, highways routed directly through Black and brown neighborhoods, often in an effort to divide and destroy them, continue to affect the wellbeing of the residents who remain. In other cases, we see inequities in our failures to invest, as with transit deserts that leave out the communities that most need affordable transportation options or contracting opportunities for transportation projects that fail to engage and utilize women and people of color. Today, we have the opportunity to prioritize these locations for investment and inclusive decision making to eliminate disparities and reach zero deaths.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More information can be found at https://www.cdc.gov/aging/disparities/index.htm#:~:text=Health%20disparities%20are%20preventable%20differences,other%20population%20groups%2C%20and%20communities.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24</a:t>
            </a:fld>
            <a:endParaRPr lang="en-US"/>
          </a:p>
        </p:txBody>
      </p:sp>
    </p:spTree>
    <p:extLst>
      <p:ext uri="{BB962C8B-B14F-4D97-AF65-F5344CB8AC3E}">
        <p14:creationId xmlns:p14="http://schemas.microsoft.com/office/powerpoint/2010/main" val="232425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next principle is that humans make mistakes. </a:t>
            </a:r>
            <a:r>
              <a:rPr lang="en-US" sz="1200" dirty="0">
                <a:solidFill>
                  <a:srgbClr val="3293C8"/>
                </a:solidFill>
              </a:rPr>
              <a:t>People will inevitably make mistakes that can lead to crashes, but we can design and operate the roadway system to accommodate human mistakes to avoid death and serious injuries.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b="0" dirty="0"/>
              <a:t>: No interactivity for this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The image shows two people making a mistake by violating traffic rules and risking a collision.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An example of designing a roadway to accommodate human mistakes</a:t>
            </a:r>
            <a:r>
              <a:rPr lang="en-US" sz="1200" dirty="0">
                <a:solidFill>
                  <a:srgbClr val="3293C8"/>
                </a:solidFill>
              </a:rPr>
              <a:t> is adding a median to prevent errant drivers from entering oncoming traffic.</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25</a:t>
            </a:fld>
            <a:endParaRPr lang="en-US"/>
          </a:p>
        </p:txBody>
      </p:sp>
    </p:spTree>
    <p:extLst>
      <p:ext uri="{BB962C8B-B14F-4D97-AF65-F5344CB8AC3E}">
        <p14:creationId xmlns:p14="http://schemas.microsoft.com/office/powerpoint/2010/main" val="1328943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293C8"/>
                </a:solidFill>
              </a:rPr>
              <a:t>Key Message: </a:t>
            </a:r>
            <a:r>
              <a:rPr lang="en-US" sz="1200" b="0" dirty="0">
                <a:solidFill>
                  <a:srgbClr val="3293C8"/>
                </a:solidFill>
              </a:rPr>
              <a:t>It is important not to victim blame. Traffic fatalities and serious injuries are often influenced by multiple factors: An individual's behavior is key – but these behaviors are also influenced by the individual’s built environment and design of the system. Instead, examine upstream factors that may impact people’s decisions.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participants to determine where they currently are on this continuum. Are they able to influence upstream factors as a part of their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293C8"/>
                </a:solidFill>
              </a:rPr>
              <a:t>Background</a:t>
            </a:r>
            <a:r>
              <a:rPr lang="en-US" sz="1200" dirty="0">
                <a:solidFill>
                  <a:srgbClr val="3293C8"/>
                </a:solidFill>
              </a:rPr>
              <a:t>: Some environments make the “right” decision more difficult and “mistakes” the simpler option. For example, the lack of safe and convenient crossing opportunities may lead people to cross at unsafe points. Looking beyond human behavior to the systemic causes that may lead to a fatality and serious injury is critical. It is important not to victim blame.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dirty="0"/>
              <a:t>: The BARHII framework can be found here: https://www.barhii.org/barhii-framework. </a:t>
            </a:r>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26</a:t>
            </a:fld>
            <a:endParaRPr lang="en-US"/>
          </a:p>
        </p:txBody>
      </p:sp>
    </p:spTree>
    <p:extLst>
      <p:ext uri="{BB962C8B-B14F-4D97-AF65-F5344CB8AC3E}">
        <p14:creationId xmlns:p14="http://schemas.microsoft.com/office/powerpoint/2010/main" val="2263161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next principle is that humans are vulnerable. </a:t>
            </a:r>
            <a:r>
              <a:rPr lang="en-US" sz="1200" dirty="0">
                <a:solidFill>
                  <a:srgbClr val="3293C8"/>
                </a:solidFill>
              </a:rPr>
              <a:t>As the chart shows, people have a limited ability to tolerate crash impacts before death and serious injuries occur. Human tolerance to crash impacts is central to the Safe System approach. The management of kinetic energy transfer to within survivable limits is important for understanding how to design and operate the road system consistently with the Safe System philosophy. The Safe System approach focuses not just on managing speed but managing transfer of kinetic energy.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The graphic was created for FHWA to explain the concept that as crash kinetic energy increases, so too does the potential of serious injury and death. It does not take particularly high kinetic energy levels for the potential of serious injury to occur.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293C8"/>
              </a:solidFill>
            </a:endParaRPr>
          </a:p>
        </p:txBody>
      </p:sp>
      <p:sp>
        <p:nvSpPr>
          <p:cNvPr id="4" name="Slide Number Placeholder 3"/>
          <p:cNvSpPr>
            <a:spLocks noGrp="1"/>
          </p:cNvSpPr>
          <p:nvPr>
            <p:ph type="sldNum" sz="quarter" idx="5"/>
          </p:nvPr>
        </p:nvSpPr>
        <p:spPr/>
        <p:txBody>
          <a:bodyPr/>
          <a:lstStyle/>
          <a:p>
            <a:fld id="{26478024-DA11-492E-8F9B-372D93302874}" type="slidenum">
              <a:rPr lang="en-US" smtClean="0"/>
              <a:t>27</a:t>
            </a:fld>
            <a:endParaRPr lang="en-US"/>
          </a:p>
        </p:txBody>
      </p:sp>
    </p:spTree>
    <p:extLst>
      <p:ext uri="{BB962C8B-B14F-4D97-AF65-F5344CB8AC3E}">
        <p14:creationId xmlns:p14="http://schemas.microsoft.com/office/powerpoint/2010/main" val="3247078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Key Message:</a:t>
            </a:r>
            <a:r>
              <a:rPr lang="en-US" dirty="0"/>
              <a:t> In addition to biological vulnerability, social </a:t>
            </a:r>
            <a:r>
              <a:rPr lang="en-US" sz="1200" dirty="0">
                <a:solidFill>
                  <a:srgbClr val="3293C8"/>
                </a:solidFill>
                <a:ea typeface="Verdana"/>
              </a:rPr>
              <a:t>risk factors  increase human vulnerability. Planning and engineering solutions can prevent or minimize these social vulnerabilities. For example, historic decision-making processes in transportation safety planning and funding may not have included meaningful public engagement. Identifying communities experiencing disparities, engaging with them to understand their specific concerns and priorities, and planning and implementing solutions with the community can redress historical inequities and minimize social vulnerabilities today. </a:t>
            </a:r>
            <a:endParaRPr lang="en-US" sz="1200" dirty="0">
              <a:solidFill>
                <a:srgbClr val="3293C8"/>
              </a:solidFill>
            </a:endParaRPr>
          </a:p>
          <a:p>
            <a:pPr marL="0" indent="0">
              <a:buFont typeface="Arial" panose="020B0604020202020204" pitchFamily="34" charset="0"/>
              <a:buNone/>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28</a:t>
            </a:fld>
            <a:endParaRPr lang="en-US"/>
          </a:p>
        </p:txBody>
      </p:sp>
    </p:spTree>
    <p:extLst>
      <p:ext uri="{BB962C8B-B14F-4D97-AF65-F5344CB8AC3E}">
        <p14:creationId xmlns:p14="http://schemas.microsoft.com/office/powerpoint/2010/main" val="3247078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next principle is that responsibility is shared. </a:t>
            </a:r>
            <a:r>
              <a:rPr lang="en-US" sz="1200" dirty="0">
                <a:solidFill>
                  <a:srgbClr val="3293C8"/>
                </a:solidFill>
              </a:rPr>
              <a:t>System managers, vehicle manufacturers, law enforcement, post-crash personnel, and system users all have a responsibility to build and use a transportation system that prioritizes safety and creates livable communities.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sz="1200" dirty="0">
                <a:solidFill>
                  <a:srgbClr val="3293C8"/>
                </a:solidFill>
              </a:rPr>
              <a:t>Examples include system managers designing facilities with proven safety countermeasures, like roundabouts or median barriers; system managers keeping roadway systems in good state of repair; vehicle manufacturers applying the latest safety features in vehicles; law enforcement equitably enforcing traffic safety laws; and users of all travel modes safely moving through the roadway system. “System managers” includes planners, designers, builders, operators, and maintenance.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29</a:t>
            </a:fld>
            <a:endParaRPr lang="en-US"/>
          </a:p>
        </p:txBody>
      </p:sp>
    </p:spTree>
    <p:extLst>
      <p:ext uri="{BB962C8B-B14F-4D97-AF65-F5344CB8AC3E}">
        <p14:creationId xmlns:p14="http://schemas.microsoft.com/office/powerpoint/2010/main" val="18860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3</a:t>
            </a:fld>
            <a:endParaRPr lang="en-US"/>
          </a:p>
        </p:txBody>
      </p:sp>
    </p:spTree>
    <p:extLst>
      <p:ext uri="{BB962C8B-B14F-4D97-AF65-F5344CB8AC3E}">
        <p14:creationId xmlns:p14="http://schemas.microsoft.com/office/powerpoint/2010/main" val="1321731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To ensure shared responsibility, the lived experiences of individuals living in communities and the knowledge of experts beyond the transportation discipline must be integrated into the planning, design and operations of a safe transportation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No notes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30</a:t>
            </a:fld>
            <a:endParaRPr lang="en-US"/>
          </a:p>
        </p:txBody>
      </p:sp>
    </p:spTree>
    <p:extLst>
      <p:ext uri="{BB962C8B-B14F-4D97-AF65-F5344CB8AC3E}">
        <p14:creationId xmlns:p14="http://schemas.microsoft.com/office/powerpoint/2010/main" val="198921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sz="1200" dirty="0">
                <a:solidFill>
                  <a:srgbClr val="3293C8"/>
                </a:solidFill>
              </a:rPr>
              <a:t>The impact of </a:t>
            </a:r>
            <a:r>
              <a:rPr lang="en-US" sz="1200" b="0" dirty="0">
                <a:solidFill>
                  <a:srgbClr val="3293C8"/>
                </a:solidFill>
              </a:rPr>
              <a:t>community contributions encourages early and continuous public involvement and brings diverse viewpoints and values into the transportation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 </a:t>
            </a:r>
            <a:r>
              <a:rPr lang="en-US" b="0" dirty="0"/>
              <a:t>No interactivity for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a:t>
            </a:r>
            <a:r>
              <a:rPr lang="en-US" b="0" dirty="0"/>
              <a:t>: US DOT’s Guide on </a:t>
            </a:r>
            <a:r>
              <a:rPr lang="en-US" b="0" i="1" dirty="0"/>
              <a:t>Promising Practices for Meaningful Public Involvement in Transportation Decision-Making </a:t>
            </a:r>
            <a:r>
              <a:rPr lang="en-US" b="0" i="0" dirty="0"/>
              <a:t>is available at </a:t>
            </a:r>
            <a:r>
              <a:rPr lang="en-US" b="0" dirty="0"/>
              <a:t>https://www.transportation.gov/priorities/equity/promising-practices-meaningful-public-involvement-transportation-decision-making.</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31</a:t>
            </a:fld>
            <a:endParaRPr lang="en-US"/>
          </a:p>
        </p:txBody>
      </p:sp>
    </p:spTree>
    <p:extLst>
      <p:ext uri="{BB962C8B-B14F-4D97-AF65-F5344CB8AC3E}">
        <p14:creationId xmlns:p14="http://schemas.microsoft.com/office/powerpoint/2010/main" val="2826325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next principle is that safety is proactive. In addition to crash-based analysis, transportation agencies</a:t>
            </a:r>
            <a:r>
              <a:rPr lang="en-US" sz="1200" dirty="0">
                <a:solidFill>
                  <a:srgbClr val="003C47"/>
                </a:solidFill>
              </a:rPr>
              <a:t> should use p</a:t>
            </a:r>
            <a:r>
              <a:rPr lang="en-US" sz="1200" dirty="0">
                <a:solidFill>
                  <a:srgbClr val="3293C8"/>
                </a:solidFill>
              </a:rPr>
              <a:t>roactive tools to identify and mitigate latent risks in the roadway system, rather than waiting for crashes to occur and reacting afterwards. This process, known as the Systemic Approach to Safety, uses crash history, roadway design, and other data to identify patterns in geometric design that lead to certain crash types. System designers then identify appropriate countermeasures to mitigate the crash types. These countermeasures are systemically applied at all locations meeting the particular geometric design, irrespective of crash history. </a:t>
            </a:r>
            <a:r>
              <a:rPr lang="en-US" sz="1200" b="0" i="0" kern="1200" dirty="0">
                <a:solidFill>
                  <a:schemeClr val="tx1"/>
                </a:solidFill>
                <a:effectLst/>
                <a:latin typeface="+mn-lt"/>
                <a:ea typeface="+mn-ea"/>
                <a:cs typeface="+mn-cs"/>
              </a:rPr>
              <a:t>Rather than managing risk at certain locations, a systemic approach takes a broader view and evaluates risk across an entire roadway system. A system-based approach acknowledges crashes alone are not always sufficient to determine what countermeasures to implement, particularly on low-volume local and rural roadways where crash densities are lower, and in many urban areas where there are conflicts between vehicles and vulnerable road users (pedestrians, bicyclists, and motorcyclists).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The speaker may want to facilitate a discussion among the audience: </a:t>
            </a:r>
            <a:r>
              <a:rPr lang="en-US" sz="1200" dirty="0">
                <a:solidFill>
                  <a:srgbClr val="3293C8"/>
                </a:solidFill>
              </a:rPr>
              <a:t>"I have limited funds. How can I justify addressing latent risks when I have other locations with a history of crashes? I don't have funding to do both.“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Additional information on the Systemic Approach to Safety is available at </a:t>
            </a:r>
            <a:r>
              <a:rPr lang="en-US" dirty="0">
                <a:hlinkClick r:id="rId3"/>
              </a:rPr>
              <a:t>https://safety.fhwa.dot.gov/systemic/</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293C8"/>
              </a:solidFill>
            </a:endParaRPr>
          </a:p>
        </p:txBody>
      </p:sp>
      <p:sp>
        <p:nvSpPr>
          <p:cNvPr id="4" name="Slide Number Placeholder 3"/>
          <p:cNvSpPr>
            <a:spLocks noGrp="1"/>
          </p:cNvSpPr>
          <p:nvPr>
            <p:ph type="sldNum" sz="quarter" idx="5"/>
          </p:nvPr>
        </p:nvSpPr>
        <p:spPr/>
        <p:txBody>
          <a:bodyPr/>
          <a:lstStyle/>
          <a:p>
            <a:fld id="{26478024-DA11-492E-8F9B-372D93302874}" type="slidenum">
              <a:rPr lang="en-US" smtClean="0"/>
              <a:t>32</a:t>
            </a:fld>
            <a:endParaRPr lang="en-US"/>
          </a:p>
        </p:txBody>
      </p:sp>
    </p:spTree>
    <p:extLst>
      <p:ext uri="{BB962C8B-B14F-4D97-AF65-F5344CB8AC3E}">
        <p14:creationId xmlns:p14="http://schemas.microsoft.com/office/powerpoint/2010/main" val="2495767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Equity metrics, including demographic, social, and public health data, can provide predictive and systemic methods of identifying and prioritizing locations with high fatal and serious injury crash risks. Implementing countermeasures proactively by prioritizing underserved communities will help to redress disparities experienced by these communities.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The speaker may want to facilitate a discussion among the audience: </a:t>
            </a:r>
            <a:r>
              <a:rPr lang="en-US" sz="1200" dirty="0">
                <a:solidFill>
                  <a:srgbClr val="3293C8"/>
                </a:solidFill>
              </a:rPr>
              <a:t>“What equity factors can predict crash fatality and serious injury?”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Noteworthy examples on how equity can be integrated into data-driven safety analysis can be found here: https://rspcb.safety.fhwa.dot.gov/noteworthy/default.aspx.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33</a:t>
            </a:fld>
            <a:endParaRPr lang="en-US"/>
          </a:p>
        </p:txBody>
      </p:sp>
    </p:spTree>
    <p:extLst>
      <p:ext uri="{BB962C8B-B14F-4D97-AF65-F5344CB8AC3E}">
        <p14:creationId xmlns:p14="http://schemas.microsoft.com/office/powerpoint/2010/main" val="2495767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final principle is that redundancy is critical. </a:t>
            </a:r>
            <a:r>
              <a:rPr lang="en-US" sz="1200" dirty="0">
                <a:solidFill>
                  <a:srgbClr val="3293C8"/>
                </a:solidFill>
              </a:rPr>
              <a:t>Reducing risks requires that all parts of the roadway system are strengthened, so that if one part fails, people are still protected. This is the last of the six Safe System principles. The next section will address the five Safe System elements.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the audience if they have questions about the principles.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sz="1200" dirty="0">
                <a:solidFill>
                  <a:srgbClr val="3293C8"/>
                </a:solidFill>
              </a:rPr>
              <a:t>An example of redundancy is rumble strips, which protect people when their own ability to be safe road users is compromised by distraction or drowsiness.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34</a:t>
            </a:fld>
            <a:endParaRPr lang="en-US"/>
          </a:p>
        </p:txBody>
      </p:sp>
    </p:spTree>
    <p:extLst>
      <p:ext uri="{BB962C8B-B14F-4D97-AF65-F5344CB8AC3E}">
        <p14:creationId xmlns:p14="http://schemas.microsoft.com/office/powerpoint/2010/main" val="3946616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left graphic shows how five Safe System elements work together, such that if one part fails, there are redundant systems in place. The “Swiss Cheese Model” helps demonstrate this redundancy. Layered safety measures are represented as slices of </a:t>
            </a:r>
            <a:r>
              <a:rPr lang="en-US" dirty="0" err="1"/>
              <a:t>swiss</a:t>
            </a:r>
            <a:r>
              <a:rPr lang="en-US" dirty="0"/>
              <a:t> cheese with the holes being weaknesses in individual parts of the system. The holes represent weakness causing failures or latent condition. When the cheese slices act as successive layers of defenses and the holes are not lined up, a person is protected.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right graphic shows that a failure only results when a hole in each slice momentarily aligns, permitting a hazard to pass through holes in all the slices. The basic principle is that lapses and weaknesses in one part of the system can occur, but other parts compensate to not allow a failure. This relates back to the Safe System principles that redundancy is critical and responsibility is shared.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We’ve now discussed all six Safe System principles and all five Safe System elements. The next section of the presentation focuses on Safe System case studies.</a:t>
            </a:r>
            <a:r>
              <a:rPr lang="en-US" b="1"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Optional break for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dirty="0"/>
              <a:t>“Swiss Cheese Model” is applicable to numerous risk management fields and was originally espoused by Dante </a:t>
            </a:r>
            <a:r>
              <a:rPr lang="en-US" dirty="0" err="1"/>
              <a:t>Orlandella</a:t>
            </a:r>
            <a:r>
              <a:rPr lang="en-US" dirty="0"/>
              <a:t> and James T. Reason of the University of Manchester</a:t>
            </a:r>
            <a:r>
              <a:rPr lang="en-US" b="0" dirty="0"/>
              <a:t>. The graphic was adapted for FHWA from their work to explain the redundancy of the five Safe System elements.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We showed the previous slide where all the holes are lined up, meaning redundancy isn’t there. This slide shows cheese slices with the holes not lined up and how redundancy works.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A good example of how the five Safe System elements work together to create redundancy is distracted driving. Education campaigns focused on alert driving—avoiding behaviors like texting while driving—help create safe road users. Vehicle safety systems, like lane departure warnings, create safe vehicles that alert distracted drivers to potential hazards. Enforcement can help maintain safe speeds, so that if an incident should occur due to distracted driving, impact forces on the human body remain within tolerable levels. Infrastructure like rumble strips creates safe roads and an additional layer of redundancy to warn distracted drivers about a potential roadway departure. Sometimes, all these measures are not enough to prevent a distracted driving crash from occurring, but efficient, rapid post-crash care can help this mistake not be fatal.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35</a:t>
            </a:fld>
            <a:endParaRPr lang="en-US"/>
          </a:p>
        </p:txBody>
      </p:sp>
    </p:spTree>
    <p:extLst>
      <p:ext uri="{BB962C8B-B14F-4D97-AF65-F5344CB8AC3E}">
        <p14:creationId xmlns:p14="http://schemas.microsoft.com/office/powerpoint/2010/main" val="24781538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478024-DA11-492E-8F9B-372D93302874}" type="slidenum">
              <a:rPr lang="en-US" smtClean="0"/>
              <a:t>36</a:t>
            </a:fld>
            <a:endParaRPr lang="en-US"/>
          </a:p>
        </p:txBody>
      </p:sp>
    </p:spTree>
    <p:extLst>
      <p:ext uri="{BB962C8B-B14F-4D97-AF65-F5344CB8AC3E}">
        <p14:creationId xmlns:p14="http://schemas.microsoft.com/office/powerpoint/2010/main" val="3957940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five Safe System “elements,” highlighted in the middle ring of the graphic, are conduits through which the Safe System approach must be implemented. </a:t>
            </a:r>
            <a:r>
              <a:rPr lang="en-US" sz="1200" dirty="0">
                <a:solidFill>
                  <a:schemeClr val="bg1"/>
                </a:solidFill>
              </a:rPr>
              <a:t>The key focus of the Safe System approach is to reduce death and serious injuries through design that accommodates human mistakes and injury tolerances. </a:t>
            </a:r>
            <a:r>
              <a:rPr lang="en-US" dirty="0"/>
              <a:t>Making a commitment to zero deaths means addressing every aspect of crash risks through the five elements of a Safe System. These layers of protection and shared responsibility promote a holistic approach to safety across the entire roadway system. </a:t>
            </a:r>
            <a:r>
              <a:rPr lang="en-US" sz="1200" kern="1200" dirty="0">
                <a:solidFill>
                  <a:schemeClr val="tx1"/>
                </a:solidFill>
                <a:effectLst/>
                <a:latin typeface="+mn-lt"/>
                <a:ea typeface="+mn-ea"/>
                <a:cs typeface="+mn-cs"/>
              </a:rPr>
              <a:t>The five elements will be discussed in depth later in the presentation.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p:txBody>
      </p:sp>
      <p:sp>
        <p:nvSpPr>
          <p:cNvPr id="4" name="Slide Number Placeholder 3"/>
          <p:cNvSpPr>
            <a:spLocks noGrp="1"/>
          </p:cNvSpPr>
          <p:nvPr>
            <p:ph type="sldNum" sz="quarter" idx="5"/>
          </p:nvPr>
        </p:nvSpPr>
        <p:spPr/>
        <p:txBody>
          <a:bodyPr/>
          <a:lstStyle/>
          <a:p>
            <a:fld id="{26478024-DA11-492E-8F9B-372D93302874}" type="slidenum">
              <a:rPr lang="en-US" smtClean="0"/>
              <a:t>37</a:t>
            </a:fld>
            <a:endParaRPr lang="en-US"/>
          </a:p>
        </p:txBody>
      </p:sp>
    </p:spTree>
    <p:extLst>
      <p:ext uri="{BB962C8B-B14F-4D97-AF65-F5344CB8AC3E}">
        <p14:creationId xmlns:p14="http://schemas.microsoft.com/office/powerpoint/2010/main" val="3412422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first element we will address is safe roads. </a:t>
            </a:r>
            <a:r>
              <a:rPr lang="en-US" sz="1200" dirty="0">
                <a:solidFill>
                  <a:srgbClr val="003C47"/>
                </a:solidFill>
              </a:rPr>
              <a:t>Safe roads are designed and operated to prevent crashes and keep impacts on the human body at tolerable levels. </a:t>
            </a:r>
            <a:r>
              <a:rPr lang="en-US" dirty="0"/>
              <a:t>Critically, safe roads must create complete networks to serve people of all ages and abilities using whatever modes of transportation they choose or rely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This slide introduces the objective of Safe Roads. The specifics are detailed on the following slides.</a:t>
            </a:r>
            <a:endParaRPr lang="en-US" b="1" dirty="0"/>
          </a:p>
        </p:txBody>
      </p:sp>
      <p:sp>
        <p:nvSpPr>
          <p:cNvPr id="4" name="Slide Number Placeholder 3"/>
          <p:cNvSpPr>
            <a:spLocks noGrp="1"/>
          </p:cNvSpPr>
          <p:nvPr>
            <p:ph type="sldNum" sz="quarter" idx="5"/>
          </p:nvPr>
        </p:nvSpPr>
        <p:spPr/>
        <p:txBody>
          <a:bodyPr/>
          <a:lstStyle/>
          <a:p>
            <a:fld id="{26478024-DA11-492E-8F9B-372D93302874}" type="slidenum">
              <a:rPr lang="en-US" smtClean="0"/>
              <a:t>38</a:t>
            </a:fld>
            <a:endParaRPr lang="en-US"/>
          </a:p>
        </p:txBody>
      </p:sp>
    </p:spTree>
    <p:extLst>
      <p:ext uri="{BB962C8B-B14F-4D97-AF65-F5344CB8AC3E}">
        <p14:creationId xmlns:p14="http://schemas.microsoft.com/office/powerpoint/2010/main" val="3278455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Safe System approach must address the safety of all road users, including those who walk, bike, drive, ride transit, use assistive mobility technologies, or travel by other modes. People experiencing homelessness should also be a considered. All road users are considered equal regardless of how they choose to travel.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the audience: Are there any other people who use our roads whose safety we should consider in our design? How does prioritizing people, as opposed to vehicles, change the way we plan and design our roads and streets?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The images show examples of the text below them.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No notes for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39</a:t>
            </a:fld>
            <a:endParaRPr lang="en-US"/>
          </a:p>
        </p:txBody>
      </p:sp>
    </p:spTree>
    <p:extLst>
      <p:ext uri="{BB962C8B-B14F-4D97-AF65-F5344CB8AC3E}">
        <p14:creationId xmlns:p14="http://schemas.microsoft.com/office/powerpoint/2010/main" val="377747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Before we get started, let’s take a moment to reflect on the reason we are here today: each day, people are killed and seriously injured on our roads. Crashes can irreversibly change the course of human lives, touching victims, their families and loved ones, and society as a whole. These deaths and serious injuries disproportionately impact underserved communities. But death and serious injury do not have to be consequences we live with simply to use our roadway system. And a person should not be more likely to be killed because of where they live. Through collective action on the part of all roadway system stakeholders—from system managers and vehicle manufacturers, to engineers, planners, and everyday users—we can move to a Safe System approach that first anticipates human mistakes and second keeps impact energy on the human body at tolerable levels—with the goal of eliminating fatal &amp; serious injuries for all road users. This presentation gives an overview of how Equity integrates into the Safe System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the audience how familiar they are with the Safe System approach. What Safe System practices are they implementing or planning to implement in their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a:t>
            </a:r>
            <a:r>
              <a:rPr lang="en-US" dirty="0"/>
              <a:t> The Safe System approach is a global movement that has been in place in countries across the globe for more than 30 years. The Federal Highway Administration’s (FHWA) top priority is safety, and for this reason it fully supports the vision of zero deaths and serious injuries on the Nation’s roadway system. While the Safe System approach is new to the United States, it is worth mentioning that the majority of the States have adopted a zero deaths approach (also known as Toward Zero Deaths (TZD)), and more than 50 communities across the United States have adopted Vision Zero initiatives that set a goal of eliminating fatal and serious injuries from the roadway system. TZD and Vision Zero provide opportunities to adopt Safe System, and some States and localities have already adopted the Safe System approach</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Additional information on the FHWA Safe System approach is available at </a:t>
            </a:r>
            <a:r>
              <a:rPr lang="en-US" dirty="0">
                <a:hlinkClick r:id="rId3"/>
              </a:rPr>
              <a:t>https://safety.fhwa.dot.gov/zerodeaths/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4</a:t>
            </a:fld>
            <a:endParaRPr lang="en-US"/>
          </a:p>
        </p:txBody>
      </p:sp>
    </p:spTree>
    <p:extLst>
      <p:ext uri="{BB962C8B-B14F-4D97-AF65-F5344CB8AC3E}">
        <p14:creationId xmlns:p14="http://schemas.microsoft.com/office/powerpoint/2010/main" val="4198773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Universal design is an approach to design an environment so that it is accessible, understandable, and usable to the greatest extent possible by people of all ages, sizes, abilities or disabilities. The seven principles of Universal Design are: Equitable Use, Flexibility in Use, Simple and Intuitive Use, Perceptible Information, Tolerance for Error, Low Physical Effort, and Size and Space for Approach and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audience if they are familiar with universal design. Ask audience if they have examples of how they have incorporated universal design into their work.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No notes for this slide. </a:t>
            </a:r>
          </a:p>
          <a:p>
            <a:endParaRPr lang="en-US" dirty="0"/>
          </a:p>
        </p:txBody>
      </p:sp>
      <p:sp>
        <p:nvSpPr>
          <p:cNvPr id="4" name="Slide Number Placeholder 3"/>
          <p:cNvSpPr>
            <a:spLocks noGrp="1"/>
          </p:cNvSpPr>
          <p:nvPr>
            <p:ph type="sldNum" sz="quarter" idx="5"/>
          </p:nvPr>
        </p:nvSpPr>
        <p:spPr/>
        <p:txBody>
          <a:bodyPr/>
          <a:lstStyle/>
          <a:p>
            <a:fld id="{054C681D-0001-405B-9DB9-0CCB423E34A9}" type="slidenum">
              <a:rPr lang="en-US" smtClean="0"/>
              <a:t>40</a:t>
            </a:fld>
            <a:endParaRPr lang="en-US"/>
          </a:p>
        </p:txBody>
      </p:sp>
    </p:spTree>
    <p:extLst>
      <p:ext uri="{BB962C8B-B14F-4D97-AF65-F5344CB8AC3E}">
        <p14:creationId xmlns:p14="http://schemas.microsoft.com/office/powerpoint/2010/main" val="762654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Achieving safe roads requires investing equitable in underserved communities. First, prioritize equity factors in funding formulas and project prioritization. For example, a locality may use predictive equity metrics, like DOT’s disadvantage communities GIS tool, to distribute funding. Second, assess how certain criteria may unintentionally exclude underserved communities and widen disparities. For example, a State may remove local matching requirements from their funding distribution formulas to avoid unintentionally shutting out localities with low capacities. Third, provide additional resources, including capacity building and safety study funding, to underserved communities. For example, a higher capacity locality may partner with a lower capacity locality to bundle safety projects and implement countermeasures systematically. Fourth, engage in meaningful public involvement. For example, establish a community advisory board with members of underserved community to ensure that communities are represented in decision making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participants if they have examples of how these actions can transform the project prioritization and funding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No notes for this slide. </a:t>
            </a:r>
          </a:p>
          <a:p>
            <a:endParaRPr lang="en-US" dirty="0"/>
          </a:p>
        </p:txBody>
      </p:sp>
      <p:sp>
        <p:nvSpPr>
          <p:cNvPr id="4" name="Slide Number Placeholder 3"/>
          <p:cNvSpPr>
            <a:spLocks noGrp="1"/>
          </p:cNvSpPr>
          <p:nvPr>
            <p:ph type="sldNum" sz="quarter" idx="5"/>
          </p:nvPr>
        </p:nvSpPr>
        <p:spPr/>
        <p:txBody>
          <a:bodyPr/>
          <a:lstStyle/>
          <a:p>
            <a:fld id="{054C681D-0001-405B-9DB9-0CCB423E34A9}" type="slidenum">
              <a:rPr lang="en-US" smtClean="0"/>
              <a:t>41</a:t>
            </a:fld>
            <a:endParaRPr lang="en-US"/>
          </a:p>
        </p:txBody>
      </p:sp>
    </p:spTree>
    <p:extLst>
      <p:ext uri="{BB962C8B-B14F-4D97-AF65-F5344CB8AC3E}">
        <p14:creationId xmlns:p14="http://schemas.microsoft.com/office/powerpoint/2010/main" val="3515374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Finally, achieving safe roads means equitably managing or replacing facilities to ensure longevity. Upgrading facilities based on complaints may unintentionally leave underserved communities out. Systemic approaches for upgrading facilities may improve safety in a more equitable manner for all communities. </a:t>
            </a:r>
            <a:r>
              <a:rPr lang="en-US" sz="1200" dirty="0">
                <a:ea typeface="Verdana"/>
              </a:rPr>
              <a:t>For example, review funding models and policies for </a:t>
            </a:r>
            <a:r>
              <a:rPr lang="en-US" sz="1200" b="0" dirty="0">
                <a:ea typeface="Verdana"/>
              </a:rPr>
              <a:t>sidewalk and lighting upgrades and repairs</a:t>
            </a:r>
            <a:r>
              <a:rPr lang="en-US" sz="1200" dirty="0">
                <a:ea typeface="Verdana"/>
              </a:rPr>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Ask participants if they have examples of how current policies for sidewalk and lighting upgrades and repairs may promote inequities.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dirty="0"/>
              <a:t>No notes for this slide. </a:t>
            </a:r>
          </a:p>
          <a:p>
            <a:endParaRPr lang="en-US" dirty="0"/>
          </a:p>
        </p:txBody>
      </p:sp>
      <p:sp>
        <p:nvSpPr>
          <p:cNvPr id="4" name="Slide Number Placeholder 3"/>
          <p:cNvSpPr>
            <a:spLocks noGrp="1"/>
          </p:cNvSpPr>
          <p:nvPr>
            <p:ph type="sldNum" sz="quarter" idx="5"/>
          </p:nvPr>
        </p:nvSpPr>
        <p:spPr/>
        <p:txBody>
          <a:bodyPr/>
          <a:lstStyle/>
          <a:p>
            <a:fld id="{054C681D-0001-405B-9DB9-0CCB423E34A9}" type="slidenum">
              <a:rPr lang="en-US" smtClean="0"/>
              <a:t>42</a:t>
            </a:fld>
            <a:endParaRPr lang="en-US"/>
          </a:p>
        </p:txBody>
      </p:sp>
    </p:spTree>
    <p:extLst>
      <p:ext uri="{BB962C8B-B14F-4D97-AF65-F5344CB8AC3E}">
        <p14:creationId xmlns:p14="http://schemas.microsoft.com/office/powerpoint/2010/main" val="1532734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43</a:t>
            </a:fld>
            <a:endParaRPr lang="en-US"/>
          </a:p>
        </p:txBody>
      </p:sp>
    </p:spTree>
    <p:extLst>
      <p:ext uri="{BB962C8B-B14F-4D97-AF65-F5344CB8AC3E}">
        <p14:creationId xmlns:p14="http://schemas.microsoft.com/office/powerpoint/2010/main" val="1333741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478024-DA11-492E-8F9B-372D93302874}" type="slidenum">
              <a:rPr lang="en-US" smtClean="0"/>
              <a:t>44</a:t>
            </a:fld>
            <a:endParaRPr lang="en-US"/>
          </a:p>
        </p:txBody>
      </p:sp>
    </p:spTree>
    <p:extLst>
      <p:ext uri="{BB962C8B-B14F-4D97-AF65-F5344CB8AC3E}">
        <p14:creationId xmlns:p14="http://schemas.microsoft.com/office/powerpoint/2010/main" val="1289946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sz="1200" dirty="0">
                <a:solidFill>
                  <a:srgbClr val="003C47"/>
                </a:solidFill>
              </a:rPr>
              <a:t>US DOT has published multiple resources on its equity programs. Check back frequently for updates.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45</a:t>
            </a:fld>
            <a:endParaRPr lang="en-US"/>
          </a:p>
        </p:txBody>
      </p:sp>
    </p:spTree>
    <p:extLst>
      <p:ext uri="{BB962C8B-B14F-4D97-AF65-F5344CB8AC3E}">
        <p14:creationId xmlns:p14="http://schemas.microsoft.com/office/powerpoint/2010/main" val="32121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sz="1200" dirty="0">
                <a:solidFill>
                  <a:srgbClr val="003C47"/>
                </a:solidFill>
              </a:rPr>
              <a:t>FHWA is developing resources to help agencies implement the Safe System approach equitably. This includes a series of noteworthy practices that will be published soon.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46</a:t>
            </a:fld>
            <a:endParaRPr lang="en-US"/>
          </a:p>
        </p:txBody>
      </p:sp>
    </p:spTree>
    <p:extLst>
      <p:ext uri="{BB962C8B-B14F-4D97-AF65-F5344CB8AC3E}">
        <p14:creationId xmlns:p14="http://schemas.microsoft.com/office/powerpoint/2010/main" val="3641994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p:txBody>
      </p:sp>
      <p:sp>
        <p:nvSpPr>
          <p:cNvPr id="4" name="Slide Number Placeholder 3"/>
          <p:cNvSpPr>
            <a:spLocks noGrp="1"/>
          </p:cNvSpPr>
          <p:nvPr>
            <p:ph type="sldNum" sz="quarter" idx="5"/>
          </p:nvPr>
        </p:nvSpPr>
        <p:spPr/>
        <p:txBody>
          <a:bodyPr/>
          <a:lstStyle/>
          <a:p>
            <a:fld id="{26478024-DA11-492E-8F9B-372D93302874}" type="slidenum">
              <a:rPr lang="en-US" smtClean="0"/>
              <a:t>47</a:t>
            </a:fld>
            <a:endParaRPr lang="en-US"/>
          </a:p>
        </p:txBody>
      </p:sp>
    </p:spTree>
    <p:extLst>
      <p:ext uri="{BB962C8B-B14F-4D97-AF65-F5344CB8AC3E}">
        <p14:creationId xmlns:p14="http://schemas.microsoft.com/office/powerpoint/2010/main" val="1780335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The presentation begins with an overview of Equity, US DOT’s Equity Action Plan and policies and programs that support the goal of reducing inequities across our transportation systems and the communities they affect. The next sections address the intersection of inequities and the traffic safety problem and provides information on the principles and elements that make up the Safe System approach. The presentation then expounds how equity integrates into each Safe System Principle and delves into specific strategies to fortify the Safe Roads element. Future updates to this presentation will incorporate how equity integrates into the four other elements. The presentation concludes with additional resources that you can use to help bring Equity and the Safe System approach to your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Before moving into Section 1 on the next slide, do any attendees have questions at this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The presentation has 5 sections. Equity in the Safe System Principles and Equity in the Safe System Elements are the longest sections, and the presentation typically takes between 30 and 45 minutes.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6478024-DA11-492E-8F9B-372D93302874}" type="slidenum">
              <a:rPr lang="en-US" smtClean="0"/>
              <a:t>5</a:t>
            </a:fld>
            <a:endParaRPr lang="en-US"/>
          </a:p>
        </p:txBody>
      </p:sp>
    </p:spTree>
    <p:extLst>
      <p:ext uri="{BB962C8B-B14F-4D97-AF65-F5344CB8AC3E}">
        <p14:creationId xmlns:p14="http://schemas.microsoft.com/office/powerpoint/2010/main" val="2048996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6478024-DA11-492E-8F9B-372D93302874}" type="slidenum">
              <a:rPr lang="en-US" smtClean="0"/>
              <a:t>6</a:t>
            </a:fld>
            <a:endParaRPr lang="en-US"/>
          </a:p>
        </p:txBody>
      </p:sp>
    </p:spTree>
    <p:extLst>
      <p:ext uri="{BB962C8B-B14F-4D97-AF65-F5344CB8AC3E}">
        <p14:creationId xmlns:p14="http://schemas.microsoft.com/office/powerpoint/2010/main" val="424381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For the first time, DOT has centered Equity as a Department-wide strategic goal. This is a critical step to institutionalizing equity across the Department’s policies and programs, with the aim of reducing inequities across our transportation systems and the communities they affect.</a:t>
            </a:r>
            <a:endParaRPr lang="en-US" b="1" dirty="0"/>
          </a:p>
          <a:p>
            <a:r>
              <a:rPr lang="en-US" b="1" dirty="0"/>
              <a:t>Interactivity: </a:t>
            </a:r>
            <a:r>
              <a:rPr lang="en-US" b="0" dirty="0"/>
              <a:t>No interactivity for this slide. </a:t>
            </a:r>
          </a:p>
          <a:p>
            <a:r>
              <a:rPr lang="en-US" b="1" dirty="0"/>
              <a:t>Background</a:t>
            </a:r>
            <a:r>
              <a:rPr lang="en-US" dirty="0"/>
              <a:t>: In response to Executive Order 13985: Advancing Racial Equity and Support for Underserved Communities Through the Federal Government, this Equity Action Plan highlights key actions that USDOT will undertake to expand access and opportunity to all communities while focusing on underserved, overburdened, and disadvantaged communities. The actions described here fall under four focus areas – wealth creation, power of community, interventions, and expanding access. Actions include providing technical assistance to small disadvantaged businesses, reinvigorating USDOT’s programmatic enforcement of Title VI of the Civil Rights Act, launching a national technical assistance center, and developing a national transportation cost burden measure. These actions were developed through an intensive effort, combining knowledge, experience, viewpoints, and data from the public, experts, and USDOT staff.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b="0" i="0" dirty="0">
                <a:solidFill>
                  <a:srgbClr val="0A2458"/>
                </a:solidFill>
                <a:effectLst/>
                <a:latin typeface="MercurySSm-Book-Pro_Web"/>
              </a:rPr>
              <a:t>Executive Order On Advancing Racial Equity and Support for Underserved Communities Through the Federal Government</a:t>
            </a:r>
          </a:p>
          <a:p>
            <a:r>
              <a:rPr lang="en-US" b="0" dirty="0"/>
              <a:t> (EO 13985) is available at https://www.whitehouse.gov/briefing-room/presidential-actions/2021/01/20/executive-order-advancing-racial-equity-and-support-for-underserved-communities-through-the-federal-government/. US DOT’s Equity Action Plan is available at https://www.transportation.gov/priorities/equity/equity-action-plan. </a:t>
            </a:r>
          </a:p>
          <a:p>
            <a:endParaRPr lang="en-US" b="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7</a:t>
            </a:fld>
            <a:endParaRPr lang="en-US"/>
          </a:p>
        </p:txBody>
      </p:sp>
    </p:spTree>
    <p:extLst>
      <p:ext uri="{BB962C8B-B14F-4D97-AF65-F5344CB8AC3E}">
        <p14:creationId xmlns:p14="http://schemas.microsoft.com/office/powerpoint/2010/main" val="54162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a:t>
            </a:r>
            <a:r>
              <a:rPr lang="en-US" dirty="0"/>
              <a:t> </a:t>
            </a:r>
            <a:r>
              <a:rPr lang="en-US" sz="1800" dirty="0">
                <a:effectLst/>
                <a:latin typeface="Times New Roman" panose="02020603050405020304" pitchFamily="18" charset="0"/>
                <a:ea typeface="MS Mincho" panose="02020609040205080304" pitchFamily="49" charset="-128"/>
              </a:rPr>
              <a:t>Underserved Communities are defined in Executive Order 13985 as </a:t>
            </a:r>
            <a:r>
              <a:rPr lang="en-US" sz="1800" dirty="0">
                <a:solidFill>
                  <a:schemeClr val="bg1"/>
                </a:solidFill>
                <a:effectLst/>
                <a:latin typeface="Times New Roman" panose="02020603050405020304" pitchFamily="18" charset="0"/>
                <a:ea typeface="MS Mincho" panose="02020609040205080304" pitchFamily="49" charset="-128"/>
              </a:rPr>
              <a:t>p</a:t>
            </a:r>
            <a:r>
              <a:rPr lang="en-US" sz="1800" dirty="0">
                <a:solidFill>
                  <a:schemeClr val="bg1"/>
                </a:solidFill>
              </a:rPr>
              <a:t>opulations sharing a particular characteristic, as well as geographic communities, that have been systematically denied a full opportunity to participate in aspects of economic, social, and civic life. These include the communities listed above, including the broad category “p</a:t>
            </a:r>
            <a:r>
              <a:rPr lang="en-US" sz="1800" dirty="0"/>
              <a:t>ersons otherwise adversely affected by persistent poverty or inequality.”</a:t>
            </a:r>
            <a:endParaRPr lang="en-US" sz="1800" dirty="0">
              <a:effectLst/>
              <a:latin typeface="Times New Roman" panose="02020603050405020304" pitchFamily="18" charset="0"/>
              <a:ea typeface="MS Mincho" panose="020206090402050803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Interactivity:</a:t>
            </a:r>
            <a:r>
              <a:rPr lang="en-US" dirty="0"/>
              <a:t> No interactivity for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Background: </a:t>
            </a:r>
            <a:r>
              <a:rPr lang="en-US" b="0" dirty="0"/>
              <a:t>No background for this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Notes: </a:t>
            </a:r>
            <a:r>
              <a:rPr lang="en-US" dirty="0"/>
              <a:t>No notes for this slide.</a:t>
            </a:r>
            <a:endParaRPr lang="en-US" b="1" dirty="0"/>
          </a:p>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8</a:t>
            </a:fld>
            <a:endParaRPr lang="en-US"/>
          </a:p>
        </p:txBody>
      </p:sp>
    </p:spTree>
    <p:extLst>
      <p:ext uri="{BB962C8B-B14F-4D97-AF65-F5344CB8AC3E}">
        <p14:creationId xmlns:p14="http://schemas.microsoft.com/office/powerpoint/2010/main" val="1872446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a:t>
            </a:r>
            <a:r>
              <a:rPr lang="en-US" sz="1800" dirty="0">
                <a:effectLst/>
                <a:latin typeface="Times New Roman" panose="02020603050405020304" pitchFamily="18" charset="0"/>
                <a:ea typeface="MS Mincho" panose="02020609040205080304" pitchFamily="49" charset="-128"/>
              </a:rPr>
              <a:t>Transportation equity</a:t>
            </a:r>
            <a:r>
              <a:rPr lang="en-US" sz="1800" i="1" dirty="0">
                <a:effectLst/>
                <a:latin typeface="Times New Roman" panose="02020603050405020304" pitchFamily="18" charset="0"/>
                <a:ea typeface="MS Mincho" panose="02020609040205080304" pitchFamily="49" charset="-128"/>
              </a:rPr>
              <a:t> </a:t>
            </a:r>
            <a:r>
              <a:rPr lang="en-US" sz="1800" dirty="0">
                <a:effectLst/>
                <a:latin typeface="Times New Roman" panose="02020603050405020304" pitchFamily="18" charset="0"/>
                <a:ea typeface="MS Mincho" panose="02020609040205080304" pitchFamily="49" charset="-128"/>
              </a:rPr>
              <a:t>means safe, accessible, affordable, reliable, comfortable, and healthy mobility that facilitates social and economic opportunities and meets the needs of all community members, particularly those identified as underserved, disadvantaged or overburdened. </a:t>
            </a:r>
          </a:p>
          <a:p>
            <a:r>
              <a:rPr lang="en-US" b="1" dirty="0"/>
              <a:t>Interactivity: </a:t>
            </a:r>
            <a:r>
              <a:rPr lang="en-US" b="0" dirty="0"/>
              <a:t>Ask the audience for examples of the differences between equality and equity that they have witnessed. Ask if they are able to think of specific actions they take in their positions where equity can be integrated. </a:t>
            </a:r>
          </a:p>
          <a:p>
            <a:r>
              <a:rPr lang="en-US" b="1" dirty="0"/>
              <a:t>Background</a:t>
            </a:r>
            <a:r>
              <a:rPr lang="en-US" dirty="0"/>
              <a:t>: Under equality, everyone gets the same resources. Under equity, the specific historical and present-day circumstances and abilities of individuals and communities are taken into consideration to provide appropriate solutions that provide everyone with opportunities to live safe and healthy lives. </a:t>
            </a:r>
          </a:p>
          <a:p>
            <a:r>
              <a:rPr lang="en-US" b="1" dirty="0"/>
              <a:t>Notes: </a:t>
            </a:r>
            <a:r>
              <a:rPr lang="en-US" b="0" dirty="0"/>
              <a:t>Find more information at FHWA’s Planning Capacity Building site: https://www.planning.dot.gov/planning/topic_transportationequity.aspx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6478024-DA11-492E-8F9B-372D93302874}" type="slidenum">
              <a:rPr lang="en-US" smtClean="0"/>
              <a:t>9</a:t>
            </a:fld>
            <a:endParaRPr lang="en-US"/>
          </a:p>
        </p:txBody>
      </p:sp>
    </p:spTree>
    <p:extLst>
      <p:ext uri="{BB962C8B-B14F-4D97-AF65-F5344CB8AC3E}">
        <p14:creationId xmlns:p14="http://schemas.microsoft.com/office/powerpoint/2010/main" val="368902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8809-6049-4028-AFA0-FC0D52792B98}"/>
              </a:ext>
            </a:extLst>
          </p:cNvPr>
          <p:cNvSpPr>
            <a:spLocks noGrp="1"/>
          </p:cNvSpPr>
          <p:nvPr>
            <p:ph type="ctrTitle"/>
          </p:nvPr>
        </p:nvSpPr>
        <p:spPr>
          <a:xfrm>
            <a:off x="1524000" y="1122363"/>
            <a:ext cx="9144000" cy="2387600"/>
          </a:xfrm>
        </p:spPr>
        <p:txBody>
          <a:bodyPr anchor="b"/>
          <a:lstStyle>
            <a:lvl1pPr algn="ctr">
              <a:defRPr sz="6000">
                <a:solidFill>
                  <a:srgbClr val="003C47"/>
                </a:solidFill>
              </a:defRPr>
            </a:lvl1pPr>
          </a:lstStyle>
          <a:p>
            <a:r>
              <a:rPr lang="en-US"/>
              <a:t>Click to edit Master title style</a:t>
            </a:r>
          </a:p>
        </p:txBody>
      </p:sp>
      <p:sp>
        <p:nvSpPr>
          <p:cNvPr id="3" name="Subtitle 2">
            <a:extLst>
              <a:ext uri="{FF2B5EF4-FFF2-40B4-BE49-F238E27FC236}">
                <a16:creationId xmlns:a16="http://schemas.microsoft.com/office/drawing/2014/main" id="{265F003D-9348-425F-90B7-D12CD8986DB7}"/>
              </a:ext>
            </a:extLst>
          </p:cNvPr>
          <p:cNvSpPr>
            <a:spLocks noGrp="1"/>
          </p:cNvSpPr>
          <p:nvPr>
            <p:ph type="subTitle" idx="1"/>
          </p:nvPr>
        </p:nvSpPr>
        <p:spPr>
          <a:xfrm>
            <a:off x="1524000" y="3602038"/>
            <a:ext cx="9144000" cy="575138"/>
          </a:xfrm>
        </p:spPr>
        <p:txBody>
          <a:bodyPr/>
          <a:lstStyle>
            <a:lvl1pPr marL="0" indent="0" algn="ctr">
              <a:buNone/>
              <a:defRPr sz="2400">
                <a:solidFill>
                  <a:srgbClr val="3293C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9986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997EA98-3AE8-E1F9-6610-26506AD05364}"/>
              </a:ext>
            </a:extLst>
          </p:cNvPr>
          <p:cNvGrpSpPr/>
          <p:nvPr userDrawn="1"/>
        </p:nvGrpSpPr>
        <p:grpSpPr>
          <a:xfrm>
            <a:off x="0" y="-1"/>
            <a:ext cx="12192000" cy="5594466"/>
            <a:chOff x="0" y="0"/>
            <a:chExt cx="12192000" cy="3758558"/>
          </a:xfrm>
        </p:grpSpPr>
        <p:sp>
          <p:nvSpPr>
            <p:cNvPr id="12" name="Rectangle 11">
              <a:extLst>
                <a:ext uri="{FF2B5EF4-FFF2-40B4-BE49-F238E27FC236}">
                  <a16:creationId xmlns:a16="http://schemas.microsoft.com/office/drawing/2014/main" id="{DAF94436-FA2B-0043-0FF2-65894D5BCFEC}"/>
                </a:ext>
              </a:extLst>
            </p:cNvPr>
            <p:cNvSpPr/>
            <p:nvPr userDrawn="1"/>
          </p:nvSpPr>
          <p:spPr>
            <a:xfrm>
              <a:off x="0" y="0"/>
              <a:ext cx="12192000" cy="1193379"/>
            </a:xfrm>
            <a:prstGeom prst="rect">
              <a:avLst/>
            </a:prstGeom>
            <a:solidFill>
              <a:srgbClr val="003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268564-9EF9-F3E8-5BEE-7733C2CE1900}"/>
                </a:ext>
              </a:extLst>
            </p:cNvPr>
            <p:cNvSpPr/>
            <p:nvPr userDrawn="1"/>
          </p:nvSpPr>
          <p:spPr>
            <a:xfrm>
              <a:off x="0" y="1193379"/>
              <a:ext cx="12192000" cy="2565179"/>
            </a:xfrm>
            <a:prstGeom prst="rect">
              <a:avLst/>
            </a:prstGeom>
            <a:gradFill>
              <a:gsLst>
                <a:gs pos="0">
                  <a:srgbClr val="003C47"/>
                </a:gs>
                <a:gs pos="100000">
                  <a:srgbClr val="003C4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A04E2519-AF8F-4D9A-A29A-4EEC4CBFD4C1}"/>
              </a:ext>
            </a:extLst>
          </p:cNvPr>
          <p:cNvSpPr/>
          <p:nvPr userDrawn="1"/>
        </p:nvSpPr>
        <p:spPr>
          <a:xfrm>
            <a:off x="532435" y="1645454"/>
            <a:ext cx="11127132" cy="4680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EB9B4-23B8-4C82-BBFB-39F54A095540}"/>
              </a:ext>
            </a:extLst>
          </p:cNvPr>
          <p:cNvSpPr>
            <a:spLocks noGrp="1"/>
          </p:cNvSpPr>
          <p:nvPr>
            <p:ph type="title"/>
          </p:nvPr>
        </p:nvSpPr>
        <p:spPr>
          <a:xfrm>
            <a:off x="838200" y="663707"/>
            <a:ext cx="10515600" cy="349501"/>
          </a:xfrm>
        </p:spPr>
        <p:txBody>
          <a:bodyPr anchor="t"/>
          <a:lstStyle>
            <a:lvl1pPr>
              <a:defRPr sz="2400" b="1" cap="all"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509A980-BC0D-4A6B-932E-F62C34697CA4}"/>
              </a:ext>
            </a:extLst>
          </p:cNvPr>
          <p:cNvSpPr>
            <a:spLocks noGrp="1"/>
          </p:cNvSpPr>
          <p:nvPr>
            <p:ph idx="1"/>
          </p:nvPr>
        </p:nvSpPr>
        <p:spPr/>
        <p:txBody>
          <a:bodyPr/>
          <a:lstStyle>
            <a:lvl1pPr>
              <a:defRPr>
                <a:solidFill>
                  <a:srgbClr val="3293C8"/>
                </a:solidFill>
              </a:defRPr>
            </a:lvl1pPr>
            <a:lvl2pPr>
              <a:defRPr>
                <a:solidFill>
                  <a:srgbClr val="3293C8"/>
                </a:solidFill>
              </a:defRPr>
            </a:lvl2pPr>
            <a:lvl3pPr>
              <a:defRPr>
                <a:solidFill>
                  <a:srgbClr val="3293C8"/>
                </a:solidFill>
              </a:defRPr>
            </a:lvl3pPr>
            <a:lvl4pPr>
              <a:defRPr>
                <a:solidFill>
                  <a:srgbClr val="3293C8"/>
                </a:solidFill>
              </a:defRPr>
            </a:lvl4pPr>
            <a:lvl5pPr>
              <a:defRPr>
                <a:solidFill>
                  <a:srgbClr val="3293C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F4B45-6FBF-463B-BF37-3176816D0D5B}"/>
              </a:ext>
            </a:extLst>
          </p:cNvPr>
          <p:cNvSpPr>
            <a:spLocks noGrp="1"/>
          </p:cNvSpPr>
          <p:nvPr>
            <p:ph type="dt" sz="half" idx="10"/>
          </p:nvPr>
        </p:nvSpPr>
        <p:spPr/>
        <p:txBody>
          <a:bodyPr/>
          <a:lstStyle>
            <a:lvl1pPr>
              <a:defRPr>
                <a:solidFill>
                  <a:srgbClr val="4D4D4F"/>
                </a:solidFill>
              </a:defRPr>
            </a:lvl1pPr>
          </a:lstStyle>
          <a:p>
            <a:fld id="{19DBC767-0709-4450-819F-392982DD6881}" type="datetimeFigureOut">
              <a:rPr lang="en-US" smtClean="0"/>
              <a:pPr/>
              <a:t>1/18/2023</a:t>
            </a:fld>
            <a:endParaRPr lang="en-US"/>
          </a:p>
        </p:txBody>
      </p:sp>
      <p:sp>
        <p:nvSpPr>
          <p:cNvPr id="5" name="Footer Placeholder 4">
            <a:extLst>
              <a:ext uri="{FF2B5EF4-FFF2-40B4-BE49-F238E27FC236}">
                <a16:creationId xmlns:a16="http://schemas.microsoft.com/office/drawing/2014/main" id="{8D072760-9A37-4DED-A5B4-8373807CF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1DFD7-92A5-413D-8436-DD7E38DDB392}"/>
              </a:ext>
            </a:extLst>
          </p:cNvPr>
          <p:cNvSpPr>
            <a:spLocks noGrp="1"/>
          </p:cNvSpPr>
          <p:nvPr>
            <p:ph type="sldNum" sz="quarter" idx="12"/>
          </p:nvPr>
        </p:nvSpPr>
        <p:spPr/>
        <p:txBody>
          <a:bodyPr/>
          <a:lstStyle>
            <a:lvl1pPr>
              <a:defRPr>
                <a:solidFill>
                  <a:srgbClr val="4D4D4F"/>
                </a:solidFill>
              </a:defRPr>
            </a:lvl1pPr>
          </a:lstStyle>
          <a:p>
            <a:fld id="{B586ABBD-C1BA-4A98-9AAF-EA4830F2F752}" type="slidenum">
              <a:rPr lang="en-US" smtClean="0"/>
              <a:pPr/>
              <a:t>‹#›</a:t>
            </a:fld>
            <a:endParaRPr lang="en-US"/>
          </a:p>
        </p:txBody>
      </p:sp>
    </p:spTree>
    <p:extLst>
      <p:ext uri="{BB962C8B-B14F-4D97-AF65-F5344CB8AC3E}">
        <p14:creationId xmlns:p14="http://schemas.microsoft.com/office/powerpoint/2010/main" val="254806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B9B4-23B8-4C82-BBFB-39F54A095540}"/>
              </a:ext>
            </a:extLst>
          </p:cNvPr>
          <p:cNvSpPr>
            <a:spLocks noGrp="1"/>
          </p:cNvSpPr>
          <p:nvPr>
            <p:ph type="title"/>
          </p:nvPr>
        </p:nvSpPr>
        <p:spPr>
          <a:xfrm>
            <a:off x="838200" y="663707"/>
            <a:ext cx="10515600" cy="349501"/>
          </a:xfrm>
        </p:spPr>
        <p:txBody>
          <a:bodyPr anchor="t"/>
          <a:lstStyle>
            <a:lvl1pPr>
              <a:defRPr sz="2400" b="1" cap="all" baseline="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ADCF4B45-6FBF-463B-BF37-3176816D0D5B}"/>
              </a:ext>
            </a:extLst>
          </p:cNvPr>
          <p:cNvSpPr>
            <a:spLocks noGrp="1"/>
          </p:cNvSpPr>
          <p:nvPr>
            <p:ph type="dt" sz="half" idx="10"/>
          </p:nvPr>
        </p:nvSpPr>
        <p:spPr/>
        <p:txBody>
          <a:bodyPr/>
          <a:lstStyle>
            <a:lvl1pPr>
              <a:defRPr>
                <a:solidFill>
                  <a:srgbClr val="4D4D4F"/>
                </a:solidFill>
              </a:defRPr>
            </a:lvl1pPr>
          </a:lstStyle>
          <a:p>
            <a:fld id="{19DBC767-0709-4450-819F-392982DD6881}" type="datetimeFigureOut">
              <a:rPr lang="en-US" smtClean="0"/>
              <a:pPr/>
              <a:t>1/18/2023</a:t>
            </a:fld>
            <a:endParaRPr lang="en-US"/>
          </a:p>
        </p:txBody>
      </p:sp>
      <p:sp>
        <p:nvSpPr>
          <p:cNvPr id="5" name="Footer Placeholder 4">
            <a:extLst>
              <a:ext uri="{FF2B5EF4-FFF2-40B4-BE49-F238E27FC236}">
                <a16:creationId xmlns:a16="http://schemas.microsoft.com/office/drawing/2014/main" id="{8D072760-9A37-4DED-A5B4-8373807CFD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1DFD7-92A5-413D-8436-DD7E38DDB392}"/>
              </a:ext>
            </a:extLst>
          </p:cNvPr>
          <p:cNvSpPr>
            <a:spLocks noGrp="1"/>
          </p:cNvSpPr>
          <p:nvPr>
            <p:ph type="sldNum" sz="quarter" idx="12"/>
          </p:nvPr>
        </p:nvSpPr>
        <p:spPr/>
        <p:txBody>
          <a:bodyPr/>
          <a:lstStyle>
            <a:lvl1pPr>
              <a:defRPr>
                <a:solidFill>
                  <a:srgbClr val="4D4D4F"/>
                </a:solidFill>
              </a:defRPr>
            </a:lvl1pPr>
          </a:lstStyle>
          <a:p>
            <a:fld id="{B586ABBD-C1BA-4A98-9AAF-EA4830F2F752}" type="slidenum">
              <a:rPr lang="en-US" smtClean="0"/>
              <a:pPr/>
              <a:t>‹#›</a:t>
            </a:fld>
            <a:endParaRPr lang="en-US"/>
          </a:p>
        </p:txBody>
      </p:sp>
    </p:spTree>
    <p:extLst>
      <p:ext uri="{BB962C8B-B14F-4D97-AF65-F5344CB8AC3E}">
        <p14:creationId xmlns:p14="http://schemas.microsoft.com/office/powerpoint/2010/main" val="1777035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C726E-5BC4-4C83-A98C-79D587CCCE16}"/>
              </a:ext>
            </a:extLst>
          </p:cNvPr>
          <p:cNvSpPr>
            <a:spLocks noGrp="1"/>
          </p:cNvSpPr>
          <p:nvPr>
            <p:ph type="dt" sz="half" idx="10"/>
          </p:nvPr>
        </p:nvSpPr>
        <p:spPr/>
        <p:txBody>
          <a:bodyPr/>
          <a:lstStyle>
            <a:lvl1pPr>
              <a:defRPr>
                <a:solidFill>
                  <a:srgbClr val="4D4D4F"/>
                </a:solidFill>
              </a:defRPr>
            </a:lvl1pPr>
          </a:lstStyle>
          <a:p>
            <a:fld id="{19DBC767-0709-4450-819F-392982DD6881}" type="datetimeFigureOut">
              <a:rPr lang="en-US" smtClean="0"/>
              <a:pPr/>
              <a:t>1/18/2023</a:t>
            </a:fld>
            <a:endParaRPr lang="en-US"/>
          </a:p>
        </p:txBody>
      </p:sp>
      <p:sp>
        <p:nvSpPr>
          <p:cNvPr id="3" name="Footer Placeholder 2">
            <a:extLst>
              <a:ext uri="{FF2B5EF4-FFF2-40B4-BE49-F238E27FC236}">
                <a16:creationId xmlns:a16="http://schemas.microsoft.com/office/drawing/2014/main" id="{038F3681-F7EE-482C-97A5-B32E52D719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7E35EC-967C-4DDF-983E-18B3A4E5FE5D}"/>
              </a:ext>
            </a:extLst>
          </p:cNvPr>
          <p:cNvSpPr>
            <a:spLocks noGrp="1"/>
          </p:cNvSpPr>
          <p:nvPr>
            <p:ph type="sldNum" sz="quarter" idx="12"/>
          </p:nvPr>
        </p:nvSpPr>
        <p:spPr/>
        <p:txBody>
          <a:bodyPr/>
          <a:lstStyle>
            <a:lvl1pPr>
              <a:defRPr>
                <a:solidFill>
                  <a:srgbClr val="4D4D4F"/>
                </a:solidFill>
              </a:defRPr>
            </a:lvl1pPr>
          </a:lstStyle>
          <a:p>
            <a:fld id="{B586ABBD-C1BA-4A98-9AAF-EA4830F2F752}" type="slidenum">
              <a:rPr lang="en-US" smtClean="0"/>
              <a:pPr/>
              <a:t>‹#›</a:t>
            </a:fld>
            <a:endParaRPr lang="en-US"/>
          </a:p>
        </p:txBody>
      </p:sp>
    </p:spTree>
    <p:extLst>
      <p:ext uri="{BB962C8B-B14F-4D97-AF65-F5344CB8AC3E}">
        <p14:creationId xmlns:p14="http://schemas.microsoft.com/office/powerpoint/2010/main" val="1406836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3092E5A-8F99-0416-ECD4-60EE30163FF8}"/>
              </a:ext>
            </a:extLst>
          </p:cNvPr>
          <p:cNvGrpSpPr/>
          <p:nvPr userDrawn="1"/>
        </p:nvGrpSpPr>
        <p:grpSpPr>
          <a:xfrm>
            <a:off x="0" y="-2"/>
            <a:ext cx="12192000" cy="6858001"/>
            <a:chOff x="0" y="0"/>
            <a:chExt cx="12192000" cy="3758558"/>
          </a:xfrm>
        </p:grpSpPr>
        <p:sp>
          <p:nvSpPr>
            <p:cNvPr id="8" name="Rectangle 7">
              <a:extLst>
                <a:ext uri="{FF2B5EF4-FFF2-40B4-BE49-F238E27FC236}">
                  <a16:creationId xmlns:a16="http://schemas.microsoft.com/office/drawing/2014/main" id="{7985EBCC-6ADC-ACCA-1C1F-3DBE09E247A9}"/>
                </a:ext>
              </a:extLst>
            </p:cNvPr>
            <p:cNvSpPr/>
            <p:nvPr userDrawn="1"/>
          </p:nvSpPr>
          <p:spPr>
            <a:xfrm>
              <a:off x="0" y="0"/>
              <a:ext cx="12192000" cy="1193379"/>
            </a:xfrm>
            <a:prstGeom prst="rect">
              <a:avLst/>
            </a:prstGeom>
            <a:solidFill>
              <a:srgbClr val="003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ABE611-F460-BE7B-C9B6-97581AEDC96A}"/>
                </a:ext>
              </a:extLst>
            </p:cNvPr>
            <p:cNvSpPr/>
            <p:nvPr userDrawn="1"/>
          </p:nvSpPr>
          <p:spPr>
            <a:xfrm>
              <a:off x="0" y="1193379"/>
              <a:ext cx="12192000" cy="2565179"/>
            </a:xfrm>
            <a:prstGeom prst="rect">
              <a:avLst/>
            </a:prstGeom>
            <a:gradFill>
              <a:gsLst>
                <a:gs pos="0">
                  <a:srgbClr val="003C47"/>
                </a:gs>
                <a:gs pos="100000">
                  <a:srgbClr val="003C47">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94B980C8-3F1C-4714-AD5E-10E5D84A6FB8}"/>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B652822-F51B-468F-9A37-7E62E9074CF7}"/>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9D8EC-FD04-4D47-913C-94873DA38BB6}"/>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200">
                <a:solidFill>
                  <a:schemeClr val="bg1"/>
                </a:solidFill>
              </a:defRPr>
            </a:lvl1pPr>
          </a:lstStyle>
          <a:p>
            <a:fld id="{19DBC767-0709-4450-819F-392982DD6881}" type="datetimeFigureOut">
              <a:rPr lang="en-US" smtClean="0"/>
              <a:pPr/>
              <a:t>1/18/2023</a:t>
            </a:fld>
            <a:endParaRPr lang="en-US"/>
          </a:p>
        </p:txBody>
      </p:sp>
      <p:sp>
        <p:nvSpPr>
          <p:cNvPr id="5" name="Footer Placeholder 4">
            <a:extLst>
              <a:ext uri="{FF2B5EF4-FFF2-40B4-BE49-F238E27FC236}">
                <a16:creationId xmlns:a16="http://schemas.microsoft.com/office/drawing/2014/main" id="{8B5E4822-8C9A-47E5-9214-441F38C3C46D}"/>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AA8B798-C909-4093-AD3F-A2E0159F18C4}"/>
              </a:ext>
            </a:extLst>
          </p:cNvPr>
          <p:cNvSpPr>
            <a:spLocks noGrp="1"/>
          </p:cNvSpPr>
          <p:nvPr>
            <p:ph type="sldNum" sz="quarter" idx="4"/>
          </p:nvPr>
        </p:nvSpPr>
        <p:spPr>
          <a:xfrm>
            <a:off x="8610600" y="6356350"/>
            <a:ext cx="2743200" cy="365125"/>
          </a:xfrm>
          <a:prstGeom prst="rect">
            <a:avLst/>
          </a:prstGeom>
        </p:spPr>
        <p:txBody>
          <a:bodyPr vert="horz" lIns="0" tIns="0" rIns="0" bIns="0" rtlCol="0" anchor="ctr"/>
          <a:lstStyle>
            <a:lvl1pPr algn="r">
              <a:defRPr sz="1200">
                <a:solidFill>
                  <a:schemeClr val="bg1"/>
                </a:solidFill>
              </a:defRPr>
            </a:lvl1pPr>
          </a:lstStyle>
          <a:p>
            <a:fld id="{B586ABBD-C1BA-4A98-9AAF-EA4830F2F752}" type="slidenum">
              <a:rPr lang="en-US" smtClean="0"/>
              <a:pPr/>
              <a:t>‹#›</a:t>
            </a:fld>
            <a:endParaRPr lang="en-US"/>
          </a:p>
        </p:txBody>
      </p:sp>
    </p:spTree>
    <p:extLst>
      <p:ext uri="{BB962C8B-B14F-4D97-AF65-F5344CB8AC3E}">
        <p14:creationId xmlns:p14="http://schemas.microsoft.com/office/powerpoint/2010/main" val="393591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5" r:id="rId4"/>
  </p:sldLayoutIdLst>
  <p:txStyles>
    <p:titleStyle>
      <a:lvl1pPr algn="l" defTabSz="914400" rtl="0" eaLnBrk="1" latinLnBrk="0" hangingPunct="1">
        <a:lnSpc>
          <a:spcPct val="90000"/>
        </a:lnSpc>
        <a:spcBef>
          <a:spcPct val="0"/>
        </a:spcBef>
        <a:buNone/>
        <a:defRPr sz="4400" b="1" kern="1200">
          <a:solidFill>
            <a:srgbClr val="003C4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293C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293C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293C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293C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293C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6.sv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3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5.png"/><Relationship Id="rId7"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18.sv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50.png"/><Relationship Id="rId7" Type="http://schemas.openxmlformats.org/officeDocument/2006/relationships/image" Target="../media/image52.jpeg"/><Relationship Id="rId12"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4.svg"/><Relationship Id="rId11" Type="http://schemas.openxmlformats.org/officeDocument/2006/relationships/image" Target="../media/image56.jpeg"/><Relationship Id="rId5" Type="http://schemas.openxmlformats.org/officeDocument/2006/relationships/image" Target="../media/image43.png"/><Relationship Id="rId10" Type="http://schemas.openxmlformats.org/officeDocument/2006/relationships/image" Target="../media/image55.jpeg"/><Relationship Id="rId4" Type="http://schemas.openxmlformats.org/officeDocument/2006/relationships/image" Target="../media/image51.svg"/><Relationship Id="rId9" Type="http://schemas.openxmlformats.org/officeDocument/2006/relationships/image" Target="../media/image5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9.svg"/></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9.sv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49.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transportation.gov/priorities/equity" TargetMode="External"/><Relationship Id="rId4" Type="http://schemas.openxmlformats.org/officeDocument/2006/relationships/image" Target="../media/image60.sv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safety.fhwa.dot.gov/zerodeaths/" TargetMode="External"/><Relationship Id="rId4" Type="http://schemas.openxmlformats.org/officeDocument/2006/relationships/image" Target="../media/image60.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17FEBC91-587B-4B4A-A67B-253174296AAA}"/>
              </a:ext>
              <a:ext uri="{C183D7F6-B498-43B3-948B-1728B52AA6E4}">
                <adec:decorative xmlns:adec="http://schemas.microsoft.com/office/drawing/2017/decorative" val="1"/>
              </a:ext>
            </a:extLst>
          </p:cNvPr>
          <p:cNvSpPr/>
          <p:nvPr/>
        </p:nvSpPr>
        <p:spPr>
          <a:xfrm>
            <a:off x="0" y="985299"/>
            <a:ext cx="12192002" cy="3923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Graphic 82">
            <a:extLst>
              <a:ext uri="{FF2B5EF4-FFF2-40B4-BE49-F238E27FC236}">
                <a16:creationId xmlns:a16="http://schemas.microsoft.com/office/drawing/2014/main" id="{CCD096E4-85E7-42FA-831B-0BAF63FA0C52}"/>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6971" y="1132468"/>
            <a:ext cx="1533741" cy="1533741"/>
          </a:xfrm>
          <a:prstGeom prst="rect">
            <a:avLst/>
          </a:prstGeom>
        </p:spPr>
      </p:pic>
      <p:grpSp>
        <p:nvGrpSpPr>
          <p:cNvPr id="8" name="Group 7">
            <a:extLst>
              <a:ext uri="{C183D7F6-B498-43B3-948B-1728B52AA6E4}">
                <adec:decorative xmlns:adec="http://schemas.microsoft.com/office/drawing/2017/decorative" val="1"/>
              </a:ext>
            </a:extLst>
          </p:cNvPr>
          <p:cNvGrpSpPr/>
          <p:nvPr/>
        </p:nvGrpSpPr>
        <p:grpSpPr>
          <a:xfrm>
            <a:off x="9610791" y="2745084"/>
            <a:ext cx="1981272" cy="747627"/>
            <a:chOff x="10210728" y="2554367"/>
            <a:chExt cx="1981272" cy="747627"/>
          </a:xfrm>
        </p:grpSpPr>
        <p:sp>
          <p:nvSpPr>
            <p:cNvPr id="19" name="Freeform: Shape 18">
              <a:extLst>
                <a:ext uri="{FF2B5EF4-FFF2-40B4-BE49-F238E27FC236}">
                  <a16:creationId xmlns:a16="http://schemas.microsoft.com/office/drawing/2014/main" id="{A9B47257-1C6F-4FE3-B476-547A94F74C29}"/>
                </a:ext>
              </a:extLst>
            </p:cNvPr>
            <p:cNvSpPr/>
            <p:nvPr/>
          </p:nvSpPr>
          <p:spPr>
            <a:xfrm>
              <a:off x="10210728" y="2554367"/>
              <a:ext cx="1981272" cy="152155"/>
            </a:xfrm>
            <a:custGeom>
              <a:avLst/>
              <a:gdLst>
                <a:gd name="connsiteX0" fmla="*/ 0 w 311753"/>
                <a:gd name="connsiteY0" fmla="*/ 0 h 311753"/>
                <a:gd name="connsiteX1" fmla="*/ 311753 w 311753"/>
                <a:gd name="connsiteY1" fmla="*/ 0 h 311753"/>
                <a:gd name="connsiteX2" fmla="*/ 311753 w 311753"/>
                <a:gd name="connsiteY2" fmla="*/ 311753 h 311753"/>
                <a:gd name="connsiteX3" fmla="*/ 0 w 311753"/>
                <a:gd name="connsiteY3" fmla="*/ 311753 h 311753"/>
              </a:gdLst>
              <a:ahLst/>
              <a:cxnLst>
                <a:cxn ang="0">
                  <a:pos x="connsiteX0" y="connsiteY0"/>
                </a:cxn>
                <a:cxn ang="0">
                  <a:pos x="connsiteX1" y="connsiteY1"/>
                </a:cxn>
                <a:cxn ang="0">
                  <a:pos x="connsiteX2" y="connsiteY2"/>
                </a:cxn>
                <a:cxn ang="0">
                  <a:pos x="connsiteX3" y="connsiteY3"/>
                </a:cxn>
              </a:cxnLst>
              <a:rect l="l" t="t" r="r" b="b"/>
              <a:pathLst>
                <a:path w="311753" h="311753">
                  <a:moveTo>
                    <a:pt x="0" y="0"/>
                  </a:moveTo>
                  <a:lnTo>
                    <a:pt x="311753" y="0"/>
                  </a:lnTo>
                  <a:lnTo>
                    <a:pt x="311753" y="311753"/>
                  </a:lnTo>
                  <a:lnTo>
                    <a:pt x="0" y="311753"/>
                  </a:lnTo>
                  <a:close/>
                </a:path>
              </a:pathLst>
            </a:custGeom>
            <a:solidFill>
              <a:srgbClr val="3293C8"/>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0AADF84-40A5-408A-9D27-9DDF08A5B079}"/>
                </a:ext>
              </a:extLst>
            </p:cNvPr>
            <p:cNvSpPr/>
            <p:nvPr/>
          </p:nvSpPr>
          <p:spPr>
            <a:xfrm>
              <a:off x="10210728" y="3149839"/>
              <a:ext cx="1981272" cy="152155"/>
            </a:xfrm>
            <a:custGeom>
              <a:avLst/>
              <a:gdLst>
                <a:gd name="connsiteX0" fmla="*/ 0 w 311753"/>
                <a:gd name="connsiteY0" fmla="*/ 0 h 311753"/>
                <a:gd name="connsiteX1" fmla="*/ 311753 w 311753"/>
                <a:gd name="connsiteY1" fmla="*/ 0 h 311753"/>
                <a:gd name="connsiteX2" fmla="*/ 311753 w 311753"/>
                <a:gd name="connsiteY2" fmla="*/ 311753 h 311753"/>
                <a:gd name="connsiteX3" fmla="*/ 0 w 311753"/>
                <a:gd name="connsiteY3" fmla="*/ 311753 h 311753"/>
              </a:gdLst>
              <a:ahLst/>
              <a:cxnLst>
                <a:cxn ang="0">
                  <a:pos x="connsiteX0" y="connsiteY0"/>
                </a:cxn>
                <a:cxn ang="0">
                  <a:pos x="connsiteX1" y="connsiteY1"/>
                </a:cxn>
                <a:cxn ang="0">
                  <a:pos x="connsiteX2" y="connsiteY2"/>
                </a:cxn>
                <a:cxn ang="0">
                  <a:pos x="connsiteX3" y="connsiteY3"/>
                </a:cxn>
              </a:cxnLst>
              <a:rect l="l" t="t" r="r" b="b"/>
              <a:pathLst>
                <a:path w="311753" h="311753">
                  <a:moveTo>
                    <a:pt x="0" y="0"/>
                  </a:moveTo>
                  <a:lnTo>
                    <a:pt x="311753" y="0"/>
                  </a:lnTo>
                  <a:lnTo>
                    <a:pt x="311753" y="311753"/>
                  </a:lnTo>
                  <a:lnTo>
                    <a:pt x="0" y="311753"/>
                  </a:lnTo>
                  <a:close/>
                </a:path>
              </a:pathLst>
            </a:custGeom>
            <a:solidFill>
              <a:srgbClr val="3293C8"/>
            </a:solidFill>
            <a:ln w="9525" cap="flat">
              <a:noFill/>
              <a:prstDash val="solid"/>
              <a:miter/>
            </a:ln>
          </p:spPr>
          <p:txBody>
            <a:bodyPr rtlCol="0" anchor="ctr"/>
            <a:lstStyle/>
            <a:p>
              <a:endParaRPr lang="en-US"/>
            </a:p>
          </p:txBody>
        </p:sp>
      </p:grpSp>
      <p:sp>
        <p:nvSpPr>
          <p:cNvPr id="23" name="Content Placeholder 2">
            <a:extLst>
              <a:ext uri="{FF2B5EF4-FFF2-40B4-BE49-F238E27FC236}">
                <a16:creationId xmlns:a16="http://schemas.microsoft.com/office/drawing/2014/main" id="{4B38AC1E-C045-4856-8621-677ABC81F954}"/>
              </a:ext>
              <a:ext uri="{C183D7F6-B498-43B3-948B-1728B52AA6E4}">
                <adec:decorative xmlns:adec="http://schemas.microsoft.com/office/drawing/2017/decorative" val="1"/>
              </a:ext>
            </a:extLst>
          </p:cNvPr>
          <p:cNvSpPr txBox="1">
            <a:spLocks/>
          </p:cNvSpPr>
          <p:nvPr/>
        </p:nvSpPr>
        <p:spPr>
          <a:xfrm>
            <a:off x="1883692" y="3814804"/>
            <a:ext cx="9292771" cy="470913"/>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293C8"/>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293C8"/>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293C8"/>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293C8"/>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293C8"/>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4C8A87"/>
                </a:solidFill>
              </a:rPr>
              <a:t>Zero is our goal. A Safe System is how we get there.</a:t>
            </a:r>
          </a:p>
        </p:txBody>
      </p:sp>
      <p:grpSp>
        <p:nvGrpSpPr>
          <p:cNvPr id="6" name="Group 5" descr="Equity and the Safe System Approach ">
            <a:extLst>
              <a:ext uri="{FF2B5EF4-FFF2-40B4-BE49-F238E27FC236}">
                <a16:creationId xmlns:a16="http://schemas.microsoft.com/office/drawing/2014/main" id="{92C04813-B090-4DEC-B975-D4F8FB40FF1D}"/>
              </a:ext>
            </a:extLst>
          </p:cNvPr>
          <p:cNvGrpSpPr/>
          <p:nvPr/>
        </p:nvGrpSpPr>
        <p:grpSpPr>
          <a:xfrm>
            <a:off x="483464" y="1210852"/>
            <a:ext cx="10758081" cy="2595047"/>
            <a:chOff x="483464" y="1210852"/>
            <a:chExt cx="10758081" cy="2595047"/>
          </a:xfrm>
        </p:grpSpPr>
        <p:sp>
          <p:nvSpPr>
            <p:cNvPr id="21" name="Title 1">
              <a:extLst>
                <a:ext uri="{FF2B5EF4-FFF2-40B4-BE49-F238E27FC236}">
                  <a16:creationId xmlns:a16="http://schemas.microsoft.com/office/drawing/2014/main" id="{2094E5A3-AD11-4336-B5B8-B519574C7837}"/>
                </a:ext>
                <a:ext uri="{C183D7F6-B498-43B3-948B-1728B52AA6E4}">
                  <adec:decorative xmlns:adec="http://schemas.microsoft.com/office/drawing/2017/decorative" val="1"/>
                </a:ext>
              </a:extLst>
            </p:cNvPr>
            <p:cNvSpPr txBox="1">
              <a:spLocks/>
            </p:cNvSpPr>
            <p:nvPr/>
          </p:nvSpPr>
          <p:spPr>
            <a:xfrm>
              <a:off x="1261289" y="2653466"/>
              <a:ext cx="8328715" cy="1152433"/>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6000" b="1" kern="1200">
                  <a:solidFill>
                    <a:srgbClr val="003C47"/>
                  </a:solidFill>
                  <a:latin typeface="+mj-lt"/>
                  <a:ea typeface="+mj-ea"/>
                  <a:cs typeface="+mj-cs"/>
                </a:defRPr>
              </a:lvl1pPr>
            </a:lstStyle>
            <a:p>
              <a:pPr algn="l"/>
              <a:r>
                <a:rPr lang="en-US" sz="8400" dirty="0">
                  <a:latin typeface="Arial Black" panose="020B0A04020102020204" pitchFamily="34" charset="0"/>
                </a:rPr>
                <a:t>SAFE SYSTEM</a:t>
              </a:r>
            </a:p>
          </p:txBody>
        </p:sp>
        <p:sp>
          <p:nvSpPr>
            <p:cNvPr id="22" name="Title 1">
              <a:extLst>
                <a:ext uri="{FF2B5EF4-FFF2-40B4-BE49-F238E27FC236}">
                  <a16:creationId xmlns:a16="http://schemas.microsoft.com/office/drawing/2014/main" id="{2094E5A3-AD11-4336-B5B8-B519574C7837}"/>
                </a:ext>
                <a:ext uri="{C183D7F6-B498-43B3-948B-1728B52AA6E4}">
                  <adec:decorative xmlns:adec="http://schemas.microsoft.com/office/drawing/2017/decorative" val="1"/>
                </a:ext>
              </a:extLst>
            </p:cNvPr>
            <p:cNvSpPr txBox="1">
              <a:spLocks/>
            </p:cNvSpPr>
            <p:nvPr/>
          </p:nvSpPr>
          <p:spPr>
            <a:xfrm>
              <a:off x="9610791" y="2970275"/>
              <a:ext cx="1630754" cy="304699"/>
            </a:xfrm>
            <a:prstGeom prst="rect">
              <a:avLst/>
            </a:prstGeom>
          </p:spPr>
          <p:txBody>
            <a:bodyPr vert="horz" wrap="square" lIns="0" tIns="0" rIns="0" bIns="0" rtlCol="0" anchor="b">
              <a:spAutoFit/>
            </a:bodyPr>
            <a:lstStyle>
              <a:lvl1pPr algn="ctr" defTabSz="914400" rtl="0" eaLnBrk="1" latinLnBrk="0" hangingPunct="1">
                <a:lnSpc>
                  <a:spcPct val="90000"/>
                </a:lnSpc>
                <a:spcBef>
                  <a:spcPct val="0"/>
                </a:spcBef>
                <a:buNone/>
                <a:defRPr sz="6000" b="1" kern="1200">
                  <a:solidFill>
                    <a:srgbClr val="003C47"/>
                  </a:solidFill>
                  <a:latin typeface="+mj-lt"/>
                  <a:ea typeface="+mj-ea"/>
                  <a:cs typeface="+mj-cs"/>
                </a:defRPr>
              </a:lvl1pPr>
            </a:lstStyle>
            <a:p>
              <a:pPr algn="l"/>
              <a:r>
                <a:rPr lang="en-US" sz="2200" b="0" dirty="0">
                  <a:solidFill>
                    <a:srgbClr val="3293C8"/>
                  </a:solidFill>
                  <a:latin typeface="+mn-lt"/>
                </a:rPr>
                <a:t>APPROACH</a:t>
              </a:r>
            </a:p>
          </p:txBody>
        </p:sp>
        <p:sp>
          <p:nvSpPr>
            <p:cNvPr id="3" name="TextBox 2">
              <a:extLst>
                <a:ext uri="{FF2B5EF4-FFF2-40B4-BE49-F238E27FC236}">
                  <a16:creationId xmlns:a16="http://schemas.microsoft.com/office/drawing/2014/main" id="{72AFDC8B-41D7-47D1-B956-DD857D7577BB}"/>
                </a:ext>
                <a:ext uri="{C183D7F6-B498-43B3-948B-1728B52AA6E4}">
                  <adec:decorative xmlns:adec="http://schemas.microsoft.com/office/drawing/2017/decorative" val="1"/>
                </a:ext>
              </a:extLst>
            </p:cNvPr>
            <p:cNvSpPr txBox="1"/>
            <p:nvPr/>
          </p:nvSpPr>
          <p:spPr>
            <a:xfrm>
              <a:off x="483464" y="1210852"/>
              <a:ext cx="5111704" cy="1384995"/>
            </a:xfrm>
            <a:prstGeom prst="rect">
              <a:avLst/>
            </a:prstGeom>
            <a:noFill/>
          </p:spPr>
          <p:txBody>
            <a:bodyPr wrap="square" rtlCol="0">
              <a:spAutoFit/>
            </a:bodyPr>
            <a:lstStyle/>
            <a:p>
              <a:r>
                <a:rPr lang="en-US" sz="8400" dirty="0">
                  <a:solidFill>
                    <a:srgbClr val="003C47"/>
                  </a:solidFill>
                  <a:latin typeface="Arial Black" panose="020B0A04020102020204" pitchFamily="34" charset="0"/>
                </a:rPr>
                <a:t>EQUITY</a:t>
              </a:r>
              <a:r>
                <a:rPr lang="en-US" sz="2800" dirty="0">
                  <a:solidFill>
                    <a:srgbClr val="3293C8"/>
                  </a:solidFill>
                  <a:latin typeface="Arial Black" panose="020B0A04020102020204" pitchFamily="34" charset="0"/>
                </a:rPr>
                <a:t> </a:t>
              </a:r>
              <a:endParaRPr lang="en-US" sz="2200" dirty="0">
                <a:solidFill>
                  <a:srgbClr val="3293C8"/>
                </a:solidFill>
              </a:endParaRPr>
            </a:p>
          </p:txBody>
        </p:sp>
        <p:sp>
          <p:nvSpPr>
            <p:cNvPr id="5" name="TextBox 4">
              <a:extLst>
                <a:ext uri="{FF2B5EF4-FFF2-40B4-BE49-F238E27FC236}">
                  <a16:creationId xmlns:a16="http://schemas.microsoft.com/office/drawing/2014/main" id="{1B1ACD1F-0FD6-497D-A14D-227BCBAB0493}"/>
                </a:ext>
                <a:ext uri="{C183D7F6-B498-43B3-948B-1728B52AA6E4}">
                  <adec:decorative xmlns:adec="http://schemas.microsoft.com/office/drawing/2017/decorative" val="1"/>
                </a:ext>
              </a:extLst>
            </p:cNvPr>
            <p:cNvSpPr txBox="1"/>
            <p:nvPr/>
          </p:nvSpPr>
          <p:spPr>
            <a:xfrm>
              <a:off x="5316632" y="1637728"/>
              <a:ext cx="1275534" cy="523220"/>
            </a:xfrm>
            <a:prstGeom prst="rect">
              <a:avLst/>
            </a:prstGeom>
            <a:noFill/>
          </p:spPr>
          <p:txBody>
            <a:bodyPr wrap="square" rtlCol="0">
              <a:spAutoFit/>
            </a:bodyPr>
            <a:lstStyle/>
            <a:p>
              <a:r>
                <a:rPr lang="en-US" sz="2800" b="1" dirty="0">
                  <a:solidFill>
                    <a:srgbClr val="3293C8"/>
                  </a:solidFill>
                </a:rPr>
                <a:t>&amp; The</a:t>
              </a:r>
            </a:p>
          </p:txBody>
        </p:sp>
      </p:grpSp>
      <p:pic>
        <p:nvPicPr>
          <p:cNvPr id="4" name="Picture 3" descr="Logo&#10;&#10;Zero is our goal: A Safe System is how we get there ">
            <a:extLst>
              <a:ext uri="{FF2B5EF4-FFF2-40B4-BE49-F238E27FC236}">
                <a16:creationId xmlns:a16="http://schemas.microsoft.com/office/drawing/2014/main" id="{AA729FC2-9ABA-4FE0-AF25-C80B0EB63C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0270" y="5552516"/>
            <a:ext cx="2291157" cy="836041"/>
          </a:xfrm>
          <a:prstGeom prst="rect">
            <a:avLst/>
          </a:prstGeom>
        </p:spPr>
      </p:pic>
      <p:pic>
        <p:nvPicPr>
          <p:cNvPr id="88" name="Graphic 87" descr="Logo &#10;&#10;US Department of Transportation Federal Highway Administration ">
            <a:extLst>
              <a:ext uri="{FF2B5EF4-FFF2-40B4-BE49-F238E27FC236}">
                <a16:creationId xmlns:a16="http://schemas.microsoft.com/office/drawing/2014/main" id="{F8DF94B5-7B7E-4B58-9300-0C8ED6075C76}"/>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5842" y="5303112"/>
            <a:ext cx="2721212" cy="1062391"/>
          </a:xfrm>
          <a:prstGeom prst="rect">
            <a:avLst/>
          </a:prstGeom>
        </p:spPr>
      </p:pic>
    </p:spTree>
    <p:extLst>
      <p:ext uri="{BB962C8B-B14F-4D97-AF65-F5344CB8AC3E}">
        <p14:creationId xmlns:p14="http://schemas.microsoft.com/office/powerpoint/2010/main" val="2097285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04E4A1-B72F-46EF-8476-4B554B5123B2}"/>
              </a:ext>
            </a:extLst>
          </p:cNvPr>
          <p:cNvSpPr>
            <a:spLocks noGrp="1"/>
          </p:cNvSpPr>
          <p:nvPr>
            <p:ph type="title"/>
          </p:nvPr>
        </p:nvSpPr>
        <p:spPr>
          <a:xfrm>
            <a:off x="391886" y="140266"/>
            <a:ext cx="4245429" cy="741476"/>
          </a:xfrm>
        </p:spPr>
        <p:txBody>
          <a:bodyPr/>
          <a:lstStyle/>
          <a:p>
            <a:r>
              <a:rPr lang="en-US">
                <a:solidFill>
                  <a:schemeClr val="tx1"/>
                </a:solidFill>
              </a:rPr>
              <a:t>Coming Together for Equity</a:t>
            </a:r>
            <a:endParaRPr lang="en-US" dirty="0">
              <a:solidFill>
                <a:schemeClr val="tx1"/>
              </a:solidFill>
            </a:endParaRPr>
          </a:p>
        </p:txBody>
      </p:sp>
      <p:pic>
        <p:nvPicPr>
          <p:cNvPr id="4" name="Picture 3" descr="Illustration of streams titled Title VI, NEPA, and Public Involvement that feed into a river titled EJ, which feeds into the ocean titled Equity. ">
            <a:extLst>
              <a:ext uri="{FF2B5EF4-FFF2-40B4-BE49-F238E27FC236}">
                <a16:creationId xmlns:a16="http://schemas.microsoft.com/office/drawing/2014/main" id="{AD41916C-901F-4CEE-BFAA-349F82886923}"/>
              </a:ext>
            </a:extLst>
          </p:cNvPr>
          <p:cNvPicPr>
            <a:picLocks noChangeAspect="1"/>
          </p:cNvPicPr>
          <p:nvPr/>
        </p:nvPicPr>
        <p:blipFill rotWithShape="1">
          <a:blip r:embed="rId3">
            <a:extLst>
              <a:ext uri="{28A0092B-C50C-407E-A947-70E740481C1C}">
                <a14:useLocalDpi xmlns:a14="http://schemas.microsoft.com/office/drawing/2010/main" val="0"/>
              </a:ext>
            </a:extLst>
          </a:blip>
          <a:srcRect t="11005"/>
          <a:stretch/>
        </p:blipFill>
        <p:spPr>
          <a:xfrm>
            <a:off x="-214993" y="-52534"/>
            <a:ext cx="12621986" cy="6910534"/>
          </a:xfrm>
          <a:prstGeom prst="rect">
            <a:avLst/>
          </a:prstGeom>
        </p:spPr>
      </p:pic>
    </p:spTree>
    <p:extLst>
      <p:ext uri="{BB962C8B-B14F-4D97-AF65-F5344CB8AC3E}">
        <p14:creationId xmlns:p14="http://schemas.microsoft.com/office/powerpoint/2010/main" val="3406551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9" name="Freeform: Shape 5128">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131" name="Freeform: Shape 5130">
            <a:extLst>
              <a:ext uri="{FF2B5EF4-FFF2-40B4-BE49-F238E27FC236}">
                <a16:creationId xmlns:a16="http://schemas.microsoft.com/office/drawing/2014/main" id="{A11176B3-B4CD-48BB-97B8-AC0A2EC61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5133" name="Group 5132">
            <a:extLst>
              <a:ext uri="{FF2B5EF4-FFF2-40B4-BE49-F238E27FC236}">
                <a16:creationId xmlns:a16="http://schemas.microsoft.com/office/drawing/2014/main" id="{33F35CE5-6CA7-4309-88BC-D7436FD3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81312" y="743744"/>
            <a:ext cx="4860256" cy="4589316"/>
            <a:chOff x="1481312" y="743744"/>
            <a:chExt cx="4860256" cy="4589316"/>
          </a:xfrm>
        </p:grpSpPr>
        <p:sp>
          <p:nvSpPr>
            <p:cNvPr id="5134" name="Rectangle 5133">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135" name="Rectangle 5134">
              <a:extLst>
                <a:ext uri="{FF2B5EF4-FFF2-40B4-BE49-F238E27FC236}">
                  <a16:creationId xmlns:a16="http://schemas.microsoft.com/office/drawing/2014/main" id="{190317A6-3E5E-46BE-88E4-8BA01446A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6">
                <a:alpha val="2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7" name="Rectangle 5136">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729" y="648365"/>
            <a:ext cx="4860256" cy="458931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E7E21-0BF5-4FD9-A2F9-D3AE3566CB6E}"/>
              </a:ext>
            </a:extLst>
          </p:cNvPr>
          <p:cNvSpPr>
            <a:spLocks noGrp="1"/>
          </p:cNvSpPr>
          <p:nvPr>
            <p:ph type="title"/>
          </p:nvPr>
        </p:nvSpPr>
        <p:spPr>
          <a:xfrm>
            <a:off x="1521269" y="799275"/>
            <a:ext cx="4579668" cy="3028072"/>
          </a:xfrm>
        </p:spPr>
        <p:txBody>
          <a:bodyPr vert="horz" lIns="91440" tIns="45720" rIns="91440" bIns="45720" rtlCol="0" anchor="b">
            <a:normAutofit/>
          </a:bodyPr>
          <a:lstStyle/>
          <a:p>
            <a:pPr algn="ctr"/>
            <a:r>
              <a:rPr lang="en-US" sz="5400" dirty="0"/>
              <a:t>Wealth Creation</a:t>
            </a:r>
          </a:p>
        </p:txBody>
      </p:sp>
      <p:sp>
        <p:nvSpPr>
          <p:cNvPr id="5139" name="Oval 5138">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39" y="4021556"/>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141" name="Freeform: Shape 5140">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539"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5143" name="Freeform: Shape 5142">
            <a:extLst>
              <a:ext uri="{FF2B5EF4-FFF2-40B4-BE49-F238E27FC236}">
                <a16:creationId xmlns:a16="http://schemas.microsoft.com/office/drawing/2014/main" id="{775E4183-101A-4AB6-A280-4474EEF0D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539"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122" name="Picture 2">
            <a:extLst>
              <a:ext uri="{FF2B5EF4-FFF2-40B4-BE49-F238E27FC236}">
                <a16:creationId xmlns:a16="http://schemas.microsoft.com/office/drawing/2014/main" id="{1C70500A-3B80-428F-86FF-FAD1232D1FB0}"/>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2"/>
          <a:stretch/>
        </p:blipFill>
        <p:spPr bwMode="auto">
          <a:xfrm>
            <a:off x="7068418" y="1957246"/>
            <a:ext cx="4207948" cy="4207948"/>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5145"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8345" y="1663988"/>
            <a:ext cx="843745" cy="375828"/>
            <a:chOff x="9841624" y="4115729"/>
            <a:chExt cx="602169" cy="268223"/>
          </a:xfrm>
          <a:solidFill>
            <a:schemeClr val="bg1"/>
          </a:solidFill>
        </p:grpSpPr>
        <p:sp>
          <p:nvSpPr>
            <p:cNvPr id="5146" name="Freeform: Shape 5145">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147" name="Freeform: Shape 5146">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5148" name="Freeform: Shape 5147">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149" name="Freeform: Shape 5148">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5150" name="Freeform: Shape 5149">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5152" name="Oval 5151">
            <a:extLst>
              <a:ext uri="{FF2B5EF4-FFF2-40B4-BE49-F238E27FC236}">
                <a16:creationId xmlns:a16="http://schemas.microsoft.com/office/drawing/2014/main" id="{70F0B206-D594-4583-8B45-09E279CA2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39" y="4021556"/>
            <a:ext cx="365125" cy="36512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54" name="Oval 5153">
            <a:extLst>
              <a:ext uri="{FF2B5EF4-FFF2-40B4-BE49-F238E27FC236}">
                <a16:creationId xmlns:a16="http://schemas.microsoft.com/office/drawing/2014/main" id="{87EC9E44-F870-44FD-AEF6-7C84B86E1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39" y="4021556"/>
            <a:ext cx="365125" cy="36512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6C1011D7-F364-4558-A527-BC1A596925C2}"/>
              </a:ext>
            </a:extLst>
          </p:cNvPr>
          <p:cNvSpPr txBox="1"/>
          <p:nvPr/>
        </p:nvSpPr>
        <p:spPr>
          <a:xfrm>
            <a:off x="1958215" y="3960137"/>
            <a:ext cx="4137785"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Disadvantaged Business Enterprises</a:t>
            </a:r>
          </a:p>
        </p:txBody>
      </p:sp>
      <p:sp>
        <p:nvSpPr>
          <p:cNvPr id="25" name="Rectangle 24">
            <a:extLst>
              <a:ext uri="{FF2B5EF4-FFF2-40B4-BE49-F238E27FC236}">
                <a16:creationId xmlns:a16="http://schemas.microsoft.com/office/drawing/2014/main" id="{A87EB3A0-8F3A-4F8C-B60D-D6A6521D2D15}"/>
              </a:ext>
              <a:ext uri="{C183D7F6-B498-43B3-948B-1728B52AA6E4}">
                <adec:decorative xmlns:adec="http://schemas.microsoft.com/office/drawing/2017/decorative" val="1"/>
              </a:ext>
            </a:extLst>
          </p:cNvPr>
          <p:cNvSpPr/>
          <p:nvPr/>
        </p:nvSpPr>
        <p:spPr>
          <a:xfrm>
            <a:off x="179613" y="6455108"/>
            <a:ext cx="1869230" cy="246221"/>
          </a:xfrm>
          <a:prstGeom prst="rect">
            <a:avLst/>
          </a:prstGeom>
        </p:spPr>
        <p:txBody>
          <a:bodyPr wrap="square">
            <a:spAutoFit/>
          </a:bodyPr>
          <a:lstStyle/>
          <a:p>
            <a:r>
              <a:rPr lang="en-US" sz="1000" dirty="0">
                <a:solidFill>
                  <a:schemeClr val="bg1"/>
                </a:solidFill>
                <a:latin typeface="Arial Narrow" panose="020B0606020202030204" pitchFamily="34" charset="0"/>
              </a:rPr>
              <a:t>Source: USDOT</a:t>
            </a:r>
          </a:p>
        </p:txBody>
      </p:sp>
    </p:spTree>
    <p:extLst>
      <p:ext uri="{BB962C8B-B14F-4D97-AF65-F5344CB8AC3E}">
        <p14:creationId xmlns:p14="http://schemas.microsoft.com/office/powerpoint/2010/main" val="3413437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a:extLst>
              <a:ext uri="{FF2B5EF4-FFF2-40B4-BE49-F238E27FC236}">
                <a16:creationId xmlns:a16="http://schemas.microsoft.com/office/drawing/2014/main" id="{FC1DD6FF-35C8-4A7B-9336-969EA70D2023}"/>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
          <a:stretch/>
        </p:blipFill>
        <p:spPr bwMode="auto">
          <a:xfrm>
            <a:off x="6536411" y="254456"/>
            <a:ext cx="4203526" cy="4203526"/>
          </a:xfrm>
          <a:custGeom>
            <a:avLst/>
            <a:gdLst/>
            <a:ahLst/>
            <a:cxnLst/>
            <a:rect l="l" t="t" r="r" b="b"/>
            <a:pathLst>
              <a:path w="2813056" h="2813056">
                <a:moveTo>
                  <a:pt x="1406528" y="0"/>
                </a:moveTo>
                <a:cubicBezTo>
                  <a:pt x="2183332" y="0"/>
                  <a:pt x="2813056" y="629724"/>
                  <a:pt x="2813056" y="1406528"/>
                </a:cubicBezTo>
                <a:cubicBezTo>
                  <a:pt x="2813056" y="2183332"/>
                  <a:pt x="2183332" y="2813056"/>
                  <a:pt x="1406528" y="2813056"/>
                </a:cubicBezTo>
                <a:cubicBezTo>
                  <a:pt x="629724" y="2813056"/>
                  <a:pt x="0" y="2183332"/>
                  <a:pt x="0" y="1406528"/>
                </a:cubicBezTo>
                <a:cubicBezTo>
                  <a:pt x="0" y="629724"/>
                  <a:pt x="629724" y="0"/>
                  <a:pt x="1406528" y="0"/>
                </a:cubicBezTo>
                <a:close/>
              </a:path>
            </a:pathLst>
          </a:custGeom>
          <a:noFill/>
          <a:extLst>
            <a:ext uri="{909E8E84-426E-40DD-AFC4-6F175D3DCCD1}">
              <a14:hiddenFill xmlns:a14="http://schemas.microsoft.com/office/drawing/2010/main">
                <a:solidFill>
                  <a:srgbClr val="FFFFFF"/>
                </a:solidFill>
              </a14:hiddenFill>
            </a:ext>
          </a:extLst>
        </p:spPr>
      </p:pic>
      <p:sp>
        <p:nvSpPr>
          <p:cNvPr id="18" name="Oval 12">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7014" y="112880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369A2E-99B1-4A2B-9343-957A6C16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0778" y="1131641"/>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254" y="1065353"/>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B3D7D008-0B6D-4161-BEDA-6AF6A03BC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0339FE9-6931-4B68-8E22-6539BB608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rgbClr val="FFFFFF"/>
          </a:solidFill>
        </p:grpSpPr>
        <p:sp>
          <p:nvSpPr>
            <p:cNvPr id="24" name="Freeform: Shape 2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27" name="Group 26">
            <a:extLst>
              <a:ext uri="{FF2B5EF4-FFF2-40B4-BE49-F238E27FC236}">
                <a16:creationId xmlns:a16="http://schemas.microsoft.com/office/drawing/2014/main" id="{D0218489-E03B-4E4F-9ADA-EC579122A1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chemeClr val="bg1"/>
          </a:solidFill>
        </p:grpSpPr>
        <p:sp>
          <p:nvSpPr>
            <p:cNvPr id="28" name="Freeform: Shape 27">
              <a:extLst>
                <a:ext uri="{FF2B5EF4-FFF2-40B4-BE49-F238E27FC236}">
                  <a16:creationId xmlns:a16="http://schemas.microsoft.com/office/drawing/2014/main" id="{D36F491E-9A40-46C5-BD55-356F1502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0EC201AA-621E-4837-A31C-D061443F7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3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88320" y="4140693"/>
            <a:ext cx="1054466" cy="469689"/>
            <a:chOff x="9841624" y="4115729"/>
            <a:chExt cx="602169" cy="268223"/>
          </a:xfrm>
          <a:solidFill>
            <a:schemeClr val="bg1"/>
          </a:solidFill>
        </p:grpSpPr>
        <p:sp>
          <p:nvSpPr>
            <p:cNvPr id="32" name="Freeform: Shape 3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8" name="Oval 37">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6AA707BA-98B0-47C5-B34A-63D60A010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0BBDC2-BA5F-4536-8B4B-FFAD7B53E604}"/>
              </a:ext>
            </a:extLst>
          </p:cNvPr>
          <p:cNvSpPr>
            <a:spLocks noGrp="1"/>
          </p:cNvSpPr>
          <p:nvPr>
            <p:ph type="title"/>
          </p:nvPr>
        </p:nvSpPr>
        <p:spPr>
          <a:xfrm>
            <a:off x="2238233" y="2101756"/>
            <a:ext cx="4298178" cy="1802654"/>
          </a:xfrm>
        </p:spPr>
        <p:txBody>
          <a:bodyPr vert="horz" lIns="91440" tIns="45720" rIns="91440" bIns="45720" rtlCol="0" anchor="b">
            <a:normAutofit/>
          </a:bodyPr>
          <a:lstStyle/>
          <a:p>
            <a:pPr algn="ctr"/>
            <a:r>
              <a:rPr lang="en-US" sz="5000" dirty="0"/>
              <a:t>Power of Community</a:t>
            </a:r>
          </a:p>
        </p:txBody>
      </p:sp>
      <p:sp>
        <p:nvSpPr>
          <p:cNvPr id="5" name="TextBox 4">
            <a:extLst>
              <a:ext uri="{FF2B5EF4-FFF2-40B4-BE49-F238E27FC236}">
                <a16:creationId xmlns:a16="http://schemas.microsoft.com/office/drawing/2014/main" id="{DF6370C0-DF46-4897-B649-05E1C5B689C1}"/>
              </a:ext>
            </a:extLst>
          </p:cNvPr>
          <p:cNvSpPr txBox="1"/>
          <p:nvPr/>
        </p:nvSpPr>
        <p:spPr>
          <a:xfrm>
            <a:off x="2348411" y="4132426"/>
            <a:ext cx="4464218"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Promising Practices for Meaningful Public Involvement in Transportation Decision-Making</a:t>
            </a:r>
          </a:p>
          <a:p>
            <a:pPr marL="285750" indent="-285750">
              <a:buFont typeface="Arial" panose="020B0604020202020204" pitchFamily="34" charset="0"/>
              <a:buChar char="•"/>
            </a:pPr>
            <a:r>
              <a:rPr lang="en-US" dirty="0">
                <a:solidFill>
                  <a:schemeClr val="bg1"/>
                </a:solidFill>
              </a:rPr>
              <a:t>Transportation Disadvantage Community</a:t>
            </a:r>
          </a:p>
        </p:txBody>
      </p:sp>
      <p:sp>
        <p:nvSpPr>
          <p:cNvPr id="26" name="Rectangle 25">
            <a:extLst>
              <a:ext uri="{FF2B5EF4-FFF2-40B4-BE49-F238E27FC236}">
                <a16:creationId xmlns:a16="http://schemas.microsoft.com/office/drawing/2014/main" id="{25BBBAA9-2941-4EDB-A9B8-3D8607592A42}"/>
              </a:ext>
              <a:ext uri="{C183D7F6-B498-43B3-948B-1728B52AA6E4}">
                <adec:decorative xmlns:adec="http://schemas.microsoft.com/office/drawing/2017/decorative" val="1"/>
              </a:ext>
            </a:extLst>
          </p:cNvPr>
          <p:cNvSpPr/>
          <p:nvPr/>
        </p:nvSpPr>
        <p:spPr>
          <a:xfrm>
            <a:off x="179613" y="6455108"/>
            <a:ext cx="1869230" cy="246221"/>
          </a:xfrm>
          <a:prstGeom prst="rect">
            <a:avLst/>
          </a:prstGeom>
        </p:spPr>
        <p:txBody>
          <a:bodyPr wrap="square">
            <a:spAutoFit/>
          </a:bodyPr>
          <a:lstStyle/>
          <a:p>
            <a:r>
              <a:rPr lang="en-US" sz="1000" dirty="0">
                <a:solidFill>
                  <a:schemeClr val="bg1"/>
                </a:solidFill>
                <a:latin typeface="Arial Narrow" panose="020B0606020202030204" pitchFamily="34" charset="0"/>
              </a:rPr>
              <a:t>Source: USDOT</a:t>
            </a:r>
          </a:p>
        </p:txBody>
      </p:sp>
    </p:spTree>
    <p:extLst>
      <p:ext uri="{BB962C8B-B14F-4D97-AF65-F5344CB8AC3E}">
        <p14:creationId xmlns:p14="http://schemas.microsoft.com/office/powerpoint/2010/main" val="251341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a:extLst>
              <a:ext uri="{FF2B5EF4-FFF2-40B4-BE49-F238E27FC236}">
                <a16:creationId xmlns:a16="http://schemas.microsoft.com/office/drawing/2014/main" id="{EC0E3679-BF70-4DE2-B539-CB0097595787}"/>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 b="-1"/>
          <a:stretch/>
        </p:blipFill>
        <p:spPr bwMode="auto">
          <a:xfrm>
            <a:off x="6536411" y="254456"/>
            <a:ext cx="4203526" cy="4203526"/>
          </a:xfrm>
          <a:custGeom>
            <a:avLst/>
            <a:gdLst/>
            <a:ahLst/>
            <a:cxnLst/>
            <a:rect l="l" t="t" r="r" b="b"/>
            <a:pathLst>
              <a:path w="2813056" h="2813056">
                <a:moveTo>
                  <a:pt x="1406528" y="0"/>
                </a:moveTo>
                <a:cubicBezTo>
                  <a:pt x="2183332" y="0"/>
                  <a:pt x="2813056" y="629724"/>
                  <a:pt x="2813056" y="1406528"/>
                </a:cubicBezTo>
                <a:cubicBezTo>
                  <a:pt x="2813056" y="2183332"/>
                  <a:pt x="2183332" y="2813056"/>
                  <a:pt x="1406528" y="2813056"/>
                </a:cubicBezTo>
                <a:cubicBezTo>
                  <a:pt x="629724" y="2813056"/>
                  <a:pt x="0" y="2183332"/>
                  <a:pt x="0" y="1406528"/>
                </a:cubicBezTo>
                <a:cubicBezTo>
                  <a:pt x="0" y="629724"/>
                  <a:pt x="629724" y="0"/>
                  <a:pt x="1406528" y="0"/>
                </a:cubicBezTo>
                <a:close/>
              </a:path>
            </a:pathLst>
          </a:custGeom>
          <a:noFill/>
          <a:extLst>
            <a:ext uri="{909E8E84-426E-40DD-AFC4-6F175D3DCCD1}">
              <a14:hiddenFill xmlns:a14="http://schemas.microsoft.com/office/drawing/2010/main">
                <a:solidFill>
                  <a:srgbClr val="FFFFFF"/>
                </a:solidFill>
              </a14:hiddenFill>
            </a:ext>
          </a:extLst>
        </p:spPr>
      </p:pic>
      <p:sp>
        <p:nvSpPr>
          <p:cNvPr id="6153" name="Oval 6152">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7014" y="112880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Oval 6154">
            <a:extLst>
              <a:ext uri="{FF2B5EF4-FFF2-40B4-BE49-F238E27FC236}">
                <a16:creationId xmlns:a16="http://schemas.microsoft.com/office/drawing/2014/main" id="{2B369A2E-99B1-4A2B-9343-957A6C16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0778" y="1131641"/>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7" name="Oval 6156">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254" y="1065353"/>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5CF97D-DB58-4FFB-B48E-7E2BDF18AC2B}"/>
              </a:ext>
            </a:extLst>
          </p:cNvPr>
          <p:cNvSpPr>
            <a:spLocks noGrp="1"/>
          </p:cNvSpPr>
          <p:nvPr>
            <p:ph type="title"/>
          </p:nvPr>
        </p:nvSpPr>
        <p:spPr>
          <a:xfrm>
            <a:off x="2238233" y="2101755"/>
            <a:ext cx="4298178" cy="2669223"/>
          </a:xfrm>
        </p:spPr>
        <p:txBody>
          <a:bodyPr vert="horz" lIns="91440" tIns="45720" rIns="91440" bIns="45720" rtlCol="0" anchor="b">
            <a:normAutofit/>
          </a:bodyPr>
          <a:lstStyle/>
          <a:p>
            <a:pPr algn="ctr"/>
            <a:r>
              <a:rPr lang="en-US" sz="3800" dirty="0"/>
              <a:t>Interventions</a:t>
            </a:r>
          </a:p>
        </p:txBody>
      </p:sp>
      <p:sp>
        <p:nvSpPr>
          <p:cNvPr id="6159"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6161" name="Graphic 212">
            <a:extLst>
              <a:ext uri="{FF2B5EF4-FFF2-40B4-BE49-F238E27FC236}">
                <a16:creationId xmlns:a16="http://schemas.microsoft.com/office/drawing/2014/main" id="{B3D7D008-0B6D-4161-BEDA-6AF6A03BC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63" name="Group 6162">
            <a:extLst>
              <a:ext uri="{FF2B5EF4-FFF2-40B4-BE49-F238E27FC236}">
                <a16:creationId xmlns:a16="http://schemas.microsoft.com/office/drawing/2014/main" id="{E0339FE9-6931-4B68-8E22-6539BB608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rgbClr val="FFFFFF"/>
          </a:solidFill>
        </p:grpSpPr>
        <p:sp>
          <p:nvSpPr>
            <p:cNvPr id="6164" name="Freeform: Shape 6163">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6165" name="Freeform: Shape 6164">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6167" name="Group 6166">
            <a:extLst>
              <a:ext uri="{FF2B5EF4-FFF2-40B4-BE49-F238E27FC236}">
                <a16:creationId xmlns:a16="http://schemas.microsoft.com/office/drawing/2014/main" id="{D0218489-E03B-4E4F-9ADA-EC579122A1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chemeClr val="bg1"/>
          </a:solidFill>
        </p:grpSpPr>
        <p:sp>
          <p:nvSpPr>
            <p:cNvPr id="6168" name="Freeform: Shape 6167">
              <a:extLst>
                <a:ext uri="{FF2B5EF4-FFF2-40B4-BE49-F238E27FC236}">
                  <a16:creationId xmlns:a16="http://schemas.microsoft.com/office/drawing/2014/main" id="{D36F491E-9A40-46C5-BD55-356F1502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6169" name="Freeform: Shape 6168">
              <a:extLst>
                <a:ext uri="{FF2B5EF4-FFF2-40B4-BE49-F238E27FC236}">
                  <a16:creationId xmlns:a16="http://schemas.microsoft.com/office/drawing/2014/main" id="{0EC201AA-621E-4837-A31C-D061443F7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grpSp>
        <p:nvGrpSpPr>
          <p:cNvPr id="617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88320" y="4140693"/>
            <a:ext cx="1054466" cy="469689"/>
            <a:chOff x="9841624" y="4115729"/>
            <a:chExt cx="602169" cy="268223"/>
          </a:xfrm>
          <a:solidFill>
            <a:schemeClr val="bg1"/>
          </a:solidFill>
        </p:grpSpPr>
        <p:sp>
          <p:nvSpPr>
            <p:cNvPr id="6172" name="Freeform: Shape 617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73" name="Freeform: Shape 617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74" name="Freeform: Shape 617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75" name="Freeform: Shape 617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76" name="Freeform: Shape 617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6178" name="Oval 6177">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80" name="Oval 6179">
            <a:extLst>
              <a:ext uri="{FF2B5EF4-FFF2-40B4-BE49-F238E27FC236}">
                <a16:creationId xmlns:a16="http://schemas.microsoft.com/office/drawing/2014/main" id="{6AA707BA-98B0-47C5-B34A-63D60A010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23B213-8112-4B91-8CD7-BCA67B973E9A}"/>
              </a:ext>
            </a:extLst>
          </p:cNvPr>
          <p:cNvSpPr txBox="1"/>
          <p:nvPr/>
        </p:nvSpPr>
        <p:spPr>
          <a:xfrm>
            <a:off x="2649812" y="4892737"/>
            <a:ext cx="3672928"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Thriving Communities Program</a:t>
            </a:r>
          </a:p>
          <a:p>
            <a:pPr marL="285750" indent="-285750">
              <a:buFont typeface="Arial" panose="020B0604020202020204" pitchFamily="34" charset="0"/>
              <a:buChar char="•"/>
            </a:pPr>
            <a:r>
              <a:rPr lang="en-US" dirty="0">
                <a:solidFill>
                  <a:schemeClr val="bg1"/>
                </a:solidFill>
              </a:rPr>
              <a:t>Justice40</a:t>
            </a:r>
          </a:p>
        </p:txBody>
      </p:sp>
      <p:sp>
        <p:nvSpPr>
          <p:cNvPr id="26" name="Rectangle 25">
            <a:extLst>
              <a:ext uri="{FF2B5EF4-FFF2-40B4-BE49-F238E27FC236}">
                <a16:creationId xmlns:a16="http://schemas.microsoft.com/office/drawing/2014/main" id="{C6B94BDE-50E4-47B5-BB1B-DB24C334482C}"/>
              </a:ext>
              <a:ext uri="{C183D7F6-B498-43B3-948B-1728B52AA6E4}">
                <adec:decorative xmlns:adec="http://schemas.microsoft.com/office/drawing/2017/decorative" val="1"/>
              </a:ext>
            </a:extLst>
          </p:cNvPr>
          <p:cNvSpPr/>
          <p:nvPr/>
        </p:nvSpPr>
        <p:spPr>
          <a:xfrm>
            <a:off x="179613" y="6455108"/>
            <a:ext cx="1869230" cy="246221"/>
          </a:xfrm>
          <a:prstGeom prst="rect">
            <a:avLst/>
          </a:prstGeom>
        </p:spPr>
        <p:txBody>
          <a:bodyPr wrap="square">
            <a:spAutoFit/>
          </a:bodyPr>
          <a:lstStyle/>
          <a:p>
            <a:r>
              <a:rPr lang="en-US" sz="1000" dirty="0">
                <a:solidFill>
                  <a:schemeClr val="bg1"/>
                </a:solidFill>
                <a:latin typeface="Arial Narrow" panose="020B0606020202030204" pitchFamily="34" charset="0"/>
              </a:rPr>
              <a:t>Source: USDOT</a:t>
            </a:r>
          </a:p>
        </p:txBody>
      </p:sp>
    </p:spTree>
    <p:extLst>
      <p:ext uri="{BB962C8B-B14F-4D97-AF65-F5344CB8AC3E}">
        <p14:creationId xmlns:p14="http://schemas.microsoft.com/office/powerpoint/2010/main" val="1387827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5" name="Freeform: Shape 4104">
            <a:extLst>
              <a:ext uri="{FF2B5EF4-FFF2-40B4-BE49-F238E27FC236}">
                <a16:creationId xmlns:a16="http://schemas.microsoft.com/office/drawing/2014/main" id="{8CF5E676-CA04-4CED-9F1E-5026ED66E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107" name="Freeform: Shape 4106">
            <a:extLst>
              <a:ext uri="{FF2B5EF4-FFF2-40B4-BE49-F238E27FC236}">
                <a16:creationId xmlns:a16="http://schemas.microsoft.com/office/drawing/2014/main" id="{A11176B3-B4CD-48BB-97B8-AC0A2EC61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
            <a:ext cx="2134216" cy="2258161"/>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grpSp>
        <p:nvGrpSpPr>
          <p:cNvPr id="4109" name="Group 4108">
            <a:extLst>
              <a:ext uri="{FF2B5EF4-FFF2-40B4-BE49-F238E27FC236}">
                <a16:creationId xmlns:a16="http://schemas.microsoft.com/office/drawing/2014/main" id="{33F35CE5-6CA7-4309-88BC-D7436FD3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81312" y="743744"/>
            <a:ext cx="4860256" cy="4589316"/>
            <a:chOff x="1481312" y="743744"/>
            <a:chExt cx="4860256" cy="4589316"/>
          </a:xfrm>
        </p:grpSpPr>
        <p:sp>
          <p:nvSpPr>
            <p:cNvPr id="4110" name="Rectangle 4109">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111" name="Rectangle 4110">
              <a:extLst>
                <a:ext uri="{FF2B5EF4-FFF2-40B4-BE49-F238E27FC236}">
                  <a16:creationId xmlns:a16="http://schemas.microsoft.com/office/drawing/2014/main" id="{190317A6-3E5E-46BE-88E4-8BA01446A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6">
                <a:alpha val="2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3" name="Rectangle 4112">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9729" y="648365"/>
            <a:ext cx="4860256" cy="458931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5EE65-B42D-45CD-8291-DA725AD09491}"/>
              </a:ext>
            </a:extLst>
          </p:cNvPr>
          <p:cNvSpPr>
            <a:spLocks noGrp="1"/>
          </p:cNvSpPr>
          <p:nvPr>
            <p:ph type="title"/>
          </p:nvPr>
        </p:nvSpPr>
        <p:spPr>
          <a:xfrm>
            <a:off x="1521269" y="799275"/>
            <a:ext cx="4579668" cy="3028072"/>
          </a:xfrm>
        </p:spPr>
        <p:txBody>
          <a:bodyPr vert="horz" lIns="91440" tIns="45720" rIns="91440" bIns="45720" rtlCol="0" anchor="b">
            <a:normAutofit/>
          </a:bodyPr>
          <a:lstStyle/>
          <a:p>
            <a:pPr algn="ctr"/>
            <a:r>
              <a:rPr lang="en-US" sz="5400" dirty="0"/>
              <a:t>Expanding Access</a:t>
            </a:r>
          </a:p>
        </p:txBody>
      </p:sp>
      <p:sp>
        <p:nvSpPr>
          <p:cNvPr id="4115" name="Oval 4114">
            <a:extLst>
              <a:ext uri="{FF2B5EF4-FFF2-40B4-BE49-F238E27FC236}">
                <a16:creationId xmlns:a16="http://schemas.microsoft.com/office/drawing/2014/main" id="{4D1A5E71-B6B6-486A-8CDC-C7ABD9B9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39" y="4021556"/>
            <a:ext cx="365125" cy="365125"/>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117" name="Freeform: Shape 4116">
            <a:extLst>
              <a:ext uri="{FF2B5EF4-FFF2-40B4-BE49-F238E27FC236}">
                <a16:creationId xmlns:a16="http://schemas.microsoft.com/office/drawing/2014/main" id="{A2B5CBEA-F125-49B6-8335-227C325B11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539"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4119" name="Freeform: Shape 4118">
            <a:extLst>
              <a:ext uri="{FF2B5EF4-FFF2-40B4-BE49-F238E27FC236}">
                <a16:creationId xmlns:a16="http://schemas.microsoft.com/office/drawing/2014/main" id="{775E4183-101A-4AB6-A280-4474EEF0D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539" y="5333060"/>
            <a:ext cx="1589388" cy="1524940"/>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098" name="Picture 2">
            <a:extLst>
              <a:ext uri="{FF2B5EF4-FFF2-40B4-BE49-F238E27FC236}">
                <a16:creationId xmlns:a16="http://schemas.microsoft.com/office/drawing/2014/main" id="{B916CEE2-29ED-4AA9-A9BA-FF9B3E094A1C}"/>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 b="-2"/>
          <a:stretch/>
        </p:blipFill>
        <p:spPr bwMode="auto">
          <a:xfrm>
            <a:off x="7068418" y="1957246"/>
            <a:ext cx="4207948" cy="4207948"/>
          </a:xfrm>
          <a:prstGeom prst="rect">
            <a:avLst/>
          </a:prstGeom>
          <a:noFill/>
          <a:ln w="28575">
            <a:noFill/>
          </a:ln>
          <a:extLst>
            <a:ext uri="{909E8E84-426E-40DD-AFC4-6F175D3DCCD1}">
              <a14:hiddenFill xmlns:a14="http://schemas.microsoft.com/office/drawing/2010/main">
                <a:solidFill>
                  <a:srgbClr val="FFFFFF"/>
                </a:solidFill>
              </a14:hiddenFill>
            </a:ext>
          </a:extLst>
        </p:spPr>
      </p:pic>
      <p:grpSp>
        <p:nvGrpSpPr>
          <p:cNvPr id="4121"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8345" y="1663988"/>
            <a:ext cx="843745" cy="375828"/>
            <a:chOff x="9841624" y="4115729"/>
            <a:chExt cx="602169" cy="268223"/>
          </a:xfrm>
          <a:solidFill>
            <a:schemeClr val="bg1"/>
          </a:solidFill>
        </p:grpSpPr>
        <p:sp>
          <p:nvSpPr>
            <p:cNvPr id="4122" name="Freeform: Shape 4121">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123" name="Freeform: Shape 4122">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4124" name="Freeform: Shape 4123">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125" name="Freeform: Shape 4124">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126" name="Freeform: Shape 4125">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grpSp>
      <p:sp>
        <p:nvSpPr>
          <p:cNvPr id="4128" name="Oval 4127">
            <a:extLst>
              <a:ext uri="{FF2B5EF4-FFF2-40B4-BE49-F238E27FC236}">
                <a16:creationId xmlns:a16="http://schemas.microsoft.com/office/drawing/2014/main" id="{70F0B206-D594-4583-8B45-09E279CA2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39" y="4021556"/>
            <a:ext cx="365125" cy="365125"/>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30" name="Oval 4129">
            <a:extLst>
              <a:ext uri="{FF2B5EF4-FFF2-40B4-BE49-F238E27FC236}">
                <a16:creationId xmlns:a16="http://schemas.microsoft.com/office/drawing/2014/main" id="{87EC9E44-F870-44FD-AEF6-7C84B86E1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239" y="4021556"/>
            <a:ext cx="365125" cy="365125"/>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AF77B82-1520-40E8-B82A-59132AF3D254}"/>
              </a:ext>
            </a:extLst>
          </p:cNvPr>
          <p:cNvSpPr txBox="1"/>
          <p:nvPr/>
        </p:nvSpPr>
        <p:spPr>
          <a:xfrm>
            <a:off x="1627728" y="4021556"/>
            <a:ext cx="457473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Reconnecting Communities Pilot Program</a:t>
            </a:r>
          </a:p>
          <a:p>
            <a:pPr marL="285750" indent="-285750">
              <a:buFont typeface="Arial" panose="020B0604020202020204" pitchFamily="34" charset="0"/>
              <a:buChar char="•"/>
            </a:pPr>
            <a:r>
              <a:rPr lang="en-US" dirty="0">
                <a:solidFill>
                  <a:schemeClr val="bg1"/>
                </a:solidFill>
              </a:rPr>
              <a:t>Safe Streets and Roads for All </a:t>
            </a:r>
          </a:p>
        </p:txBody>
      </p:sp>
      <p:sp>
        <p:nvSpPr>
          <p:cNvPr id="24" name="Rectangle 23">
            <a:extLst>
              <a:ext uri="{FF2B5EF4-FFF2-40B4-BE49-F238E27FC236}">
                <a16:creationId xmlns:a16="http://schemas.microsoft.com/office/drawing/2014/main" id="{4F3EBAE0-C94F-4D30-A5C9-AC8C1EE858E9}"/>
              </a:ext>
              <a:ext uri="{C183D7F6-B498-43B3-948B-1728B52AA6E4}">
                <adec:decorative xmlns:adec="http://schemas.microsoft.com/office/drawing/2017/decorative" val="1"/>
              </a:ext>
            </a:extLst>
          </p:cNvPr>
          <p:cNvSpPr/>
          <p:nvPr/>
        </p:nvSpPr>
        <p:spPr>
          <a:xfrm>
            <a:off x="179613" y="6455108"/>
            <a:ext cx="1869230" cy="246221"/>
          </a:xfrm>
          <a:prstGeom prst="rect">
            <a:avLst/>
          </a:prstGeom>
        </p:spPr>
        <p:txBody>
          <a:bodyPr wrap="square">
            <a:spAutoFit/>
          </a:bodyPr>
          <a:lstStyle/>
          <a:p>
            <a:r>
              <a:rPr lang="en-US" sz="1000" dirty="0">
                <a:solidFill>
                  <a:schemeClr val="bg1"/>
                </a:solidFill>
                <a:latin typeface="Arial Narrow" panose="020B0606020202030204" pitchFamily="34" charset="0"/>
              </a:rPr>
              <a:t>Source: USDOT</a:t>
            </a:r>
          </a:p>
        </p:txBody>
      </p:sp>
    </p:spTree>
    <p:extLst>
      <p:ext uri="{BB962C8B-B14F-4D97-AF65-F5344CB8AC3E}">
        <p14:creationId xmlns:p14="http://schemas.microsoft.com/office/powerpoint/2010/main" val="1339014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71C548B-4198-4327-9F6D-C7EA17EBE5A2}"/>
              </a:ext>
            </a:extLst>
          </p:cNvPr>
          <p:cNvSpPr txBox="1">
            <a:spLocks/>
          </p:cNvSpPr>
          <p:nvPr/>
        </p:nvSpPr>
        <p:spPr>
          <a:xfrm>
            <a:off x="587828" y="1200184"/>
            <a:ext cx="7237181" cy="80803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ts val="6000"/>
              </a:lnSpc>
            </a:pPr>
            <a:r>
              <a:rPr lang="en-US" sz="6000"/>
              <a:t>Presentation Overview</a:t>
            </a:r>
          </a:p>
        </p:txBody>
      </p:sp>
      <p:grpSp>
        <p:nvGrpSpPr>
          <p:cNvPr id="25" name="Group 24">
            <a:extLst>
              <a:ext uri="{FF2B5EF4-FFF2-40B4-BE49-F238E27FC236}">
                <a16:creationId xmlns:a16="http://schemas.microsoft.com/office/drawing/2014/main" id="{3A17A3E3-85A8-45D0-8FFB-BA8B7E420B26}"/>
              </a:ext>
              <a:ext uri="{C183D7F6-B498-43B3-948B-1728B52AA6E4}">
                <adec:decorative xmlns:adec="http://schemas.microsoft.com/office/drawing/2017/decorative" val="1"/>
              </a:ext>
            </a:extLst>
          </p:cNvPr>
          <p:cNvGrpSpPr/>
          <p:nvPr/>
        </p:nvGrpSpPr>
        <p:grpSpPr>
          <a:xfrm>
            <a:off x="532435" y="3852479"/>
            <a:ext cx="2116636" cy="2473089"/>
            <a:chOff x="532435" y="3852479"/>
            <a:chExt cx="2116636" cy="2473089"/>
          </a:xfrm>
          <a:solidFill>
            <a:srgbClr val="003C47"/>
          </a:solidFill>
        </p:grpSpPr>
        <p:sp>
          <p:nvSpPr>
            <p:cNvPr id="26" name="Rectangle 25">
              <a:extLst>
                <a:ext uri="{FF2B5EF4-FFF2-40B4-BE49-F238E27FC236}">
                  <a16:creationId xmlns:a16="http://schemas.microsoft.com/office/drawing/2014/main" id="{431EBA78-E61B-46FC-A36B-E703C2F59BE7}"/>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DDAE77BE-C04C-440C-ACCF-DF771D4EBFD4}"/>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1</a:t>
              </a:r>
            </a:p>
          </p:txBody>
        </p:sp>
        <p:sp>
          <p:nvSpPr>
            <p:cNvPr id="27" name="Title 1">
              <a:extLst>
                <a:ext uri="{FF2B5EF4-FFF2-40B4-BE49-F238E27FC236}">
                  <a16:creationId xmlns:a16="http://schemas.microsoft.com/office/drawing/2014/main" id="{8DF15BBA-D977-4A48-8F42-88AE74B7931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US DOT Equity Action Plan</a:t>
              </a:r>
            </a:p>
          </p:txBody>
        </p:sp>
      </p:grpSp>
      <p:grpSp>
        <p:nvGrpSpPr>
          <p:cNvPr id="29" name="Group 28" descr="Section 2: Equity in the Safe System Approach">
            <a:extLst>
              <a:ext uri="{FF2B5EF4-FFF2-40B4-BE49-F238E27FC236}">
                <a16:creationId xmlns:a16="http://schemas.microsoft.com/office/drawing/2014/main" id="{6FAA4C06-3AB6-4FCD-99EF-287C9C926917}"/>
              </a:ext>
              <a:ext uri="{C183D7F6-B498-43B3-948B-1728B52AA6E4}">
                <adec:decorative xmlns:adec="http://schemas.microsoft.com/office/drawing/2017/decorative" val="0"/>
              </a:ext>
            </a:extLst>
          </p:cNvPr>
          <p:cNvGrpSpPr/>
          <p:nvPr/>
        </p:nvGrpSpPr>
        <p:grpSpPr>
          <a:xfrm>
            <a:off x="2785059" y="3852479"/>
            <a:ext cx="2116636" cy="2473089"/>
            <a:chOff x="532435" y="3852479"/>
            <a:chExt cx="2116636" cy="2473089"/>
          </a:xfrm>
        </p:grpSpPr>
        <p:sp>
          <p:nvSpPr>
            <p:cNvPr id="30" name="Rectangle 29">
              <a:extLst>
                <a:ext uri="{FF2B5EF4-FFF2-40B4-BE49-F238E27FC236}">
                  <a16:creationId xmlns:a16="http://schemas.microsoft.com/office/drawing/2014/main" id="{724A241E-920A-4C94-8D6A-843745012931}"/>
                </a:ext>
              </a:extLst>
            </p:cNvPr>
            <p:cNvSpPr/>
            <p:nvPr/>
          </p:nvSpPr>
          <p:spPr>
            <a:xfrm>
              <a:off x="532435"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3320AA4E-541D-41DD-BC87-7DB8C5996D22}"/>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2</a:t>
              </a:r>
            </a:p>
          </p:txBody>
        </p:sp>
        <p:sp>
          <p:nvSpPr>
            <p:cNvPr id="31" name="Title 1">
              <a:extLst>
                <a:ext uri="{FF2B5EF4-FFF2-40B4-BE49-F238E27FC236}">
                  <a16:creationId xmlns:a16="http://schemas.microsoft.com/office/drawing/2014/main" id="{B9BE839D-2E74-4D1E-8E54-8C59CC83CF6F}"/>
                </a:ext>
              </a:extLst>
            </p:cNvPr>
            <p:cNvSpPr txBox="1">
              <a:spLocks/>
            </p:cNvSpPr>
            <p:nvPr/>
          </p:nvSpPr>
          <p:spPr>
            <a:xfrm>
              <a:off x="616220"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Equity in the Safe System Approach</a:t>
              </a:r>
            </a:p>
          </p:txBody>
        </p:sp>
      </p:grpSp>
      <p:grpSp>
        <p:nvGrpSpPr>
          <p:cNvPr id="33" name="Group 32">
            <a:extLst>
              <a:ext uri="{FF2B5EF4-FFF2-40B4-BE49-F238E27FC236}">
                <a16:creationId xmlns:a16="http://schemas.microsoft.com/office/drawing/2014/main" id="{2D60C22B-8285-4D63-9454-72A660C80070}"/>
              </a:ext>
              <a:ext uri="{C183D7F6-B498-43B3-948B-1728B52AA6E4}">
                <adec:decorative xmlns:adec="http://schemas.microsoft.com/office/drawing/2017/decorative" val="1"/>
              </a:ext>
            </a:extLst>
          </p:cNvPr>
          <p:cNvGrpSpPr/>
          <p:nvPr/>
        </p:nvGrpSpPr>
        <p:grpSpPr>
          <a:xfrm>
            <a:off x="5037683" y="3852479"/>
            <a:ext cx="2116636" cy="2473089"/>
            <a:chOff x="532435" y="3852479"/>
            <a:chExt cx="2116636" cy="2473089"/>
          </a:xfrm>
          <a:solidFill>
            <a:srgbClr val="003C47"/>
          </a:solidFill>
        </p:grpSpPr>
        <p:sp>
          <p:nvSpPr>
            <p:cNvPr id="34" name="Rectangle 33">
              <a:extLst>
                <a:ext uri="{FF2B5EF4-FFF2-40B4-BE49-F238E27FC236}">
                  <a16:creationId xmlns:a16="http://schemas.microsoft.com/office/drawing/2014/main" id="{983CE893-CD41-47CA-9D83-FC78BD00D68B}"/>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C4D623A3-A4F5-4C87-BFD9-B6CD88275908}"/>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3</a:t>
              </a:r>
            </a:p>
          </p:txBody>
        </p:sp>
        <p:sp>
          <p:nvSpPr>
            <p:cNvPr id="35" name="Title 1">
              <a:extLst>
                <a:ext uri="{FF2B5EF4-FFF2-40B4-BE49-F238E27FC236}">
                  <a16:creationId xmlns:a16="http://schemas.microsoft.com/office/drawing/2014/main" id="{C1392951-809F-443F-ADE2-677543862698}"/>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Principles </a:t>
              </a:r>
            </a:p>
          </p:txBody>
        </p:sp>
      </p:grpSp>
      <p:grpSp>
        <p:nvGrpSpPr>
          <p:cNvPr id="37" name="Group 36">
            <a:extLst>
              <a:ext uri="{FF2B5EF4-FFF2-40B4-BE49-F238E27FC236}">
                <a16:creationId xmlns:a16="http://schemas.microsoft.com/office/drawing/2014/main" id="{8088A7DB-343F-4BE2-8818-6AF712EA5683}"/>
              </a:ext>
              <a:ext uri="{C183D7F6-B498-43B3-948B-1728B52AA6E4}">
                <adec:decorative xmlns:adec="http://schemas.microsoft.com/office/drawing/2017/decorative" val="1"/>
              </a:ext>
            </a:extLst>
          </p:cNvPr>
          <p:cNvGrpSpPr/>
          <p:nvPr/>
        </p:nvGrpSpPr>
        <p:grpSpPr>
          <a:xfrm>
            <a:off x="7290305" y="3852479"/>
            <a:ext cx="2116636" cy="2473089"/>
            <a:chOff x="532433" y="3852479"/>
            <a:chExt cx="2116636" cy="2473089"/>
          </a:xfrm>
          <a:solidFill>
            <a:srgbClr val="003C47"/>
          </a:solidFill>
        </p:grpSpPr>
        <p:sp>
          <p:nvSpPr>
            <p:cNvPr id="38" name="Rectangle 37">
              <a:extLst>
                <a:ext uri="{FF2B5EF4-FFF2-40B4-BE49-F238E27FC236}">
                  <a16:creationId xmlns:a16="http://schemas.microsoft.com/office/drawing/2014/main" id="{E6DFB066-97D4-4799-8CAD-1D0BE7BC50C7}"/>
                </a:ext>
              </a:extLst>
            </p:cNvPr>
            <p:cNvSpPr/>
            <p:nvPr/>
          </p:nvSpPr>
          <p:spPr>
            <a:xfrm>
              <a:off x="532433"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9CD24816-1EFF-4778-9361-DF62FB0961D0}"/>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4</a:t>
              </a:r>
            </a:p>
          </p:txBody>
        </p:sp>
        <p:sp>
          <p:nvSpPr>
            <p:cNvPr id="39" name="Title 1">
              <a:extLst>
                <a:ext uri="{FF2B5EF4-FFF2-40B4-BE49-F238E27FC236}">
                  <a16:creationId xmlns:a16="http://schemas.microsoft.com/office/drawing/2014/main" id="{4A9AF9CD-1240-44CF-8697-EC27892C5CCD}"/>
                </a:ext>
              </a:extLst>
            </p:cNvPr>
            <p:cNvSpPr txBox="1">
              <a:spLocks/>
            </p:cNvSpPr>
            <p:nvPr/>
          </p:nvSpPr>
          <p:spPr>
            <a:xfrm>
              <a:off x="616220" y="4969965"/>
              <a:ext cx="17089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endParaRPr lang="en-US" sz="2400" dirty="0"/>
            </a:p>
          </p:txBody>
        </p:sp>
      </p:grpSp>
      <p:grpSp>
        <p:nvGrpSpPr>
          <p:cNvPr id="41" name="Group 40">
            <a:extLst>
              <a:ext uri="{FF2B5EF4-FFF2-40B4-BE49-F238E27FC236}">
                <a16:creationId xmlns:a16="http://schemas.microsoft.com/office/drawing/2014/main" id="{477D67E4-1873-491F-8AE1-1BDB34C3DEDD}"/>
              </a:ext>
              <a:ext uri="{C183D7F6-B498-43B3-948B-1728B52AA6E4}">
                <adec:decorative xmlns:adec="http://schemas.microsoft.com/office/drawing/2017/decorative" val="1"/>
              </a:ext>
            </a:extLst>
          </p:cNvPr>
          <p:cNvGrpSpPr/>
          <p:nvPr/>
        </p:nvGrpSpPr>
        <p:grpSpPr>
          <a:xfrm>
            <a:off x="9542931" y="3852479"/>
            <a:ext cx="2116636" cy="2473089"/>
            <a:chOff x="532435" y="3852479"/>
            <a:chExt cx="2116636" cy="2473089"/>
          </a:xfrm>
          <a:solidFill>
            <a:srgbClr val="003C47"/>
          </a:solidFill>
        </p:grpSpPr>
        <p:sp>
          <p:nvSpPr>
            <p:cNvPr id="42" name="Rectangle 41">
              <a:extLst>
                <a:ext uri="{FF2B5EF4-FFF2-40B4-BE49-F238E27FC236}">
                  <a16:creationId xmlns:a16="http://schemas.microsoft.com/office/drawing/2014/main" id="{CDA2FB05-ACD6-4CCB-90AD-FC495B6633E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23FC221D-9050-4008-A3DA-E3A36BF9D145}"/>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5</a:t>
              </a:r>
            </a:p>
          </p:txBody>
        </p:sp>
        <p:sp>
          <p:nvSpPr>
            <p:cNvPr id="43" name="Title 1">
              <a:extLst>
                <a:ext uri="{FF2B5EF4-FFF2-40B4-BE49-F238E27FC236}">
                  <a16:creationId xmlns:a16="http://schemas.microsoft.com/office/drawing/2014/main" id="{1C7B3679-83B5-42FE-81D1-C44A57EF01A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Conclusion &amp; Resources</a:t>
              </a:r>
            </a:p>
          </p:txBody>
        </p:sp>
      </p:grpSp>
      <p:sp>
        <p:nvSpPr>
          <p:cNvPr id="23" name="Title 1">
            <a:extLst>
              <a:ext uri="{FF2B5EF4-FFF2-40B4-BE49-F238E27FC236}">
                <a16:creationId xmlns:a16="http://schemas.microsoft.com/office/drawing/2014/main" id="{8E8AE9CA-B860-44D1-8BD2-248275EC51BE}"/>
              </a:ext>
              <a:ext uri="{C183D7F6-B498-43B3-948B-1728B52AA6E4}">
                <adec:decorative xmlns:adec="http://schemas.microsoft.com/office/drawing/2017/decorative" val="1"/>
              </a:ext>
            </a:extLst>
          </p:cNvPr>
          <p:cNvSpPr txBox="1">
            <a:spLocks/>
          </p:cNvSpPr>
          <p:nvPr/>
        </p:nvSpPr>
        <p:spPr>
          <a:xfrm>
            <a:off x="7417293"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Elements</a:t>
            </a:r>
          </a:p>
        </p:txBody>
      </p:sp>
    </p:spTree>
    <p:extLst>
      <p:ext uri="{BB962C8B-B14F-4D97-AF65-F5344CB8AC3E}">
        <p14:creationId xmlns:p14="http://schemas.microsoft.com/office/powerpoint/2010/main" val="71260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CC30C-DB64-4B17-B46D-4FBD421BA063}"/>
              </a:ext>
            </a:extLst>
          </p:cNvPr>
          <p:cNvSpPr>
            <a:spLocks noGrp="1"/>
          </p:cNvSpPr>
          <p:nvPr>
            <p:ph type="title"/>
          </p:nvPr>
        </p:nvSpPr>
        <p:spPr/>
        <p:txBody>
          <a:bodyPr/>
          <a:lstStyle/>
          <a:p>
            <a:r>
              <a:rPr lang="en-US" sz="4400" dirty="0"/>
              <a:t>Top Takeaways </a:t>
            </a:r>
          </a:p>
        </p:txBody>
      </p:sp>
      <p:sp>
        <p:nvSpPr>
          <p:cNvPr id="3" name="Content Placeholder 2">
            <a:extLst>
              <a:ext uri="{FF2B5EF4-FFF2-40B4-BE49-F238E27FC236}">
                <a16:creationId xmlns:a16="http://schemas.microsoft.com/office/drawing/2014/main" id="{1A27A712-F3CA-4835-815F-0FC4644F516E}"/>
              </a:ext>
            </a:extLst>
          </p:cNvPr>
          <p:cNvSpPr>
            <a:spLocks noGrp="1"/>
          </p:cNvSpPr>
          <p:nvPr>
            <p:ph idx="4294967295"/>
          </p:nvPr>
        </p:nvSpPr>
        <p:spPr>
          <a:xfrm>
            <a:off x="838200" y="1542331"/>
            <a:ext cx="10955337" cy="4351337"/>
          </a:xfrm>
        </p:spPr>
        <p:txBody>
          <a:bodyPr/>
          <a:lstStyle/>
          <a:p>
            <a:r>
              <a:rPr lang="en-US" sz="4000" dirty="0">
                <a:solidFill>
                  <a:schemeClr val="bg1"/>
                </a:solidFill>
              </a:rPr>
              <a:t>Reaching zero deaths requires eliminating disparities by prioritizing equity </a:t>
            </a:r>
          </a:p>
          <a:p>
            <a:pPr marL="0" indent="0">
              <a:buNone/>
            </a:pPr>
            <a:endParaRPr lang="en-US" sz="2400" dirty="0">
              <a:solidFill>
                <a:schemeClr val="bg1"/>
              </a:solidFill>
            </a:endParaRPr>
          </a:p>
          <a:p>
            <a:r>
              <a:rPr lang="en-US" sz="4000" dirty="0">
                <a:solidFill>
                  <a:schemeClr val="bg1"/>
                </a:solidFill>
              </a:rPr>
              <a:t>Achieving an equitable Safe System requires all principles and elements to integrate equity</a:t>
            </a:r>
          </a:p>
          <a:p>
            <a:endParaRPr lang="en-US" sz="4000" dirty="0">
              <a:solidFill>
                <a:schemeClr val="bg1"/>
              </a:solidFill>
            </a:endParaRPr>
          </a:p>
        </p:txBody>
      </p:sp>
    </p:spTree>
    <p:extLst>
      <p:ext uri="{BB962C8B-B14F-4D97-AF65-F5344CB8AC3E}">
        <p14:creationId xmlns:p14="http://schemas.microsoft.com/office/powerpoint/2010/main" val="321281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1D9CC1-F018-4DF7-A9FE-6A44E5ABADFB}"/>
              </a:ext>
              <a:ext uri="{C183D7F6-B498-43B3-948B-1728B52AA6E4}">
                <adec:decorative xmlns:adec="http://schemas.microsoft.com/office/drawing/2017/decorative" val="1"/>
              </a:ext>
            </a:extLst>
          </p:cNvPr>
          <p:cNvSpPr/>
          <p:nvPr/>
        </p:nvSpPr>
        <p:spPr>
          <a:xfrm>
            <a:off x="833437" y="426719"/>
            <a:ext cx="690086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EE07949-4E3E-45F9-B657-57AA973669DB}"/>
              </a:ext>
            </a:extLst>
          </p:cNvPr>
          <p:cNvSpPr>
            <a:spLocks noGrp="1"/>
          </p:cNvSpPr>
          <p:nvPr>
            <p:ph type="title"/>
          </p:nvPr>
        </p:nvSpPr>
        <p:spPr>
          <a:noFill/>
        </p:spPr>
        <p:txBody>
          <a:bodyPr/>
          <a:lstStyle/>
          <a:p>
            <a:r>
              <a:rPr lang="en-US" dirty="0"/>
              <a:t>Thousands of Lives are Lost Each Year</a:t>
            </a:r>
          </a:p>
        </p:txBody>
      </p:sp>
      <p:sp>
        <p:nvSpPr>
          <p:cNvPr id="15" name="Content Placeholder 2">
            <a:extLst>
              <a:ext uri="{FF2B5EF4-FFF2-40B4-BE49-F238E27FC236}">
                <a16:creationId xmlns:a16="http://schemas.microsoft.com/office/drawing/2014/main" id="{4E772045-3597-492F-B5F6-F867CF4EBA93}"/>
              </a:ext>
              <a:ext uri="{C183D7F6-B498-43B3-948B-1728B52AA6E4}">
                <adec:decorative xmlns:adec="http://schemas.microsoft.com/office/drawing/2017/decorative" val="1"/>
              </a:ext>
            </a:extLst>
          </p:cNvPr>
          <p:cNvSpPr txBox="1">
            <a:spLocks/>
          </p:cNvSpPr>
          <p:nvPr/>
        </p:nvSpPr>
        <p:spPr>
          <a:xfrm>
            <a:off x="10049334" y="1924214"/>
            <a:ext cx="1658619" cy="85130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2000" b="1" dirty="0">
                <a:solidFill>
                  <a:srgbClr val="3293C8"/>
                </a:solidFill>
              </a:rPr>
              <a:t>Total US Traffic Fatalities</a:t>
            </a:r>
          </a:p>
          <a:p>
            <a:pPr marL="0" lvl="0" indent="0">
              <a:lnSpc>
                <a:spcPct val="100000"/>
              </a:lnSpc>
              <a:spcBef>
                <a:spcPts val="0"/>
              </a:spcBef>
              <a:buNone/>
            </a:pPr>
            <a:r>
              <a:rPr lang="en-US" sz="1400" b="1" dirty="0">
                <a:solidFill>
                  <a:srgbClr val="4C8A87"/>
                </a:solidFill>
              </a:rPr>
              <a:t>2011-2020</a:t>
            </a:r>
          </a:p>
        </p:txBody>
      </p:sp>
      <p:graphicFrame>
        <p:nvGraphicFramePr>
          <p:cNvPr id="9" name="Chart 8" descr="This bar graph shows the total number of U.S. traffic fatalities for each year from 2009 to 2018. The range on the Y axis is from 0 to 40,000. The fatalities per year are: 33,883 for 2009; 32,999 for 2010; 32,479 for 2011; 33,782 for 2012; 32,893 for 2013; 32,744 for 2014; 35,484 for 2015; 37,806 for 2016; 37,473 for 2017; and 36,835 for 2018.">
            <a:extLst>
              <a:ext uri="{FF2B5EF4-FFF2-40B4-BE49-F238E27FC236}">
                <a16:creationId xmlns:a16="http://schemas.microsoft.com/office/drawing/2014/main" id="{B640CFCD-4DC5-4817-BB96-59ACAB9FFC3A}"/>
              </a:ext>
            </a:extLst>
          </p:cNvPr>
          <p:cNvGraphicFramePr/>
          <p:nvPr>
            <p:extLst>
              <p:ext uri="{D42A27DB-BD31-4B8C-83A1-F6EECF244321}">
                <p14:modId xmlns:p14="http://schemas.microsoft.com/office/powerpoint/2010/main" val="3119404666"/>
              </p:ext>
            </p:extLst>
          </p:nvPr>
        </p:nvGraphicFramePr>
        <p:xfrm>
          <a:off x="795528" y="1920240"/>
          <a:ext cx="9089136" cy="42702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6044E9E-D436-4AAD-86B3-E09754324807}"/>
              </a:ext>
              <a:ext uri="{C183D7F6-B498-43B3-948B-1728B52AA6E4}">
                <adec:decorative xmlns:adec="http://schemas.microsoft.com/office/drawing/2017/decorative" val="1"/>
              </a:ext>
            </a:extLst>
          </p:cNvPr>
          <p:cNvSpPr txBox="1"/>
          <p:nvPr/>
        </p:nvSpPr>
        <p:spPr>
          <a:xfrm>
            <a:off x="7349924" y="6378258"/>
            <a:ext cx="4294208" cy="184666"/>
          </a:xfrm>
          <a:prstGeom prst="rect">
            <a:avLst/>
          </a:prstGeom>
          <a:noFill/>
        </p:spPr>
        <p:txBody>
          <a:bodyPr wrap="square" lIns="0" tIns="0" rIns="0" bIns="0" rtlCol="0">
            <a:spAutoFit/>
          </a:bodyPr>
          <a:lstStyle/>
          <a:p>
            <a:pPr algn="r"/>
            <a:r>
              <a:rPr lang="en-US" sz="1200">
                <a:solidFill>
                  <a:schemeClr val="bg1"/>
                </a:solidFill>
              </a:rPr>
              <a:t>Source: NHTSA</a:t>
            </a:r>
          </a:p>
        </p:txBody>
      </p:sp>
    </p:spTree>
    <p:extLst>
      <p:ext uri="{BB962C8B-B14F-4D97-AF65-F5344CB8AC3E}">
        <p14:creationId xmlns:p14="http://schemas.microsoft.com/office/powerpoint/2010/main" val="2655572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29EA1-4FC7-7239-7E6E-234C18DFDFAC}"/>
              </a:ext>
            </a:extLst>
          </p:cNvPr>
          <p:cNvSpPr>
            <a:spLocks noGrp="1"/>
          </p:cNvSpPr>
          <p:nvPr>
            <p:ph type="title"/>
          </p:nvPr>
        </p:nvSpPr>
        <p:spPr/>
        <p:txBody>
          <a:bodyPr/>
          <a:lstStyle/>
          <a:p>
            <a:r>
              <a:rPr lang="en-US" sz="2400" b="1" dirty="0">
                <a:solidFill>
                  <a:schemeClr val="bg1"/>
                </a:solidFill>
                <a:latin typeface="Corbel" panose="020B0503020204020204" pitchFamily="34" charset="0"/>
                <a:ea typeface="Verdana" panose="020B0604030504040204" pitchFamily="34" charset="0"/>
              </a:rPr>
              <a:t>We have a National Roadway Safety Problem</a:t>
            </a:r>
          </a:p>
        </p:txBody>
      </p:sp>
      <p:pic>
        <p:nvPicPr>
          <p:cNvPr id="9" name="Picture 8" descr="Chart showing traffic fatalities as a percent change from 2010 for the years 2010 through 2020. Total fatalities in 2020 are 38,680 which is an almost 17% increase from the 32,999 total fatalities in 2010. Pedestrian fataltiies in 2020 are 6,236 which is an almost 45% increase from the 4302 pedestrian fatalities in 2010. Total bicyclist fatalities are 891 in 2020 an almost 45% increase from the 619 fatalities in 2010.&#10;">
            <a:extLst>
              <a:ext uri="{FF2B5EF4-FFF2-40B4-BE49-F238E27FC236}">
                <a16:creationId xmlns:a16="http://schemas.microsoft.com/office/drawing/2014/main" id="{BBB0E1D1-BD38-48F4-AF86-BE6847D7A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36" y="1040575"/>
            <a:ext cx="11125251" cy="5648282"/>
          </a:xfrm>
          <a:prstGeom prst="rect">
            <a:avLst/>
          </a:prstGeom>
        </p:spPr>
      </p:pic>
      <p:sp>
        <p:nvSpPr>
          <p:cNvPr id="11" name="TextBox 10">
            <a:extLst>
              <a:ext uri="{FF2B5EF4-FFF2-40B4-BE49-F238E27FC236}">
                <a16:creationId xmlns:a16="http://schemas.microsoft.com/office/drawing/2014/main" id="{4587CBD7-33E7-43BD-9B1A-E4DD9A23AC88}"/>
              </a:ext>
              <a:ext uri="{C183D7F6-B498-43B3-948B-1728B52AA6E4}">
                <adec:decorative xmlns:adec="http://schemas.microsoft.com/office/drawing/2017/decorative" val="1"/>
              </a:ext>
            </a:extLst>
          </p:cNvPr>
          <p:cNvSpPr txBox="1"/>
          <p:nvPr/>
        </p:nvSpPr>
        <p:spPr>
          <a:xfrm>
            <a:off x="9094927" y="6200057"/>
            <a:ext cx="2863760" cy="302134"/>
          </a:xfrm>
          <a:prstGeom prst="rect">
            <a:avLst/>
          </a:prstGeom>
          <a:noFill/>
        </p:spPr>
        <p:txBody>
          <a:bodyPr wrap="square">
            <a:spAutoFit/>
          </a:bodyPr>
          <a:lstStyle/>
          <a:p>
            <a:pPr marL="0" marR="0">
              <a:lnSpc>
                <a:spcPct val="125000"/>
              </a:lnSpc>
              <a:spcBef>
                <a:spcPts val="0"/>
              </a:spcBef>
              <a:spcAft>
                <a:spcPts val="1200"/>
              </a:spcAft>
            </a:pPr>
            <a:r>
              <a:rPr lang="en-US" sz="1200" b="0" dirty="0">
                <a:effectLst/>
                <a:latin typeface="Gill Sans MT" panose="020B0502020104020203" pitchFamily="34" charset="0"/>
                <a:ea typeface="HGGothicE" panose="020B0909000000000000" pitchFamily="49" charset="-128"/>
                <a:cs typeface="Majalla UI"/>
              </a:rPr>
              <a:t>Source: Fatality Analysis Reporting System</a:t>
            </a:r>
            <a:endParaRPr lang="en-US" sz="1200" b="1" dirty="0">
              <a:effectLst/>
              <a:latin typeface="Gill Sans MT" panose="020B0502020104020203" pitchFamily="34" charset="0"/>
              <a:ea typeface="HGGothicE" panose="020B0909000000000000" pitchFamily="49" charset="-128"/>
              <a:cs typeface="Majalla UI"/>
            </a:endParaRPr>
          </a:p>
        </p:txBody>
      </p:sp>
      <p:sp>
        <p:nvSpPr>
          <p:cNvPr id="10" name="TextBox 9">
            <a:extLst>
              <a:ext uri="{FF2B5EF4-FFF2-40B4-BE49-F238E27FC236}">
                <a16:creationId xmlns:a16="http://schemas.microsoft.com/office/drawing/2014/main" id="{B49FD657-98D4-4EE1-939F-C6860B9AE7AD}"/>
              </a:ext>
              <a:ext uri="{C183D7F6-B498-43B3-948B-1728B52AA6E4}">
                <adec:decorative xmlns:adec="http://schemas.microsoft.com/office/drawing/2017/decorative" val="1"/>
              </a:ext>
            </a:extLst>
          </p:cNvPr>
          <p:cNvSpPr txBox="1"/>
          <p:nvPr/>
        </p:nvSpPr>
        <p:spPr>
          <a:xfrm>
            <a:off x="7734300" y="2327654"/>
            <a:ext cx="3952976" cy="1292662"/>
          </a:xfrm>
          <a:prstGeom prst="rect">
            <a:avLst/>
          </a:prstGeom>
          <a:solidFill>
            <a:srgbClr val="003C47"/>
          </a:solidFill>
          <a:ln w="38100">
            <a:noFill/>
          </a:ln>
        </p:spPr>
        <p:txBody>
          <a:bodyPr wrap="square" lIns="182880" tIns="91440" rIns="182880" bIns="91440" anchor="t">
            <a:spAutoFit/>
          </a:bodyPr>
          <a:lstStyle/>
          <a:p>
            <a:pPr algn="ctr"/>
            <a:r>
              <a:rPr lang="en-US" sz="2400" dirty="0">
                <a:solidFill>
                  <a:schemeClr val="bg1"/>
                </a:solidFill>
                <a:effectLst/>
                <a:ea typeface="HGGothicE"/>
                <a:cs typeface="Majalla UI"/>
              </a:rPr>
              <a:t>Fatalities of pedestrians and bicyclists have been </a:t>
            </a:r>
            <a:r>
              <a:rPr lang="en-US" sz="2400" b="1" dirty="0">
                <a:solidFill>
                  <a:schemeClr val="bg1"/>
                </a:solidFill>
                <a:effectLst/>
                <a:ea typeface="HGGothicE"/>
                <a:cs typeface="Majalla UI"/>
              </a:rPr>
              <a:t>increasing even </a:t>
            </a:r>
            <a:r>
              <a:rPr lang="en-US" sz="2400" b="1" dirty="0">
                <a:solidFill>
                  <a:schemeClr val="bg1"/>
                </a:solidFill>
                <a:ea typeface="HGGothicE"/>
                <a:cs typeface="Majalla UI"/>
              </a:rPr>
              <a:t>greater</a:t>
            </a:r>
            <a:endParaRPr lang="en-US" sz="2400" dirty="0">
              <a:solidFill>
                <a:schemeClr val="bg1"/>
              </a:solidFill>
              <a:cs typeface="Calibri"/>
            </a:endParaRPr>
          </a:p>
        </p:txBody>
      </p:sp>
      <p:sp>
        <p:nvSpPr>
          <p:cNvPr id="7" name="Rectangle 6">
            <a:extLst>
              <a:ext uri="{FF2B5EF4-FFF2-40B4-BE49-F238E27FC236}">
                <a16:creationId xmlns:a16="http://schemas.microsoft.com/office/drawing/2014/main" id="{5CA214CC-9DED-4EB3-9F43-5C62E0E0D49C}"/>
              </a:ext>
              <a:ext uri="{C183D7F6-B498-43B3-948B-1728B52AA6E4}">
                <adec:decorative xmlns:adec="http://schemas.microsoft.com/office/drawing/2017/decorative" val="1"/>
              </a:ext>
            </a:extLst>
          </p:cNvPr>
          <p:cNvSpPr/>
          <p:nvPr/>
        </p:nvSpPr>
        <p:spPr>
          <a:xfrm>
            <a:off x="833437" y="426719"/>
            <a:ext cx="690086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3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FD32F82-8226-4C6D-9D17-1B047946ABA4}"/>
              </a:ext>
            </a:extLst>
          </p:cNvPr>
          <p:cNvSpPr>
            <a:spLocks noGrp="1"/>
          </p:cNvSpPr>
          <p:nvPr>
            <p:ph type="title"/>
          </p:nvPr>
        </p:nvSpPr>
        <p:spPr/>
        <p:txBody>
          <a:bodyPr/>
          <a:lstStyle/>
          <a:p>
            <a:r>
              <a:rPr lang="en-US" dirty="0"/>
              <a:t>Disparities</a:t>
            </a:r>
          </a:p>
        </p:txBody>
      </p:sp>
      <p:sp>
        <p:nvSpPr>
          <p:cNvPr id="6" name="Rectangle 5">
            <a:extLst>
              <a:ext uri="{FF2B5EF4-FFF2-40B4-BE49-F238E27FC236}">
                <a16:creationId xmlns:a16="http://schemas.microsoft.com/office/drawing/2014/main" id="{4526A659-B0F7-4DB3-8F9D-34719F0D135C}"/>
              </a:ext>
            </a:extLst>
          </p:cNvPr>
          <p:cNvSpPr/>
          <p:nvPr/>
        </p:nvSpPr>
        <p:spPr>
          <a:xfrm>
            <a:off x="741634" y="1616823"/>
            <a:ext cx="5215601" cy="4093428"/>
          </a:xfrm>
          <a:prstGeom prst="rect">
            <a:avLst/>
          </a:prstGeom>
          <a:noFill/>
        </p:spPr>
        <p:txBody>
          <a:bodyPr wrap="square">
            <a:spAutoFit/>
          </a:bodyPr>
          <a:lstStyle/>
          <a:p>
            <a:r>
              <a:rPr lang="en-US" sz="2600" b="1" i="1" dirty="0">
                <a:solidFill>
                  <a:schemeClr val="bg1"/>
                </a:solidFill>
              </a:rPr>
              <a:t>“Traffic crashes are a leading cause of death for teenagers in America, and disproportionately impact people who are Black, American Indian, and live in rural communities. We face a crisis on our roadways; it is both unacceptable and solvable.”</a:t>
            </a:r>
          </a:p>
        </p:txBody>
      </p:sp>
      <p:pic>
        <p:nvPicPr>
          <p:cNvPr id="2" name="Picture 1" descr="Two graphs of how fatalities disparately affect underserved communities using 2018 FARS data. American Indian or Alaska Native communities have almost 25 fatalities per 100,000 population and Black or African American and Native Hawaiian or Other Pacific Islander have approximately 13 fatalities per 100,000 population compared to approximately 11 fatalities per 100,000 for White populations. This disparity is more stark for pedestrian fatalities: American Indian or Alaska Natives have approximately 6 pedestrian fatalities per 100,000, Black or African American have approximately 3.00 fatalities per 100,000, Hispanic or Latino and Native Hawaiian or Other Pacific Islander have approximately 2.00, compared to White have who have approximately 1.50.">
            <a:extLst>
              <a:ext uri="{FF2B5EF4-FFF2-40B4-BE49-F238E27FC236}">
                <a16:creationId xmlns:a16="http://schemas.microsoft.com/office/drawing/2014/main" id="{6B9E6124-CF21-4310-B750-1AAF9DCB789A}"/>
              </a:ext>
            </a:extLst>
          </p:cNvPr>
          <p:cNvPicPr>
            <a:picLocks noChangeAspect="1"/>
          </p:cNvPicPr>
          <p:nvPr/>
        </p:nvPicPr>
        <p:blipFill rotWithShape="1">
          <a:blip r:embed="rId3"/>
          <a:srcRect r="-96" b="3940"/>
          <a:stretch/>
        </p:blipFill>
        <p:spPr>
          <a:xfrm>
            <a:off x="6259911" y="1013208"/>
            <a:ext cx="5783666" cy="5488064"/>
          </a:xfrm>
          <a:prstGeom prst="rect">
            <a:avLst/>
          </a:prstGeom>
        </p:spPr>
      </p:pic>
      <p:sp>
        <p:nvSpPr>
          <p:cNvPr id="5" name="Rectangle 4">
            <a:extLst>
              <a:ext uri="{FF2B5EF4-FFF2-40B4-BE49-F238E27FC236}">
                <a16:creationId xmlns:a16="http://schemas.microsoft.com/office/drawing/2014/main" id="{2855F8E5-FB99-460D-BAEF-5E3B8990D8C7}"/>
              </a:ext>
            </a:extLst>
          </p:cNvPr>
          <p:cNvSpPr/>
          <p:nvPr/>
        </p:nvSpPr>
        <p:spPr>
          <a:xfrm>
            <a:off x="0" y="6501272"/>
            <a:ext cx="7851228" cy="246221"/>
          </a:xfrm>
          <a:prstGeom prst="rect">
            <a:avLst/>
          </a:prstGeom>
        </p:spPr>
        <p:txBody>
          <a:bodyPr wrap="square">
            <a:spAutoFit/>
          </a:bodyPr>
          <a:lstStyle/>
          <a:p>
            <a:r>
              <a:rPr lang="en-US" sz="1000" dirty="0">
                <a:solidFill>
                  <a:schemeClr val="bg1"/>
                </a:solidFill>
                <a:latin typeface="Arial Narrow" panose="020B0606020202030204" pitchFamily="34" charset="0"/>
              </a:rPr>
              <a:t>Source: USDOT</a:t>
            </a:r>
          </a:p>
        </p:txBody>
      </p:sp>
      <p:sp>
        <p:nvSpPr>
          <p:cNvPr id="8" name="Rectangle 7">
            <a:extLst>
              <a:ext uri="{FF2B5EF4-FFF2-40B4-BE49-F238E27FC236}">
                <a16:creationId xmlns:a16="http://schemas.microsoft.com/office/drawing/2014/main" id="{40C5D266-95FB-471E-8864-AD2AA552E977}"/>
              </a:ext>
              <a:ext uri="{C183D7F6-B498-43B3-948B-1728B52AA6E4}">
                <adec:decorative xmlns:adec="http://schemas.microsoft.com/office/drawing/2017/decorative" val="1"/>
              </a:ext>
            </a:extLst>
          </p:cNvPr>
          <p:cNvSpPr/>
          <p:nvPr/>
        </p:nvSpPr>
        <p:spPr>
          <a:xfrm>
            <a:off x="833437" y="426719"/>
            <a:ext cx="349980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160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16FC8C-8593-413C-AADE-876C11F33F7B}"/>
              </a:ext>
              <a:ext uri="{C183D7F6-B498-43B3-948B-1728B52AA6E4}">
                <adec:decorative xmlns:adec="http://schemas.microsoft.com/office/drawing/2017/decorative" val="1"/>
              </a:ext>
            </a:extLst>
          </p:cNvPr>
          <p:cNvSpPr/>
          <p:nvPr/>
        </p:nvSpPr>
        <p:spPr>
          <a:xfrm>
            <a:off x="833437" y="426719"/>
            <a:ext cx="349980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54FC9-8105-4015-A399-BE9EEA377005}"/>
              </a:ext>
            </a:extLst>
          </p:cNvPr>
          <p:cNvSpPr>
            <a:spLocks noGrp="1"/>
          </p:cNvSpPr>
          <p:nvPr>
            <p:ph type="title"/>
          </p:nvPr>
        </p:nvSpPr>
        <p:spPr/>
        <p:txBody>
          <a:bodyPr/>
          <a:lstStyle/>
          <a:p>
            <a:r>
              <a:rPr lang="en-US" dirty="0"/>
              <a:t>Note to presenters	</a:t>
            </a:r>
          </a:p>
        </p:txBody>
      </p:sp>
      <p:sp>
        <p:nvSpPr>
          <p:cNvPr id="3" name="Content Placeholder 2">
            <a:extLst>
              <a:ext uri="{FF2B5EF4-FFF2-40B4-BE49-F238E27FC236}">
                <a16:creationId xmlns:a16="http://schemas.microsoft.com/office/drawing/2014/main" id="{4B38AC1E-C045-4856-8621-677ABC81F954}"/>
              </a:ext>
            </a:extLst>
          </p:cNvPr>
          <p:cNvSpPr>
            <a:spLocks noGrp="1"/>
          </p:cNvSpPr>
          <p:nvPr>
            <p:ph idx="1"/>
          </p:nvPr>
        </p:nvSpPr>
        <p:spPr>
          <a:xfrm>
            <a:off x="838200" y="1915885"/>
            <a:ext cx="9292771" cy="4261077"/>
          </a:xfrm>
        </p:spPr>
        <p:txBody>
          <a:bodyPr/>
          <a:lstStyle/>
          <a:p>
            <a:pPr marL="0" indent="0">
              <a:buNone/>
            </a:pPr>
            <a:r>
              <a:rPr lang="en-US" dirty="0"/>
              <a:t>This presentation was developed for FHWA staff to provide information on considerations to Integrate Equity into the Safe System Approach (SSA). Future updates will include how Equity integrates into all elements of SSA.</a:t>
            </a:r>
          </a:p>
          <a:p>
            <a:pPr marL="0" indent="0">
              <a:buNone/>
            </a:pPr>
            <a:endParaRPr lang="en-US" dirty="0"/>
          </a:p>
          <a:p>
            <a:pPr marL="0" indent="0">
              <a:buNone/>
            </a:pPr>
            <a:r>
              <a:rPr lang="en-US" dirty="0"/>
              <a:t>Others are welcome to use it in whole or in part as appropriate to their purposes.</a:t>
            </a:r>
          </a:p>
          <a:p>
            <a:pPr marL="0" indent="0">
              <a:buNone/>
            </a:pPr>
            <a:endParaRPr lang="en-US" dirty="0"/>
          </a:p>
          <a:p>
            <a:pPr marL="0" indent="0">
              <a:buNone/>
            </a:pPr>
            <a:r>
              <a:rPr lang="en-US" dirty="0"/>
              <a:t>Thank you.</a:t>
            </a:r>
          </a:p>
        </p:txBody>
      </p:sp>
    </p:spTree>
    <p:extLst>
      <p:ext uri="{BB962C8B-B14F-4D97-AF65-F5344CB8AC3E}">
        <p14:creationId xmlns:p14="http://schemas.microsoft.com/office/powerpoint/2010/main" val="3127805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486D3B-24BA-464A-86BB-6615BBE27B35}"/>
              </a:ext>
              <a:ext uri="{C183D7F6-B498-43B3-948B-1728B52AA6E4}">
                <adec:decorative xmlns:adec="http://schemas.microsoft.com/office/drawing/2017/decorative" val="1"/>
              </a:ext>
            </a:extLst>
          </p:cNvPr>
          <p:cNvSpPr/>
          <p:nvPr/>
        </p:nvSpPr>
        <p:spPr>
          <a:xfrm>
            <a:off x="833437" y="426719"/>
            <a:ext cx="180816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EE042764-5645-4BFA-85F7-64DF168722DF}"/>
              </a:ext>
            </a:extLst>
          </p:cNvPr>
          <p:cNvSpPr txBox="1">
            <a:spLocks noGrp="1"/>
          </p:cNvSpPr>
          <p:nvPr>
            <p:ph type="title" idx="4294967295"/>
          </p:nvPr>
        </p:nvSpPr>
        <p:spPr>
          <a:xfrm>
            <a:off x="838200" y="663707"/>
            <a:ext cx="2148840" cy="34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003C47"/>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mj-lt"/>
                <a:ea typeface="+mj-ea"/>
                <a:cs typeface="+mj-cs"/>
              </a:rPr>
              <a:t>The Safe System Approach</a:t>
            </a:r>
          </a:p>
        </p:txBody>
      </p:sp>
      <p:pic>
        <p:nvPicPr>
          <p:cNvPr id="11" name="Graphic 10" descr="This is a circular diagram. On the circumference is a band with six safe system principles: Death and serious injury is unacceptable; Humans make mistakes; Humans are vulnerable, responsibility is shared; safety is proactive; and redundancy is crucial. Inside this, the circle is divided into five sections with logos representing each section: Safe vehicles, safe speeds, safe roads, post-crash care, and safe road users.">
            <a:extLst>
              <a:ext uri="{FF2B5EF4-FFF2-40B4-BE49-F238E27FC236}">
                <a16:creationId xmlns:a16="http://schemas.microsoft.com/office/drawing/2014/main" id="{788234EC-433E-4355-BE35-D17915770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2223" y="255223"/>
            <a:ext cx="6345936" cy="6345936"/>
          </a:xfrm>
          <a:prstGeom prst="rect">
            <a:avLst/>
          </a:prstGeom>
        </p:spPr>
      </p:pic>
      <p:sp>
        <p:nvSpPr>
          <p:cNvPr id="7" name="TextBox 6">
            <a:extLst>
              <a:ext uri="{FF2B5EF4-FFF2-40B4-BE49-F238E27FC236}">
                <a16:creationId xmlns:a16="http://schemas.microsoft.com/office/drawing/2014/main" id="{EE059900-4E0C-4F5B-A6EB-A37A66B7D9FC}"/>
              </a:ext>
              <a:ext uri="{C183D7F6-B498-43B3-948B-1728B52AA6E4}">
                <adec:decorative xmlns:adec="http://schemas.microsoft.com/office/drawing/2017/decorative" val="0"/>
              </a:ext>
            </a:extLst>
          </p:cNvPr>
          <p:cNvSpPr txBox="1"/>
          <p:nvPr/>
        </p:nvSpPr>
        <p:spPr>
          <a:xfrm>
            <a:off x="7848599" y="6305261"/>
            <a:ext cx="1159207" cy="184666"/>
          </a:xfrm>
          <a:prstGeom prst="rect">
            <a:avLst/>
          </a:prstGeom>
          <a:noFill/>
        </p:spPr>
        <p:txBody>
          <a:bodyPr wrap="square" lIns="0" tIns="0" rIns="0" bIns="0" rtlCol="0">
            <a:spAutoFit/>
          </a:bodyPr>
          <a:lstStyle/>
          <a:p>
            <a:r>
              <a:rPr lang="en-US" sz="1200" dirty="0">
                <a:solidFill>
                  <a:schemeClr val="bg1"/>
                </a:solidFill>
              </a:rPr>
              <a:t>Source: FHWA</a:t>
            </a:r>
          </a:p>
        </p:txBody>
      </p:sp>
    </p:spTree>
    <p:extLst>
      <p:ext uri="{BB962C8B-B14F-4D97-AF65-F5344CB8AC3E}">
        <p14:creationId xmlns:p14="http://schemas.microsoft.com/office/powerpoint/2010/main" val="79701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71C548B-4198-4327-9F6D-C7EA17EBE5A2}"/>
              </a:ext>
              <a:ext uri="{C183D7F6-B498-43B3-948B-1728B52AA6E4}">
                <adec:decorative xmlns:adec="http://schemas.microsoft.com/office/drawing/2017/decorative" val="0"/>
              </a:ext>
            </a:extLst>
          </p:cNvPr>
          <p:cNvSpPr txBox="1">
            <a:spLocks/>
          </p:cNvSpPr>
          <p:nvPr/>
        </p:nvSpPr>
        <p:spPr>
          <a:xfrm>
            <a:off x="587828" y="1200184"/>
            <a:ext cx="7237181" cy="80803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ts val="6000"/>
              </a:lnSpc>
              <a:spcBef>
                <a:spcPct val="0"/>
              </a:spcBef>
              <a:spcAft>
                <a:spcPts val="0"/>
              </a:spcAft>
              <a:buClrTx/>
              <a:buSzTx/>
              <a:buFontTx/>
              <a:buNone/>
              <a:tabLst/>
              <a:defRPr/>
            </a:pPr>
            <a:r>
              <a:rPr kumimoji="0" lang="en-US" sz="6000" b="1" i="0" u="none" strike="noStrike" kern="1200" cap="none" spc="0" normalizeH="0" baseline="0" noProof="0">
                <a:ln>
                  <a:noFill/>
                </a:ln>
                <a:solidFill>
                  <a:schemeClr val="bg1"/>
                </a:solidFill>
                <a:effectLst/>
                <a:uLnTx/>
                <a:uFillTx/>
                <a:latin typeface="+mj-lt"/>
                <a:ea typeface="+mj-ea"/>
                <a:cs typeface="+mj-cs"/>
              </a:rPr>
              <a:t>Presentation Overview</a:t>
            </a:r>
          </a:p>
        </p:txBody>
      </p:sp>
      <p:grpSp>
        <p:nvGrpSpPr>
          <p:cNvPr id="25" name="Group 24">
            <a:extLst>
              <a:ext uri="{FF2B5EF4-FFF2-40B4-BE49-F238E27FC236}">
                <a16:creationId xmlns:a16="http://schemas.microsoft.com/office/drawing/2014/main" id="{3A17A3E3-85A8-45D0-8FFB-BA8B7E420B26}"/>
              </a:ext>
              <a:ext uri="{C183D7F6-B498-43B3-948B-1728B52AA6E4}">
                <adec:decorative xmlns:adec="http://schemas.microsoft.com/office/drawing/2017/decorative" val="1"/>
              </a:ext>
            </a:extLst>
          </p:cNvPr>
          <p:cNvGrpSpPr/>
          <p:nvPr/>
        </p:nvGrpSpPr>
        <p:grpSpPr>
          <a:xfrm>
            <a:off x="532435" y="3852479"/>
            <a:ext cx="2116636" cy="2473089"/>
            <a:chOff x="532435" y="3852479"/>
            <a:chExt cx="2116636" cy="2473089"/>
          </a:xfrm>
          <a:solidFill>
            <a:srgbClr val="003C47"/>
          </a:solidFill>
        </p:grpSpPr>
        <p:sp>
          <p:nvSpPr>
            <p:cNvPr id="26" name="Rectangle 25">
              <a:extLst>
                <a:ext uri="{FF2B5EF4-FFF2-40B4-BE49-F238E27FC236}">
                  <a16:creationId xmlns:a16="http://schemas.microsoft.com/office/drawing/2014/main" id="{431EBA78-E61B-46FC-A36B-E703C2F59BE7}"/>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DDAE77BE-C04C-440C-ACCF-DF771D4EBFD4}"/>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1</a:t>
              </a:r>
            </a:p>
          </p:txBody>
        </p:sp>
        <p:sp>
          <p:nvSpPr>
            <p:cNvPr id="27" name="Title 1">
              <a:extLst>
                <a:ext uri="{FF2B5EF4-FFF2-40B4-BE49-F238E27FC236}">
                  <a16:creationId xmlns:a16="http://schemas.microsoft.com/office/drawing/2014/main" id="{8DF15BBA-D977-4A48-8F42-88AE74B7931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US DOT Equity Action Plan</a:t>
              </a:r>
            </a:p>
          </p:txBody>
        </p:sp>
      </p:grpSp>
      <p:grpSp>
        <p:nvGrpSpPr>
          <p:cNvPr id="29" name="Group 28">
            <a:extLst>
              <a:ext uri="{FF2B5EF4-FFF2-40B4-BE49-F238E27FC236}">
                <a16:creationId xmlns:a16="http://schemas.microsoft.com/office/drawing/2014/main" id="{6FAA4C06-3AB6-4FCD-99EF-287C9C926917}"/>
              </a:ext>
              <a:ext uri="{C183D7F6-B498-43B3-948B-1728B52AA6E4}">
                <adec:decorative xmlns:adec="http://schemas.microsoft.com/office/drawing/2017/decorative" val="1"/>
              </a:ext>
            </a:extLst>
          </p:cNvPr>
          <p:cNvGrpSpPr/>
          <p:nvPr/>
        </p:nvGrpSpPr>
        <p:grpSpPr>
          <a:xfrm>
            <a:off x="2785059" y="3852479"/>
            <a:ext cx="2116636" cy="2473089"/>
            <a:chOff x="532435" y="3852479"/>
            <a:chExt cx="2116636" cy="2473089"/>
          </a:xfrm>
          <a:solidFill>
            <a:srgbClr val="003C47"/>
          </a:solidFill>
        </p:grpSpPr>
        <p:sp>
          <p:nvSpPr>
            <p:cNvPr id="30" name="Rectangle 29">
              <a:extLst>
                <a:ext uri="{FF2B5EF4-FFF2-40B4-BE49-F238E27FC236}">
                  <a16:creationId xmlns:a16="http://schemas.microsoft.com/office/drawing/2014/main" id="{724A241E-920A-4C94-8D6A-8437450129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3320AA4E-541D-41DD-BC87-7DB8C5996D22}"/>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2</a:t>
              </a:r>
            </a:p>
          </p:txBody>
        </p:sp>
        <p:sp>
          <p:nvSpPr>
            <p:cNvPr id="31" name="Title 1">
              <a:extLst>
                <a:ext uri="{FF2B5EF4-FFF2-40B4-BE49-F238E27FC236}">
                  <a16:creationId xmlns:a16="http://schemas.microsoft.com/office/drawing/2014/main" id="{B9BE839D-2E74-4D1E-8E54-8C59CC83CF6F}"/>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Approach</a:t>
              </a:r>
            </a:p>
          </p:txBody>
        </p:sp>
      </p:grpSp>
      <p:grpSp>
        <p:nvGrpSpPr>
          <p:cNvPr id="33" name="Group 32">
            <a:extLst>
              <a:ext uri="{FF2B5EF4-FFF2-40B4-BE49-F238E27FC236}">
                <a16:creationId xmlns:a16="http://schemas.microsoft.com/office/drawing/2014/main" id="{2D60C22B-8285-4D63-9454-72A660C80070}"/>
              </a:ext>
              <a:ext uri="{C183D7F6-B498-43B3-948B-1728B52AA6E4}">
                <adec:decorative xmlns:adec="http://schemas.microsoft.com/office/drawing/2017/decorative" val="0"/>
              </a:ext>
            </a:extLst>
          </p:cNvPr>
          <p:cNvGrpSpPr/>
          <p:nvPr/>
        </p:nvGrpSpPr>
        <p:grpSpPr>
          <a:xfrm>
            <a:off x="5037683" y="3852479"/>
            <a:ext cx="2116636" cy="2473089"/>
            <a:chOff x="532435" y="3852479"/>
            <a:chExt cx="2116636" cy="2473089"/>
          </a:xfrm>
        </p:grpSpPr>
        <p:sp>
          <p:nvSpPr>
            <p:cNvPr id="34" name="Rectangle 33">
              <a:extLst>
                <a:ext uri="{FF2B5EF4-FFF2-40B4-BE49-F238E27FC236}">
                  <a16:creationId xmlns:a16="http://schemas.microsoft.com/office/drawing/2014/main" id="{983CE893-CD41-47CA-9D83-FC78BD00D68B}"/>
                </a:ext>
              </a:extLst>
            </p:cNvPr>
            <p:cNvSpPr/>
            <p:nvPr/>
          </p:nvSpPr>
          <p:spPr>
            <a:xfrm>
              <a:off x="532435"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id="{C4D623A3-A4F5-4C87-BFD9-B6CD88275908}"/>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3</a:t>
              </a:r>
            </a:p>
          </p:txBody>
        </p:sp>
        <p:sp>
          <p:nvSpPr>
            <p:cNvPr id="35" name="Title 1">
              <a:extLst>
                <a:ext uri="{FF2B5EF4-FFF2-40B4-BE49-F238E27FC236}">
                  <a16:creationId xmlns:a16="http://schemas.microsoft.com/office/drawing/2014/main" id="{C1392951-809F-443F-ADE2-677543862698}"/>
                </a:ext>
              </a:extLst>
            </p:cNvPr>
            <p:cNvSpPr txBox="1">
              <a:spLocks/>
            </p:cNvSpPr>
            <p:nvPr/>
          </p:nvSpPr>
          <p:spPr>
            <a:xfrm>
              <a:off x="616220"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Equity in the Safe System Principles </a:t>
              </a:r>
            </a:p>
          </p:txBody>
        </p:sp>
      </p:grpSp>
      <p:grpSp>
        <p:nvGrpSpPr>
          <p:cNvPr id="37" name="Group 36">
            <a:extLst>
              <a:ext uri="{FF2B5EF4-FFF2-40B4-BE49-F238E27FC236}">
                <a16:creationId xmlns:a16="http://schemas.microsoft.com/office/drawing/2014/main" id="{8088A7DB-343F-4BE2-8818-6AF712EA5683}"/>
              </a:ext>
              <a:ext uri="{C183D7F6-B498-43B3-948B-1728B52AA6E4}">
                <adec:decorative xmlns:adec="http://schemas.microsoft.com/office/drawing/2017/decorative" val="1"/>
              </a:ext>
            </a:extLst>
          </p:cNvPr>
          <p:cNvGrpSpPr/>
          <p:nvPr/>
        </p:nvGrpSpPr>
        <p:grpSpPr>
          <a:xfrm>
            <a:off x="7290305" y="3852479"/>
            <a:ext cx="2116636" cy="2473089"/>
            <a:chOff x="532433" y="3852479"/>
            <a:chExt cx="2116636" cy="2473089"/>
          </a:xfrm>
          <a:solidFill>
            <a:srgbClr val="003C47"/>
          </a:solidFill>
        </p:grpSpPr>
        <p:sp>
          <p:nvSpPr>
            <p:cNvPr id="38" name="Rectangle 37">
              <a:extLst>
                <a:ext uri="{FF2B5EF4-FFF2-40B4-BE49-F238E27FC236}">
                  <a16:creationId xmlns:a16="http://schemas.microsoft.com/office/drawing/2014/main" id="{E6DFB066-97D4-4799-8CAD-1D0BE7BC50C7}"/>
                </a:ext>
              </a:extLst>
            </p:cNvPr>
            <p:cNvSpPr/>
            <p:nvPr/>
          </p:nvSpPr>
          <p:spPr>
            <a:xfrm>
              <a:off x="532433"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9CD24816-1EFF-4778-9361-DF62FB0961D0}"/>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4</a:t>
              </a:r>
            </a:p>
          </p:txBody>
        </p:sp>
        <p:sp>
          <p:nvSpPr>
            <p:cNvPr id="39" name="Title 1">
              <a:extLst>
                <a:ext uri="{FF2B5EF4-FFF2-40B4-BE49-F238E27FC236}">
                  <a16:creationId xmlns:a16="http://schemas.microsoft.com/office/drawing/2014/main" id="{4A9AF9CD-1240-44CF-8697-EC27892C5CCD}"/>
                </a:ext>
              </a:extLst>
            </p:cNvPr>
            <p:cNvSpPr txBox="1">
              <a:spLocks/>
            </p:cNvSpPr>
            <p:nvPr/>
          </p:nvSpPr>
          <p:spPr>
            <a:xfrm>
              <a:off x="616220" y="4969965"/>
              <a:ext cx="17089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endParaRPr lang="en-US" sz="2400" dirty="0"/>
            </a:p>
          </p:txBody>
        </p:sp>
      </p:grpSp>
      <p:grpSp>
        <p:nvGrpSpPr>
          <p:cNvPr id="41" name="Group 40">
            <a:extLst>
              <a:ext uri="{FF2B5EF4-FFF2-40B4-BE49-F238E27FC236}">
                <a16:creationId xmlns:a16="http://schemas.microsoft.com/office/drawing/2014/main" id="{477D67E4-1873-491F-8AE1-1BDB34C3DEDD}"/>
              </a:ext>
              <a:ext uri="{C183D7F6-B498-43B3-948B-1728B52AA6E4}">
                <adec:decorative xmlns:adec="http://schemas.microsoft.com/office/drawing/2017/decorative" val="1"/>
              </a:ext>
            </a:extLst>
          </p:cNvPr>
          <p:cNvGrpSpPr/>
          <p:nvPr/>
        </p:nvGrpSpPr>
        <p:grpSpPr>
          <a:xfrm>
            <a:off x="9542931" y="3852479"/>
            <a:ext cx="2116636" cy="2473089"/>
            <a:chOff x="532435" y="3852479"/>
            <a:chExt cx="2116636" cy="2473089"/>
          </a:xfrm>
          <a:solidFill>
            <a:srgbClr val="003C47"/>
          </a:solidFill>
        </p:grpSpPr>
        <p:sp>
          <p:nvSpPr>
            <p:cNvPr id="42" name="Rectangle 41">
              <a:extLst>
                <a:ext uri="{FF2B5EF4-FFF2-40B4-BE49-F238E27FC236}">
                  <a16:creationId xmlns:a16="http://schemas.microsoft.com/office/drawing/2014/main" id="{CDA2FB05-ACD6-4CCB-90AD-FC495B6633E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23FC221D-9050-4008-A3DA-E3A36BF9D145}"/>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5</a:t>
              </a:r>
            </a:p>
          </p:txBody>
        </p:sp>
        <p:sp>
          <p:nvSpPr>
            <p:cNvPr id="43" name="Title 1">
              <a:extLst>
                <a:ext uri="{FF2B5EF4-FFF2-40B4-BE49-F238E27FC236}">
                  <a16:creationId xmlns:a16="http://schemas.microsoft.com/office/drawing/2014/main" id="{1C7B3679-83B5-42FE-81D1-C44A57EF01A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Conclusion &amp; Resources</a:t>
              </a:r>
            </a:p>
          </p:txBody>
        </p:sp>
      </p:grpSp>
      <p:sp>
        <p:nvSpPr>
          <p:cNvPr id="23" name="Title 1">
            <a:extLst>
              <a:ext uri="{FF2B5EF4-FFF2-40B4-BE49-F238E27FC236}">
                <a16:creationId xmlns:a16="http://schemas.microsoft.com/office/drawing/2014/main" id="{8E8AE9CA-B860-44D1-8BD2-248275EC51BE}"/>
              </a:ext>
              <a:ext uri="{C183D7F6-B498-43B3-948B-1728B52AA6E4}">
                <adec:decorative xmlns:adec="http://schemas.microsoft.com/office/drawing/2017/decorative" val="1"/>
              </a:ext>
            </a:extLst>
          </p:cNvPr>
          <p:cNvSpPr txBox="1">
            <a:spLocks/>
          </p:cNvSpPr>
          <p:nvPr/>
        </p:nvSpPr>
        <p:spPr>
          <a:xfrm>
            <a:off x="7417293"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Elements</a:t>
            </a:r>
          </a:p>
        </p:txBody>
      </p:sp>
    </p:spTree>
    <p:extLst>
      <p:ext uri="{BB962C8B-B14F-4D97-AF65-F5344CB8AC3E}">
        <p14:creationId xmlns:p14="http://schemas.microsoft.com/office/powerpoint/2010/main" val="154655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EE042764-5645-4BFA-85F7-64DF168722DF}"/>
              </a:ext>
            </a:extLst>
          </p:cNvPr>
          <p:cNvSpPr txBox="1">
            <a:spLocks noGrp="1"/>
          </p:cNvSpPr>
          <p:nvPr>
            <p:ph type="title" idx="4294967295"/>
          </p:nvPr>
        </p:nvSpPr>
        <p:spPr>
          <a:xfrm>
            <a:off x="637525" y="571356"/>
            <a:ext cx="3195249" cy="75640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003C47"/>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a:ln>
                  <a:noFill/>
                </a:ln>
                <a:solidFill>
                  <a:srgbClr val="FFC000"/>
                </a:solidFill>
                <a:effectLst/>
                <a:uLnTx/>
                <a:uFillTx/>
                <a:latin typeface="+mj-lt"/>
                <a:ea typeface="+mj-ea"/>
                <a:cs typeface="+mj-cs"/>
              </a:rPr>
              <a:t>The 6 Safe System Principles</a:t>
            </a:r>
          </a:p>
        </p:txBody>
      </p:sp>
      <p:grpSp>
        <p:nvGrpSpPr>
          <p:cNvPr id="2" name="Group 1" descr="This is the circular diagram from slide 14, where the circumference is highlighted. It is a band with six safe system principles: Death and serious injury is unacceptable; Humans make mistakes; Humans are vulnerable, responsibility is shared; safety is proactive; and redundancy is crucial."/>
          <p:cNvGrpSpPr/>
          <p:nvPr/>
        </p:nvGrpSpPr>
        <p:grpSpPr>
          <a:xfrm>
            <a:off x="2922223" y="255223"/>
            <a:ext cx="6345936" cy="6345936"/>
            <a:chOff x="2922223" y="255223"/>
            <a:chExt cx="6345936" cy="6345936"/>
          </a:xfrm>
        </p:grpSpPr>
        <p:pic>
          <p:nvPicPr>
            <p:cNvPr id="11" name="Graphic 10">
              <a:extLst>
                <a:ext uri="{FF2B5EF4-FFF2-40B4-BE49-F238E27FC236}">
                  <a16:creationId xmlns:a16="http://schemas.microsoft.com/office/drawing/2014/main" id="{C6D1A71A-CCC7-4FDC-A35A-64475444E2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2223" y="255223"/>
              <a:ext cx="6345936" cy="6345936"/>
            </a:xfrm>
            <a:prstGeom prst="rect">
              <a:avLst/>
            </a:prstGeom>
          </p:spPr>
        </p:pic>
        <p:sp>
          <p:nvSpPr>
            <p:cNvPr id="4" name="Freeform: Shape 3">
              <a:extLst>
                <a:ext uri="{FF2B5EF4-FFF2-40B4-BE49-F238E27FC236}">
                  <a16:creationId xmlns:a16="http://schemas.microsoft.com/office/drawing/2014/main" id="{F06A7299-9236-4DA9-B70B-80E5A382CFC3}"/>
                </a:ext>
              </a:extLst>
            </p:cNvPr>
            <p:cNvSpPr/>
            <p:nvPr/>
          </p:nvSpPr>
          <p:spPr>
            <a:xfrm>
              <a:off x="3339825" y="672825"/>
              <a:ext cx="5512349" cy="5512349"/>
            </a:xfrm>
            <a:custGeom>
              <a:avLst/>
              <a:gdLst>
                <a:gd name="connsiteX0" fmla="*/ 5512350 w 5512349"/>
                <a:gd name="connsiteY0" fmla="*/ 2756175 h 5512349"/>
                <a:gd name="connsiteX1" fmla="*/ 2756175 w 5512349"/>
                <a:gd name="connsiteY1" fmla="*/ 5512350 h 5512349"/>
                <a:gd name="connsiteX2" fmla="*/ 0 w 5512349"/>
                <a:gd name="connsiteY2" fmla="*/ 2756175 h 5512349"/>
                <a:gd name="connsiteX3" fmla="*/ 2756175 w 5512349"/>
                <a:gd name="connsiteY3" fmla="*/ 0 h 5512349"/>
                <a:gd name="connsiteX4" fmla="*/ 5512350 w 5512349"/>
                <a:gd name="connsiteY4" fmla="*/ 2756175 h 551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349" h="5512349">
                  <a:moveTo>
                    <a:pt x="5512350" y="2756175"/>
                  </a:moveTo>
                  <a:cubicBezTo>
                    <a:pt x="5512350" y="4278368"/>
                    <a:pt x="4278368" y="5512350"/>
                    <a:pt x="2756175" y="5512350"/>
                  </a:cubicBezTo>
                  <a:cubicBezTo>
                    <a:pt x="1233982" y="5512350"/>
                    <a:pt x="0" y="4278368"/>
                    <a:pt x="0" y="2756175"/>
                  </a:cubicBezTo>
                  <a:cubicBezTo>
                    <a:pt x="0" y="1233982"/>
                    <a:pt x="1233982" y="0"/>
                    <a:pt x="2756175" y="0"/>
                  </a:cubicBezTo>
                  <a:cubicBezTo>
                    <a:pt x="4278368" y="0"/>
                    <a:pt x="5512350" y="1233982"/>
                    <a:pt x="5512350" y="2756175"/>
                  </a:cubicBezTo>
                  <a:close/>
                </a:path>
              </a:pathLst>
            </a:custGeom>
            <a:solidFill>
              <a:srgbClr val="1F6776">
                <a:alpha val="91000"/>
              </a:srgbClr>
            </a:solidFill>
            <a:ln w="9525" cap="flat">
              <a:noFill/>
              <a:prstDash val="solid"/>
              <a:miter/>
            </a:ln>
          </p:spPr>
          <p:txBody>
            <a:bodyPr rtlCol="0" anchor="ctr"/>
            <a:lstStyle/>
            <a:p>
              <a:endParaRPr lang="en-US"/>
            </a:p>
          </p:txBody>
        </p:sp>
      </p:grpSp>
      <p:sp>
        <p:nvSpPr>
          <p:cNvPr id="8" name="TextBox 7">
            <a:extLst>
              <a:ext uri="{FF2B5EF4-FFF2-40B4-BE49-F238E27FC236}">
                <a16:creationId xmlns:a16="http://schemas.microsoft.com/office/drawing/2014/main" id="{EE059900-4E0C-4F5B-A6EB-A37A66B7D9FC}"/>
              </a:ext>
            </a:extLst>
          </p:cNvPr>
          <p:cNvSpPr txBox="1"/>
          <p:nvPr/>
        </p:nvSpPr>
        <p:spPr>
          <a:xfrm>
            <a:off x="7848599" y="6270537"/>
            <a:ext cx="1159207" cy="184666"/>
          </a:xfrm>
          <a:prstGeom prst="rect">
            <a:avLst/>
          </a:prstGeom>
          <a:noFill/>
        </p:spPr>
        <p:txBody>
          <a:bodyPr wrap="square" lIns="0" tIns="0" rIns="0" bIns="0" rtlCol="0">
            <a:spAutoFit/>
          </a:bodyPr>
          <a:lstStyle/>
          <a:p>
            <a:r>
              <a:rPr lang="en-US" sz="1200">
                <a:solidFill>
                  <a:schemeClr val="bg1"/>
                </a:solidFill>
              </a:rPr>
              <a:t>Source: FHWA</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1434" y="1767644"/>
            <a:ext cx="2228632" cy="1234662"/>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73040" y="3319461"/>
            <a:ext cx="2227026" cy="1174006"/>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71434" y="4780657"/>
            <a:ext cx="2228632" cy="124486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590316" y="1755734"/>
            <a:ext cx="2376731" cy="1246572"/>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9606702" y="3319461"/>
            <a:ext cx="2376731" cy="1060089"/>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9606702" y="4619611"/>
            <a:ext cx="2376731" cy="1291597"/>
          </a:xfrm>
          <a:prstGeom prst="rect">
            <a:avLst/>
          </a:prstGeom>
        </p:spPr>
      </p:pic>
    </p:spTree>
    <p:extLst>
      <p:ext uri="{BB962C8B-B14F-4D97-AF65-F5344CB8AC3E}">
        <p14:creationId xmlns:p14="http://schemas.microsoft.com/office/powerpoint/2010/main" val="1494621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1CAAB-AA53-442F-8DE6-383244E7EE85}"/>
              </a:ext>
              <a:ext uri="{C183D7F6-B498-43B3-948B-1728B52AA6E4}">
                <adec:decorative xmlns:adec="http://schemas.microsoft.com/office/drawing/2017/decorative" val="1"/>
              </a:ext>
            </a:extLst>
          </p:cNvPr>
          <p:cNvSpPr/>
          <p:nvPr/>
        </p:nvSpPr>
        <p:spPr>
          <a:xfrm>
            <a:off x="640080" y="1892715"/>
            <a:ext cx="1079588"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0A2CF32-6836-4154-907F-1807F247E58E}"/>
              </a:ext>
              <a:ext uri="{C183D7F6-B498-43B3-948B-1728B52AA6E4}">
                <adec:decorative xmlns:adec="http://schemas.microsoft.com/office/drawing/2017/decorative" val="1"/>
              </a:ext>
            </a:extLst>
          </p:cNvPr>
          <p:cNvSpPr/>
          <p:nvPr/>
        </p:nvSpPr>
        <p:spPr>
          <a:xfrm>
            <a:off x="833437" y="426719"/>
            <a:ext cx="6625999"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
            <a:extLst>
              <a:ext uri="{FF2B5EF4-FFF2-40B4-BE49-F238E27FC236}">
                <a16:creationId xmlns:a16="http://schemas.microsoft.com/office/drawing/2014/main" id="{7D925E2F-45C5-4A4F-8745-C945E4D8A20A}"/>
              </a:ext>
            </a:extLst>
          </p:cNvPr>
          <p:cNvSpPr>
            <a:spLocks noGrp="1"/>
          </p:cNvSpPr>
          <p:nvPr>
            <p:ph type="title"/>
          </p:nvPr>
        </p:nvSpPr>
        <p:spPr/>
        <p:txBody>
          <a:bodyPr/>
          <a:lstStyle/>
          <a:p>
            <a:r>
              <a:rPr lang="en-US" dirty="0"/>
              <a:t>Death/serious injury is unacceptable</a:t>
            </a:r>
          </a:p>
        </p:txBody>
      </p:sp>
      <p:sp>
        <p:nvSpPr>
          <p:cNvPr id="23" name="Freeform: Shape 22">
            <a:extLst>
              <a:ext uri="{FF2B5EF4-FFF2-40B4-BE49-F238E27FC236}">
                <a16:creationId xmlns:a16="http://schemas.microsoft.com/office/drawing/2014/main" id="{A41138B3-8393-48D3-B776-1161170E5320}"/>
              </a:ext>
              <a:ext uri="{C183D7F6-B498-43B3-948B-1728B52AA6E4}">
                <adec:decorative xmlns:adec="http://schemas.microsoft.com/office/drawing/2017/decorative" val="1"/>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chemeClr val="bg1"/>
          </a:solidFill>
          <a:ln w="7790" cap="flat">
            <a:noFill/>
            <a:prstDash val="solid"/>
            <a:miter/>
          </a:ln>
        </p:spPr>
        <p:txBody>
          <a:bodyPr rtlCol="0" anchor="ctr"/>
          <a:lstStyle/>
          <a:p>
            <a:endParaRPr lang="en-US">
              <a:solidFill>
                <a:schemeClr val="bg1"/>
              </a:solidFill>
            </a:endParaRPr>
          </a:p>
        </p:txBody>
      </p:sp>
      <p:sp>
        <p:nvSpPr>
          <p:cNvPr id="38" name="Freeform: Shape 37">
            <a:extLst>
              <a:ext uri="{FF2B5EF4-FFF2-40B4-BE49-F238E27FC236}">
                <a16:creationId xmlns:a16="http://schemas.microsoft.com/office/drawing/2014/main" id="{41605388-1942-4819-9DAA-D5DB838FC69A}"/>
              </a:ext>
              <a:ext uri="{C183D7F6-B498-43B3-948B-1728B52AA6E4}">
                <adec:decorative xmlns:adec="http://schemas.microsoft.com/office/drawing/2017/decorative" val="1"/>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rgbClr val="3293C8"/>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 uri="{C183D7F6-B498-43B3-948B-1728B52AA6E4}">
                <adec:decorative xmlns:adec="http://schemas.microsoft.com/office/drawing/2017/decorative" val="1"/>
              </a:ext>
            </a:extLst>
          </p:cNvPr>
          <p:cNvGrpSpPr/>
          <p:nvPr/>
        </p:nvGrpSpPr>
        <p:grpSpPr>
          <a:xfrm>
            <a:off x="1035882" y="3338445"/>
            <a:ext cx="319829" cy="506112"/>
            <a:chOff x="3902310" y="1919417"/>
            <a:chExt cx="409791" cy="648473"/>
          </a:xfrm>
          <a:solidFill>
            <a:srgbClr val="3293C8"/>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E8ACD6F-FE6B-4ACA-BE98-49AB0916DC45}"/>
              </a:ext>
              <a:ext uri="{C183D7F6-B498-43B3-948B-1728B52AA6E4}">
                <adec:decorative xmlns:adec="http://schemas.microsoft.com/office/drawing/2017/decorative" val="1"/>
              </a:ext>
            </a:extLst>
          </p:cNvPr>
          <p:cNvGrpSpPr/>
          <p:nvPr/>
        </p:nvGrpSpPr>
        <p:grpSpPr>
          <a:xfrm>
            <a:off x="847588" y="4064139"/>
            <a:ext cx="636164" cy="447251"/>
            <a:chOff x="897599" y="3179269"/>
            <a:chExt cx="815105" cy="573054"/>
          </a:xfrm>
          <a:solidFill>
            <a:srgbClr val="3293C8"/>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grpSp>
        <p:nvGrpSpPr>
          <p:cNvPr id="33" name="Graphic 2">
            <a:extLst>
              <a:ext uri="{FF2B5EF4-FFF2-40B4-BE49-F238E27FC236}">
                <a16:creationId xmlns:a16="http://schemas.microsoft.com/office/drawing/2014/main" id="{452AA7F1-440A-4BE1-A3CB-C4F4F862F738}"/>
              </a:ext>
              <a:ext uri="{C183D7F6-B498-43B3-948B-1728B52AA6E4}">
                <adec:decorative xmlns:adec="http://schemas.microsoft.com/office/drawing/2017/decorative" val="1"/>
              </a:ext>
            </a:extLst>
          </p:cNvPr>
          <p:cNvGrpSpPr/>
          <p:nvPr/>
        </p:nvGrpSpPr>
        <p:grpSpPr>
          <a:xfrm>
            <a:off x="838200" y="5504591"/>
            <a:ext cx="651933" cy="538884"/>
            <a:chOff x="3745846" y="3105202"/>
            <a:chExt cx="835310" cy="690463"/>
          </a:xfrm>
          <a:solidFill>
            <a:srgbClr val="3293C8"/>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solidFill>
              <a:srgbClr val="3293C8"/>
            </a:solid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solidFill>
              <a:srgbClr val="3293C8"/>
            </a:solidFill>
            <a:ln w="7790" cap="flat">
              <a:noFill/>
              <a:prstDash val="solid"/>
              <a:miter/>
            </a:ln>
          </p:spPr>
          <p:txBody>
            <a:bodyPr rtlCol="0" anchor="ctr"/>
            <a:lstStyle/>
            <a:p>
              <a:endParaRPr lang="en-US"/>
            </a:p>
          </p:txBody>
        </p:sp>
      </p:grpSp>
      <p:pic>
        <p:nvPicPr>
          <p:cNvPr id="3" name="Picture 2" descr="People laying wreaths of flowers at a memorial site.">
            <a:extLst>
              <a:ext uri="{FF2B5EF4-FFF2-40B4-BE49-F238E27FC236}">
                <a16:creationId xmlns:a16="http://schemas.microsoft.com/office/drawing/2014/main" id="{4A47BE7A-7F76-4BBA-8A21-49A1E55C8FE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09918" y="1645453"/>
            <a:ext cx="9449650" cy="4680115"/>
          </a:xfrm>
          <a:prstGeom prst="rect">
            <a:avLst/>
          </a:prstGeom>
        </p:spPr>
      </p:pic>
      <p:sp>
        <p:nvSpPr>
          <p:cNvPr id="22" name="TextBox 21">
            <a:extLst>
              <a:ext uri="{FF2B5EF4-FFF2-40B4-BE49-F238E27FC236}">
                <a16:creationId xmlns:a16="http://schemas.microsoft.com/office/drawing/2014/main" id="{A5A4FE36-2A4B-43B0-AB27-63084DEEDA35}"/>
              </a:ext>
              <a:ext uri="{C183D7F6-B498-43B3-948B-1728B52AA6E4}">
                <adec:decorative xmlns:adec="http://schemas.microsoft.com/office/drawing/2017/decorative" val="1"/>
              </a:ext>
            </a:extLst>
          </p:cNvPr>
          <p:cNvSpPr txBox="1"/>
          <p:nvPr/>
        </p:nvSpPr>
        <p:spPr>
          <a:xfrm>
            <a:off x="6181344" y="6378258"/>
            <a:ext cx="5462788" cy="184666"/>
          </a:xfrm>
          <a:prstGeom prst="rect">
            <a:avLst/>
          </a:prstGeom>
          <a:noFill/>
        </p:spPr>
        <p:txBody>
          <a:bodyPr wrap="square" lIns="0" tIns="0" rIns="0" bIns="0" rtlCol="0">
            <a:spAutoFit/>
          </a:bodyPr>
          <a:lstStyle/>
          <a:p>
            <a:pPr algn="r"/>
            <a:r>
              <a:rPr lang="en-US" sz="1200">
                <a:solidFill>
                  <a:schemeClr val="bg1"/>
                </a:solidFill>
              </a:rPr>
              <a:t>Source: Vision Zero Network</a:t>
            </a:r>
          </a:p>
        </p:txBody>
      </p:sp>
    </p:spTree>
    <p:extLst>
      <p:ext uri="{BB962C8B-B14F-4D97-AF65-F5344CB8AC3E}">
        <p14:creationId xmlns:p14="http://schemas.microsoft.com/office/powerpoint/2010/main" val="3303703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1206-98D5-4B84-8993-F87E04A5CD7F}"/>
              </a:ext>
            </a:extLst>
          </p:cNvPr>
          <p:cNvSpPr>
            <a:spLocks noGrp="1"/>
          </p:cNvSpPr>
          <p:nvPr>
            <p:ph type="title"/>
          </p:nvPr>
        </p:nvSpPr>
        <p:spPr>
          <a:xfrm>
            <a:off x="251791" y="5543629"/>
            <a:ext cx="11688418" cy="1246179"/>
          </a:xfrm>
        </p:spPr>
        <p:txBody>
          <a:bodyPr/>
          <a:lstStyle/>
          <a:p>
            <a:pPr algn="ctr">
              <a:lnSpc>
                <a:spcPct val="100000"/>
              </a:lnSpc>
            </a:pPr>
            <a:r>
              <a:rPr lang="en-US" sz="2800" cap="none" dirty="0">
                <a:ea typeface="Times New Roman"/>
                <a:cs typeface="Times New Roman"/>
              </a:rPr>
              <a:t>We will make more rapid progress toward the goal of zero deaths by addressing disparate traffic safety outcomes in underserved communities. </a:t>
            </a:r>
            <a:endParaRPr lang="en-US" sz="2800" cap="none" dirty="0">
              <a:cs typeface="Arial"/>
            </a:endParaRPr>
          </a:p>
        </p:txBody>
      </p:sp>
      <p:pic>
        <p:nvPicPr>
          <p:cNvPr id="8" name="Picture 7" descr="Equality vs Equity graphic as discussed on slide 9. ">
            <a:extLst>
              <a:ext uri="{FF2B5EF4-FFF2-40B4-BE49-F238E27FC236}">
                <a16:creationId xmlns:a16="http://schemas.microsoft.com/office/drawing/2014/main" id="{E08924A6-7BAF-4056-886B-BE48131E6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404" y="123854"/>
            <a:ext cx="9445612" cy="5327442"/>
          </a:xfrm>
          <a:prstGeom prst="rect">
            <a:avLst/>
          </a:prstGeom>
        </p:spPr>
      </p:pic>
      <p:sp>
        <p:nvSpPr>
          <p:cNvPr id="5" name="TextBox 4">
            <a:extLst>
              <a:ext uri="{FF2B5EF4-FFF2-40B4-BE49-F238E27FC236}">
                <a16:creationId xmlns:a16="http://schemas.microsoft.com/office/drawing/2014/main" id="{B70C864D-B32C-47E9-94E9-6964C25D87D1}"/>
              </a:ext>
            </a:extLst>
          </p:cNvPr>
          <p:cNvSpPr txBox="1"/>
          <p:nvPr/>
        </p:nvSpPr>
        <p:spPr>
          <a:xfrm>
            <a:off x="9530809" y="5358963"/>
            <a:ext cx="1159207" cy="184666"/>
          </a:xfrm>
          <a:prstGeom prst="rect">
            <a:avLst/>
          </a:prstGeom>
          <a:noFill/>
        </p:spPr>
        <p:txBody>
          <a:bodyPr wrap="square" lIns="0" tIns="0" rIns="0" bIns="0" rtlCol="0">
            <a:spAutoFit/>
          </a:bodyPr>
          <a:lstStyle/>
          <a:p>
            <a:r>
              <a:rPr lang="en-US" sz="1200" dirty="0">
                <a:solidFill>
                  <a:schemeClr val="bg1"/>
                </a:solidFill>
              </a:rPr>
              <a:t>Source: FHWA</a:t>
            </a:r>
          </a:p>
        </p:txBody>
      </p:sp>
    </p:spTree>
    <p:extLst>
      <p:ext uri="{BB962C8B-B14F-4D97-AF65-F5344CB8AC3E}">
        <p14:creationId xmlns:p14="http://schemas.microsoft.com/office/powerpoint/2010/main" val="2955231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1CAAB-AA53-442F-8DE6-383244E7EE85}"/>
              </a:ext>
              <a:ext uri="{C183D7F6-B498-43B3-948B-1728B52AA6E4}">
                <adec:decorative xmlns:adec="http://schemas.microsoft.com/office/drawing/2017/decorative" val="1"/>
              </a:ext>
            </a:extLst>
          </p:cNvPr>
          <p:cNvSpPr/>
          <p:nvPr/>
        </p:nvSpPr>
        <p:spPr>
          <a:xfrm>
            <a:off x="640080" y="2563275"/>
            <a:ext cx="1079588"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23A599-87D9-4C4B-A88B-7954025A8F37}"/>
              </a:ext>
              <a:ext uri="{C183D7F6-B498-43B3-948B-1728B52AA6E4}">
                <adec:decorative xmlns:adec="http://schemas.microsoft.com/office/drawing/2017/decorative" val="1"/>
              </a:ext>
            </a:extLst>
          </p:cNvPr>
          <p:cNvSpPr/>
          <p:nvPr/>
        </p:nvSpPr>
        <p:spPr>
          <a:xfrm>
            <a:off x="833437" y="426719"/>
            <a:ext cx="394811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
            <a:extLst>
              <a:ext uri="{FF2B5EF4-FFF2-40B4-BE49-F238E27FC236}">
                <a16:creationId xmlns:a16="http://schemas.microsoft.com/office/drawing/2014/main" id="{7D925E2F-45C5-4A4F-8745-C945E4D8A20A}"/>
              </a:ext>
            </a:extLst>
          </p:cNvPr>
          <p:cNvSpPr>
            <a:spLocks noGrp="1"/>
          </p:cNvSpPr>
          <p:nvPr>
            <p:ph type="title"/>
          </p:nvPr>
        </p:nvSpPr>
        <p:spPr/>
        <p:txBody>
          <a:bodyPr/>
          <a:lstStyle/>
          <a:p>
            <a:r>
              <a:rPr lang="en-US" dirty="0"/>
              <a:t>Humans make mistakes. </a:t>
            </a:r>
          </a:p>
        </p:txBody>
      </p:sp>
      <p:sp>
        <p:nvSpPr>
          <p:cNvPr id="23" name="Freeform: Shape 22">
            <a:extLst>
              <a:ext uri="{FF2B5EF4-FFF2-40B4-BE49-F238E27FC236}">
                <a16:creationId xmlns:a16="http://schemas.microsoft.com/office/drawing/2014/main" id="{A41138B3-8393-48D3-B776-1161170E5320}"/>
              </a:ext>
              <a:ext uri="{C183D7F6-B498-43B3-948B-1728B52AA6E4}">
                <adec:decorative xmlns:adec="http://schemas.microsoft.com/office/drawing/2017/decorative" val="1"/>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rgbClr val="3293C8"/>
          </a:solidFill>
          <a:ln w="779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605388-1942-4819-9DAA-D5DB838FC69A}"/>
              </a:ext>
              <a:ext uri="{C183D7F6-B498-43B3-948B-1728B52AA6E4}">
                <adec:decorative xmlns:adec="http://schemas.microsoft.com/office/drawing/2017/decorative" val="1"/>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chemeClr val="bg1"/>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 uri="{C183D7F6-B498-43B3-948B-1728B52AA6E4}">
                <adec:decorative xmlns:adec="http://schemas.microsoft.com/office/drawing/2017/decorative" val="1"/>
              </a:ext>
            </a:extLst>
          </p:cNvPr>
          <p:cNvGrpSpPr/>
          <p:nvPr/>
        </p:nvGrpSpPr>
        <p:grpSpPr>
          <a:xfrm>
            <a:off x="1035882" y="3338445"/>
            <a:ext cx="319829" cy="506112"/>
            <a:chOff x="3902310" y="1919417"/>
            <a:chExt cx="409791" cy="648473"/>
          </a:xfrm>
          <a:solidFill>
            <a:srgbClr val="3293C8"/>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E8ACD6F-FE6B-4ACA-BE98-49AB0916DC45}"/>
              </a:ext>
              <a:ext uri="{C183D7F6-B498-43B3-948B-1728B52AA6E4}">
                <adec:decorative xmlns:adec="http://schemas.microsoft.com/office/drawing/2017/decorative" val="1"/>
              </a:ext>
            </a:extLst>
          </p:cNvPr>
          <p:cNvGrpSpPr/>
          <p:nvPr/>
        </p:nvGrpSpPr>
        <p:grpSpPr>
          <a:xfrm>
            <a:off x="847588" y="4064139"/>
            <a:ext cx="636164" cy="447251"/>
            <a:chOff x="897599" y="3179269"/>
            <a:chExt cx="815105" cy="573054"/>
          </a:xfrm>
          <a:solidFill>
            <a:srgbClr val="3293C8"/>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grpSp>
        <p:nvGrpSpPr>
          <p:cNvPr id="33" name="Graphic 2">
            <a:extLst>
              <a:ext uri="{FF2B5EF4-FFF2-40B4-BE49-F238E27FC236}">
                <a16:creationId xmlns:a16="http://schemas.microsoft.com/office/drawing/2014/main" id="{452AA7F1-440A-4BE1-A3CB-C4F4F862F738}"/>
              </a:ext>
              <a:ext uri="{C183D7F6-B498-43B3-948B-1728B52AA6E4}">
                <adec:decorative xmlns:adec="http://schemas.microsoft.com/office/drawing/2017/decorative" val="1"/>
              </a:ext>
            </a:extLst>
          </p:cNvPr>
          <p:cNvGrpSpPr/>
          <p:nvPr/>
        </p:nvGrpSpPr>
        <p:grpSpPr>
          <a:xfrm>
            <a:off x="838200" y="5504591"/>
            <a:ext cx="651933" cy="538884"/>
            <a:chOff x="3745846" y="3105202"/>
            <a:chExt cx="835310" cy="690463"/>
          </a:xfrm>
          <a:solidFill>
            <a:srgbClr val="3293C8"/>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solidFill>
              <a:srgbClr val="3293C8"/>
            </a:solid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solidFill>
              <a:srgbClr val="3293C8"/>
            </a:solidFill>
            <a:ln w="7790" cap="flat">
              <a:noFill/>
              <a:prstDash val="solid"/>
              <a:miter/>
            </a:ln>
          </p:spPr>
          <p:txBody>
            <a:bodyPr rtlCol="0" anchor="ctr"/>
            <a:lstStyle/>
            <a:p>
              <a:endParaRPr lang="en-US"/>
            </a:p>
          </p:txBody>
        </p:sp>
      </p:grpSp>
      <p:pic>
        <p:nvPicPr>
          <p:cNvPr id="37" name="Picture 36" descr="Runners on a roadway with traffic.">
            <a:extLst>
              <a:ext uri="{FF2B5EF4-FFF2-40B4-BE49-F238E27FC236}">
                <a16:creationId xmlns:a16="http://schemas.microsoft.com/office/drawing/2014/main" id="{6643ADB9-DAD2-47F0-BC4B-B073AFC85B1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09917" y="1645453"/>
            <a:ext cx="9449650" cy="4680115"/>
          </a:xfrm>
          <a:prstGeom prst="rect">
            <a:avLst/>
          </a:prstGeom>
        </p:spPr>
      </p:pic>
      <p:sp>
        <p:nvSpPr>
          <p:cNvPr id="42" name="TextBox 41">
            <a:extLst>
              <a:ext uri="{FF2B5EF4-FFF2-40B4-BE49-F238E27FC236}">
                <a16:creationId xmlns:a16="http://schemas.microsoft.com/office/drawing/2014/main" id="{9F5BAE9D-CA69-4973-B5ED-2887EE5DC73B}"/>
              </a:ext>
              <a:ext uri="{C183D7F6-B498-43B3-948B-1728B52AA6E4}">
                <adec:decorative xmlns:adec="http://schemas.microsoft.com/office/drawing/2017/decorative" val="1"/>
              </a:ext>
            </a:extLst>
          </p:cNvPr>
          <p:cNvSpPr txBox="1"/>
          <p:nvPr/>
        </p:nvSpPr>
        <p:spPr>
          <a:xfrm>
            <a:off x="7349924" y="6378258"/>
            <a:ext cx="4294208" cy="184666"/>
          </a:xfrm>
          <a:prstGeom prst="rect">
            <a:avLst/>
          </a:prstGeom>
          <a:noFill/>
        </p:spPr>
        <p:txBody>
          <a:bodyPr wrap="square" lIns="0" tIns="0" rIns="0" bIns="0" rtlCol="0">
            <a:spAutoFit/>
          </a:bodyPr>
          <a:lstStyle/>
          <a:p>
            <a:pPr algn="r"/>
            <a:r>
              <a:rPr lang="en-US" sz="1200">
                <a:solidFill>
                  <a:schemeClr val="bg1"/>
                </a:solidFill>
              </a:rPr>
              <a:t>Source: Fehr &amp; Peers</a:t>
            </a:r>
          </a:p>
        </p:txBody>
      </p:sp>
    </p:spTree>
    <p:extLst>
      <p:ext uri="{BB962C8B-B14F-4D97-AF65-F5344CB8AC3E}">
        <p14:creationId xmlns:p14="http://schemas.microsoft.com/office/powerpoint/2010/main" val="3043067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imeline showing the evolution of public health practice. Current public health practices focuses downstream factors including mortality, disease and injury, and risk behaviors like smoking and poor nutrition. Emerging public health practice focuses on upstream factors, including living conditions of the physical, social, economic and work, and service environments. These living conditions are preceded by institutional inequities and social inequities, like class, race/ethnicity, immigration status, gender and sexual orientation. All of these practices are undergirded by public policy. ">
            <a:extLst>
              <a:ext uri="{FF2B5EF4-FFF2-40B4-BE49-F238E27FC236}">
                <a16:creationId xmlns:a16="http://schemas.microsoft.com/office/drawing/2014/main" id="{7B6FDA52-F6E8-4F0C-9147-8ABD6B710C8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026" y="0"/>
            <a:ext cx="12544412" cy="6865522"/>
          </a:xfrm>
        </p:spPr>
      </p:pic>
      <p:sp>
        <p:nvSpPr>
          <p:cNvPr id="2" name="Title 1">
            <a:extLst>
              <a:ext uri="{FF2B5EF4-FFF2-40B4-BE49-F238E27FC236}">
                <a16:creationId xmlns:a16="http://schemas.microsoft.com/office/drawing/2014/main" id="{26C2D123-4C26-4936-A94C-A15D285B0EA0}"/>
              </a:ext>
            </a:extLst>
          </p:cNvPr>
          <p:cNvSpPr>
            <a:spLocks noGrp="1"/>
          </p:cNvSpPr>
          <p:nvPr>
            <p:ph type="title"/>
          </p:nvPr>
        </p:nvSpPr>
        <p:spPr>
          <a:xfrm>
            <a:off x="838200" y="419529"/>
            <a:ext cx="10515600" cy="349501"/>
          </a:xfrm>
        </p:spPr>
        <p:txBody>
          <a:bodyPr/>
          <a:lstStyle/>
          <a:p>
            <a:r>
              <a:rPr lang="en-US" dirty="0">
                <a:solidFill>
                  <a:srgbClr val="3293C8"/>
                </a:solidFill>
              </a:rPr>
              <a:t>A PUBLIC HEALTH FRAMEWORK FOR REDUCING HEALTH INEQUITIES </a:t>
            </a:r>
          </a:p>
        </p:txBody>
      </p:sp>
      <p:sp>
        <p:nvSpPr>
          <p:cNvPr id="6" name="TextBox 5">
            <a:extLst>
              <a:ext uri="{FF2B5EF4-FFF2-40B4-BE49-F238E27FC236}">
                <a16:creationId xmlns:a16="http://schemas.microsoft.com/office/drawing/2014/main" id="{AB6BB22E-2CAE-43D3-830A-CAF76BB94AC9}"/>
              </a:ext>
            </a:extLst>
          </p:cNvPr>
          <p:cNvSpPr txBox="1"/>
          <p:nvPr/>
        </p:nvSpPr>
        <p:spPr>
          <a:xfrm>
            <a:off x="9965803" y="6444520"/>
            <a:ext cx="1875482" cy="369332"/>
          </a:xfrm>
          <a:prstGeom prst="rect">
            <a:avLst/>
          </a:prstGeom>
          <a:noFill/>
        </p:spPr>
        <p:txBody>
          <a:bodyPr wrap="square" rtlCol="0">
            <a:spAutoFit/>
          </a:bodyPr>
          <a:lstStyle/>
          <a:p>
            <a:r>
              <a:rPr lang="en-US" dirty="0"/>
              <a:t>Source: </a:t>
            </a:r>
            <a:r>
              <a:rPr lang="en-US" dirty="0" err="1"/>
              <a:t>Barhii</a:t>
            </a:r>
            <a:endParaRPr lang="en-US" dirty="0"/>
          </a:p>
        </p:txBody>
      </p:sp>
    </p:spTree>
    <p:extLst>
      <p:ext uri="{BB962C8B-B14F-4D97-AF65-F5344CB8AC3E}">
        <p14:creationId xmlns:p14="http://schemas.microsoft.com/office/powerpoint/2010/main" val="1190740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1CCE746-8DDB-4DC3-9523-5D6AC14359F6}"/>
              </a:ext>
              <a:ext uri="{C183D7F6-B498-43B3-948B-1728B52AA6E4}">
                <adec:decorative xmlns:adec="http://schemas.microsoft.com/office/drawing/2017/decorative" val="1"/>
              </a:ext>
            </a:extLst>
          </p:cNvPr>
          <p:cNvSpPr/>
          <p:nvPr/>
        </p:nvSpPr>
        <p:spPr>
          <a:xfrm>
            <a:off x="833437" y="426719"/>
            <a:ext cx="4220256"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E4EF759-DB83-4D95-A015-4F0B1FEA5CD9}"/>
              </a:ext>
            </a:extLst>
          </p:cNvPr>
          <p:cNvSpPr>
            <a:spLocks noGrp="1"/>
          </p:cNvSpPr>
          <p:nvPr>
            <p:ph type="title"/>
          </p:nvPr>
        </p:nvSpPr>
        <p:spPr/>
        <p:txBody>
          <a:bodyPr/>
          <a:lstStyle/>
          <a:p>
            <a:r>
              <a:rPr lang="en-US" dirty="0"/>
              <a:t>HUMANS ARE VULNERABLE </a:t>
            </a:r>
          </a:p>
        </p:txBody>
      </p:sp>
      <p:sp>
        <p:nvSpPr>
          <p:cNvPr id="44" name="Title 3">
            <a:extLst>
              <a:ext uri="{FF2B5EF4-FFF2-40B4-BE49-F238E27FC236}">
                <a16:creationId xmlns:a16="http://schemas.microsoft.com/office/drawing/2014/main" id="{7D925E2F-45C5-4A4F-8745-C945E4D8A20A}"/>
              </a:ext>
              <a:ext uri="{C183D7F6-B498-43B3-948B-1728B52AA6E4}">
                <adec:decorative xmlns:adec="http://schemas.microsoft.com/office/drawing/2017/decorative" val="1"/>
              </a:ext>
            </a:extLst>
          </p:cNvPr>
          <p:cNvSpPr txBox="1">
            <a:spLocks/>
          </p:cNvSpPr>
          <p:nvPr/>
        </p:nvSpPr>
        <p:spPr>
          <a:xfrm>
            <a:off x="833437" y="667588"/>
            <a:ext cx="10515600" cy="34950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cap="all" baseline="0">
                <a:solidFill>
                  <a:schemeClr val="bg1"/>
                </a:solidFill>
                <a:latin typeface="+mj-lt"/>
                <a:ea typeface="+mj-ea"/>
                <a:cs typeface="+mj-cs"/>
              </a:defRPr>
            </a:lvl1pPr>
          </a:lstStyle>
          <a:p>
            <a:r>
              <a:rPr lang="en-US" dirty="0"/>
              <a:t>Humans are vulnerable</a:t>
            </a:r>
          </a:p>
        </p:txBody>
      </p:sp>
      <p:grpSp>
        <p:nvGrpSpPr>
          <p:cNvPr id="2" name="Group 1">
            <a:extLst>
              <a:ext uri="{C183D7F6-B498-43B3-948B-1728B52AA6E4}">
                <adec:decorative xmlns:adec="http://schemas.microsoft.com/office/drawing/2017/decorative" val="1"/>
              </a:ext>
            </a:extLst>
          </p:cNvPr>
          <p:cNvGrpSpPr/>
          <p:nvPr/>
        </p:nvGrpSpPr>
        <p:grpSpPr>
          <a:xfrm>
            <a:off x="640080" y="2007587"/>
            <a:ext cx="1079588" cy="4035888"/>
            <a:chOff x="640080" y="2007587"/>
            <a:chExt cx="1079588" cy="4035888"/>
          </a:xfrm>
        </p:grpSpPr>
        <p:sp>
          <p:nvSpPr>
            <p:cNvPr id="23" name="Freeform: Shape 22">
              <a:extLst>
                <a:ext uri="{FF2B5EF4-FFF2-40B4-BE49-F238E27FC236}">
                  <a16:creationId xmlns:a16="http://schemas.microsoft.com/office/drawing/2014/main" id="{A41138B3-8393-48D3-B776-1161170E5320}"/>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rgbClr val="3293C8"/>
            </a:solidFill>
            <a:ln w="779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605388-1942-4819-9DAA-D5DB838FC69A}"/>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rgbClr val="3293C8"/>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Lst>
            </p:cNvPr>
            <p:cNvGrpSpPr/>
            <p:nvPr/>
          </p:nvGrpSpPr>
          <p:grpSpPr>
            <a:xfrm>
              <a:off x="1035882" y="3338445"/>
              <a:ext cx="319829" cy="506112"/>
              <a:chOff x="3902310" y="1919417"/>
              <a:chExt cx="409791" cy="648473"/>
            </a:xfrm>
            <a:solidFill>
              <a:srgbClr val="3293C8"/>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sp>
          <p:nvSpPr>
            <p:cNvPr id="40" name="Rectangle 39">
              <a:extLst>
                <a:ext uri="{FF2B5EF4-FFF2-40B4-BE49-F238E27FC236}">
                  <a16:creationId xmlns:a16="http://schemas.microsoft.com/office/drawing/2014/main" id="{A511CAAB-AA53-442F-8DE6-383244E7EE85}"/>
                </a:ext>
              </a:extLst>
            </p:cNvPr>
            <p:cNvSpPr/>
            <p:nvPr/>
          </p:nvSpPr>
          <p:spPr>
            <a:xfrm>
              <a:off x="640080" y="3294795"/>
              <a:ext cx="1079588" cy="703576"/>
            </a:xfrm>
            <a:prstGeom prst="rect">
              <a:avLst/>
            </a:prstGeom>
            <a:no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aphic 2">
              <a:extLst>
                <a:ext uri="{FF2B5EF4-FFF2-40B4-BE49-F238E27FC236}">
                  <a16:creationId xmlns:a16="http://schemas.microsoft.com/office/drawing/2014/main" id="{FE8ACD6F-FE6B-4ACA-BE98-49AB0916DC45}"/>
                </a:ext>
              </a:extLst>
            </p:cNvPr>
            <p:cNvGrpSpPr/>
            <p:nvPr/>
          </p:nvGrpSpPr>
          <p:grpSpPr>
            <a:xfrm>
              <a:off x="847588" y="4064139"/>
              <a:ext cx="636164" cy="447251"/>
              <a:chOff x="897599" y="3179269"/>
              <a:chExt cx="815105" cy="573054"/>
            </a:xfrm>
            <a:solidFill>
              <a:srgbClr val="3293C8"/>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grpSp>
          <p:nvGrpSpPr>
            <p:cNvPr id="33" name="Graphic 2">
              <a:extLst>
                <a:ext uri="{FF2B5EF4-FFF2-40B4-BE49-F238E27FC236}">
                  <a16:creationId xmlns:a16="http://schemas.microsoft.com/office/drawing/2014/main" id="{452AA7F1-440A-4BE1-A3CB-C4F4F862F738}"/>
                </a:ext>
              </a:extLst>
            </p:cNvPr>
            <p:cNvGrpSpPr/>
            <p:nvPr/>
          </p:nvGrpSpPr>
          <p:grpSpPr>
            <a:xfrm>
              <a:off x="838200" y="5504591"/>
              <a:ext cx="651933" cy="538884"/>
              <a:chOff x="3745846" y="3105202"/>
              <a:chExt cx="835310" cy="690463"/>
            </a:xfrm>
            <a:solidFill>
              <a:srgbClr val="3293C8"/>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solidFill>
                <a:srgbClr val="3293C8"/>
              </a:solid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solidFill>
                <a:srgbClr val="3293C8"/>
              </a:solidFill>
              <a:ln w="7790" cap="flat">
                <a:noFill/>
                <a:prstDash val="solid"/>
                <a:miter/>
              </a:ln>
            </p:spPr>
            <p:txBody>
              <a:bodyPr rtlCol="0" anchor="ctr"/>
              <a:lstStyle/>
              <a:p>
                <a:endParaRPr lang="en-US"/>
              </a:p>
            </p:txBody>
          </p:sp>
        </p:grpSp>
      </p:grpSp>
      <p:sp>
        <p:nvSpPr>
          <p:cNvPr id="73" name="Content Placeholder 9">
            <a:extLst>
              <a:ext uri="{FF2B5EF4-FFF2-40B4-BE49-F238E27FC236}">
                <a16:creationId xmlns:a16="http://schemas.microsoft.com/office/drawing/2014/main" id="{47ED0567-03B9-48A2-BF96-FC552DD472E2}"/>
              </a:ext>
              <a:ext uri="{C183D7F6-B498-43B3-948B-1728B52AA6E4}">
                <adec:decorative xmlns:adec="http://schemas.microsoft.com/office/drawing/2017/decorative" val="1"/>
              </a:ext>
            </a:extLst>
          </p:cNvPr>
          <p:cNvSpPr txBox="1">
            <a:spLocks/>
          </p:cNvSpPr>
          <p:nvPr/>
        </p:nvSpPr>
        <p:spPr>
          <a:xfrm>
            <a:off x="2321809" y="5883814"/>
            <a:ext cx="2584506" cy="319321"/>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C8A87"/>
                </a:solidFill>
              </a:rPr>
              <a:t>Crash Kinetic Energy</a:t>
            </a:r>
          </a:p>
        </p:txBody>
      </p:sp>
      <p:grpSp>
        <p:nvGrpSpPr>
          <p:cNvPr id="47" name="Group 46" descr="The graph plots relative crash kinetic energy on the X axis and relative fatality risk from 0 to 100 percent on the y axis. A curve that is like half of a bell curve is plotted. As crash kinetic energy increases, the curve starts at 0 percent fatality risk and increases to 100 percent fatality risk as the crash kinetic energy increases. Vertical lines are drawn for the crash kinetic energy locations along the x axis that mark serious injury risk at about 25 percent and fatality at 100 percent fatality risk.">
            <a:extLst>
              <a:ext uri="{FF2B5EF4-FFF2-40B4-BE49-F238E27FC236}">
                <a16:creationId xmlns:a16="http://schemas.microsoft.com/office/drawing/2014/main" id="{DB58173B-276D-4160-AF99-B54185803451}"/>
              </a:ext>
            </a:extLst>
          </p:cNvPr>
          <p:cNvGrpSpPr/>
          <p:nvPr/>
        </p:nvGrpSpPr>
        <p:grpSpPr>
          <a:xfrm>
            <a:off x="2321809" y="1882205"/>
            <a:ext cx="9330915" cy="4040415"/>
            <a:chOff x="2321809" y="1882205"/>
            <a:chExt cx="9330915" cy="4040415"/>
          </a:xfrm>
        </p:grpSpPr>
        <p:sp>
          <p:nvSpPr>
            <p:cNvPr id="48" name="Freeform: Shape 43">
              <a:extLst>
                <a:ext uri="{FF2B5EF4-FFF2-40B4-BE49-F238E27FC236}">
                  <a16:creationId xmlns:a16="http://schemas.microsoft.com/office/drawing/2014/main" id="{F3A30140-41CD-4C0F-80A7-398286455184}"/>
                </a:ext>
              </a:extLst>
            </p:cNvPr>
            <p:cNvSpPr/>
            <p:nvPr/>
          </p:nvSpPr>
          <p:spPr>
            <a:xfrm>
              <a:off x="5555397" y="5001134"/>
              <a:ext cx="45719" cy="780223"/>
            </a:xfrm>
            <a:custGeom>
              <a:avLst/>
              <a:gdLst>
                <a:gd name="connsiteX0" fmla="*/ 0 w 9525"/>
                <a:gd name="connsiteY0" fmla="*/ 0 h 403193"/>
                <a:gd name="connsiteX1" fmla="*/ 0 w 9525"/>
                <a:gd name="connsiteY1" fmla="*/ 403193 h 403193"/>
              </a:gdLst>
              <a:ahLst/>
              <a:cxnLst>
                <a:cxn ang="0">
                  <a:pos x="connsiteX0" y="connsiteY0"/>
                </a:cxn>
                <a:cxn ang="0">
                  <a:pos x="connsiteX1" y="connsiteY1"/>
                </a:cxn>
              </a:cxnLst>
              <a:rect l="l" t="t" r="r" b="b"/>
              <a:pathLst>
                <a:path w="9525" h="403193">
                  <a:moveTo>
                    <a:pt x="0" y="0"/>
                  </a:moveTo>
                  <a:lnTo>
                    <a:pt x="0" y="403193"/>
                  </a:lnTo>
                </a:path>
              </a:pathLst>
            </a:custGeom>
            <a:ln w="50800" cap="flat">
              <a:solidFill>
                <a:srgbClr val="3293C8"/>
              </a:solidFill>
              <a:prstDash val="solid"/>
              <a:miter/>
            </a:ln>
          </p:spPr>
          <p:txBody>
            <a:bodyPr rtlCol="0" anchor="ctr"/>
            <a:lstStyle/>
            <a:p>
              <a:endParaRPr lang="en-US"/>
            </a:p>
          </p:txBody>
        </p:sp>
        <p:sp>
          <p:nvSpPr>
            <p:cNvPr id="49" name="Freeform: Shape 44">
              <a:extLst>
                <a:ext uri="{FF2B5EF4-FFF2-40B4-BE49-F238E27FC236}">
                  <a16:creationId xmlns:a16="http://schemas.microsoft.com/office/drawing/2014/main" id="{200771E5-D539-4783-80A0-1B02E5F00350}"/>
                </a:ext>
              </a:extLst>
            </p:cNvPr>
            <p:cNvSpPr/>
            <p:nvPr/>
          </p:nvSpPr>
          <p:spPr>
            <a:xfrm>
              <a:off x="4361220" y="2016826"/>
              <a:ext cx="3287711" cy="3787074"/>
            </a:xfrm>
            <a:custGeom>
              <a:avLst/>
              <a:gdLst>
                <a:gd name="connsiteX0" fmla="*/ 0 w 2665190"/>
                <a:gd name="connsiteY0" fmla="*/ 2494883 h 2494883"/>
                <a:gd name="connsiteX1" fmla="*/ 2665190 w 2665190"/>
                <a:gd name="connsiteY1" fmla="*/ 0 h 2494883"/>
              </a:gdLst>
              <a:ahLst/>
              <a:cxnLst>
                <a:cxn ang="0">
                  <a:pos x="connsiteX0" y="connsiteY0"/>
                </a:cxn>
                <a:cxn ang="0">
                  <a:pos x="connsiteX1" y="connsiteY1"/>
                </a:cxn>
              </a:cxnLst>
              <a:rect l="l" t="t" r="r" b="b"/>
              <a:pathLst>
                <a:path w="2665190" h="2494883">
                  <a:moveTo>
                    <a:pt x="0" y="2494883"/>
                  </a:moveTo>
                  <a:cubicBezTo>
                    <a:pt x="1709928" y="2363915"/>
                    <a:pt x="926401" y="118396"/>
                    <a:pt x="2665190" y="0"/>
                  </a:cubicBezTo>
                </a:path>
              </a:pathLst>
            </a:custGeom>
            <a:noFill/>
            <a:ln w="50800" cap="flat">
              <a:solidFill>
                <a:srgbClr val="003C47"/>
              </a:solidFill>
              <a:prstDash val="solid"/>
              <a:miter/>
            </a:ln>
          </p:spPr>
          <p:txBody>
            <a:bodyPr rtlCol="0" anchor="ctr"/>
            <a:lstStyle/>
            <a:p>
              <a:endParaRPr lang="en-US"/>
            </a:p>
          </p:txBody>
        </p:sp>
        <p:sp>
          <p:nvSpPr>
            <p:cNvPr id="50" name="Rectangle 49">
              <a:extLst>
                <a:ext uri="{FF2B5EF4-FFF2-40B4-BE49-F238E27FC236}">
                  <a16:creationId xmlns:a16="http://schemas.microsoft.com/office/drawing/2014/main" id="{120FA45A-9386-4A03-A875-FA0A65220782}"/>
                </a:ext>
              </a:extLst>
            </p:cNvPr>
            <p:cNvSpPr/>
            <p:nvPr/>
          </p:nvSpPr>
          <p:spPr>
            <a:xfrm>
              <a:off x="7600754" y="1968438"/>
              <a:ext cx="325120" cy="13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42">
              <a:extLst>
                <a:ext uri="{FF2B5EF4-FFF2-40B4-BE49-F238E27FC236}">
                  <a16:creationId xmlns:a16="http://schemas.microsoft.com/office/drawing/2014/main" id="{7D5A0009-54F4-461D-ABC6-1B3FB462D9CC}"/>
                </a:ext>
              </a:extLst>
            </p:cNvPr>
            <p:cNvSpPr/>
            <p:nvPr/>
          </p:nvSpPr>
          <p:spPr>
            <a:xfrm>
              <a:off x="7582828" y="2016826"/>
              <a:ext cx="11750" cy="3764530"/>
            </a:xfrm>
            <a:custGeom>
              <a:avLst/>
              <a:gdLst>
                <a:gd name="connsiteX0" fmla="*/ 0 w 9525"/>
                <a:gd name="connsiteY0" fmla="*/ 0 h 2494883"/>
                <a:gd name="connsiteX1" fmla="*/ 0 w 9525"/>
                <a:gd name="connsiteY1" fmla="*/ 2494883 h 2494883"/>
              </a:gdLst>
              <a:ahLst/>
              <a:cxnLst>
                <a:cxn ang="0">
                  <a:pos x="connsiteX0" y="connsiteY0"/>
                </a:cxn>
                <a:cxn ang="0">
                  <a:pos x="connsiteX1" y="connsiteY1"/>
                </a:cxn>
              </a:cxnLst>
              <a:rect l="l" t="t" r="r" b="b"/>
              <a:pathLst>
                <a:path w="9525" h="2494883">
                  <a:moveTo>
                    <a:pt x="0" y="0"/>
                  </a:moveTo>
                  <a:lnTo>
                    <a:pt x="0" y="2494883"/>
                  </a:lnTo>
                </a:path>
              </a:pathLst>
            </a:custGeom>
            <a:ln w="50800" cap="flat">
              <a:solidFill>
                <a:srgbClr val="3293C8"/>
              </a:solidFill>
              <a:prstDash val="solid"/>
              <a:miter/>
            </a:ln>
          </p:spPr>
          <p:txBody>
            <a:bodyPr rtlCol="0" anchor="ctr"/>
            <a:lstStyle/>
            <a:p>
              <a:endParaRPr lang="en-US"/>
            </a:p>
          </p:txBody>
        </p:sp>
        <p:sp>
          <p:nvSpPr>
            <p:cNvPr id="52" name="Content Placeholder 9">
              <a:extLst>
                <a:ext uri="{FF2B5EF4-FFF2-40B4-BE49-F238E27FC236}">
                  <a16:creationId xmlns:a16="http://schemas.microsoft.com/office/drawing/2014/main" id="{B64E2259-6151-49B6-A3A2-691A1D81DB18}"/>
                </a:ext>
              </a:extLst>
            </p:cNvPr>
            <p:cNvSpPr txBox="1">
              <a:spLocks/>
            </p:cNvSpPr>
            <p:nvPr/>
          </p:nvSpPr>
          <p:spPr>
            <a:xfrm>
              <a:off x="5701667" y="5052337"/>
              <a:ext cx="1891037" cy="70869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3293C8"/>
                  </a:solidFill>
                </a:rPr>
                <a:t>Serious Injury</a:t>
              </a:r>
            </a:p>
          </p:txBody>
        </p:sp>
        <p:sp>
          <p:nvSpPr>
            <p:cNvPr id="53" name="Content Placeholder 9">
              <a:extLst>
                <a:ext uri="{FF2B5EF4-FFF2-40B4-BE49-F238E27FC236}">
                  <a16:creationId xmlns:a16="http://schemas.microsoft.com/office/drawing/2014/main" id="{CF61684B-40E0-4C31-828A-9439A1F3D085}"/>
                </a:ext>
              </a:extLst>
            </p:cNvPr>
            <p:cNvSpPr txBox="1">
              <a:spLocks/>
            </p:cNvSpPr>
            <p:nvPr/>
          </p:nvSpPr>
          <p:spPr>
            <a:xfrm>
              <a:off x="7727637" y="2124068"/>
              <a:ext cx="1133153"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3293C8"/>
                  </a:solidFill>
                </a:rPr>
                <a:t>Fatality</a:t>
              </a:r>
            </a:p>
          </p:txBody>
        </p:sp>
        <p:sp>
          <p:nvSpPr>
            <p:cNvPr id="54" name="Content Placeholder 9">
              <a:extLst>
                <a:ext uri="{FF2B5EF4-FFF2-40B4-BE49-F238E27FC236}">
                  <a16:creationId xmlns:a16="http://schemas.microsoft.com/office/drawing/2014/main" id="{E7E090A8-678A-4357-BEB7-762843B19527}"/>
                </a:ext>
              </a:extLst>
            </p:cNvPr>
            <p:cNvSpPr txBox="1">
              <a:spLocks/>
            </p:cNvSpPr>
            <p:nvPr/>
          </p:nvSpPr>
          <p:spPr>
            <a:xfrm>
              <a:off x="10519571" y="2021210"/>
              <a:ext cx="1133153" cy="249299"/>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C8A87"/>
                  </a:solidFill>
                </a:rPr>
                <a:t>100%</a:t>
              </a:r>
            </a:p>
          </p:txBody>
        </p:sp>
        <p:sp>
          <p:nvSpPr>
            <p:cNvPr id="55" name="Content Placeholder 9">
              <a:extLst>
                <a:ext uri="{FF2B5EF4-FFF2-40B4-BE49-F238E27FC236}">
                  <a16:creationId xmlns:a16="http://schemas.microsoft.com/office/drawing/2014/main" id="{184CD189-401E-43E3-ADBE-1F4A4A4D9B18}"/>
                </a:ext>
              </a:extLst>
            </p:cNvPr>
            <p:cNvSpPr txBox="1">
              <a:spLocks/>
            </p:cNvSpPr>
            <p:nvPr/>
          </p:nvSpPr>
          <p:spPr>
            <a:xfrm>
              <a:off x="10519571" y="5673321"/>
              <a:ext cx="1133153" cy="249299"/>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C8A87"/>
                  </a:solidFill>
                </a:rPr>
                <a:t>0%</a:t>
              </a:r>
            </a:p>
          </p:txBody>
        </p:sp>
        <p:sp>
          <p:nvSpPr>
            <p:cNvPr id="56" name="Content Placeholder 9">
              <a:extLst>
                <a:ext uri="{FF2B5EF4-FFF2-40B4-BE49-F238E27FC236}">
                  <a16:creationId xmlns:a16="http://schemas.microsoft.com/office/drawing/2014/main" id="{FA04AB48-2418-4F54-BB48-B5D85D571BAC}"/>
                </a:ext>
              </a:extLst>
            </p:cNvPr>
            <p:cNvSpPr txBox="1">
              <a:spLocks/>
            </p:cNvSpPr>
            <p:nvPr/>
          </p:nvSpPr>
          <p:spPr>
            <a:xfrm>
              <a:off x="10519571" y="3722616"/>
              <a:ext cx="858907" cy="498598"/>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4C8A87"/>
                  </a:solidFill>
                </a:rPr>
                <a:t>Fatality Risk</a:t>
              </a:r>
            </a:p>
          </p:txBody>
        </p:sp>
        <p:sp>
          <p:nvSpPr>
            <p:cNvPr id="57" name="Rectangle 56">
              <a:extLst>
                <a:ext uri="{FF2B5EF4-FFF2-40B4-BE49-F238E27FC236}">
                  <a16:creationId xmlns:a16="http://schemas.microsoft.com/office/drawing/2014/main" id="{FDEA81C3-CE73-4305-96C8-8921E604C5D5}"/>
                </a:ext>
              </a:extLst>
            </p:cNvPr>
            <p:cNvSpPr/>
            <p:nvPr/>
          </p:nvSpPr>
          <p:spPr>
            <a:xfrm>
              <a:off x="7414092" y="1882205"/>
              <a:ext cx="325120" cy="13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DB4AAD6-CFC9-456C-94D9-E2A6563F5542}"/>
                </a:ext>
              </a:extLst>
            </p:cNvPr>
            <p:cNvSpPr/>
            <p:nvPr/>
          </p:nvSpPr>
          <p:spPr>
            <a:xfrm>
              <a:off x="4281959" y="5781356"/>
              <a:ext cx="325120" cy="134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17">
              <a:extLst>
                <a:ext uri="{FF2B5EF4-FFF2-40B4-BE49-F238E27FC236}">
                  <a16:creationId xmlns:a16="http://schemas.microsoft.com/office/drawing/2014/main" id="{9E4F8B4D-E696-45C5-B2E3-D5996E4EB876}"/>
                </a:ext>
              </a:extLst>
            </p:cNvPr>
            <p:cNvSpPr/>
            <p:nvPr/>
          </p:nvSpPr>
          <p:spPr>
            <a:xfrm>
              <a:off x="2321809" y="2016826"/>
              <a:ext cx="8074048" cy="3764530"/>
            </a:xfrm>
            <a:custGeom>
              <a:avLst/>
              <a:gdLst>
                <a:gd name="connsiteX0" fmla="*/ 0 w 7804566"/>
                <a:gd name="connsiteY0" fmla="*/ 0 h 3077624"/>
                <a:gd name="connsiteX1" fmla="*/ 7804567 w 7804566"/>
                <a:gd name="connsiteY1" fmla="*/ 0 h 3077624"/>
                <a:gd name="connsiteX2" fmla="*/ 7804567 w 7804566"/>
                <a:gd name="connsiteY2" fmla="*/ 3077624 h 3077624"/>
                <a:gd name="connsiteX3" fmla="*/ 0 w 7804566"/>
                <a:gd name="connsiteY3" fmla="*/ 3077624 h 3077624"/>
              </a:gdLst>
              <a:ahLst/>
              <a:cxnLst>
                <a:cxn ang="0">
                  <a:pos x="connsiteX0" y="connsiteY0"/>
                </a:cxn>
                <a:cxn ang="0">
                  <a:pos x="connsiteX1" y="connsiteY1"/>
                </a:cxn>
                <a:cxn ang="0">
                  <a:pos x="connsiteX2" y="connsiteY2"/>
                </a:cxn>
                <a:cxn ang="0">
                  <a:pos x="connsiteX3" y="connsiteY3"/>
                </a:cxn>
              </a:cxnLst>
              <a:rect l="l" t="t" r="r" b="b"/>
              <a:pathLst>
                <a:path w="7804566" h="3077624">
                  <a:moveTo>
                    <a:pt x="0" y="0"/>
                  </a:moveTo>
                  <a:lnTo>
                    <a:pt x="7804567" y="0"/>
                  </a:lnTo>
                  <a:lnTo>
                    <a:pt x="7804567" y="3077624"/>
                  </a:lnTo>
                  <a:lnTo>
                    <a:pt x="0" y="3077624"/>
                  </a:lnTo>
                  <a:close/>
                </a:path>
              </a:pathLst>
            </a:custGeom>
            <a:noFill/>
            <a:ln w="19050" cap="flat">
              <a:solidFill>
                <a:srgbClr val="4C8A87"/>
              </a:solidFill>
              <a:prstDash val="solid"/>
              <a:miter/>
            </a:ln>
          </p:spPr>
          <p:txBody>
            <a:bodyPr rtlCol="0" anchor="ctr"/>
            <a:lstStyle/>
            <a:p>
              <a:endParaRPr lang="en-US"/>
            </a:p>
          </p:txBody>
        </p:sp>
      </p:grpSp>
      <p:sp>
        <p:nvSpPr>
          <p:cNvPr id="75" name="TextBox 74">
            <a:extLst>
              <a:ext uri="{FF2B5EF4-FFF2-40B4-BE49-F238E27FC236}">
                <a16:creationId xmlns:a16="http://schemas.microsoft.com/office/drawing/2014/main" id="{D246D5EE-1050-4BD9-94DA-034852C55249}"/>
              </a:ext>
              <a:ext uri="{C183D7F6-B498-43B3-948B-1728B52AA6E4}">
                <adec:decorative xmlns:adec="http://schemas.microsoft.com/office/drawing/2017/decorative" val="0"/>
              </a:ext>
            </a:extLst>
          </p:cNvPr>
          <p:cNvSpPr txBox="1"/>
          <p:nvPr/>
        </p:nvSpPr>
        <p:spPr>
          <a:xfrm>
            <a:off x="7349924" y="6378258"/>
            <a:ext cx="4294208" cy="184666"/>
          </a:xfrm>
          <a:prstGeom prst="rect">
            <a:avLst/>
          </a:prstGeom>
          <a:noFill/>
        </p:spPr>
        <p:txBody>
          <a:bodyPr wrap="square" lIns="0" tIns="0" rIns="0" bIns="0" rtlCol="0">
            <a:spAutoFit/>
          </a:bodyPr>
          <a:lstStyle/>
          <a:p>
            <a:pPr algn="r"/>
            <a:r>
              <a:rPr lang="en-US" sz="1200" dirty="0">
                <a:solidFill>
                  <a:schemeClr val="bg1"/>
                </a:solidFill>
              </a:rPr>
              <a:t>Source: FHWA</a:t>
            </a:r>
          </a:p>
        </p:txBody>
      </p:sp>
      <p:sp>
        <p:nvSpPr>
          <p:cNvPr id="31" name="TextBox 30">
            <a:extLst>
              <a:ext uri="{FF2B5EF4-FFF2-40B4-BE49-F238E27FC236}">
                <a16:creationId xmlns:a16="http://schemas.microsoft.com/office/drawing/2014/main" id="{0ADEF5CC-E226-4272-A09D-5C33DEB49089}"/>
              </a:ext>
              <a:ext uri="{C183D7F6-B498-43B3-948B-1728B52AA6E4}">
                <adec:decorative xmlns:adec="http://schemas.microsoft.com/office/drawing/2017/decorative" val="1"/>
              </a:ext>
            </a:extLst>
          </p:cNvPr>
          <p:cNvSpPr txBox="1"/>
          <p:nvPr/>
        </p:nvSpPr>
        <p:spPr>
          <a:xfrm>
            <a:off x="29996" y="6455203"/>
            <a:ext cx="682876" cy="215444"/>
          </a:xfrm>
          <a:prstGeom prst="rect">
            <a:avLst/>
          </a:prstGeom>
          <a:noFill/>
        </p:spPr>
        <p:txBody>
          <a:bodyPr wrap="square" lIns="0" tIns="0" rIns="0" bIns="0" rtlCol="0">
            <a:spAutoFit/>
          </a:bodyPr>
          <a:lstStyle/>
          <a:p>
            <a:pPr algn="r"/>
            <a:fld id="{DDB3D640-4032-4024-920B-AC4F90A03C18}" type="slidenum">
              <a:rPr lang="en-US" sz="1400" smtClean="0">
                <a:solidFill>
                  <a:schemeClr val="bg1"/>
                </a:solidFill>
              </a:rPr>
              <a:t>27</a:t>
            </a:fld>
            <a:endParaRPr lang="en-US" sz="1400" dirty="0">
              <a:solidFill>
                <a:schemeClr val="bg1"/>
              </a:solidFill>
            </a:endParaRPr>
          </a:p>
        </p:txBody>
      </p:sp>
    </p:spTree>
    <p:extLst>
      <p:ext uri="{BB962C8B-B14F-4D97-AF65-F5344CB8AC3E}">
        <p14:creationId xmlns:p14="http://schemas.microsoft.com/office/powerpoint/2010/main" val="29452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1CAAB-AA53-442F-8DE6-383244E7EE85}"/>
              </a:ext>
              <a:ext uri="{C183D7F6-B498-43B3-948B-1728B52AA6E4}">
                <adec:decorative xmlns:adec="http://schemas.microsoft.com/office/drawing/2017/decorative" val="1"/>
              </a:ext>
            </a:extLst>
          </p:cNvPr>
          <p:cNvSpPr/>
          <p:nvPr/>
        </p:nvSpPr>
        <p:spPr>
          <a:xfrm>
            <a:off x="640080" y="3262521"/>
            <a:ext cx="1079588"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1CCE746-8DDB-4DC3-9523-5D6AC14359F6}"/>
              </a:ext>
              <a:ext uri="{C183D7F6-B498-43B3-948B-1728B52AA6E4}">
                <adec:decorative xmlns:adec="http://schemas.microsoft.com/office/drawing/2017/decorative" val="1"/>
              </a:ext>
            </a:extLst>
          </p:cNvPr>
          <p:cNvSpPr/>
          <p:nvPr/>
        </p:nvSpPr>
        <p:spPr>
          <a:xfrm>
            <a:off x="833437" y="426719"/>
            <a:ext cx="4220256"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1C94C2-813C-4F85-AB9A-7A686B5A0760}"/>
              </a:ext>
              <a:ext uri="{C183D7F6-B498-43B3-948B-1728B52AA6E4}">
                <adec:decorative xmlns:adec="http://schemas.microsoft.com/office/drawing/2017/decorative" val="0"/>
              </a:ext>
            </a:extLst>
          </p:cNvPr>
          <p:cNvSpPr>
            <a:spLocks noGrp="1"/>
          </p:cNvSpPr>
          <p:nvPr>
            <p:ph type="title"/>
          </p:nvPr>
        </p:nvSpPr>
        <p:spPr/>
        <p:txBody>
          <a:bodyPr/>
          <a:lstStyle/>
          <a:p>
            <a:r>
              <a:rPr lang="en-US" dirty="0"/>
              <a:t>HUMANS ARE VULNERABLE PART 2</a:t>
            </a:r>
          </a:p>
        </p:txBody>
      </p:sp>
      <p:sp>
        <p:nvSpPr>
          <p:cNvPr id="23" name="Freeform: Shape 22">
            <a:extLst>
              <a:ext uri="{FF2B5EF4-FFF2-40B4-BE49-F238E27FC236}">
                <a16:creationId xmlns:a16="http://schemas.microsoft.com/office/drawing/2014/main" id="{A41138B3-8393-48D3-B776-1161170E5320}"/>
              </a:ext>
              <a:ext uri="{C183D7F6-B498-43B3-948B-1728B52AA6E4}">
                <adec:decorative xmlns:adec="http://schemas.microsoft.com/office/drawing/2017/decorative" val="1"/>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rgbClr val="3293C8"/>
          </a:solidFill>
          <a:ln w="779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605388-1942-4819-9DAA-D5DB838FC69A}"/>
              </a:ext>
              <a:ext uri="{C183D7F6-B498-43B3-948B-1728B52AA6E4}">
                <adec:decorative xmlns:adec="http://schemas.microsoft.com/office/drawing/2017/decorative" val="1"/>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rgbClr val="3293C8"/>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 uri="{C183D7F6-B498-43B3-948B-1728B52AA6E4}">
                <adec:decorative xmlns:adec="http://schemas.microsoft.com/office/drawing/2017/decorative" val="1"/>
              </a:ext>
            </a:extLst>
          </p:cNvPr>
          <p:cNvGrpSpPr/>
          <p:nvPr/>
        </p:nvGrpSpPr>
        <p:grpSpPr>
          <a:xfrm>
            <a:off x="1035882" y="3338445"/>
            <a:ext cx="319829" cy="506112"/>
            <a:chOff x="3902310" y="1919417"/>
            <a:chExt cx="409791" cy="648473"/>
          </a:xfrm>
          <a:solidFill>
            <a:schemeClr val="bg1"/>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E8ACD6F-FE6B-4ACA-BE98-49AB0916DC45}"/>
              </a:ext>
              <a:ext uri="{C183D7F6-B498-43B3-948B-1728B52AA6E4}">
                <adec:decorative xmlns:adec="http://schemas.microsoft.com/office/drawing/2017/decorative" val="1"/>
              </a:ext>
            </a:extLst>
          </p:cNvPr>
          <p:cNvGrpSpPr/>
          <p:nvPr/>
        </p:nvGrpSpPr>
        <p:grpSpPr>
          <a:xfrm>
            <a:off x="847588" y="4064139"/>
            <a:ext cx="636164" cy="447251"/>
            <a:chOff x="897599" y="3179269"/>
            <a:chExt cx="815105" cy="573054"/>
          </a:xfrm>
          <a:solidFill>
            <a:srgbClr val="3293C8"/>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grpSp>
        <p:nvGrpSpPr>
          <p:cNvPr id="33" name="Graphic 2">
            <a:extLst>
              <a:ext uri="{FF2B5EF4-FFF2-40B4-BE49-F238E27FC236}">
                <a16:creationId xmlns:a16="http://schemas.microsoft.com/office/drawing/2014/main" id="{452AA7F1-440A-4BE1-A3CB-C4F4F862F738}"/>
              </a:ext>
              <a:ext uri="{C183D7F6-B498-43B3-948B-1728B52AA6E4}">
                <adec:decorative xmlns:adec="http://schemas.microsoft.com/office/drawing/2017/decorative" val="1"/>
              </a:ext>
            </a:extLst>
          </p:cNvPr>
          <p:cNvGrpSpPr/>
          <p:nvPr/>
        </p:nvGrpSpPr>
        <p:grpSpPr>
          <a:xfrm>
            <a:off x="838200" y="5504591"/>
            <a:ext cx="651933" cy="538884"/>
            <a:chOff x="3745846" y="3105202"/>
            <a:chExt cx="835310" cy="690463"/>
          </a:xfrm>
          <a:solidFill>
            <a:srgbClr val="3293C8"/>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solidFill>
              <a:srgbClr val="3293C8"/>
            </a:solid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solidFill>
              <a:srgbClr val="3293C8"/>
            </a:solidFill>
            <a:ln w="7790" cap="flat">
              <a:noFill/>
              <a:prstDash val="solid"/>
              <a:miter/>
            </a:ln>
          </p:spPr>
          <p:txBody>
            <a:bodyPr rtlCol="0" anchor="ctr"/>
            <a:lstStyle/>
            <a:p>
              <a:endParaRPr lang="en-US"/>
            </a:p>
          </p:txBody>
        </p:sp>
      </p:grpSp>
      <p:pic>
        <p:nvPicPr>
          <p:cNvPr id="31" name="Picture 4" descr="A school crossing guard holds a stop sign while a father and his two children cross on a marked cross walk. ">
            <a:extLst>
              <a:ext uri="{FF2B5EF4-FFF2-40B4-BE49-F238E27FC236}">
                <a16:creationId xmlns:a16="http://schemas.microsoft.com/office/drawing/2014/main" id="{ECC137B5-ABE2-4EE1-80A4-6B5AC3B3D39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20" t="22037" r="5990" b="21440"/>
          <a:stretch/>
        </p:blipFill>
        <p:spPr>
          <a:xfrm>
            <a:off x="1944761" y="1045678"/>
            <a:ext cx="10076530" cy="5308983"/>
          </a:xfrm>
          <a:prstGeom prst="rect">
            <a:avLst/>
          </a:prstGeom>
        </p:spPr>
      </p:pic>
      <p:sp>
        <p:nvSpPr>
          <p:cNvPr id="75" name="TextBox 74">
            <a:extLst>
              <a:ext uri="{FF2B5EF4-FFF2-40B4-BE49-F238E27FC236}">
                <a16:creationId xmlns:a16="http://schemas.microsoft.com/office/drawing/2014/main" id="{D246D5EE-1050-4BD9-94DA-034852C55249}"/>
              </a:ext>
              <a:ext uri="{C183D7F6-B498-43B3-948B-1728B52AA6E4}">
                <adec:decorative xmlns:adec="http://schemas.microsoft.com/office/drawing/2017/decorative" val="0"/>
              </a:ext>
            </a:extLst>
          </p:cNvPr>
          <p:cNvSpPr txBox="1"/>
          <p:nvPr/>
        </p:nvSpPr>
        <p:spPr>
          <a:xfrm>
            <a:off x="-2283815" y="6531408"/>
            <a:ext cx="4294208" cy="184666"/>
          </a:xfrm>
          <a:prstGeom prst="rect">
            <a:avLst/>
          </a:prstGeom>
          <a:noFill/>
        </p:spPr>
        <p:txBody>
          <a:bodyPr wrap="square" lIns="0" tIns="0" rIns="0" bIns="0" rtlCol="0">
            <a:spAutoFit/>
          </a:bodyPr>
          <a:lstStyle/>
          <a:p>
            <a:pPr algn="r"/>
            <a:r>
              <a:rPr lang="en-US" sz="1200" dirty="0">
                <a:solidFill>
                  <a:schemeClr val="bg1"/>
                </a:solidFill>
              </a:rPr>
              <a:t>Source: PBIC, Dan Burden</a:t>
            </a:r>
          </a:p>
        </p:txBody>
      </p:sp>
    </p:spTree>
    <p:extLst>
      <p:ext uri="{BB962C8B-B14F-4D97-AF65-F5344CB8AC3E}">
        <p14:creationId xmlns:p14="http://schemas.microsoft.com/office/powerpoint/2010/main" val="174842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1CAAB-AA53-442F-8DE6-383244E7EE85}"/>
              </a:ext>
              <a:ext uri="{C183D7F6-B498-43B3-948B-1728B52AA6E4}">
                <adec:decorative xmlns:adec="http://schemas.microsoft.com/office/drawing/2017/decorative" val="1"/>
              </a:ext>
            </a:extLst>
          </p:cNvPr>
          <p:cNvSpPr/>
          <p:nvPr/>
        </p:nvSpPr>
        <p:spPr>
          <a:xfrm>
            <a:off x="640080" y="3954597"/>
            <a:ext cx="1079588"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CEEBF9-0746-48AE-8FCE-4F9414A57E6F}"/>
              </a:ext>
              <a:ext uri="{C183D7F6-B498-43B3-948B-1728B52AA6E4}">
                <adec:decorative xmlns:adec="http://schemas.microsoft.com/office/drawing/2017/decorative" val="1"/>
              </a:ext>
            </a:extLst>
          </p:cNvPr>
          <p:cNvSpPr/>
          <p:nvPr/>
        </p:nvSpPr>
        <p:spPr>
          <a:xfrm>
            <a:off x="833437" y="426719"/>
            <a:ext cx="4274684"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
            <a:extLst>
              <a:ext uri="{FF2B5EF4-FFF2-40B4-BE49-F238E27FC236}">
                <a16:creationId xmlns:a16="http://schemas.microsoft.com/office/drawing/2014/main" id="{7D925E2F-45C5-4A4F-8745-C945E4D8A20A}"/>
              </a:ext>
            </a:extLst>
          </p:cNvPr>
          <p:cNvSpPr>
            <a:spLocks noGrp="1"/>
          </p:cNvSpPr>
          <p:nvPr>
            <p:ph type="title"/>
          </p:nvPr>
        </p:nvSpPr>
        <p:spPr/>
        <p:txBody>
          <a:bodyPr/>
          <a:lstStyle/>
          <a:p>
            <a:r>
              <a:rPr lang="en-US" dirty="0"/>
              <a:t>Responsibility is shared</a:t>
            </a:r>
          </a:p>
        </p:txBody>
      </p:sp>
      <p:sp>
        <p:nvSpPr>
          <p:cNvPr id="43" name="Content Placeholder 2">
            <a:extLst>
              <a:ext uri="{FF2B5EF4-FFF2-40B4-BE49-F238E27FC236}">
                <a16:creationId xmlns:a16="http://schemas.microsoft.com/office/drawing/2014/main" id="{4B38AC1E-C045-4856-8621-677ABC81F954}"/>
              </a:ext>
            </a:extLst>
          </p:cNvPr>
          <p:cNvSpPr>
            <a:spLocks noGrp="1"/>
          </p:cNvSpPr>
          <p:nvPr>
            <p:ph idx="1"/>
          </p:nvPr>
        </p:nvSpPr>
        <p:spPr>
          <a:xfrm>
            <a:off x="2179654" y="1915885"/>
            <a:ext cx="9174146" cy="4261077"/>
          </a:xfrm>
        </p:spPr>
        <p:txBody>
          <a:bodyPr/>
          <a:lstStyle/>
          <a:p>
            <a:r>
              <a:rPr lang="en-US" sz="3200" b="1" dirty="0"/>
              <a:t>System managers</a:t>
            </a:r>
          </a:p>
          <a:p>
            <a:pPr lvl="1"/>
            <a:r>
              <a:rPr lang="en-US" sz="2800" dirty="0">
                <a:solidFill>
                  <a:srgbClr val="003C47"/>
                </a:solidFill>
              </a:rPr>
              <a:t>Planners, designers, builders, operators,</a:t>
            </a:r>
            <a:br>
              <a:rPr lang="en-US" sz="2800" dirty="0">
                <a:solidFill>
                  <a:srgbClr val="003C47"/>
                </a:solidFill>
              </a:rPr>
            </a:br>
            <a:r>
              <a:rPr lang="en-US" sz="2800" dirty="0">
                <a:solidFill>
                  <a:srgbClr val="003C47"/>
                </a:solidFill>
              </a:rPr>
              <a:t>maintenance workers</a:t>
            </a:r>
          </a:p>
          <a:p>
            <a:r>
              <a:rPr lang="en-US" sz="3200" b="1" dirty="0"/>
              <a:t>Vehicle manufacturers</a:t>
            </a:r>
          </a:p>
          <a:p>
            <a:r>
              <a:rPr lang="en-US" sz="3200" b="1" dirty="0"/>
              <a:t>Enforcement personnel</a:t>
            </a:r>
          </a:p>
          <a:p>
            <a:r>
              <a:rPr lang="en-US" sz="3200" b="1" dirty="0"/>
              <a:t>Traffic Incident Management personnel </a:t>
            </a:r>
          </a:p>
          <a:p>
            <a:r>
              <a:rPr lang="en-US" sz="3200" b="1" dirty="0"/>
              <a:t>Everyone </a:t>
            </a:r>
          </a:p>
        </p:txBody>
      </p:sp>
      <p:sp>
        <p:nvSpPr>
          <p:cNvPr id="23" name="Freeform: Shape 22">
            <a:extLst>
              <a:ext uri="{FF2B5EF4-FFF2-40B4-BE49-F238E27FC236}">
                <a16:creationId xmlns:a16="http://schemas.microsoft.com/office/drawing/2014/main" id="{A41138B3-8393-48D3-B776-1161170E5320}"/>
              </a:ext>
              <a:ext uri="{C183D7F6-B498-43B3-948B-1728B52AA6E4}">
                <adec:decorative xmlns:adec="http://schemas.microsoft.com/office/drawing/2017/decorative" val="1"/>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rgbClr val="3293C8"/>
          </a:solidFill>
          <a:ln w="779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605388-1942-4819-9DAA-D5DB838FC69A}"/>
              </a:ext>
              <a:ext uri="{C183D7F6-B498-43B3-948B-1728B52AA6E4}">
                <adec:decorative xmlns:adec="http://schemas.microsoft.com/office/drawing/2017/decorative" val="1"/>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rgbClr val="3293C8"/>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 uri="{C183D7F6-B498-43B3-948B-1728B52AA6E4}">
                <adec:decorative xmlns:adec="http://schemas.microsoft.com/office/drawing/2017/decorative" val="1"/>
              </a:ext>
            </a:extLst>
          </p:cNvPr>
          <p:cNvGrpSpPr/>
          <p:nvPr/>
        </p:nvGrpSpPr>
        <p:grpSpPr>
          <a:xfrm>
            <a:off x="1035882" y="3338445"/>
            <a:ext cx="319829" cy="506112"/>
            <a:chOff x="3902310" y="1919417"/>
            <a:chExt cx="409791" cy="648473"/>
          </a:xfrm>
          <a:solidFill>
            <a:srgbClr val="3293C8"/>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E8ACD6F-FE6B-4ACA-BE98-49AB0916DC45}"/>
              </a:ext>
              <a:ext uri="{C183D7F6-B498-43B3-948B-1728B52AA6E4}">
                <adec:decorative xmlns:adec="http://schemas.microsoft.com/office/drawing/2017/decorative" val="1"/>
              </a:ext>
            </a:extLst>
          </p:cNvPr>
          <p:cNvGrpSpPr/>
          <p:nvPr/>
        </p:nvGrpSpPr>
        <p:grpSpPr>
          <a:xfrm>
            <a:off x="847588" y="4064139"/>
            <a:ext cx="636164" cy="447251"/>
            <a:chOff x="897599" y="3179269"/>
            <a:chExt cx="815105" cy="573054"/>
          </a:xfrm>
          <a:solidFill>
            <a:schemeClr val="bg1"/>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grpSp>
        <p:nvGrpSpPr>
          <p:cNvPr id="33" name="Graphic 2">
            <a:extLst>
              <a:ext uri="{FF2B5EF4-FFF2-40B4-BE49-F238E27FC236}">
                <a16:creationId xmlns:a16="http://schemas.microsoft.com/office/drawing/2014/main" id="{452AA7F1-440A-4BE1-A3CB-C4F4F862F738}"/>
              </a:ext>
              <a:ext uri="{C183D7F6-B498-43B3-948B-1728B52AA6E4}">
                <adec:decorative xmlns:adec="http://schemas.microsoft.com/office/drawing/2017/decorative" val="1"/>
              </a:ext>
            </a:extLst>
          </p:cNvPr>
          <p:cNvGrpSpPr/>
          <p:nvPr/>
        </p:nvGrpSpPr>
        <p:grpSpPr>
          <a:xfrm>
            <a:off x="838200" y="5504591"/>
            <a:ext cx="651933" cy="538884"/>
            <a:chOff x="3745846" y="3105202"/>
            <a:chExt cx="835310" cy="690463"/>
          </a:xfrm>
          <a:solidFill>
            <a:srgbClr val="3293C8"/>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solidFill>
              <a:srgbClr val="3293C8"/>
            </a:solid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solidFill>
              <a:srgbClr val="3293C8"/>
            </a:solidFill>
            <a:ln w="7790" cap="flat">
              <a:noFill/>
              <a:prstDash val="solid"/>
              <a:miter/>
            </a:ln>
          </p:spPr>
          <p:txBody>
            <a:bodyPr rtlCol="0" anchor="ctr"/>
            <a:lstStyle/>
            <a:p>
              <a:endParaRPr lang="en-US"/>
            </a:p>
          </p:txBody>
        </p:sp>
      </p:grpSp>
    </p:spTree>
    <p:extLst>
      <p:ext uri="{BB962C8B-B14F-4D97-AF65-F5344CB8AC3E}">
        <p14:creationId xmlns:p14="http://schemas.microsoft.com/office/powerpoint/2010/main" val="372276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A9EC06-BC4A-4FC5-A975-6F0012114DA7}"/>
              </a:ext>
            </a:extLst>
          </p:cNvPr>
          <p:cNvSpPr>
            <a:spLocks noGrp="1"/>
          </p:cNvSpPr>
          <p:nvPr>
            <p:ph type="title"/>
          </p:nvPr>
        </p:nvSpPr>
        <p:spPr/>
        <p:txBody>
          <a:bodyPr/>
          <a:lstStyle/>
          <a:p>
            <a:r>
              <a:rPr lang="en-US"/>
              <a:t>Disclaimers</a:t>
            </a:r>
          </a:p>
        </p:txBody>
      </p:sp>
      <p:sp>
        <p:nvSpPr>
          <p:cNvPr id="6" name="Content Placeholder 5">
            <a:extLst>
              <a:ext uri="{FF2B5EF4-FFF2-40B4-BE49-F238E27FC236}">
                <a16:creationId xmlns:a16="http://schemas.microsoft.com/office/drawing/2014/main" id="{F5784E45-B2C4-43FA-ABCD-CEED0B810A47}"/>
              </a:ext>
            </a:extLst>
          </p:cNvPr>
          <p:cNvSpPr>
            <a:spLocks noGrp="1"/>
          </p:cNvSpPr>
          <p:nvPr>
            <p:ph idx="4294967295"/>
          </p:nvPr>
        </p:nvSpPr>
        <p:spPr>
          <a:xfrm>
            <a:off x="691661" y="1291088"/>
            <a:ext cx="11107990" cy="4476719"/>
          </a:xfrm>
        </p:spPr>
        <p:txBody>
          <a:bodyPr>
            <a:normAutofit/>
          </a:bodyPr>
          <a:lstStyle/>
          <a:p>
            <a:pPr>
              <a:lnSpc>
                <a:spcPct val="110000"/>
              </a:lnSpc>
            </a:pPr>
            <a:r>
              <a:rPr lang="en-US" sz="2400" dirty="0">
                <a:solidFill>
                  <a:schemeClr val="bg1"/>
                </a:solidFill>
              </a:rPr>
              <a:t>Except for any statutes or regulations cited, the contents of this presentation do not have the force and effect of law and are not meant to bind the public in any way. This presentation is intended only to provide information regarding existing requirements under the law or agency policies.</a:t>
            </a:r>
          </a:p>
          <a:p>
            <a:pPr>
              <a:lnSpc>
                <a:spcPct val="110000"/>
              </a:lnSpc>
            </a:pPr>
            <a:r>
              <a:rPr lang="en-US" sz="2400" dirty="0">
                <a:solidFill>
                  <a:schemeClr val="bg1"/>
                </a:solidFill>
              </a:rPr>
              <a:t>The U.S. Government does not endorse products, manufacturers, or outside entities. Names/logos appear in this presentation only because they are considered essential to the objective of the presentation. They are included for informational purposes only and not intended to reflect a preference, approval, or endorsement of any one product or entity.</a:t>
            </a:r>
          </a:p>
          <a:p>
            <a:pPr>
              <a:lnSpc>
                <a:spcPct val="110000"/>
              </a:lnSpc>
            </a:pPr>
            <a:r>
              <a:rPr lang="en-US" sz="2400" dirty="0">
                <a:solidFill>
                  <a:schemeClr val="bg1"/>
                </a:solidFill>
              </a:rPr>
              <a:t>Unless noted otherwise, FHWA is the source for all images in this presentation.</a:t>
            </a:r>
          </a:p>
        </p:txBody>
      </p:sp>
      <p:sp>
        <p:nvSpPr>
          <p:cNvPr id="2" name="Rectangle 1">
            <a:extLst>
              <a:ext uri="{FF2B5EF4-FFF2-40B4-BE49-F238E27FC236}">
                <a16:creationId xmlns:a16="http://schemas.microsoft.com/office/drawing/2014/main" id="{3625F05D-4ACD-1271-BAA9-6DD8400C1237}"/>
              </a:ext>
              <a:ext uri="{C183D7F6-B498-43B3-948B-1728B52AA6E4}">
                <adec:decorative xmlns:adec="http://schemas.microsoft.com/office/drawing/2017/decorative" val="1"/>
              </a:ext>
            </a:extLst>
          </p:cNvPr>
          <p:cNvSpPr/>
          <p:nvPr/>
        </p:nvSpPr>
        <p:spPr>
          <a:xfrm>
            <a:off x="833437" y="426719"/>
            <a:ext cx="349980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7938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CF14-5F12-42B6-8CC8-44903E152C2B}"/>
              </a:ext>
            </a:extLst>
          </p:cNvPr>
          <p:cNvSpPr>
            <a:spLocks noGrp="1"/>
          </p:cNvSpPr>
          <p:nvPr>
            <p:ph type="title"/>
          </p:nvPr>
        </p:nvSpPr>
        <p:spPr/>
        <p:txBody>
          <a:bodyPr/>
          <a:lstStyle/>
          <a:p>
            <a:r>
              <a:rPr lang="en-US" dirty="0"/>
              <a:t>Engagement and collaboration are Critical </a:t>
            </a:r>
          </a:p>
        </p:txBody>
      </p:sp>
      <p:graphicFrame>
        <p:nvGraphicFramePr>
          <p:cNvPr id="4" name="Content Placeholder 2">
            <a:extLst>
              <a:ext uri="{FF2B5EF4-FFF2-40B4-BE49-F238E27FC236}">
                <a16:creationId xmlns:a16="http://schemas.microsoft.com/office/drawing/2014/main" id="{ED35FEF2-DC45-44CE-9893-8D8F00025E59}"/>
              </a:ext>
            </a:extLst>
          </p:cNvPr>
          <p:cNvGraphicFramePr>
            <a:graphicFrameLocks noGrp="1"/>
          </p:cNvGraphicFramePr>
          <p:nvPr>
            <p:ph idx="1"/>
            <p:extLst>
              <p:ext uri="{D42A27DB-BD31-4B8C-83A1-F6EECF244321}">
                <p14:modId xmlns:p14="http://schemas.microsoft.com/office/powerpoint/2010/main" val="1532923207"/>
              </p:ext>
            </p:extLst>
          </p:nvPr>
        </p:nvGraphicFramePr>
        <p:xfrm>
          <a:off x="288759" y="1612232"/>
          <a:ext cx="11345778" cy="5113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5594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F2B14-B41C-4666-B261-8E0CC857B763}"/>
              </a:ext>
            </a:extLst>
          </p:cNvPr>
          <p:cNvSpPr>
            <a:spLocks noGrp="1"/>
          </p:cNvSpPr>
          <p:nvPr>
            <p:ph type="title"/>
          </p:nvPr>
        </p:nvSpPr>
        <p:spPr/>
        <p:txBody>
          <a:bodyPr/>
          <a:lstStyle/>
          <a:p>
            <a:r>
              <a:rPr lang="en-US" dirty="0"/>
              <a:t>Meaningful Public Involvement is a part of shared responsibility</a:t>
            </a:r>
          </a:p>
        </p:txBody>
      </p:sp>
      <p:sp>
        <p:nvSpPr>
          <p:cNvPr id="10" name="TextBox 9">
            <a:extLst>
              <a:ext uri="{FF2B5EF4-FFF2-40B4-BE49-F238E27FC236}">
                <a16:creationId xmlns:a16="http://schemas.microsoft.com/office/drawing/2014/main" id="{A68526D7-B854-4DB6-B30F-9B59E1E20F0F}"/>
              </a:ext>
            </a:extLst>
          </p:cNvPr>
          <p:cNvSpPr txBox="1"/>
          <p:nvPr/>
        </p:nvSpPr>
        <p:spPr>
          <a:xfrm>
            <a:off x="6569242" y="1740168"/>
            <a:ext cx="4993105" cy="4493538"/>
          </a:xfrm>
          <a:prstGeom prst="rect">
            <a:avLst/>
          </a:prstGeom>
          <a:noFill/>
        </p:spPr>
        <p:txBody>
          <a:bodyPr wrap="square" rtlCol="0">
            <a:spAutoFit/>
          </a:bodyPr>
          <a:lstStyle/>
          <a:p>
            <a:r>
              <a:rPr lang="en-US" sz="2200" dirty="0">
                <a:solidFill>
                  <a:srgbClr val="3293C8"/>
                </a:solidFill>
              </a:rPr>
              <a:t>USDOT defines meaningful public involvement as a process that proactively seeks full representation from the community, considers public comments and feedback, and incorporates that feedback into a project, program, or plan when possible. The impact of community contributions </a:t>
            </a:r>
            <a:r>
              <a:rPr lang="en-US" sz="2200" b="1" dirty="0">
                <a:solidFill>
                  <a:srgbClr val="3293C8"/>
                </a:solidFill>
              </a:rPr>
              <a:t>encourages early and continuous public involvement and brings diverse viewpoints and values into the transportation decision-making process</a:t>
            </a:r>
            <a:r>
              <a:rPr lang="en-US" sz="2200" dirty="0">
                <a:solidFill>
                  <a:srgbClr val="3293C8"/>
                </a:solidFill>
              </a:rPr>
              <a:t>. </a:t>
            </a:r>
          </a:p>
        </p:txBody>
      </p:sp>
      <p:pic>
        <p:nvPicPr>
          <p:cNvPr id="8" name="Picture 7" descr="Diagram of 6 facets of meaningful public involvement. ">
            <a:extLst>
              <a:ext uri="{FF2B5EF4-FFF2-40B4-BE49-F238E27FC236}">
                <a16:creationId xmlns:a16="http://schemas.microsoft.com/office/drawing/2014/main" id="{21DCCC95-01D9-4A3A-92A1-B55287F908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60" y="1646239"/>
            <a:ext cx="6155421" cy="4681396"/>
          </a:xfrm>
          <a:prstGeom prst="rect">
            <a:avLst/>
          </a:prstGeom>
        </p:spPr>
      </p:pic>
      <p:sp>
        <p:nvSpPr>
          <p:cNvPr id="6" name="Rectangle 5">
            <a:extLst>
              <a:ext uri="{FF2B5EF4-FFF2-40B4-BE49-F238E27FC236}">
                <a16:creationId xmlns:a16="http://schemas.microsoft.com/office/drawing/2014/main" id="{F81AAA33-7D47-48A3-A5CF-3FEB87808F36}"/>
              </a:ext>
            </a:extLst>
          </p:cNvPr>
          <p:cNvSpPr/>
          <p:nvPr/>
        </p:nvSpPr>
        <p:spPr>
          <a:xfrm>
            <a:off x="179613" y="6455108"/>
            <a:ext cx="1869230" cy="246221"/>
          </a:xfrm>
          <a:prstGeom prst="rect">
            <a:avLst/>
          </a:prstGeom>
        </p:spPr>
        <p:txBody>
          <a:bodyPr wrap="square">
            <a:spAutoFit/>
          </a:bodyPr>
          <a:lstStyle/>
          <a:p>
            <a:r>
              <a:rPr lang="en-US" sz="1000" dirty="0">
                <a:solidFill>
                  <a:schemeClr val="bg1"/>
                </a:solidFill>
                <a:latin typeface="Arial Narrow" panose="020B0606020202030204" pitchFamily="34" charset="0"/>
              </a:rPr>
              <a:t>Source: USDOT</a:t>
            </a:r>
          </a:p>
        </p:txBody>
      </p:sp>
    </p:spTree>
    <p:extLst>
      <p:ext uri="{BB962C8B-B14F-4D97-AF65-F5344CB8AC3E}">
        <p14:creationId xmlns:p14="http://schemas.microsoft.com/office/powerpoint/2010/main" val="341698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B95B1E-23C8-416A-891F-B1DA39266E60}"/>
              </a:ext>
              <a:ext uri="{C183D7F6-B498-43B3-948B-1728B52AA6E4}">
                <adec:decorative xmlns:adec="http://schemas.microsoft.com/office/drawing/2017/decorative" val="1"/>
              </a:ext>
            </a:extLst>
          </p:cNvPr>
          <p:cNvSpPr/>
          <p:nvPr/>
        </p:nvSpPr>
        <p:spPr>
          <a:xfrm>
            <a:off x="833437" y="426719"/>
            <a:ext cx="3417434"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
            <a:extLst>
              <a:ext uri="{FF2B5EF4-FFF2-40B4-BE49-F238E27FC236}">
                <a16:creationId xmlns:a16="http://schemas.microsoft.com/office/drawing/2014/main" id="{7D925E2F-45C5-4A4F-8745-C945E4D8A20A}"/>
              </a:ext>
            </a:extLst>
          </p:cNvPr>
          <p:cNvSpPr>
            <a:spLocks noGrp="1"/>
          </p:cNvSpPr>
          <p:nvPr>
            <p:ph type="title"/>
          </p:nvPr>
        </p:nvSpPr>
        <p:spPr>
          <a:xfrm>
            <a:off x="838200" y="663707"/>
            <a:ext cx="10515600" cy="349501"/>
          </a:xfrm>
        </p:spPr>
        <p:txBody>
          <a:bodyPr/>
          <a:lstStyle/>
          <a:p>
            <a:r>
              <a:rPr lang="en-US" dirty="0"/>
              <a:t>Safety is proactive</a:t>
            </a:r>
          </a:p>
        </p:txBody>
      </p:sp>
      <p:grpSp>
        <p:nvGrpSpPr>
          <p:cNvPr id="2" name="Group 1">
            <a:extLst>
              <a:ext uri="{C183D7F6-B498-43B3-948B-1728B52AA6E4}">
                <adec:decorative xmlns:adec="http://schemas.microsoft.com/office/drawing/2017/decorative" val="1"/>
              </a:ext>
            </a:extLst>
          </p:cNvPr>
          <p:cNvGrpSpPr/>
          <p:nvPr/>
        </p:nvGrpSpPr>
        <p:grpSpPr>
          <a:xfrm>
            <a:off x="640080" y="2007587"/>
            <a:ext cx="1079588" cy="4035888"/>
            <a:chOff x="640080" y="2007587"/>
            <a:chExt cx="1079588" cy="4035888"/>
          </a:xfrm>
        </p:grpSpPr>
        <p:sp>
          <p:nvSpPr>
            <p:cNvPr id="23" name="Freeform: Shape 22">
              <a:extLst>
                <a:ext uri="{FF2B5EF4-FFF2-40B4-BE49-F238E27FC236}">
                  <a16:creationId xmlns:a16="http://schemas.microsoft.com/office/drawing/2014/main" id="{A41138B3-8393-48D3-B776-1161170E5320}"/>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rgbClr val="3293C8"/>
            </a:solidFill>
            <a:ln w="779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605388-1942-4819-9DAA-D5DB838FC69A}"/>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rgbClr val="3293C8"/>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Lst>
            </p:cNvPr>
            <p:cNvGrpSpPr/>
            <p:nvPr/>
          </p:nvGrpSpPr>
          <p:grpSpPr>
            <a:xfrm>
              <a:off x="1035882" y="3338445"/>
              <a:ext cx="319829" cy="506112"/>
              <a:chOff x="3902310" y="1919417"/>
              <a:chExt cx="409791" cy="648473"/>
            </a:xfrm>
            <a:solidFill>
              <a:srgbClr val="3293C8"/>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E8ACD6F-FE6B-4ACA-BE98-49AB0916DC45}"/>
                </a:ext>
              </a:extLst>
            </p:cNvPr>
            <p:cNvGrpSpPr/>
            <p:nvPr/>
          </p:nvGrpSpPr>
          <p:grpSpPr>
            <a:xfrm>
              <a:off x="847588" y="4064139"/>
              <a:ext cx="636164" cy="447251"/>
              <a:chOff x="897599" y="3179269"/>
              <a:chExt cx="815105" cy="573054"/>
            </a:xfrm>
            <a:solidFill>
              <a:srgbClr val="3293C8"/>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sp>
          <p:nvSpPr>
            <p:cNvPr id="40" name="Rectangle 39">
              <a:extLst>
                <a:ext uri="{FF2B5EF4-FFF2-40B4-BE49-F238E27FC236}">
                  <a16:creationId xmlns:a16="http://schemas.microsoft.com/office/drawing/2014/main" id="{A511CAAB-AA53-442F-8DE6-383244E7EE85}"/>
                </a:ext>
              </a:extLst>
            </p:cNvPr>
            <p:cNvSpPr/>
            <p:nvPr/>
          </p:nvSpPr>
          <p:spPr>
            <a:xfrm>
              <a:off x="640080" y="4666395"/>
              <a:ext cx="1079588" cy="703576"/>
            </a:xfrm>
            <a:prstGeom prst="rect">
              <a:avLst/>
            </a:prstGeom>
            <a:no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aphic 2">
              <a:extLst>
                <a:ext uri="{FF2B5EF4-FFF2-40B4-BE49-F238E27FC236}">
                  <a16:creationId xmlns:a16="http://schemas.microsoft.com/office/drawing/2014/main" id="{452AA7F1-440A-4BE1-A3CB-C4F4F862F738}"/>
                </a:ext>
              </a:extLst>
            </p:cNvPr>
            <p:cNvGrpSpPr/>
            <p:nvPr/>
          </p:nvGrpSpPr>
          <p:grpSpPr>
            <a:xfrm>
              <a:off x="838200" y="5504591"/>
              <a:ext cx="651933" cy="538884"/>
              <a:chOff x="3745846" y="3105202"/>
              <a:chExt cx="835310" cy="690463"/>
            </a:xfrm>
            <a:solidFill>
              <a:srgbClr val="3293C8"/>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solidFill>
                <a:srgbClr val="3293C8"/>
              </a:solid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solidFill>
                <a:srgbClr val="3293C8"/>
              </a:solidFill>
              <a:ln w="7790" cap="flat">
                <a:noFill/>
                <a:prstDash val="solid"/>
                <a:miter/>
              </a:ln>
            </p:spPr>
            <p:txBody>
              <a:bodyPr rtlCol="0" anchor="ctr"/>
              <a:lstStyle/>
              <a:p>
                <a:endParaRPr lang="en-US"/>
              </a:p>
            </p:txBody>
          </p:sp>
        </p:grpSp>
      </p:grpSp>
      <p:sp>
        <p:nvSpPr>
          <p:cNvPr id="41" name="Graphic 64" descr="Magnifying glass logo">
            <a:extLst>
              <a:ext uri="{FF2B5EF4-FFF2-40B4-BE49-F238E27FC236}">
                <a16:creationId xmlns:a16="http://schemas.microsoft.com/office/drawing/2014/main" id="{8009399A-522A-4FEB-8557-5235E8CEBD69}"/>
              </a:ext>
            </a:extLst>
          </p:cNvPr>
          <p:cNvSpPr/>
          <p:nvPr/>
        </p:nvSpPr>
        <p:spPr>
          <a:xfrm flipH="1">
            <a:off x="2391199" y="2400168"/>
            <a:ext cx="2126173" cy="2127850"/>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3293C8"/>
          </a:solidFill>
          <a:ln w="9525" cap="flat">
            <a:noFill/>
            <a:prstDash val="solid"/>
            <a:miter/>
          </a:ln>
        </p:spPr>
        <p:txBody>
          <a:bodyPr rtlCol="0" anchor="ctr"/>
          <a:lstStyle/>
          <a:p>
            <a:endParaRPr lang="en-US"/>
          </a:p>
        </p:txBody>
      </p:sp>
      <p:sp>
        <p:nvSpPr>
          <p:cNvPr id="37" name="Content Placeholder 9">
            <a:extLst>
              <a:ext uri="{FF2B5EF4-FFF2-40B4-BE49-F238E27FC236}">
                <a16:creationId xmlns:a16="http://schemas.microsoft.com/office/drawing/2014/main" id="{F83683BA-7F07-4287-9C59-960939C02363}"/>
              </a:ext>
            </a:extLst>
          </p:cNvPr>
          <p:cNvSpPr txBox="1">
            <a:spLocks/>
          </p:cNvSpPr>
          <p:nvPr/>
        </p:nvSpPr>
        <p:spPr>
          <a:xfrm>
            <a:off x="2330454" y="4904641"/>
            <a:ext cx="3523413"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3293C8"/>
                </a:solidFill>
              </a:rPr>
              <a:t>Identify risks</a:t>
            </a:r>
          </a:p>
        </p:txBody>
      </p:sp>
      <p:grpSp>
        <p:nvGrpSpPr>
          <p:cNvPr id="42" name="Group 41" descr="Crossing wrench and screwdriver logo">
            <a:extLst>
              <a:ext uri="{FF2B5EF4-FFF2-40B4-BE49-F238E27FC236}">
                <a16:creationId xmlns:a16="http://schemas.microsoft.com/office/drawing/2014/main" id="{CD1226DC-4367-4F38-A86F-266D89F1997D}"/>
              </a:ext>
            </a:extLst>
          </p:cNvPr>
          <p:cNvGrpSpPr/>
          <p:nvPr/>
        </p:nvGrpSpPr>
        <p:grpSpPr>
          <a:xfrm>
            <a:off x="6563003" y="2643871"/>
            <a:ext cx="1822146" cy="1823828"/>
            <a:chOff x="7426026" y="4621459"/>
            <a:chExt cx="762345" cy="763049"/>
          </a:xfrm>
          <a:solidFill>
            <a:srgbClr val="3293C8"/>
          </a:solidFill>
        </p:grpSpPr>
        <p:sp>
          <p:nvSpPr>
            <p:cNvPr id="44" name="Freeform: Shape 21">
              <a:extLst>
                <a:ext uri="{FF2B5EF4-FFF2-40B4-BE49-F238E27FC236}">
                  <a16:creationId xmlns:a16="http://schemas.microsoft.com/office/drawing/2014/main" id="{DF5A7512-A63C-4266-AEC3-B469220CFEFC}"/>
                </a:ext>
              </a:extLst>
            </p:cNvPr>
            <p:cNvSpPr/>
            <p:nvPr/>
          </p:nvSpPr>
          <p:spPr>
            <a:xfrm>
              <a:off x="7426026" y="4621870"/>
              <a:ext cx="762345" cy="762638"/>
            </a:xfrm>
            <a:custGeom>
              <a:avLst/>
              <a:gdLst>
                <a:gd name="connsiteX0" fmla="*/ 81060 w 762345"/>
                <a:gd name="connsiteY0" fmla="*/ 712058 h 762638"/>
                <a:gd name="connsiteX1" fmla="*/ 57247 w 762345"/>
                <a:gd name="connsiteY1" fmla="*/ 716821 h 762638"/>
                <a:gd name="connsiteX2" fmla="*/ 43912 w 762345"/>
                <a:gd name="connsiteY2" fmla="*/ 696818 h 762638"/>
                <a:gd name="connsiteX3" fmla="*/ 57247 w 762345"/>
                <a:gd name="connsiteY3" fmla="*/ 676816 h 762638"/>
                <a:gd name="connsiteX4" fmla="*/ 81060 w 762345"/>
                <a:gd name="connsiteY4" fmla="*/ 681578 h 762638"/>
                <a:gd name="connsiteX5" fmla="*/ 81060 w 762345"/>
                <a:gd name="connsiteY5" fmla="*/ 712058 h 762638"/>
                <a:gd name="connsiteX6" fmla="*/ 753525 w 762345"/>
                <a:gd name="connsiteY6" fmla="*/ 84361 h 762638"/>
                <a:gd name="connsiteX7" fmla="*/ 676372 w 762345"/>
                <a:gd name="connsiteY7" fmla="*/ 161513 h 762638"/>
                <a:gd name="connsiteX8" fmla="*/ 615412 w 762345"/>
                <a:gd name="connsiteY8" fmla="*/ 145321 h 762638"/>
                <a:gd name="connsiteX9" fmla="*/ 600172 w 762345"/>
                <a:gd name="connsiteY9" fmla="*/ 85313 h 762638"/>
                <a:gd name="connsiteX10" fmla="*/ 677325 w 762345"/>
                <a:gd name="connsiteY10" fmla="*/ 8161 h 762638"/>
                <a:gd name="connsiteX11" fmla="*/ 543975 w 762345"/>
                <a:gd name="connsiteY11" fmla="*/ 33878 h 762638"/>
                <a:gd name="connsiteX12" fmla="*/ 505875 w 762345"/>
                <a:gd name="connsiteY12" fmla="*/ 164371 h 762638"/>
                <a:gd name="connsiteX13" fmla="*/ 20100 w 762345"/>
                <a:gd name="connsiteY13" fmla="*/ 650146 h 762638"/>
                <a:gd name="connsiteX14" fmla="*/ 2002 w 762345"/>
                <a:gd name="connsiteY14" fmla="*/ 713963 h 762638"/>
                <a:gd name="connsiteX15" fmla="*/ 48675 w 762345"/>
                <a:gd name="connsiteY15" fmla="*/ 760636 h 762638"/>
                <a:gd name="connsiteX16" fmla="*/ 112492 w 762345"/>
                <a:gd name="connsiteY16" fmla="*/ 742538 h 762638"/>
                <a:gd name="connsiteX17" fmla="*/ 598267 w 762345"/>
                <a:gd name="connsiteY17" fmla="*/ 256763 h 762638"/>
                <a:gd name="connsiteX18" fmla="*/ 728760 w 762345"/>
                <a:gd name="connsiteY18" fmla="*/ 218663 h 762638"/>
                <a:gd name="connsiteX19" fmla="*/ 753525 w 762345"/>
                <a:gd name="connsiteY19" fmla="*/ 84361 h 7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345" h="762638">
                  <a:moveTo>
                    <a:pt x="81060" y="712058"/>
                  </a:moveTo>
                  <a:cubicBezTo>
                    <a:pt x="74392" y="718726"/>
                    <a:pt x="65820" y="720631"/>
                    <a:pt x="57247" y="716821"/>
                  </a:cubicBezTo>
                  <a:cubicBezTo>
                    <a:pt x="48675" y="713011"/>
                    <a:pt x="43912" y="705391"/>
                    <a:pt x="43912" y="696818"/>
                  </a:cubicBezTo>
                  <a:cubicBezTo>
                    <a:pt x="43912" y="688246"/>
                    <a:pt x="49627" y="679673"/>
                    <a:pt x="57247" y="676816"/>
                  </a:cubicBezTo>
                  <a:cubicBezTo>
                    <a:pt x="65820" y="673006"/>
                    <a:pt x="74392" y="674911"/>
                    <a:pt x="81060" y="681578"/>
                  </a:cubicBezTo>
                  <a:cubicBezTo>
                    <a:pt x="89632" y="689198"/>
                    <a:pt x="89632" y="703486"/>
                    <a:pt x="81060" y="712058"/>
                  </a:cubicBezTo>
                  <a:close/>
                  <a:moveTo>
                    <a:pt x="753525" y="84361"/>
                  </a:moveTo>
                  <a:lnTo>
                    <a:pt x="676372" y="161513"/>
                  </a:lnTo>
                  <a:lnTo>
                    <a:pt x="615412" y="145321"/>
                  </a:lnTo>
                  <a:lnTo>
                    <a:pt x="600172" y="85313"/>
                  </a:lnTo>
                  <a:lnTo>
                    <a:pt x="677325" y="8161"/>
                  </a:lnTo>
                  <a:cubicBezTo>
                    <a:pt x="631605" y="-8984"/>
                    <a:pt x="580170" y="1493"/>
                    <a:pt x="543975" y="33878"/>
                  </a:cubicBezTo>
                  <a:cubicBezTo>
                    <a:pt x="507780" y="67216"/>
                    <a:pt x="493492" y="116746"/>
                    <a:pt x="505875" y="164371"/>
                  </a:cubicBezTo>
                  <a:lnTo>
                    <a:pt x="20100" y="650146"/>
                  </a:lnTo>
                  <a:cubicBezTo>
                    <a:pt x="2955" y="666338"/>
                    <a:pt x="-3713" y="691103"/>
                    <a:pt x="2002" y="713963"/>
                  </a:cubicBezTo>
                  <a:cubicBezTo>
                    <a:pt x="7717" y="736823"/>
                    <a:pt x="25815" y="754921"/>
                    <a:pt x="48675" y="760636"/>
                  </a:cubicBezTo>
                  <a:cubicBezTo>
                    <a:pt x="71535" y="766351"/>
                    <a:pt x="95347" y="759683"/>
                    <a:pt x="112492" y="742538"/>
                  </a:cubicBezTo>
                  <a:lnTo>
                    <a:pt x="598267" y="256763"/>
                  </a:lnTo>
                  <a:cubicBezTo>
                    <a:pt x="645892" y="269146"/>
                    <a:pt x="695422" y="254858"/>
                    <a:pt x="728760" y="218663"/>
                  </a:cubicBezTo>
                  <a:cubicBezTo>
                    <a:pt x="761145" y="182468"/>
                    <a:pt x="771622" y="130081"/>
                    <a:pt x="753525" y="84361"/>
                  </a:cubicBezTo>
                  <a:close/>
                </a:path>
              </a:pathLst>
            </a:custGeom>
            <a:grpFill/>
            <a:ln w="9525" cap="flat">
              <a:noFill/>
              <a:prstDash val="solid"/>
              <a:miter/>
            </a:ln>
          </p:spPr>
          <p:txBody>
            <a:bodyPr rtlCol="0" anchor="ctr"/>
            <a:lstStyle/>
            <a:p>
              <a:endParaRPr lang="en-US"/>
            </a:p>
          </p:txBody>
        </p:sp>
        <p:sp>
          <p:nvSpPr>
            <p:cNvPr id="45" name="Freeform: Shape 22">
              <a:extLst>
                <a:ext uri="{FF2B5EF4-FFF2-40B4-BE49-F238E27FC236}">
                  <a16:creationId xmlns:a16="http://schemas.microsoft.com/office/drawing/2014/main" id="{276B6246-5219-4A20-8652-FBD027EE32EA}"/>
                </a:ext>
              </a:extLst>
            </p:cNvPr>
            <p:cNvSpPr/>
            <p:nvPr/>
          </p:nvSpPr>
          <p:spPr>
            <a:xfrm>
              <a:off x="7830936" y="5026271"/>
              <a:ext cx="357308" cy="357704"/>
            </a:xfrm>
            <a:custGeom>
              <a:avLst/>
              <a:gdLst>
                <a:gd name="connsiteX0" fmla="*/ 344805 w 357308"/>
                <a:gd name="connsiteY0" fmla="*/ 245745 h 357704"/>
                <a:gd name="connsiteX1" fmla="*/ 99060 w 357308"/>
                <a:gd name="connsiteY1" fmla="*/ 0 h 357704"/>
                <a:gd name="connsiteX2" fmla="*/ 0 w 357308"/>
                <a:gd name="connsiteY2" fmla="*/ 99060 h 357704"/>
                <a:gd name="connsiteX3" fmla="*/ 238125 w 357308"/>
                <a:gd name="connsiteY3" fmla="*/ 337185 h 357704"/>
                <a:gd name="connsiteX4" fmla="*/ 246698 w 357308"/>
                <a:gd name="connsiteY4" fmla="*/ 345758 h 357704"/>
                <a:gd name="connsiteX5" fmla="*/ 247650 w 357308"/>
                <a:gd name="connsiteY5" fmla="*/ 344805 h 357704"/>
                <a:gd name="connsiteX6" fmla="*/ 337185 w 357308"/>
                <a:gd name="connsiteY6" fmla="*/ 337185 h 357704"/>
                <a:gd name="connsiteX7" fmla="*/ 344805 w 357308"/>
                <a:gd name="connsiteY7" fmla="*/ 245745 h 357704"/>
                <a:gd name="connsiteX8" fmla="*/ 344805 w 357308"/>
                <a:gd name="connsiteY8" fmla="*/ 245745 h 35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08" h="357704">
                  <a:moveTo>
                    <a:pt x="344805" y="245745"/>
                  </a:moveTo>
                  <a:lnTo>
                    <a:pt x="99060" y="0"/>
                  </a:lnTo>
                  <a:lnTo>
                    <a:pt x="0" y="99060"/>
                  </a:lnTo>
                  <a:lnTo>
                    <a:pt x="238125" y="337185"/>
                  </a:lnTo>
                  <a:lnTo>
                    <a:pt x="246698" y="345758"/>
                  </a:lnTo>
                  <a:lnTo>
                    <a:pt x="247650" y="344805"/>
                  </a:lnTo>
                  <a:cubicBezTo>
                    <a:pt x="275273" y="364808"/>
                    <a:pt x="313373" y="360998"/>
                    <a:pt x="337185" y="337185"/>
                  </a:cubicBezTo>
                  <a:cubicBezTo>
                    <a:pt x="360998" y="312420"/>
                    <a:pt x="363855" y="274320"/>
                    <a:pt x="344805" y="245745"/>
                  </a:cubicBezTo>
                  <a:lnTo>
                    <a:pt x="344805" y="245745"/>
                  </a:lnTo>
                  <a:close/>
                </a:path>
              </a:pathLst>
            </a:custGeom>
            <a:grpFill/>
            <a:ln w="9525" cap="flat">
              <a:noFill/>
              <a:prstDash val="solid"/>
              <a:miter/>
            </a:ln>
          </p:spPr>
          <p:txBody>
            <a:bodyPr rtlCol="0" anchor="ctr"/>
            <a:lstStyle/>
            <a:p>
              <a:endParaRPr lang="en-US"/>
            </a:p>
          </p:txBody>
        </p:sp>
        <p:sp>
          <p:nvSpPr>
            <p:cNvPr id="46" name="Freeform: Shape 23">
              <a:extLst>
                <a:ext uri="{FF2B5EF4-FFF2-40B4-BE49-F238E27FC236}">
                  <a16:creationId xmlns:a16="http://schemas.microsoft.com/office/drawing/2014/main" id="{0D19B8CC-3EE6-4540-905C-7BDBBEE5ECA2}"/>
                </a:ext>
              </a:extLst>
            </p:cNvPr>
            <p:cNvSpPr/>
            <p:nvPr/>
          </p:nvSpPr>
          <p:spPr>
            <a:xfrm>
              <a:off x="7426124" y="4621459"/>
              <a:ext cx="320992" cy="320992"/>
            </a:xfrm>
            <a:custGeom>
              <a:avLst/>
              <a:gdLst>
                <a:gd name="connsiteX0" fmla="*/ 139065 w 320992"/>
                <a:gd name="connsiteY0" fmla="*/ 112395 h 320992"/>
                <a:gd name="connsiteX1" fmla="*/ 140018 w 320992"/>
                <a:gd name="connsiteY1" fmla="*/ 111443 h 320992"/>
                <a:gd name="connsiteX2" fmla="*/ 115253 w 320992"/>
                <a:gd name="connsiteY2" fmla="*/ 65723 h 320992"/>
                <a:gd name="connsiteX3" fmla="*/ 33338 w 320992"/>
                <a:gd name="connsiteY3" fmla="*/ 0 h 320992"/>
                <a:gd name="connsiteX4" fmla="*/ 0 w 320992"/>
                <a:gd name="connsiteY4" fmla="*/ 33338 h 320992"/>
                <a:gd name="connsiteX5" fmla="*/ 65723 w 320992"/>
                <a:gd name="connsiteY5" fmla="*/ 115253 h 320992"/>
                <a:gd name="connsiteX6" fmla="*/ 111443 w 320992"/>
                <a:gd name="connsiteY6" fmla="*/ 140018 h 320992"/>
                <a:gd name="connsiteX7" fmla="*/ 112395 w 320992"/>
                <a:gd name="connsiteY7" fmla="*/ 139065 h 320992"/>
                <a:gd name="connsiteX8" fmla="*/ 294323 w 320992"/>
                <a:gd name="connsiteY8" fmla="*/ 320993 h 320992"/>
                <a:gd name="connsiteX9" fmla="*/ 320993 w 320992"/>
                <a:gd name="connsiteY9" fmla="*/ 29432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92" h="320992">
                  <a:moveTo>
                    <a:pt x="139065" y="112395"/>
                  </a:moveTo>
                  <a:lnTo>
                    <a:pt x="140018" y="111443"/>
                  </a:lnTo>
                  <a:lnTo>
                    <a:pt x="115253" y="65723"/>
                  </a:lnTo>
                  <a:lnTo>
                    <a:pt x="33338" y="0"/>
                  </a:lnTo>
                  <a:lnTo>
                    <a:pt x="0" y="33338"/>
                  </a:lnTo>
                  <a:lnTo>
                    <a:pt x="65723" y="115253"/>
                  </a:lnTo>
                  <a:lnTo>
                    <a:pt x="111443" y="140018"/>
                  </a:lnTo>
                  <a:lnTo>
                    <a:pt x="112395" y="139065"/>
                  </a:lnTo>
                  <a:lnTo>
                    <a:pt x="294323" y="320993"/>
                  </a:lnTo>
                  <a:lnTo>
                    <a:pt x="320993" y="294323"/>
                  </a:lnTo>
                  <a:close/>
                </a:path>
              </a:pathLst>
            </a:custGeom>
            <a:grpFill/>
            <a:ln w="9525" cap="flat">
              <a:noFill/>
              <a:prstDash val="solid"/>
              <a:miter/>
            </a:ln>
          </p:spPr>
          <p:txBody>
            <a:bodyPr rtlCol="0" anchor="ctr"/>
            <a:lstStyle/>
            <a:p>
              <a:endParaRPr lang="en-US"/>
            </a:p>
          </p:txBody>
        </p:sp>
      </p:grpSp>
      <p:sp>
        <p:nvSpPr>
          <p:cNvPr id="49" name="Rectangle 48">
            <a:extLst>
              <a:ext uri="{FF2B5EF4-FFF2-40B4-BE49-F238E27FC236}">
                <a16:creationId xmlns:a16="http://schemas.microsoft.com/office/drawing/2014/main" id="{7477EC44-17C5-424E-B1DE-1B971797CEAD}"/>
              </a:ext>
              <a:ext uri="{C183D7F6-B498-43B3-948B-1728B52AA6E4}">
                <adec:decorative xmlns:adec="http://schemas.microsoft.com/office/drawing/2017/decorative" val="1"/>
              </a:ext>
            </a:extLst>
          </p:cNvPr>
          <p:cNvSpPr/>
          <p:nvPr/>
        </p:nvSpPr>
        <p:spPr>
          <a:xfrm>
            <a:off x="6539853" y="4664350"/>
            <a:ext cx="3523413" cy="103959"/>
          </a:xfrm>
          <a:prstGeom prst="rect">
            <a:avLst/>
          </a:prstGeom>
          <a:solidFill>
            <a:srgbClr val="3293C8"/>
          </a:solidFill>
          <a:ln w="7790" cap="flat">
            <a:noFill/>
            <a:prstDash val="solid"/>
            <a:miter/>
          </a:ln>
        </p:spPr>
        <p:txBody>
          <a:bodyPr rtlCol="0" anchor="ctr"/>
          <a:lstStyle/>
          <a:p>
            <a:endParaRPr lang="en-US">
              <a:solidFill>
                <a:schemeClr val="tx1"/>
              </a:solidFill>
            </a:endParaRPr>
          </a:p>
        </p:txBody>
      </p:sp>
      <p:sp>
        <p:nvSpPr>
          <p:cNvPr id="47" name="Rectangle 46">
            <a:extLst>
              <a:ext uri="{FF2B5EF4-FFF2-40B4-BE49-F238E27FC236}">
                <a16:creationId xmlns:a16="http://schemas.microsoft.com/office/drawing/2014/main" id="{5E035D94-039E-4731-AB7C-37FCCFD598BC}"/>
              </a:ext>
              <a:ext uri="{C183D7F6-B498-43B3-948B-1728B52AA6E4}">
                <adec:decorative xmlns:adec="http://schemas.microsoft.com/office/drawing/2017/decorative" val="1"/>
              </a:ext>
            </a:extLst>
          </p:cNvPr>
          <p:cNvSpPr/>
          <p:nvPr/>
        </p:nvSpPr>
        <p:spPr>
          <a:xfrm>
            <a:off x="2330453" y="4664350"/>
            <a:ext cx="3523413" cy="103959"/>
          </a:xfrm>
          <a:prstGeom prst="rect">
            <a:avLst/>
          </a:prstGeom>
          <a:solidFill>
            <a:srgbClr val="3293C8"/>
          </a:solidFill>
          <a:ln w="7790" cap="flat">
            <a:noFill/>
            <a:prstDash val="solid"/>
            <a:miter/>
          </a:ln>
        </p:spPr>
        <p:txBody>
          <a:bodyPr rtlCol="0" anchor="ctr"/>
          <a:lstStyle/>
          <a:p>
            <a:endParaRPr lang="en-US">
              <a:solidFill>
                <a:schemeClr val="tx1"/>
              </a:solidFill>
            </a:endParaRPr>
          </a:p>
        </p:txBody>
      </p:sp>
      <p:sp>
        <p:nvSpPr>
          <p:cNvPr id="48" name="Content Placeholder 9">
            <a:extLst>
              <a:ext uri="{FF2B5EF4-FFF2-40B4-BE49-F238E27FC236}">
                <a16:creationId xmlns:a16="http://schemas.microsoft.com/office/drawing/2014/main" id="{1A3B8FF6-07EA-4985-B7A2-5AC789C3CDC0}"/>
              </a:ext>
            </a:extLst>
          </p:cNvPr>
          <p:cNvSpPr txBox="1">
            <a:spLocks/>
          </p:cNvSpPr>
          <p:nvPr/>
        </p:nvSpPr>
        <p:spPr>
          <a:xfrm>
            <a:off x="6539854" y="4904641"/>
            <a:ext cx="3523413"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3293C8"/>
                </a:solidFill>
              </a:rPr>
              <a:t>Mitigate risks</a:t>
            </a:r>
          </a:p>
        </p:txBody>
      </p:sp>
    </p:spTree>
    <p:extLst>
      <p:ext uri="{BB962C8B-B14F-4D97-AF65-F5344CB8AC3E}">
        <p14:creationId xmlns:p14="http://schemas.microsoft.com/office/powerpoint/2010/main" val="20333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1CAAB-AA53-442F-8DE6-383244E7EE85}"/>
              </a:ext>
              <a:ext uri="{C183D7F6-B498-43B3-948B-1728B52AA6E4}">
                <adec:decorative xmlns:adec="http://schemas.microsoft.com/office/drawing/2017/decorative" val="1"/>
              </a:ext>
            </a:extLst>
          </p:cNvPr>
          <p:cNvSpPr/>
          <p:nvPr/>
        </p:nvSpPr>
        <p:spPr>
          <a:xfrm>
            <a:off x="640080" y="4666395"/>
            <a:ext cx="1079588"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B95B1E-23C8-416A-891F-B1DA39266E60}"/>
              </a:ext>
              <a:ext uri="{C183D7F6-B498-43B3-948B-1728B52AA6E4}">
                <adec:decorative xmlns:adec="http://schemas.microsoft.com/office/drawing/2017/decorative" val="1"/>
              </a:ext>
            </a:extLst>
          </p:cNvPr>
          <p:cNvSpPr/>
          <p:nvPr/>
        </p:nvSpPr>
        <p:spPr>
          <a:xfrm>
            <a:off x="833437" y="426719"/>
            <a:ext cx="3417434"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
            <a:extLst>
              <a:ext uri="{FF2B5EF4-FFF2-40B4-BE49-F238E27FC236}">
                <a16:creationId xmlns:a16="http://schemas.microsoft.com/office/drawing/2014/main" id="{7D925E2F-45C5-4A4F-8745-C945E4D8A20A}"/>
              </a:ext>
            </a:extLst>
          </p:cNvPr>
          <p:cNvSpPr>
            <a:spLocks noGrp="1"/>
          </p:cNvSpPr>
          <p:nvPr>
            <p:ph type="title"/>
          </p:nvPr>
        </p:nvSpPr>
        <p:spPr/>
        <p:txBody>
          <a:bodyPr/>
          <a:lstStyle/>
          <a:p>
            <a:r>
              <a:rPr lang="en-US" dirty="0"/>
              <a:t>Equity is proactive</a:t>
            </a:r>
          </a:p>
        </p:txBody>
      </p:sp>
      <p:sp>
        <p:nvSpPr>
          <p:cNvPr id="23" name="Freeform: Shape 22">
            <a:extLst>
              <a:ext uri="{FF2B5EF4-FFF2-40B4-BE49-F238E27FC236}">
                <a16:creationId xmlns:a16="http://schemas.microsoft.com/office/drawing/2014/main" id="{A41138B3-8393-48D3-B776-1161170E5320}"/>
              </a:ext>
              <a:ext uri="{C183D7F6-B498-43B3-948B-1728B52AA6E4}">
                <adec:decorative xmlns:adec="http://schemas.microsoft.com/office/drawing/2017/decorative" val="1"/>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rgbClr val="3293C8"/>
          </a:solidFill>
          <a:ln w="779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605388-1942-4819-9DAA-D5DB838FC69A}"/>
              </a:ext>
              <a:ext uri="{C183D7F6-B498-43B3-948B-1728B52AA6E4}">
                <adec:decorative xmlns:adec="http://schemas.microsoft.com/office/drawing/2017/decorative" val="1"/>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rgbClr val="3293C8"/>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 uri="{C183D7F6-B498-43B3-948B-1728B52AA6E4}">
                <adec:decorative xmlns:adec="http://schemas.microsoft.com/office/drawing/2017/decorative" val="1"/>
              </a:ext>
            </a:extLst>
          </p:cNvPr>
          <p:cNvGrpSpPr/>
          <p:nvPr/>
        </p:nvGrpSpPr>
        <p:grpSpPr>
          <a:xfrm>
            <a:off x="1035882" y="3338445"/>
            <a:ext cx="319829" cy="506112"/>
            <a:chOff x="3902310" y="1919417"/>
            <a:chExt cx="409791" cy="648473"/>
          </a:xfrm>
          <a:solidFill>
            <a:srgbClr val="3293C8"/>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E8ACD6F-FE6B-4ACA-BE98-49AB0916DC45}"/>
              </a:ext>
              <a:ext uri="{C183D7F6-B498-43B3-948B-1728B52AA6E4}">
                <adec:decorative xmlns:adec="http://schemas.microsoft.com/office/drawing/2017/decorative" val="1"/>
              </a:ext>
            </a:extLst>
          </p:cNvPr>
          <p:cNvGrpSpPr/>
          <p:nvPr/>
        </p:nvGrpSpPr>
        <p:grpSpPr>
          <a:xfrm>
            <a:off x="847588" y="4064139"/>
            <a:ext cx="636164" cy="447251"/>
            <a:chOff x="897599" y="3179269"/>
            <a:chExt cx="815105" cy="573054"/>
          </a:xfrm>
          <a:solidFill>
            <a:srgbClr val="3293C8"/>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grpSp>
        <p:nvGrpSpPr>
          <p:cNvPr id="33" name="Graphic 2">
            <a:extLst>
              <a:ext uri="{FF2B5EF4-FFF2-40B4-BE49-F238E27FC236}">
                <a16:creationId xmlns:a16="http://schemas.microsoft.com/office/drawing/2014/main" id="{452AA7F1-440A-4BE1-A3CB-C4F4F862F738}"/>
              </a:ext>
              <a:ext uri="{C183D7F6-B498-43B3-948B-1728B52AA6E4}">
                <adec:decorative xmlns:adec="http://schemas.microsoft.com/office/drawing/2017/decorative" val="1"/>
              </a:ext>
            </a:extLst>
          </p:cNvPr>
          <p:cNvGrpSpPr/>
          <p:nvPr/>
        </p:nvGrpSpPr>
        <p:grpSpPr>
          <a:xfrm>
            <a:off x="838200" y="5504591"/>
            <a:ext cx="651933" cy="538884"/>
            <a:chOff x="3745846" y="3105202"/>
            <a:chExt cx="835310" cy="690463"/>
          </a:xfrm>
          <a:solidFill>
            <a:srgbClr val="3293C8"/>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solidFill>
              <a:srgbClr val="3293C8"/>
            </a:solid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solidFill>
              <a:srgbClr val="3293C8"/>
            </a:solidFill>
            <a:ln w="7790" cap="flat">
              <a:noFill/>
              <a:prstDash val="solid"/>
              <a:miter/>
            </a:ln>
          </p:spPr>
          <p:txBody>
            <a:bodyPr rtlCol="0" anchor="ctr"/>
            <a:lstStyle/>
            <a:p>
              <a:endParaRPr lang="en-US"/>
            </a:p>
          </p:txBody>
        </p:sp>
      </p:grpSp>
      <p:sp>
        <p:nvSpPr>
          <p:cNvPr id="41" name="Graphic 64" descr="Magnifying glass logo">
            <a:extLst>
              <a:ext uri="{FF2B5EF4-FFF2-40B4-BE49-F238E27FC236}">
                <a16:creationId xmlns:a16="http://schemas.microsoft.com/office/drawing/2014/main" id="{8009399A-522A-4FEB-8557-5235E8CEBD69}"/>
              </a:ext>
            </a:extLst>
          </p:cNvPr>
          <p:cNvSpPr/>
          <p:nvPr/>
        </p:nvSpPr>
        <p:spPr>
          <a:xfrm flipH="1">
            <a:off x="2391199" y="2400168"/>
            <a:ext cx="2126173" cy="2127850"/>
          </a:xfrm>
          <a:custGeom>
            <a:avLst/>
            <a:gdLst>
              <a:gd name="connsiteX0" fmla="*/ 732473 w 751881"/>
              <a:gd name="connsiteY0" fmla="*/ 638175 h 752474"/>
              <a:gd name="connsiteX1" fmla="*/ 613410 w 751881"/>
              <a:gd name="connsiteY1" fmla="*/ 519112 h 752474"/>
              <a:gd name="connsiteX2" fmla="*/ 554355 w 751881"/>
              <a:gd name="connsiteY2" fmla="*/ 501015 h 752474"/>
              <a:gd name="connsiteX3" fmla="*/ 512445 w 751881"/>
              <a:gd name="connsiteY3" fmla="*/ 459105 h 752474"/>
              <a:gd name="connsiteX4" fmla="*/ 571500 w 751881"/>
              <a:gd name="connsiteY4" fmla="*/ 285750 h 752474"/>
              <a:gd name="connsiteX5" fmla="*/ 285750 w 751881"/>
              <a:gd name="connsiteY5" fmla="*/ 0 h 752474"/>
              <a:gd name="connsiteX6" fmla="*/ 0 w 751881"/>
              <a:gd name="connsiteY6" fmla="*/ 285750 h 752474"/>
              <a:gd name="connsiteX7" fmla="*/ 285750 w 751881"/>
              <a:gd name="connsiteY7" fmla="*/ 571500 h 752474"/>
              <a:gd name="connsiteX8" fmla="*/ 459105 w 751881"/>
              <a:gd name="connsiteY8" fmla="*/ 512445 h 752474"/>
              <a:gd name="connsiteX9" fmla="*/ 501015 w 751881"/>
              <a:gd name="connsiteY9" fmla="*/ 554355 h 752474"/>
              <a:gd name="connsiteX10" fmla="*/ 519112 w 751881"/>
              <a:gd name="connsiteY10" fmla="*/ 613410 h 752474"/>
              <a:gd name="connsiteX11" fmla="*/ 638175 w 751881"/>
              <a:gd name="connsiteY11" fmla="*/ 732473 h 752474"/>
              <a:gd name="connsiteX12" fmla="*/ 685800 w 751881"/>
              <a:gd name="connsiteY12" fmla="*/ 752475 h 752474"/>
              <a:gd name="connsiteX13" fmla="*/ 733425 w 751881"/>
              <a:gd name="connsiteY13" fmla="*/ 732473 h 752474"/>
              <a:gd name="connsiteX14" fmla="*/ 732473 w 751881"/>
              <a:gd name="connsiteY14" fmla="*/ 638175 h 752474"/>
              <a:gd name="connsiteX15" fmla="*/ 284798 w 751881"/>
              <a:gd name="connsiteY15" fmla="*/ 513398 h 752474"/>
              <a:gd name="connsiteX16" fmla="*/ 56197 w 751881"/>
              <a:gd name="connsiteY16" fmla="*/ 284798 h 752474"/>
              <a:gd name="connsiteX17" fmla="*/ 284798 w 751881"/>
              <a:gd name="connsiteY17" fmla="*/ 56197 h 752474"/>
              <a:gd name="connsiteX18" fmla="*/ 513398 w 751881"/>
              <a:gd name="connsiteY18" fmla="*/ 284798 h 752474"/>
              <a:gd name="connsiteX19" fmla="*/ 284798 w 751881"/>
              <a:gd name="connsiteY19" fmla="*/ 513398 h 75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881" h="752474">
                <a:moveTo>
                  <a:pt x="732473" y="638175"/>
                </a:moveTo>
                <a:lnTo>
                  <a:pt x="613410" y="519112"/>
                </a:lnTo>
                <a:cubicBezTo>
                  <a:pt x="597218" y="502920"/>
                  <a:pt x="575310" y="497205"/>
                  <a:pt x="554355" y="501015"/>
                </a:cubicBezTo>
                <a:lnTo>
                  <a:pt x="512445" y="459105"/>
                </a:lnTo>
                <a:cubicBezTo>
                  <a:pt x="549593" y="411480"/>
                  <a:pt x="571500" y="350520"/>
                  <a:pt x="571500" y="285750"/>
                </a:cubicBezTo>
                <a:cubicBezTo>
                  <a:pt x="571500" y="128588"/>
                  <a:pt x="442912" y="0"/>
                  <a:pt x="285750" y="0"/>
                </a:cubicBezTo>
                <a:cubicBezTo>
                  <a:pt x="128588" y="0"/>
                  <a:pt x="0" y="128588"/>
                  <a:pt x="0" y="285750"/>
                </a:cubicBezTo>
                <a:cubicBezTo>
                  <a:pt x="0" y="442912"/>
                  <a:pt x="128588" y="571500"/>
                  <a:pt x="285750" y="571500"/>
                </a:cubicBezTo>
                <a:cubicBezTo>
                  <a:pt x="350520" y="571500"/>
                  <a:pt x="410528" y="549593"/>
                  <a:pt x="459105" y="512445"/>
                </a:cubicBezTo>
                <a:lnTo>
                  <a:pt x="501015" y="554355"/>
                </a:lnTo>
                <a:cubicBezTo>
                  <a:pt x="497205" y="575310"/>
                  <a:pt x="502920" y="597218"/>
                  <a:pt x="519112" y="613410"/>
                </a:cubicBezTo>
                <a:lnTo>
                  <a:pt x="638175" y="732473"/>
                </a:lnTo>
                <a:cubicBezTo>
                  <a:pt x="651510" y="745808"/>
                  <a:pt x="668655" y="752475"/>
                  <a:pt x="685800" y="752475"/>
                </a:cubicBezTo>
                <a:cubicBezTo>
                  <a:pt x="702945" y="752475"/>
                  <a:pt x="720090" y="745808"/>
                  <a:pt x="733425" y="732473"/>
                </a:cubicBezTo>
                <a:cubicBezTo>
                  <a:pt x="758190" y="705802"/>
                  <a:pt x="758190" y="663893"/>
                  <a:pt x="732473" y="638175"/>
                </a:cubicBezTo>
                <a:close/>
                <a:moveTo>
                  <a:pt x="284798" y="513398"/>
                </a:moveTo>
                <a:cubicBezTo>
                  <a:pt x="159067" y="513398"/>
                  <a:pt x="56197" y="410528"/>
                  <a:pt x="56197" y="284798"/>
                </a:cubicBezTo>
                <a:cubicBezTo>
                  <a:pt x="56197" y="159067"/>
                  <a:pt x="159067" y="56197"/>
                  <a:pt x="284798" y="56197"/>
                </a:cubicBezTo>
                <a:cubicBezTo>
                  <a:pt x="410528" y="56197"/>
                  <a:pt x="513398" y="159067"/>
                  <a:pt x="513398" y="284798"/>
                </a:cubicBezTo>
                <a:cubicBezTo>
                  <a:pt x="513398" y="410528"/>
                  <a:pt x="410528" y="513398"/>
                  <a:pt x="284798" y="513398"/>
                </a:cubicBezTo>
                <a:close/>
              </a:path>
            </a:pathLst>
          </a:custGeom>
          <a:solidFill>
            <a:srgbClr val="3293C8"/>
          </a:solidFill>
          <a:ln w="9525" cap="flat">
            <a:noFill/>
            <a:prstDash val="solid"/>
            <a:miter/>
          </a:ln>
        </p:spPr>
        <p:txBody>
          <a:bodyPr rtlCol="0" anchor="ctr"/>
          <a:lstStyle/>
          <a:p>
            <a:endParaRPr lang="en-US"/>
          </a:p>
        </p:txBody>
      </p:sp>
      <p:sp>
        <p:nvSpPr>
          <p:cNvPr id="47" name="Rectangle 46">
            <a:extLst>
              <a:ext uri="{FF2B5EF4-FFF2-40B4-BE49-F238E27FC236}">
                <a16:creationId xmlns:a16="http://schemas.microsoft.com/office/drawing/2014/main" id="{5E035D94-039E-4731-AB7C-37FCCFD598BC}"/>
              </a:ext>
              <a:ext uri="{C183D7F6-B498-43B3-948B-1728B52AA6E4}">
                <adec:decorative xmlns:adec="http://schemas.microsoft.com/office/drawing/2017/decorative" val="1"/>
              </a:ext>
            </a:extLst>
          </p:cNvPr>
          <p:cNvSpPr/>
          <p:nvPr/>
        </p:nvSpPr>
        <p:spPr>
          <a:xfrm>
            <a:off x="2330453" y="4664350"/>
            <a:ext cx="3523413" cy="103959"/>
          </a:xfrm>
          <a:prstGeom prst="rect">
            <a:avLst/>
          </a:prstGeom>
          <a:solidFill>
            <a:srgbClr val="3293C8"/>
          </a:solidFill>
          <a:ln w="7790" cap="flat">
            <a:noFill/>
            <a:prstDash val="solid"/>
            <a:miter/>
          </a:ln>
        </p:spPr>
        <p:txBody>
          <a:bodyPr rtlCol="0" anchor="ctr"/>
          <a:lstStyle/>
          <a:p>
            <a:endParaRPr lang="en-US">
              <a:solidFill>
                <a:schemeClr val="tx1"/>
              </a:solidFill>
            </a:endParaRPr>
          </a:p>
        </p:txBody>
      </p:sp>
      <p:sp>
        <p:nvSpPr>
          <p:cNvPr id="37" name="Content Placeholder 9">
            <a:extLst>
              <a:ext uri="{FF2B5EF4-FFF2-40B4-BE49-F238E27FC236}">
                <a16:creationId xmlns:a16="http://schemas.microsoft.com/office/drawing/2014/main" id="{F83683BA-7F07-4287-9C59-960939C02363}"/>
              </a:ext>
            </a:extLst>
          </p:cNvPr>
          <p:cNvSpPr txBox="1">
            <a:spLocks/>
          </p:cNvSpPr>
          <p:nvPr/>
        </p:nvSpPr>
        <p:spPr>
          <a:xfrm>
            <a:off x="2330454" y="4904641"/>
            <a:ext cx="3523413" cy="1094697"/>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3293C8"/>
                </a:solidFill>
              </a:rPr>
              <a:t>Identify risks </a:t>
            </a:r>
            <a:r>
              <a:rPr lang="en-US" sz="3600" b="1" dirty="0">
                <a:solidFill>
                  <a:srgbClr val="003C47"/>
                </a:solidFill>
              </a:rPr>
              <a:t>based on equity screening </a:t>
            </a:r>
          </a:p>
        </p:txBody>
      </p:sp>
      <p:grpSp>
        <p:nvGrpSpPr>
          <p:cNvPr id="42" name="Group 41" descr="Crossing wrench and screwdriver logo">
            <a:extLst>
              <a:ext uri="{FF2B5EF4-FFF2-40B4-BE49-F238E27FC236}">
                <a16:creationId xmlns:a16="http://schemas.microsoft.com/office/drawing/2014/main" id="{CD1226DC-4367-4F38-A86F-266D89F1997D}"/>
              </a:ext>
            </a:extLst>
          </p:cNvPr>
          <p:cNvGrpSpPr/>
          <p:nvPr/>
        </p:nvGrpSpPr>
        <p:grpSpPr>
          <a:xfrm>
            <a:off x="6563003" y="2643871"/>
            <a:ext cx="1822146" cy="1823828"/>
            <a:chOff x="7426026" y="4621459"/>
            <a:chExt cx="762345" cy="763049"/>
          </a:xfrm>
          <a:solidFill>
            <a:srgbClr val="3293C8"/>
          </a:solidFill>
        </p:grpSpPr>
        <p:sp>
          <p:nvSpPr>
            <p:cNvPr id="44" name="Freeform: Shape 21">
              <a:extLst>
                <a:ext uri="{FF2B5EF4-FFF2-40B4-BE49-F238E27FC236}">
                  <a16:creationId xmlns:a16="http://schemas.microsoft.com/office/drawing/2014/main" id="{DF5A7512-A63C-4266-AEC3-B469220CFEFC}"/>
                </a:ext>
              </a:extLst>
            </p:cNvPr>
            <p:cNvSpPr/>
            <p:nvPr/>
          </p:nvSpPr>
          <p:spPr>
            <a:xfrm>
              <a:off x="7426026" y="4621870"/>
              <a:ext cx="762345" cy="762638"/>
            </a:xfrm>
            <a:custGeom>
              <a:avLst/>
              <a:gdLst>
                <a:gd name="connsiteX0" fmla="*/ 81060 w 762345"/>
                <a:gd name="connsiteY0" fmla="*/ 712058 h 762638"/>
                <a:gd name="connsiteX1" fmla="*/ 57247 w 762345"/>
                <a:gd name="connsiteY1" fmla="*/ 716821 h 762638"/>
                <a:gd name="connsiteX2" fmla="*/ 43912 w 762345"/>
                <a:gd name="connsiteY2" fmla="*/ 696818 h 762638"/>
                <a:gd name="connsiteX3" fmla="*/ 57247 w 762345"/>
                <a:gd name="connsiteY3" fmla="*/ 676816 h 762638"/>
                <a:gd name="connsiteX4" fmla="*/ 81060 w 762345"/>
                <a:gd name="connsiteY4" fmla="*/ 681578 h 762638"/>
                <a:gd name="connsiteX5" fmla="*/ 81060 w 762345"/>
                <a:gd name="connsiteY5" fmla="*/ 712058 h 762638"/>
                <a:gd name="connsiteX6" fmla="*/ 753525 w 762345"/>
                <a:gd name="connsiteY6" fmla="*/ 84361 h 762638"/>
                <a:gd name="connsiteX7" fmla="*/ 676372 w 762345"/>
                <a:gd name="connsiteY7" fmla="*/ 161513 h 762638"/>
                <a:gd name="connsiteX8" fmla="*/ 615412 w 762345"/>
                <a:gd name="connsiteY8" fmla="*/ 145321 h 762638"/>
                <a:gd name="connsiteX9" fmla="*/ 600172 w 762345"/>
                <a:gd name="connsiteY9" fmla="*/ 85313 h 762638"/>
                <a:gd name="connsiteX10" fmla="*/ 677325 w 762345"/>
                <a:gd name="connsiteY10" fmla="*/ 8161 h 762638"/>
                <a:gd name="connsiteX11" fmla="*/ 543975 w 762345"/>
                <a:gd name="connsiteY11" fmla="*/ 33878 h 762638"/>
                <a:gd name="connsiteX12" fmla="*/ 505875 w 762345"/>
                <a:gd name="connsiteY12" fmla="*/ 164371 h 762638"/>
                <a:gd name="connsiteX13" fmla="*/ 20100 w 762345"/>
                <a:gd name="connsiteY13" fmla="*/ 650146 h 762638"/>
                <a:gd name="connsiteX14" fmla="*/ 2002 w 762345"/>
                <a:gd name="connsiteY14" fmla="*/ 713963 h 762638"/>
                <a:gd name="connsiteX15" fmla="*/ 48675 w 762345"/>
                <a:gd name="connsiteY15" fmla="*/ 760636 h 762638"/>
                <a:gd name="connsiteX16" fmla="*/ 112492 w 762345"/>
                <a:gd name="connsiteY16" fmla="*/ 742538 h 762638"/>
                <a:gd name="connsiteX17" fmla="*/ 598267 w 762345"/>
                <a:gd name="connsiteY17" fmla="*/ 256763 h 762638"/>
                <a:gd name="connsiteX18" fmla="*/ 728760 w 762345"/>
                <a:gd name="connsiteY18" fmla="*/ 218663 h 762638"/>
                <a:gd name="connsiteX19" fmla="*/ 753525 w 762345"/>
                <a:gd name="connsiteY19" fmla="*/ 84361 h 762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2345" h="762638">
                  <a:moveTo>
                    <a:pt x="81060" y="712058"/>
                  </a:moveTo>
                  <a:cubicBezTo>
                    <a:pt x="74392" y="718726"/>
                    <a:pt x="65820" y="720631"/>
                    <a:pt x="57247" y="716821"/>
                  </a:cubicBezTo>
                  <a:cubicBezTo>
                    <a:pt x="48675" y="713011"/>
                    <a:pt x="43912" y="705391"/>
                    <a:pt x="43912" y="696818"/>
                  </a:cubicBezTo>
                  <a:cubicBezTo>
                    <a:pt x="43912" y="688246"/>
                    <a:pt x="49627" y="679673"/>
                    <a:pt x="57247" y="676816"/>
                  </a:cubicBezTo>
                  <a:cubicBezTo>
                    <a:pt x="65820" y="673006"/>
                    <a:pt x="74392" y="674911"/>
                    <a:pt x="81060" y="681578"/>
                  </a:cubicBezTo>
                  <a:cubicBezTo>
                    <a:pt x="89632" y="689198"/>
                    <a:pt x="89632" y="703486"/>
                    <a:pt x="81060" y="712058"/>
                  </a:cubicBezTo>
                  <a:close/>
                  <a:moveTo>
                    <a:pt x="753525" y="84361"/>
                  </a:moveTo>
                  <a:lnTo>
                    <a:pt x="676372" y="161513"/>
                  </a:lnTo>
                  <a:lnTo>
                    <a:pt x="615412" y="145321"/>
                  </a:lnTo>
                  <a:lnTo>
                    <a:pt x="600172" y="85313"/>
                  </a:lnTo>
                  <a:lnTo>
                    <a:pt x="677325" y="8161"/>
                  </a:lnTo>
                  <a:cubicBezTo>
                    <a:pt x="631605" y="-8984"/>
                    <a:pt x="580170" y="1493"/>
                    <a:pt x="543975" y="33878"/>
                  </a:cubicBezTo>
                  <a:cubicBezTo>
                    <a:pt x="507780" y="67216"/>
                    <a:pt x="493492" y="116746"/>
                    <a:pt x="505875" y="164371"/>
                  </a:cubicBezTo>
                  <a:lnTo>
                    <a:pt x="20100" y="650146"/>
                  </a:lnTo>
                  <a:cubicBezTo>
                    <a:pt x="2955" y="666338"/>
                    <a:pt x="-3713" y="691103"/>
                    <a:pt x="2002" y="713963"/>
                  </a:cubicBezTo>
                  <a:cubicBezTo>
                    <a:pt x="7717" y="736823"/>
                    <a:pt x="25815" y="754921"/>
                    <a:pt x="48675" y="760636"/>
                  </a:cubicBezTo>
                  <a:cubicBezTo>
                    <a:pt x="71535" y="766351"/>
                    <a:pt x="95347" y="759683"/>
                    <a:pt x="112492" y="742538"/>
                  </a:cubicBezTo>
                  <a:lnTo>
                    <a:pt x="598267" y="256763"/>
                  </a:lnTo>
                  <a:cubicBezTo>
                    <a:pt x="645892" y="269146"/>
                    <a:pt x="695422" y="254858"/>
                    <a:pt x="728760" y="218663"/>
                  </a:cubicBezTo>
                  <a:cubicBezTo>
                    <a:pt x="761145" y="182468"/>
                    <a:pt x="771622" y="130081"/>
                    <a:pt x="753525" y="84361"/>
                  </a:cubicBezTo>
                  <a:close/>
                </a:path>
              </a:pathLst>
            </a:custGeom>
            <a:grpFill/>
            <a:ln w="9525" cap="flat">
              <a:noFill/>
              <a:prstDash val="solid"/>
              <a:miter/>
            </a:ln>
          </p:spPr>
          <p:txBody>
            <a:bodyPr rtlCol="0" anchor="ctr"/>
            <a:lstStyle/>
            <a:p>
              <a:endParaRPr lang="en-US"/>
            </a:p>
          </p:txBody>
        </p:sp>
        <p:sp>
          <p:nvSpPr>
            <p:cNvPr id="45" name="Freeform: Shape 22">
              <a:extLst>
                <a:ext uri="{FF2B5EF4-FFF2-40B4-BE49-F238E27FC236}">
                  <a16:creationId xmlns:a16="http://schemas.microsoft.com/office/drawing/2014/main" id="{276B6246-5219-4A20-8652-FBD027EE32EA}"/>
                </a:ext>
              </a:extLst>
            </p:cNvPr>
            <p:cNvSpPr/>
            <p:nvPr/>
          </p:nvSpPr>
          <p:spPr>
            <a:xfrm>
              <a:off x="7830936" y="5026271"/>
              <a:ext cx="357308" cy="357704"/>
            </a:xfrm>
            <a:custGeom>
              <a:avLst/>
              <a:gdLst>
                <a:gd name="connsiteX0" fmla="*/ 344805 w 357308"/>
                <a:gd name="connsiteY0" fmla="*/ 245745 h 357704"/>
                <a:gd name="connsiteX1" fmla="*/ 99060 w 357308"/>
                <a:gd name="connsiteY1" fmla="*/ 0 h 357704"/>
                <a:gd name="connsiteX2" fmla="*/ 0 w 357308"/>
                <a:gd name="connsiteY2" fmla="*/ 99060 h 357704"/>
                <a:gd name="connsiteX3" fmla="*/ 238125 w 357308"/>
                <a:gd name="connsiteY3" fmla="*/ 337185 h 357704"/>
                <a:gd name="connsiteX4" fmla="*/ 246698 w 357308"/>
                <a:gd name="connsiteY4" fmla="*/ 345758 h 357704"/>
                <a:gd name="connsiteX5" fmla="*/ 247650 w 357308"/>
                <a:gd name="connsiteY5" fmla="*/ 344805 h 357704"/>
                <a:gd name="connsiteX6" fmla="*/ 337185 w 357308"/>
                <a:gd name="connsiteY6" fmla="*/ 337185 h 357704"/>
                <a:gd name="connsiteX7" fmla="*/ 344805 w 357308"/>
                <a:gd name="connsiteY7" fmla="*/ 245745 h 357704"/>
                <a:gd name="connsiteX8" fmla="*/ 344805 w 357308"/>
                <a:gd name="connsiteY8" fmla="*/ 245745 h 35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308" h="357704">
                  <a:moveTo>
                    <a:pt x="344805" y="245745"/>
                  </a:moveTo>
                  <a:lnTo>
                    <a:pt x="99060" y="0"/>
                  </a:lnTo>
                  <a:lnTo>
                    <a:pt x="0" y="99060"/>
                  </a:lnTo>
                  <a:lnTo>
                    <a:pt x="238125" y="337185"/>
                  </a:lnTo>
                  <a:lnTo>
                    <a:pt x="246698" y="345758"/>
                  </a:lnTo>
                  <a:lnTo>
                    <a:pt x="247650" y="344805"/>
                  </a:lnTo>
                  <a:cubicBezTo>
                    <a:pt x="275273" y="364808"/>
                    <a:pt x="313373" y="360998"/>
                    <a:pt x="337185" y="337185"/>
                  </a:cubicBezTo>
                  <a:cubicBezTo>
                    <a:pt x="360998" y="312420"/>
                    <a:pt x="363855" y="274320"/>
                    <a:pt x="344805" y="245745"/>
                  </a:cubicBezTo>
                  <a:lnTo>
                    <a:pt x="344805" y="245745"/>
                  </a:lnTo>
                  <a:close/>
                </a:path>
              </a:pathLst>
            </a:custGeom>
            <a:grpFill/>
            <a:ln w="9525" cap="flat">
              <a:noFill/>
              <a:prstDash val="solid"/>
              <a:miter/>
            </a:ln>
          </p:spPr>
          <p:txBody>
            <a:bodyPr rtlCol="0" anchor="ctr"/>
            <a:lstStyle/>
            <a:p>
              <a:endParaRPr lang="en-US"/>
            </a:p>
          </p:txBody>
        </p:sp>
        <p:sp>
          <p:nvSpPr>
            <p:cNvPr id="46" name="Freeform: Shape 23">
              <a:extLst>
                <a:ext uri="{FF2B5EF4-FFF2-40B4-BE49-F238E27FC236}">
                  <a16:creationId xmlns:a16="http://schemas.microsoft.com/office/drawing/2014/main" id="{0D19B8CC-3EE6-4540-905C-7BDBBEE5ECA2}"/>
                </a:ext>
              </a:extLst>
            </p:cNvPr>
            <p:cNvSpPr/>
            <p:nvPr/>
          </p:nvSpPr>
          <p:spPr>
            <a:xfrm>
              <a:off x="7426124" y="4621459"/>
              <a:ext cx="320992" cy="320992"/>
            </a:xfrm>
            <a:custGeom>
              <a:avLst/>
              <a:gdLst>
                <a:gd name="connsiteX0" fmla="*/ 139065 w 320992"/>
                <a:gd name="connsiteY0" fmla="*/ 112395 h 320992"/>
                <a:gd name="connsiteX1" fmla="*/ 140018 w 320992"/>
                <a:gd name="connsiteY1" fmla="*/ 111443 h 320992"/>
                <a:gd name="connsiteX2" fmla="*/ 115253 w 320992"/>
                <a:gd name="connsiteY2" fmla="*/ 65723 h 320992"/>
                <a:gd name="connsiteX3" fmla="*/ 33338 w 320992"/>
                <a:gd name="connsiteY3" fmla="*/ 0 h 320992"/>
                <a:gd name="connsiteX4" fmla="*/ 0 w 320992"/>
                <a:gd name="connsiteY4" fmla="*/ 33338 h 320992"/>
                <a:gd name="connsiteX5" fmla="*/ 65723 w 320992"/>
                <a:gd name="connsiteY5" fmla="*/ 115253 h 320992"/>
                <a:gd name="connsiteX6" fmla="*/ 111443 w 320992"/>
                <a:gd name="connsiteY6" fmla="*/ 140018 h 320992"/>
                <a:gd name="connsiteX7" fmla="*/ 112395 w 320992"/>
                <a:gd name="connsiteY7" fmla="*/ 139065 h 320992"/>
                <a:gd name="connsiteX8" fmla="*/ 294323 w 320992"/>
                <a:gd name="connsiteY8" fmla="*/ 320993 h 320992"/>
                <a:gd name="connsiteX9" fmla="*/ 320993 w 320992"/>
                <a:gd name="connsiteY9" fmla="*/ 29432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992" h="320992">
                  <a:moveTo>
                    <a:pt x="139065" y="112395"/>
                  </a:moveTo>
                  <a:lnTo>
                    <a:pt x="140018" y="111443"/>
                  </a:lnTo>
                  <a:lnTo>
                    <a:pt x="115253" y="65723"/>
                  </a:lnTo>
                  <a:lnTo>
                    <a:pt x="33338" y="0"/>
                  </a:lnTo>
                  <a:lnTo>
                    <a:pt x="0" y="33338"/>
                  </a:lnTo>
                  <a:lnTo>
                    <a:pt x="65723" y="115253"/>
                  </a:lnTo>
                  <a:lnTo>
                    <a:pt x="111443" y="140018"/>
                  </a:lnTo>
                  <a:lnTo>
                    <a:pt x="112395" y="139065"/>
                  </a:lnTo>
                  <a:lnTo>
                    <a:pt x="294323" y="320993"/>
                  </a:lnTo>
                  <a:lnTo>
                    <a:pt x="320993" y="294323"/>
                  </a:lnTo>
                  <a:close/>
                </a:path>
              </a:pathLst>
            </a:custGeom>
            <a:grpFill/>
            <a:ln w="9525" cap="flat">
              <a:noFill/>
              <a:prstDash val="solid"/>
              <a:miter/>
            </a:ln>
          </p:spPr>
          <p:txBody>
            <a:bodyPr rtlCol="0" anchor="ctr"/>
            <a:lstStyle/>
            <a:p>
              <a:endParaRPr lang="en-US"/>
            </a:p>
          </p:txBody>
        </p:sp>
      </p:grpSp>
      <p:sp>
        <p:nvSpPr>
          <p:cNvPr id="49" name="Rectangle 48">
            <a:extLst>
              <a:ext uri="{FF2B5EF4-FFF2-40B4-BE49-F238E27FC236}">
                <a16:creationId xmlns:a16="http://schemas.microsoft.com/office/drawing/2014/main" id="{7477EC44-17C5-424E-B1DE-1B971797CEAD}"/>
              </a:ext>
              <a:ext uri="{C183D7F6-B498-43B3-948B-1728B52AA6E4}">
                <adec:decorative xmlns:adec="http://schemas.microsoft.com/office/drawing/2017/decorative" val="1"/>
              </a:ext>
            </a:extLst>
          </p:cNvPr>
          <p:cNvSpPr/>
          <p:nvPr/>
        </p:nvSpPr>
        <p:spPr>
          <a:xfrm>
            <a:off x="6539853" y="4664350"/>
            <a:ext cx="3523413" cy="103959"/>
          </a:xfrm>
          <a:prstGeom prst="rect">
            <a:avLst/>
          </a:prstGeom>
          <a:solidFill>
            <a:srgbClr val="3293C8"/>
          </a:solidFill>
          <a:ln w="7790" cap="flat">
            <a:noFill/>
            <a:prstDash val="solid"/>
            <a:miter/>
          </a:ln>
        </p:spPr>
        <p:txBody>
          <a:bodyPr rtlCol="0" anchor="ctr"/>
          <a:lstStyle/>
          <a:p>
            <a:endParaRPr lang="en-US">
              <a:solidFill>
                <a:schemeClr val="tx1"/>
              </a:solidFill>
            </a:endParaRPr>
          </a:p>
        </p:txBody>
      </p:sp>
      <p:sp>
        <p:nvSpPr>
          <p:cNvPr id="48" name="Content Placeholder 9">
            <a:extLst>
              <a:ext uri="{FF2B5EF4-FFF2-40B4-BE49-F238E27FC236}">
                <a16:creationId xmlns:a16="http://schemas.microsoft.com/office/drawing/2014/main" id="{1A3B8FF6-07EA-4985-B7A2-5AC789C3CDC0}"/>
              </a:ext>
            </a:extLst>
          </p:cNvPr>
          <p:cNvSpPr txBox="1">
            <a:spLocks/>
          </p:cNvSpPr>
          <p:nvPr/>
        </p:nvSpPr>
        <p:spPr>
          <a:xfrm>
            <a:off x="6539854" y="4904641"/>
            <a:ext cx="3523413" cy="1094697"/>
          </a:xfrm>
          <a:prstGeom prst="rect">
            <a:avLst/>
          </a:prstGeom>
        </p:spPr>
        <p:txBody>
          <a:bodyPr vert="horz" lIns="0" tIns="0" rIns="0" bIns="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3293C8"/>
                </a:solidFill>
              </a:rPr>
              <a:t>Mitigate risks </a:t>
            </a:r>
            <a:r>
              <a:rPr lang="en-US" sz="3600" b="1" dirty="0">
                <a:solidFill>
                  <a:srgbClr val="003C47"/>
                </a:solidFill>
              </a:rPr>
              <a:t>for underserved communities</a:t>
            </a:r>
          </a:p>
        </p:txBody>
      </p:sp>
    </p:spTree>
    <p:extLst>
      <p:ext uri="{BB962C8B-B14F-4D97-AF65-F5344CB8AC3E}">
        <p14:creationId xmlns:p14="http://schemas.microsoft.com/office/powerpoint/2010/main" val="3432312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A511CAAB-AA53-442F-8DE6-383244E7EE85}"/>
              </a:ext>
              <a:ext uri="{C183D7F6-B498-43B3-948B-1728B52AA6E4}">
                <adec:decorative xmlns:adec="http://schemas.microsoft.com/office/drawing/2017/decorative" val="1"/>
              </a:ext>
            </a:extLst>
          </p:cNvPr>
          <p:cNvSpPr/>
          <p:nvPr/>
        </p:nvSpPr>
        <p:spPr>
          <a:xfrm>
            <a:off x="640080" y="5428395"/>
            <a:ext cx="1079588"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3E274A3-933D-47C0-B52F-DB40DA0A7359}"/>
              </a:ext>
              <a:ext uri="{C183D7F6-B498-43B3-948B-1728B52AA6E4}">
                <adec:decorative xmlns:adec="http://schemas.microsoft.com/office/drawing/2017/decorative" val="1"/>
              </a:ext>
            </a:extLst>
          </p:cNvPr>
          <p:cNvSpPr/>
          <p:nvPr/>
        </p:nvSpPr>
        <p:spPr>
          <a:xfrm>
            <a:off x="833436" y="426719"/>
            <a:ext cx="3994377"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3">
            <a:extLst>
              <a:ext uri="{FF2B5EF4-FFF2-40B4-BE49-F238E27FC236}">
                <a16:creationId xmlns:a16="http://schemas.microsoft.com/office/drawing/2014/main" id="{7D925E2F-45C5-4A4F-8745-C945E4D8A20A}"/>
              </a:ext>
            </a:extLst>
          </p:cNvPr>
          <p:cNvSpPr>
            <a:spLocks noGrp="1"/>
          </p:cNvSpPr>
          <p:nvPr>
            <p:ph type="title"/>
          </p:nvPr>
        </p:nvSpPr>
        <p:spPr/>
        <p:txBody>
          <a:bodyPr/>
          <a:lstStyle/>
          <a:p>
            <a:r>
              <a:rPr lang="en-US"/>
              <a:t>Redundancy is crucial</a:t>
            </a:r>
          </a:p>
        </p:txBody>
      </p:sp>
      <p:sp>
        <p:nvSpPr>
          <p:cNvPr id="23" name="Freeform: Shape 22">
            <a:extLst>
              <a:ext uri="{FF2B5EF4-FFF2-40B4-BE49-F238E27FC236}">
                <a16:creationId xmlns:a16="http://schemas.microsoft.com/office/drawing/2014/main" id="{A41138B3-8393-48D3-B776-1161170E5320}"/>
              </a:ext>
              <a:ext uri="{C183D7F6-B498-43B3-948B-1728B52AA6E4}">
                <adec:decorative xmlns:adec="http://schemas.microsoft.com/office/drawing/2017/decorative" val="1"/>
              </a:ext>
            </a:extLst>
          </p:cNvPr>
          <p:cNvSpPr/>
          <p:nvPr/>
        </p:nvSpPr>
        <p:spPr>
          <a:xfrm>
            <a:off x="1043421" y="2007587"/>
            <a:ext cx="307162" cy="463971"/>
          </a:xfrm>
          <a:custGeom>
            <a:avLst/>
            <a:gdLst>
              <a:gd name="connsiteX0" fmla="*/ 196781 w 393562"/>
              <a:gd name="connsiteY0" fmla="*/ 0 h 594479"/>
              <a:gd name="connsiteX1" fmla="*/ 0 w 393562"/>
              <a:gd name="connsiteY1" fmla="*/ 196391 h 594479"/>
              <a:gd name="connsiteX2" fmla="*/ 0 w 393562"/>
              <a:gd name="connsiteY2" fmla="*/ 398088 h 594479"/>
              <a:gd name="connsiteX3" fmla="*/ 196547 w 393562"/>
              <a:gd name="connsiteY3" fmla="*/ 594479 h 594479"/>
              <a:gd name="connsiteX4" fmla="*/ 393329 w 393562"/>
              <a:gd name="connsiteY4" fmla="*/ 398088 h 594479"/>
              <a:gd name="connsiteX5" fmla="*/ 393563 w 393562"/>
              <a:gd name="connsiteY5" fmla="*/ 398088 h 594479"/>
              <a:gd name="connsiteX6" fmla="*/ 393563 w 393562"/>
              <a:gd name="connsiteY6" fmla="*/ 196391 h 594479"/>
              <a:gd name="connsiteX7" fmla="*/ 196781 w 393562"/>
              <a:gd name="connsiteY7" fmla="*/ 0 h 594479"/>
              <a:gd name="connsiteX8" fmla="*/ 196781 w 393562"/>
              <a:gd name="connsiteY8" fmla="*/ 60158 h 594479"/>
              <a:gd name="connsiteX9" fmla="*/ 317877 w 393562"/>
              <a:gd name="connsiteY9" fmla="*/ 133736 h 594479"/>
              <a:gd name="connsiteX10" fmla="*/ 60236 w 393562"/>
              <a:gd name="connsiteY10" fmla="*/ 390832 h 594479"/>
              <a:gd name="connsiteX11" fmla="*/ 60236 w 393562"/>
              <a:gd name="connsiteY11" fmla="*/ 196391 h 594479"/>
              <a:gd name="connsiteX12" fmla="*/ 196781 w 393562"/>
              <a:gd name="connsiteY12" fmla="*/ 60158 h 594479"/>
              <a:gd name="connsiteX13" fmla="*/ 196781 w 393562"/>
              <a:gd name="connsiteY13" fmla="*/ 534243 h 594479"/>
              <a:gd name="connsiteX14" fmla="*/ 75685 w 393562"/>
              <a:gd name="connsiteY14" fmla="*/ 460509 h 594479"/>
              <a:gd name="connsiteX15" fmla="*/ 333249 w 393562"/>
              <a:gd name="connsiteY15" fmla="*/ 203414 h 594479"/>
              <a:gd name="connsiteX16" fmla="*/ 333249 w 393562"/>
              <a:gd name="connsiteY16" fmla="*/ 398010 h 594479"/>
              <a:gd name="connsiteX17" fmla="*/ 196781 w 393562"/>
              <a:gd name="connsiteY17" fmla="*/ 534243 h 59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562" h="594479">
                <a:moveTo>
                  <a:pt x="196781" y="0"/>
                </a:moveTo>
                <a:cubicBezTo>
                  <a:pt x="88247" y="0"/>
                  <a:pt x="0" y="88091"/>
                  <a:pt x="0" y="196391"/>
                </a:cubicBezTo>
                <a:lnTo>
                  <a:pt x="0" y="398088"/>
                </a:lnTo>
                <a:cubicBezTo>
                  <a:pt x="0" y="506154"/>
                  <a:pt x="88013" y="594479"/>
                  <a:pt x="196547" y="594479"/>
                </a:cubicBezTo>
                <a:cubicBezTo>
                  <a:pt x="305081" y="594479"/>
                  <a:pt x="393329" y="506388"/>
                  <a:pt x="393329" y="398088"/>
                </a:cubicBezTo>
                <a:lnTo>
                  <a:pt x="393563" y="398088"/>
                </a:lnTo>
                <a:lnTo>
                  <a:pt x="393563" y="196391"/>
                </a:lnTo>
                <a:cubicBezTo>
                  <a:pt x="393485" y="88091"/>
                  <a:pt x="305237" y="0"/>
                  <a:pt x="196781" y="0"/>
                </a:cubicBezTo>
                <a:close/>
                <a:moveTo>
                  <a:pt x="196781" y="60158"/>
                </a:moveTo>
                <a:cubicBezTo>
                  <a:pt x="249371" y="60158"/>
                  <a:pt x="295094" y="90120"/>
                  <a:pt x="317877" y="133736"/>
                </a:cubicBezTo>
                <a:lnTo>
                  <a:pt x="60236" y="390832"/>
                </a:lnTo>
                <a:lnTo>
                  <a:pt x="60236" y="196391"/>
                </a:lnTo>
                <a:cubicBezTo>
                  <a:pt x="60236" y="121252"/>
                  <a:pt x="121486" y="60158"/>
                  <a:pt x="196781" y="60158"/>
                </a:cubicBezTo>
                <a:close/>
                <a:moveTo>
                  <a:pt x="196781" y="534243"/>
                </a:moveTo>
                <a:cubicBezTo>
                  <a:pt x="144114" y="534243"/>
                  <a:pt x="98391" y="504281"/>
                  <a:pt x="75685" y="460509"/>
                </a:cubicBezTo>
                <a:lnTo>
                  <a:pt x="333249" y="203414"/>
                </a:lnTo>
                <a:lnTo>
                  <a:pt x="333249" y="398010"/>
                </a:lnTo>
                <a:cubicBezTo>
                  <a:pt x="333249" y="473149"/>
                  <a:pt x="271998" y="534243"/>
                  <a:pt x="196781" y="534243"/>
                </a:cubicBezTo>
                <a:close/>
              </a:path>
            </a:pathLst>
          </a:custGeom>
          <a:solidFill>
            <a:srgbClr val="3293C8"/>
          </a:solidFill>
          <a:ln w="779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1605388-1942-4819-9DAA-D5DB838FC69A}"/>
              </a:ext>
              <a:ext uri="{C183D7F6-B498-43B3-948B-1728B52AA6E4}">
                <adec:decorative xmlns:adec="http://schemas.microsoft.com/office/drawing/2017/decorative" val="1"/>
              </a:ext>
            </a:extLst>
          </p:cNvPr>
          <p:cNvSpPr/>
          <p:nvPr/>
        </p:nvSpPr>
        <p:spPr>
          <a:xfrm>
            <a:off x="936357" y="2691140"/>
            <a:ext cx="487032" cy="427723"/>
          </a:xfrm>
          <a:custGeom>
            <a:avLst/>
            <a:gdLst>
              <a:gd name="connsiteX0" fmla="*/ 354948 w 624025"/>
              <a:gd name="connsiteY0" fmla="*/ 24637 h 548034"/>
              <a:gd name="connsiteX1" fmla="*/ 268807 w 624025"/>
              <a:gd name="connsiteY1" fmla="*/ 24637 h 548034"/>
              <a:gd name="connsiteX2" fmla="*/ 6718 w 624025"/>
              <a:gd name="connsiteY2" fmla="*/ 474378 h 548034"/>
              <a:gd name="connsiteX3" fmla="*/ 49788 w 624025"/>
              <a:gd name="connsiteY3" fmla="*/ 548034 h 548034"/>
              <a:gd name="connsiteX4" fmla="*/ 574278 w 624025"/>
              <a:gd name="connsiteY4" fmla="*/ 548034 h 548034"/>
              <a:gd name="connsiteX5" fmla="*/ 617349 w 624025"/>
              <a:gd name="connsiteY5" fmla="*/ 474378 h 548034"/>
              <a:gd name="connsiteX6" fmla="*/ 354948 w 624025"/>
              <a:gd name="connsiteY6" fmla="*/ 24637 h 548034"/>
              <a:gd name="connsiteX7" fmla="*/ 342620 w 624025"/>
              <a:gd name="connsiteY7" fmla="*/ 471023 h 548034"/>
              <a:gd name="connsiteX8" fmla="*/ 281135 w 624025"/>
              <a:gd name="connsiteY8" fmla="*/ 471023 h 548034"/>
              <a:gd name="connsiteX9" fmla="*/ 281135 w 624025"/>
              <a:gd name="connsiteY9" fmla="*/ 410163 h 548034"/>
              <a:gd name="connsiteX10" fmla="*/ 342620 w 624025"/>
              <a:gd name="connsiteY10" fmla="*/ 410163 h 548034"/>
              <a:gd name="connsiteX11" fmla="*/ 342620 w 624025"/>
              <a:gd name="connsiteY11" fmla="*/ 471023 h 548034"/>
              <a:gd name="connsiteX12" fmla="*/ 342620 w 624025"/>
              <a:gd name="connsiteY12" fmla="*/ 339159 h 548034"/>
              <a:gd name="connsiteX13" fmla="*/ 281135 w 624025"/>
              <a:gd name="connsiteY13" fmla="*/ 339159 h 548034"/>
              <a:gd name="connsiteX14" fmla="*/ 281135 w 624025"/>
              <a:gd name="connsiteY14" fmla="*/ 128177 h 548034"/>
              <a:gd name="connsiteX15" fmla="*/ 342620 w 624025"/>
              <a:gd name="connsiteY15" fmla="*/ 128177 h 548034"/>
              <a:gd name="connsiteX16" fmla="*/ 342620 w 624025"/>
              <a:gd name="connsiteY16" fmla="*/ 339159 h 54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025" h="548034">
                <a:moveTo>
                  <a:pt x="354948" y="24637"/>
                </a:moveTo>
                <a:cubicBezTo>
                  <a:pt x="335909" y="-8212"/>
                  <a:pt x="287923" y="-8212"/>
                  <a:pt x="268807" y="24637"/>
                </a:cubicBezTo>
                <a:lnTo>
                  <a:pt x="6718" y="474378"/>
                </a:lnTo>
                <a:cubicBezTo>
                  <a:pt x="-12320" y="506993"/>
                  <a:pt x="11322" y="548034"/>
                  <a:pt x="49788" y="548034"/>
                </a:cubicBezTo>
                <a:lnTo>
                  <a:pt x="574278" y="548034"/>
                </a:lnTo>
                <a:cubicBezTo>
                  <a:pt x="612433" y="548034"/>
                  <a:pt x="636387" y="506915"/>
                  <a:pt x="617349" y="474378"/>
                </a:cubicBezTo>
                <a:lnTo>
                  <a:pt x="354948" y="24637"/>
                </a:lnTo>
                <a:close/>
                <a:moveTo>
                  <a:pt x="342620" y="471023"/>
                </a:moveTo>
                <a:lnTo>
                  <a:pt x="281135" y="471023"/>
                </a:lnTo>
                <a:lnTo>
                  <a:pt x="281135" y="410163"/>
                </a:lnTo>
                <a:lnTo>
                  <a:pt x="342620" y="410163"/>
                </a:lnTo>
                <a:lnTo>
                  <a:pt x="342620" y="471023"/>
                </a:lnTo>
                <a:close/>
                <a:moveTo>
                  <a:pt x="342620" y="339159"/>
                </a:moveTo>
                <a:lnTo>
                  <a:pt x="281135" y="339159"/>
                </a:lnTo>
                <a:lnTo>
                  <a:pt x="281135" y="128177"/>
                </a:lnTo>
                <a:lnTo>
                  <a:pt x="342620" y="128177"/>
                </a:lnTo>
                <a:lnTo>
                  <a:pt x="342620" y="339159"/>
                </a:lnTo>
                <a:close/>
              </a:path>
            </a:pathLst>
          </a:custGeom>
          <a:solidFill>
            <a:srgbClr val="3293C8"/>
          </a:solidFill>
          <a:ln w="7790"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C2599D56-4002-4FD6-BD66-562D6840807F}"/>
              </a:ext>
              <a:ext uri="{C183D7F6-B498-43B3-948B-1728B52AA6E4}">
                <adec:decorative xmlns:adec="http://schemas.microsoft.com/office/drawing/2017/decorative" val="1"/>
              </a:ext>
            </a:extLst>
          </p:cNvPr>
          <p:cNvGrpSpPr/>
          <p:nvPr/>
        </p:nvGrpSpPr>
        <p:grpSpPr>
          <a:xfrm>
            <a:off x="1035882" y="3338445"/>
            <a:ext cx="319829" cy="506112"/>
            <a:chOff x="3902310" y="1919417"/>
            <a:chExt cx="409791" cy="648473"/>
          </a:xfrm>
          <a:solidFill>
            <a:srgbClr val="3293C8"/>
          </a:solidFill>
        </p:grpSpPr>
        <p:sp>
          <p:nvSpPr>
            <p:cNvPr id="25" name="Freeform: Shape 24">
              <a:extLst>
                <a:ext uri="{FF2B5EF4-FFF2-40B4-BE49-F238E27FC236}">
                  <a16:creationId xmlns:a16="http://schemas.microsoft.com/office/drawing/2014/main" id="{99A891EA-A99D-4E94-988E-6CD8B0BBAD4A}"/>
                </a:ext>
              </a:extLst>
            </p:cNvPr>
            <p:cNvSpPr/>
            <p:nvPr/>
          </p:nvSpPr>
          <p:spPr>
            <a:xfrm>
              <a:off x="3991961" y="1919417"/>
              <a:ext cx="206924" cy="208953"/>
            </a:xfrm>
            <a:custGeom>
              <a:avLst/>
              <a:gdLst>
                <a:gd name="connsiteX0" fmla="*/ 206925 w 206924"/>
                <a:gd name="connsiteY0" fmla="*/ 104477 h 208953"/>
                <a:gd name="connsiteX1" fmla="*/ 103462 w 206924"/>
                <a:gd name="connsiteY1" fmla="*/ 208953 h 208953"/>
                <a:gd name="connsiteX2" fmla="*/ 0 w 206924"/>
                <a:gd name="connsiteY2" fmla="*/ 104477 h 208953"/>
                <a:gd name="connsiteX3" fmla="*/ 103462 w 206924"/>
                <a:gd name="connsiteY3" fmla="*/ 0 h 208953"/>
                <a:gd name="connsiteX4" fmla="*/ 206925 w 206924"/>
                <a:gd name="connsiteY4" fmla="*/ 104477 h 208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4" h="208953">
                  <a:moveTo>
                    <a:pt x="206925" y="104477"/>
                  </a:moveTo>
                  <a:cubicBezTo>
                    <a:pt x="206925" y="162178"/>
                    <a:pt x="160603" y="208953"/>
                    <a:pt x="103462" y="208953"/>
                  </a:cubicBezTo>
                  <a:cubicBezTo>
                    <a:pt x="46321" y="208953"/>
                    <a:pt x="0" y="162178"/>
                    <a:pt x="0" y="104477"/>
                  </a:cubicBezTo>
                  <a:cubicBezTo>
                    <a:pt x="0" y="46776"/>
                    <a:pt x="46321" y="0"/>
                    <a:pt x="103462" y="0"/>
                  </a:cubicBezTo>
                  <a:cubicBezTo>
                    <a:pt x="160603" y="0"/>
                    <a:pt x="206925" y="46776"/>
                    <a:pt x="206925" y="104477"/>
                  </a:cubicBezTo>
                  <a:close/>
                </a:path>
              </a:pathLst>
            </a:custGeom>
            <a:grp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240EAA3-4190-47F6-9CD7-5AF68AFA5CD6}"/>
                </a:ext>
              </a:extLst>
            </p:cNvPr>
            <p:cNvSpPr/>
            <p:nvPr/>
          </p:nvSpPr>
          <p:spPr>
            <a:xfrm>
              <a:off x="4071470" y="2401070"/>
              <a:ext cx="71393" cy="60860"/>
            </a:xfrm>
            <a:custGeom>
              <a:avLst/>
              <a:gdLst>
                <a:gd name="connsiteX0" fmla="*/ 71394 w 71393"/>
                <a:gd name="connsiteY0" fmla="*/ 32771 h 60860"/>
                <a:gd name="connsiteX1" fmla="*/ 43538 w 71393"/>
                <a:gd name="connsiteY1" fmla="*/ 0 h 60860"/>
                <a:gd name="connsiteX2" fmla="*/ 0 w 71393"/>
                <a:gd name="connsiteY2" fmla="*/ 0 h 60860"/>
                <a:gd name="connsiteX3" fmla="*/ 17166 w 71393"/>
                <a:gd name="connsiteY3" fmla="*/ 60860 h 60860"/>
                <a:gd name="connsiteX4" fmla="*/ 43226 w 71393"/>
                <a:gd name="connsiteY4" fmla="*/ 60860 h 60860"/>
                <a:gd name="connsiteX5" fmla="*/ 71394 w 71393"/>
                <a:gd name="connsiteY5" fmla="*/ 32771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93" h="60860">
                  <a:moveTo>
                    <a:pt x="71394" y="32771"/>
                  </a:moveTo>
                  <a:cubicBezTo>
                    <a:pt x="71394" y="12562"/>
                    <a:pt x="58909" y="0"/>
                    <a:pt x="43538" y="0"/>
                  </a:cubicBezTo>
                  <a:lnTo>
                    <a:pt x="0" y="0"/>
                  </a:lnTo>
                  <a:lnTo>
                    <a:pt x="17166" y="60860"/>
                  </a:lnTo>
                  <a:lnTo>
                    <a:pt x="43226" y="60860"/>
                  </a:lnTo>
                  <a:cubicBezTo>
                    <a:pt x="58909" y="60548"/>
                    <a:pt x="71394" y="48298"/>
                    <a:pt x="71394" y="32771"/>
                  </a:cubicBezTo>
                  <a:close/>
                </a:path>
              </a:pathLst>
            </a:custGeom>
            <a:grpFill/>
            <a:ln w="779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1AC2EB1E-1544-4F64-8C81-456A92CF749E}"/>
                </a:ext>
              </a:extLst>
            </p:cNvPr>
            <p:cNvSpPr/>
            <p:nvPr/>
          </p:nvSpPr>
          <p:spPr>
            <a:xfrm>
              <a:off x="3977683" y="2197891"/>
              <a:ext cx="334418" cy="369998"/>
            </a:xfrm>
            <a:custGeom>
              <a:avLst/>
              <a:gdLst>
                <a:gd name="connsiteX0" fmla="*/ 246250 w 334418"/>
                <a:gd name="connsiteY0" fmla="*/ 0 h 369998"/>
                <a:gd name="connsiteX1" fmla="*/ 36048 w 334418"/>
                <a:gd name="connsiteY1" fmla="*/ 0 h 369998"/>
                <a:gd name="connsiteX2" fmla="*/ 79898 w 334418"/>
                <a:gd name="connsiteY2" fmla="*/ 154179 h 369998"/>
                <a:gd name="connsiteX3" fmla="*/ 135609 w 334418"/>
                <a:gd name="connsiteY3" fmla="*/ 154179 h 369998"/>
                <a:gd name="connsiteX4" fmla="*/ 213011 w 334418"/>
                <a:gd name="connsiteY4" fmla="*/ 225885 h 369998"/>
                <a:gd name="connsiteX5" fmla="*/ 137013 w 334418"/>
                <a:gd name="connsiteY5" fmla="*/ 312728 h 369998"/>
                <a:gd name="connsiteX6" fmla="*/ 0 w 334418"/>
                <a:gd name="connsiteY6" fmla="*/ 312728 h 369998"/>
                <a:gd name="connsiteX7" fmla="*/ 0 w 334418"/>
                <a:gd name="connsiteY7" fmla="*/ 369999 h 369998"/>
                <a:gd name="connsiteX8" fmla="*/ 235170 w 334418"/>
                <a:gd name="connsiteY8" fmla="*/ 369999 h 369998"/>
                <a:gd name="connsiteX9" fmla="*/ 235170 w 334418"/>
                <a:gd name="connsiteY9" fmla="*/ 130069 h 369998"/>
                <a:gd name="connsiteX10" fmla="*/ 246952 w 334418"/>
                <a:gd name="connsiteY10" fmla="*/ 118209 h 369998"/>
                <a:gd name="connsiteX11" fmla="*/ 258734 w 334418"/>
                <a:gd name="connsiteY11" fmla="*/ 130069 h 369998"/>
                <a:gd name="connsiteX12" fmla="*/ 258734 w 334418"/>
                <a:gd name="connsiteY12" fmla="*/ 331844 h 369998"/>
                <a:gd name="connsiteX13" fmla="*/ 296576 w 334418"/>
                <a:gd name="connsiteY13" fmla="*/ 369999 h 369998"/>
                <a:gd name="connsiteX14" fmla="*/ 334419 w 334418"/>
                <a:gd name="connsiteY14" fmla="*/ 331844 h 369998"/>
                <a:gd name="connsiteX15" fmla="*/ 334419 w 334418"/>
                <a:gd name="connsiteY15" fmla="*/ 88950 h 369998"/>
                <a:gd name="connsiteX16" fmla="*/ 246250 w 334418"/>
                <a:gd name="connsiteY16" fmla="*/ 0 h 36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18" h="369998">
                  <a:moveTo>
                    <a:pt x="246250" y="0"/>
                  </a:moveTo>
                  <a:lnTo>
                    <a:pt x="36048" y="0"/>
                  </a:lnTo>
                  <a:lnTo>
                    <a:pt x="79898" y="154179"/>
                  </a:lnTo>
                  <a:lnTo>
                    <a:pt x="135609" y="154179"/>
                  </a:lnTo>
                  <a:cubicBezTo>
                    <a:pt x="174856" y="154179"/>
                    <a:pt x="211294" y="186638"/>
                    <a:pt x="213011" y="225885"/>
                  </a:cubicBezTo>
                  <a:cubicBezTo>
                    <a:pt x="215507" y="275587"/>
                    <a:pt x="180552" y="312728"/>
                    <a:pt x="137013" y="312728"/>
                  </a:cubicBezTo>
                  <a:lnTo>
                    <a:pt x="0" y="312728"/>
                  </a:lnTo>
                  <a:lnTo>
                    <a:pt x="0" y="369999"/>
                  </a:lnTo>
                  <a:lnTo>
                    <a:pt x="235170" y="369999"/>
                  </a:lnTo>
                  <a:lnTo>
                    <a:pt x="235170" y="130069"/>
                  </a:lnTo>
                  <a:cubicBezTo>
                    <a:pt x="235170" y="123593"/>
                    <a:pt x="240554" y="118209"/>
                    <a:pt x="246952" y="118209"/>
                  </a:cubicBezTo>
                  <a:cubicBezTo>
                    <a:pt x="253350" y="118209"/>
                    <a:pt x="258734" y="123593"/>
                    <a:pt x="258734" y="130069"/>
                  </a:cubicBezTo>
                  <a:lnTo>
                    <a:pt x="258734" y="331844"/>
                  </a:lnTo>
                  <a:cubicBezTo>
                    <a:pt x="258734" y="352755"/>
                    <a:pt x="275509" y="369999"/>
                    <a:pt x="296576" y="369999"/>
                  </a:cubicBezTo>
                  <a:cubicBezTo>
                    <a:pt x="317253" y="369999"/>
                    <a:pt x="334419" y="353067"/>
                    <a:pt x="334419" y="331844"/>
                  </a:cubicBezTo>
                  <a:lnTo>
                    <a:pt x="334419" y="88950"/>
                  </a:lnTo>
                  <a:cubicBezTo>
                    <a:pt x="334341" y="39949"/>
                    <a:pt x="294782" y="0"/>
                    <a:pt x="246250" y="0"/>
                  </a:cubicBezTo>
                  <a:close/>
                </a:path>
              </a:pathLst>
            </a:custGeom>
            <a:grpFill/>
            <a:ln w="779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A21F4D6-4B41-4C00-8D5A-9EB1F467C9FB}"/>
                </a:ext>
              </a:extLst>
            </p:cNvPr>
            <p:cNvSpPr/>
            <p:nvPr/>
          </p:nvSpPr>
          <p:spPr>
            <a:xfrm>
              <a:off x="3902310" y="2202182"/>
              <a:ext cx="136311" cy="259358"/>
            </a:xfrm>
            <a:custGeom>
              <a:avLst/>
              <a:gdLst>
                <a:gd name="connsiteX0" fmla="*/ 62109 w 136311"/>
                <a:gd name="connsiteY0" fmla="*/ 0 h 259358"/>
                <a:gd name="connsiteX1" fmla="*/ 0 w 136311"/>
                <a:gd name="connsiteY1" fmla="*/ 84658 h 259358"/>
                <a:gd name="connsiteX2" fmla="*/ 0 w 136311"/>
                <a:gd name="connsiteY2" fmla="*/ 221515 h 259358"/>
                <a:gd name="connsiteX3" fmla="*/ 37843 w 136311"/>
                <a:gd name="connsiteY3" fmla="*/ 259358 h 259358"/>
                <a:gd name="connsiteX4" fmla="*/ 136311 w 136311"/>
                <a:gd name="connsiteY4" fmla="*/ 259358 h 259358"/>
                <a:gd name="connsiteX5" fmla="*/ 62109 w 136311"/>
                <a:gd name="connsiteY5" fmla="*/ 0 h 259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11" h="259358">
                  <a:moveTo>
                    <a:pt x="62109" y="0"/>
                  </a:moveTo>
                  <a:cubicBezTo>
                    <a:pt x="26451" y="11158"/>
                    <a:pt x="0" y="44709"/>
                    <a:pt x="0" y="84658"/>
                  </a:cubicBezTo>
                  <a:lnTo>
                    <a:pt x="0" y="221515"/>
                  </a:lnTo>
                  <a:cubicBezTo>
                    <a:pt x="0" y="242426"/>
                    <a:pt x="16776" y="259358"/>
                    <a:pt x="37843" y="259358"/>
                  </a:cubicBezTo>
                  <a:lnTo>
                    <a:pt x="136311" y="259358"/>
                  </a:lnTo>
                  <a:lnTo>
                    <a:pt x="62109" y="0"/>
                  </a:lnTo>
                  <a:close/>
                </a:path>
              </a:pathLst>
            </a:custGeom>
            <a:grpFill/>
            <a:ln w="7790"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FE8ACD6F-FE6B-4ACA-BE98-49AB0916DC45}"/>
              </a:ext>
              <a:ext uri="{C183D7F6-B498-43B3-948B-1728B52AA6E4}">
                <adec:decorative xmlns:adec="http://schemas.microsoft.com/office/drawing/2017/decorative" val="1"/>
              </a:ext>
            </a:extLst>
          </p:cNvPr>
          <p:cNvGrpSpPr/>
          <p:nvPr/>
        </p:nvGrpSpPr>
        <p:grpSpPr>
          <a:xfrm>
            <a:off x="847588" y="4064139"/>
            <a:ext cx="636164" cy="447251"/>
            <a:chOff x="897599" y="3179269"/>
            <a:chExt cx="815105" cy="573054"/>
          </a:xfrm>
          <a:solidFill>
            <a:srgbClr val="3293C8"/>
          </a:solidFill>
        </p:grpSpPr>
        <p:sp>
          <p:nvSpPr>
            <p:cNvPr id="30" name="Freeform: Shape 29">
              <a:extLst>
                <a:ext uri="{FF2B5EF4-FFF2-40B4-BE49-F238E27FC236}">
                  <a16:creationId xmlns:a16="http://schemas.microsoft.com/office/drawing/2014/main" id="{E26AC11A-938E-4C00-9FE3-CD79E83C2590}"/>
                </a:ext>
              </a:extLst>
            </p:cNvPr>
            <p:cNvSpPr/>
            <p:nvPr/>
          </p:nvSpPr>
          <p:spPr>
            <a:xfrm>
              <a:off x="1341734" y="3179269"/>
              <a:ext cx="370970" cy="572507"/>
            </a:xfrm>
            <a:custGeom>
              <a:avLst/>
              <a:gdLst>
                <a:gd name="connsiteX0" fmla="*/ 357124 w 370970"/>
                <a:gd name="connsiteY0" fmla="*/ 7210 h 572507"/>
                <a:gd name="connsiteX1" fmla="*/ 303287 w 370970"/>
                <a:gd name="connsiteY1" fmla="*/ 20943 h 572507"/>
                <a:gd name="connsiteX2" fmla="*/ 256705 w 370970"/>
                <a:gd name="connsiteY2" fmla="*/ 156552 h 572507"/>
                <a:gd name="connsiteX3" fmla="*/ 250307 w 370970"/>
                <a:gd name="connsiteY3" fmla="*/ 174342 h 572507"/>
                <a:gd name="connsiteX4" fmla="*/ 242426 w 370970"/>
                <a:gd name="connsiteY4" fmla="*/ 187372 h 572507"/>
                <a:gd name="connsiteX5" fmla="*/ 155428 w 370970"/>
                <a:gd name="connsiteY5" fmla="*/ 290601 h 572507"/>
                <a:gd name="connsiteX6" fmla="*/ 141383 w 370970"/>
                <a:gd name="connsiteY6" fmla="*/ 290601 h 572507"/>
                <a:gd name="connsiteX7" fmla="*/ 228148 w 370970"/>
                <a:gd name="connsiteY7" fmla="*/ 187684 h 572507"/>
                <a:gd name="connsiteX8" fmla="*/ 223778 w 370970"/>
                <a:gd name="connsiteY8" fmla="*/ 134315 h 572507"/>
                <a:gd name="connsiteX9" fmla="*/ 196157 w 370970"/>
                <a:gd name="connsiteY9" fmla="*/ 125576 h 572507"/>
                <a:gd name="connsiteX10" fmla="*/ 170565 w 370970"/>
                <a:gd name="connsiteY10" fmla="*/ 138684 h 572507"/>
                <a:gd name="connsiteX11" fmla="*/ 56179 w 370970"/>
                <a:gd name="connsiteY11" fmla="*/ 267817 h 572507"/>
                <a:gd name="connsiteX12" fmla="*/ 0 w 370970"/>
                <a:gd name="connsiteY12" fmla="*/ 428784 h 572507"/>
                <a:gd name="connsiteX13" fmla="*/ 0 w 370970"/>
                <a:gd name="connsiteY13" fmla="*/ 572508 h 572507"/>
                <a:gd name="connsiteX14" fmla="*/ 157144 w 370970"/>
                <a:gd name="connsiteY14" fmla="*/ 572196 h 572507"/>
                <a:gd name="connsiteX15" fmla="*/ 157144 w 370970"/>
                <a:gd name="connsiteY15" fmla="*/ 474820 h 572507"/>
                <a:gd name="connsiteX16" fmla="*/ 189993 w 370970"/>
                <a:gd name="connsiteY16" fmla="*/ 395545 h 572507"/>
                <a:gd name="connsiteX17" fmla="*/ 278474 w 370970"/>
                <a:gd name="connsiteY17" fmla="*/ 306908 h 572507"/>
                <a:gd name="connsiteX18" fmla="*/ 306720 w 370970"/>
                <a:gd name="connsiteY18" fmla="*/ 259390 h 572507"/>
                <a:gd name="connsiteX19" fmla="*/ 368438 w 370970"/>
                <a:gd name="connsiteY19" fmla="*/ 49735 h 572507"/>
                <a:gd name="connsiteX20" fmla="*/ 368750 w 370970"/>
                <a:gd name="connsiteY20" fmla="*/ 48876 h 572507"/>
                <a:gd name="connsiteX21" fmla="*/ 357124 w 370970"/>
                <a:gd name="connsiteY21" fmla="*/ 7210 h 57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0970" h="572507">
                  <a:moveTo>
                    <a:pt x="357124" y="7210"/>
                  </a:moveTo>
                  <a:cubicBezTo>
                    <a:pt x="338242" y="-6756"/>
                    <a:pt x="312338" y="500"/>
                    <a:pt x="303287" y="20943"/>
                  </a:cubicBezTo>
                  <a:lnTo>
                    <a:pt x="256705" y="156552"/>
                  </a:lnTo>
                  <a:lnTo>
                    <a:pt x="250307" y="174342"/>
                  </a:lnTo>
                  <a:lnTo>
                    <a:pt x="242426" y="187372"/>
                  </a:lnTo>
                  <a:lnTo>
                    <a:pt x="155428" y="290601"/>
                  </a:lnTo>
                  <a:lnTo>
                    <a:pt x="141383" y="290601"/>
                  </a:lnTo>
                  <a:lnTo>
                    <a:pt x="228148" y="187684"/>
                  </a:lnTo>
                  <a:cubicBezTo>
                    <a:pt x="241568" y="171611"/>
                    <a:pt x="239461" y="147735"/>
                    <a:pt x="223778" y="134315"/>
                  </a:cubicBezTo>
                  <a:cubicBezTo>
                    <a:pt x="216210" y="127916"/>
                    <a:pt x="206300" y="124717"/>
                    <a:pt x="196157" y="125576"/>
                  </a:cubicBezTo>
                  <a:cubicBezTo>
                    <a:pt x="186248" y="126434"/>
                    <a:pt x="176963" y="131116"/>
                    <a:pt x="170565" y="138684"/>
                  </a:cubicBezTo>
                  <a:lnTo>
                    <a:pt x="56179" y="267817"/>
                  </a:lnTo>
                  <a:cubicBezTo>
                    <a:pt x="53838" y="270470"/>
                    <a:pt x="0" y="332578"/>
                    <a:pt x="0" y="428784"/>
                  </a:cubicBezTo>
                  <a:lnTo>
                    <a:pt x="0" y="572508"/>
                  </a:lnTo>
                  <a:lnTo>
                    <a:pt x="157144" y="572196"/>
                  </a:lnTo>
                  <a:lnTo>
                    <a:pt x="157144" y="474820"/>
                  </a:lnTo>
                  <a:cubicBezTo>
                    <a:pt x="157144" y="445092"/>
                    <a:pt x="169082" y="416534"/>
                    <a:pt x="189993" y="395545"/>
                  </a:cubicBezTo>
                  <a:lnTo>
                    <a:pt x="278474" y="306908"/>
                  </a:lnTo>
                  <a:cubicBezTo>
                    <a:pt x="291583" y="293800"/>
                    <a:pt x="301492" y="277180"/>
                    <a:pt x="306720" y="259390"/>
                  </a:cubicBezTo>
                  <a:lnTo>
                    <a:pt x="368438" y="49735"/>
                  </a:lnTo>
                  <a:lnTo>
                    <a:pt x="368750" y="48876"/>
                  </a:lnTo>
                  <a:cubicBezTo>
                    <a:pt x="373978" y="33973"/>
                    <a:pt x="369921" y="16496"/>
                    <a:pt x="357124" y="7210"/>
                  </a:cubicBezTo>
                  <a:close/>
                </a:path>
              </a:pathLst>
            </a:custGeom>
            <a:grpFill/>
            <a:ln w="779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4EB487EB-DEBF-4BEA-9BBA-BC9AD2AC9AAF}"/>
                </a:ext>
              </a:extLst>
            </p:cNvPr>
            <p:cNvSpPr/>
            <p:nvPr/>
          </p:nvSpPr>
          <p:spPr>
            <a:xfrm>
              <a:off x="897599" y="3179578"/>
              <a:ext cx="370712" cy="572745"/>
            </a:xfrm>
            <a:custGeom>
              <a:avLst/>
              <a:gdLst>
                <a:gd name="connsiteX0" fmla="*/ 199758 w 370712"/>
                <a:gd name="connsiteY0" fmla="*/ 138375 h 572745"/>
                <a:gd name="connsiteX1" fmla="*/ 174166 w 370712"/>
                <a:gd name="connsiteY1" fmla="*/ 125267 h 572745"/>
                <a:gd name="connsiteX2" fmla="*/ 146545 w 370712"/>
                <a:gd name="connsiteY2" fmla="*/ 134006 h 572745"/>
                <a:gd name="connsiteX3" fmla="*/ 142175 w 370712"/>
                <a:gd name="connsiteY3" fmla="*/ 187063 h 572745"/>
                <a:gd name="connsiteX4" fmla="*/ 229174 w 370712"/>
                <a:gd name="connsiteY4" fmla="*/ 290292 h 572745"/>
                <a:gd name="connsiteX5" fmla="*/ 214661 w 370712"/>
                <a:gd name="connsiteY5" fmla="*/ 290292 h 572745"/>
                <a:gd name="connsiteX6" fmla="*/ 214661 w 370712"/>
                <a:gd name="connsiteY6" fmla="*/ 290604 h 572745"/>
                <a:gd name="connsiteX7" fmla="*/ 127662 w 370712"/>
                <a:gd name="connsiteY7" fmla="*/ 187141 h 572745"/>
                <a:gd name="connsiteX8" fmla="*/ 120406 w 370712"/>
                <a:gd name="connsiteY8" fmla="*/ 174579 h 572745"/>
                <a:gd name="connsiteX9" fmla="*/ 114320 w 370712"/>
                <a:gd name="connsiteY9" fmla="*/ 156477 h 572745"/>
                <a:gd name="connsiteX10" fmla="*/ 67738 w 370712"/>
                <a:gd name="connsiteY10" fmla="*/ 20868 h 572745"/>
                <a:gd name="connsiteX11" fmla="*/ 13901 w 370712"/>
                <a:gd name="connsiteY11" fmla="*/ 7135 h 572745"/>
                <a:gd name="connsiteX12" fmla="*/ 2275 w 370712"/>
                <a:gd name="connsiteY12" fmla="*/ 49113 h 572745"/>
                <a:gd name="connsiteX13" fmla="*/ 2587 w 370712"/>
                <a:gd name="connsiteY13" fmla="*/ 49972 h 572745"/>
                <a:gd name="connsiteX14" fmla="*/ 63993 w 370712"/>
                <a:gd name="connsiteY14" fmla="*/ 259627 h 572745"/>
                <a:gd name="connsiteX15" fmla="*/ 92239 w 370712"/>
                <a:gd name="connsiteY15" fmla="*/ 307145 h 572745"/>
                <a:gd name="connsiteX16" fmla="*/ 180720 w 370712"/>
                <a:gd name="connsiteY16" fmla="*/ 395782 h 572745"/>
                <a:gd name="connsiteX17" fmla="*/ 213569 w 370712"/>
                <a:gd name="connsiteY17" fmla="*/ 475057 h 572745"/>
                <a:gd name="connsiteX18" fmla="*/ 213569 w 370712"/>
                <a:gd name="connsiteY18" fmla="*/ 572433 h 572745"/>
                <a:gd name="connsiteX19" fmla="*/ 370713 w 370712"/>
                <a:gd name="connsiteY19" fmla="*/ 572745 h 572745"/>
                <a:gd name="connsiteX20" fmla="*/ 370713 w 370712"/>
                <a:gd name="connsiteY20" fmla="*/ 428709 h 572745"/>
                <a:gd name="connsiteX21" fmla="*/ 314534 w 370712"/>
                <a:gd name="connsiteY21" fmla="*/ 267742 h 572745"/>
                <a:gd name="connsiteX22" fmla="*/ 199758 w 370712"/>
                <a:gd name="connsiteY22" fmla="*/ 138375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12" h="572745">
                  <a:moveTo>
                    <a:pt x="199758" y="138375"/>
                  </a:moveTo>
                  <a:cubicBezTo>
                    <a:pt x="193048" y="130807"/>
                    <a:pt x="184075" y="126125"/>
                    <a:pt x="174166" y="125267"/>
                  </a:cubicBezTo>
                  <a:cubicBezTo>
                    <a:pt x="164022" y="124408"/>
                    <a:pt x="154347" y="127607"/>
                    <a:pt x="146545" y="134006"/>
                  </a:cubicBezTo>
                  <a:cubicBezTo>
                    <a:pt x="130549" y="147426"/>
                    <a:pt x="128521" y="171302"/>
                    <a:pt x="142175" y="187063"/>
                  </a:cubicBezTo>
                  <a:lnTo>
                    <a:pt x="229174" y="290292"/>
                  </a:lnTo>
                  <a:lnTo>
                    <a:pt x="214661" y="290292"/>
                  </a:lnTo>
                  <a:lnTo>
                    <a:pt x="214661" y="290604"/>
                  </a:lnTo>
                  <a:lnTo>
                    <a:pt x="127662" y="187141"/>
                  </a:lnTo>
                  <a:lnTo>
                    <a:pt x="120406" y="174579"/>
                  </a:lnTo>
                  <a:lnTo>
                    <a:pt x="114320" y="156477"/>
                  </a:lnTo>
                  <a:lnTo>
                    <a:pt x="67738" y="20868"/>
                  </a:lnTo>
                  <a:cubicBezTo>
                    <a:pt x="58453" y="737"/>
                    <a:pt x="32783" y="-6831"/>
                    <a:pt x="13901" y="7135"/>
                  </a:cubicBezTo>
                  <a:cubicBezTo>
                    <a:pt x="792" y="16733"/>
                    <a:pt x="-2953" y="34288"/>
                    <a:pt x="2275" y="49113"/>
                  </a:cubicBezTo>
                  <a:lnTo>
                    <a:pt x="2587" y="49972"/>
                  </a:lnTo>
                  <a:lnTo>
                    <a:pt x="63993" y="259627"/>
                  </a:lnTo>
                  <a:cubicBezTo>
                    <a:pt x="69221" y="277729"/>
                    <a:pt x="79130" y="294037"/>
                    <a:pt x="92239" y="307145"/>
                  </a:cubicBezTo>
                  <a:lnTo>
                    <a:pt x="180720" y="395782"/>
                  </a:lnTo>
                  <a:cubicBezTo>
                    <a:pt x="201631" y="416771"/>
                    <a:pt x="213569" y="445329"/>
                    <a:pt x="213569" y="475057"/>
                  </a:cubicBezTo>
                  <a:lnTo>
                    <a:pt x="213569" y="572433"/>
                  </a:lnTo>
                  <a:lnTo>
                    <a:pt x="370713" y="572745"/>
                  </a:lnTo>
                  <a:lnTo>
                    <a:pt x="370713" y="428709"/>
                  </a:lnTo>
                  <a:cubicBezTo>
                    <a:pt x="370713" y="332503"/>
                    <a:pt x="316875" y="270395"/>
                    <a:pt x="314534" y="267742"/>
                  </a:cubicBezTo>
                  <a:lnTo>
                    <a:pt x="199758" y="138375"/>
                  </a:lnTo>
                  <a:close/>
                </a:path>
              </a:pathLst>
            </a:custGeom>
            <a:grpFill/>
            <a:ln w="7790" cap="flat">
              <a:noFill/>
              <a:prstDash val="solid"/>
              <a:miter/>
            </a:ln>
          </p:spPr>
          <p:txBody>
            <a:bodyPr rtlCol="0" anchor="ctr"/>
            <a:lstStyle/>
            <a:p>
              <a:endParaRPr lang="en-US"/>
            </a:p>
          </p:txBody>
        </p:sp>
      </p:grpSp>
      <p:pic>
        <p:nvPicPr>
          <p:cNvPr id="39" name="Graphic 38">
            <a:extLst>
              <a:ext uri="{FF2B5EF4-FFF2-40B4-BE49-F238E27FC236}">
                <a16:creationId xmlns:a16="http://schemas.microsoft.com/office/drawing/2014/main" id="{427897D1-908F-48B9-9D57-8D94761B33F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4233" y="4813037"/>
            <a:ext cx="891280" cy="363114"/>
          </a:xfrm>
          <a:prstGeom prst="rect">
            <a:avLst/>
          </a:prstGeom>
        </p:spPr>
      </p:pic>
      <p:grpSp>
        <p:nvGrpSpPr>
          <p:cNvPr id="33" name="Graphic 2">
            <a:extLst>
              <a:ext uri="{FF2B5EF4-FFF2-40B4-BE49-F238E27FC236}">
                <a16:creationId xmlns:a16="http://schemas.microsoft.com/office/drawing/2014/main" id="{452AA7F1-440A-4BE1-A3CB-C4F4F862F738}"/>
              </a:ext>
              <a:ext uri="{C183D7F6-B498-43B3-948B-1728B52AA6E4}">
                <adec:decorative xmlns:adec="http://schemas.microsoft.com/office/drawing/2017/decorative" val="1"/>
              </a:ext>
            </a:extLst>
          </p:cNvPr>
          <p:cNvGrpSpPr/>
          <p:nvPr/>
        </p:nvGrpSpPr>
        <p:grpSpPr>
          <a:xfrm>
            <a:off x="838200" y="5504591"/>
            <a:ext cx="651933" cy="538884"/>
            <a:chOff x="3745846" y="3105202"/>
            <a:chExt cx="835310" cy="690463"/>
          </a:xfrm>
          <a:solidFill>
            <a:schemeClr val="bg1"/>
          </a:solidFill>
        </p:grpSpPr>
        <p:sp>
          <p:nvSpPr>
            <p:cNvPr id="35" name="Freeform: Shape 34">
              <a:extLst>
                <a:ext uri="{FF2B5EF4-FFF2-40B4-BE49-F238E27FC236}">
                  <a16:creationId xmlns:a16="http://schemas.microsoft.com/office/drawing/2014/main" id="{1D8F8C33-5DB4-4B2D-8743-44C65AA1DA97}"/>
                </a:ext>
              </a:extLst>
            </p:cNvPr>
            <p:cNvSpPr/>
            <p:nvPr/>
          </p:nvSpPr>
          <p:spPr>
            <a:xfrm>
              <a:off x="3745846" y="3386303"/>
              <a:ext cx="734327" cy="409362"/>
            </a:xfrm>
            <a:custGeom>
              <a:avLst/>
              <a:gdLst>
                <a:gd name="connsiteX0" fmla="*/ 599963 w 734327"/>
                <a:gd name="connsiteY0" fmla="*/ 282220 h 409362"/>
                <a:gd name="connsiteX1" fmla="*/ 391868 w 734327"/>
                <a:gd name="connsiteY1" fmla="*/ 344874 h 409362"/>
                <a:gd name="connsiteX2" fmla="*/ 200470 w 734327"/>
                <a:gd name="connsiteY2" fmla="*/ 242504 h 409362"/>
                <a:gd name="connsiteX3" fmla="*/ 143356 w 734327"/>
                <a:gd name="connsiteY3" fmla="*/ 125232 h 409362"/>
                <a:gd name="connsiteX4" fmla="*/ 161614 w 734327"/>
                <a:gd name="connsiteY4" fmla="*/ 142163 h 409362"/>
                <a:gd name="connsiteX5" fmla="*/ 215841 w 734327"/>
                <a:gd name="connsiteY5" fmla="*/ 117273 h 409362"/>
                <a:gd name="connsiteX6" fmla="*/ 215841 w 734327"/>
                <a:gd name="connsiteY6" fmla="*/ 116883 h 409362"/>
                <a:gd name="connsiteX7" fmla="*/ 205464 w 734327"/>
                <a:gd name="connsiteY7" fmla="*/ 94333 h 409362"/>
                <a:gd name="connsiteX8" fmla="*/ 103562 w 734327"/>
                <a:gd name="connsiteY8" fmla="*/ 0 h 409362"/>
                <a:gd name="connsiteX9" fmla="*/ 8605 w 734327"/>
                <a:gd name="connsiteY9" fmla="*/ 102292 h 409362"/>
                <a:gd name="connsiteX10" fmla="*/ 22 w 734327"/>
                <a:gd name="connsiteY10" fmla="*/ 125466 h 409362"/>
                <a:gd name="connsiteX11" fmla="*/ 22 w 734327"/>
                <a:gd name="connsiteY11" fmla="*/ 125466 h 409362"/>
                <a:gd name="connsiteX12" fmla="*/ 56045 w 734327"/>
                <a:gd name="connsiteY12" fmla="*/ 146299 h 409362"/>
                <a:gd name="connsiteX13" fmla="*/ 78282 w 734327"/>
                <a:gd name="connsiteY13" fmla="*/ 122267 h 409362"/>
                <a:gd name="connsiteX14" fmla="*/ 151470 w 734327"/>
                <a:gd name="connsiteY14" fmla="*/ 282376 h 409362"/>
                <a:gd name="connsiteX15" fmla="*/ 172069 w 734327"/>
                <a:gd name="connsiteY15" fmla="*/ 305315 h 409362"/>
                <a:gd name="connsiteX16" fmla="*/ 385626 w 734327"/>
                <a:gd name="connsiteY16" fmla="*/ 407607 h 409362"/>
                <a:gd name="connsiteX17" fmla="*/ 640068 w 734327"/>
                <a:gd name="connsiteY17" fmla="*/ 330986 h 409362"/>
                <a:gd name="connsiteX18" fmla="*/ 730969 w 734327"/>
                <a:gd name="connsiteY18" fmla="*/ 217614 h 409362"/>
                <a:gd name="connsiteX19" fmla="*/ 713647 w 734327"/>
                <a:gd name="connsiteY19" fmla="*/ 173530 h 409362"/>
                <a:gd name="connsiteX20" fmla="*/ 713647 w 734327"/>
                <a:gd name="connsiteY20" fmla="*/ 173530 h 409362"/>
                <a:gd name="connsiteX21" fmla="*/ 674634 w 734327"/>
                <a:gd name="connsiteY21" fmla="*/ 188823 h 409362"/>
                <a:gd name="connsiteX22" fmla="*/ 599963 w 734327"/>
                <a:gd name="connsiteY22" fmla="*/ 282220 h 40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4327" h="409362">
                  <a:moveTo>
                    <a:pt x="599963" y="282220"/>
                  </a:moveTo>
                  <a:cubicBezTo>
                    <a:pt x="541288" y="330128"/>
                    <a:pt x="467319" y="352443"/>
                    <a:pt x="391868" y="344874"/>
                  </a:cubicBezTo>
                  <a:cubicBezTo>
                    <a:pt x="316417" y="337306"/>
                    <a:pt x="248456" y="301102"/>
                    <a:pt x="200470" y="242504"/>
                  </a:cubicBezTo>
                  <a:cubicBezTo>
                    <a:pt x="172069" y="207861"/>
                    <a:pt x="152797" y="167912"/>
                    <a:pt x="143356" y="125232"/>
                  </a:cubicBezTo>
                  <a:lnTo>
                    <a:pt x="161614" y="142163"/>
                  </a:lnTo>
                  <a:cubicBezTo>
                    <a:pt x="182680" y="161670"/>
                    <a:pt x="216856" y="145987"/>
                    <a:pt x="215841" y="117273"/>
                  </a:cubicBezTo>
                  <a:lnTo>
                    <a:pt x="215841" y="116883"/>
                  </a:lnTo>
                  <a:cubicBezTo>
                    <a:pt x="215530" y="108300"/>
                    <a:pt x="211784" y="100185"/>
                    <a:pt x="205464" y="94333"/>
                  </a:cubicBezTo>
                  <a:lnTo>
                    <a:pt x="103562" y="0"/>
                  </a:lnTo>
                  <a:lnTo>
                    <a:pt x="8605" y="102292"/>
                  </a:lnTo>
                  <a:cubicBezTo>
                    <a:pt x="2753" y="108534"/>
                    <a:pt x="-290" y="116883"/>
                    <a:pt x="22" y="125466"/>
                  </a:cubicBezTo>
                  <a:lnTo>
                    <a:pt x="22" y="125466"/>
                  </a:lnTo>
                  <a:cubicBezTo>
                    <a:pt x="1036" y="154257"/>
                    <a:pt x="36382" y="167366"/>
                    <a:pt x="56045" y="146299"/>
                  </a:cubicBezTo>
                  <a:lnTo>
                    <a:pt x="78282" y="122267"/>
                  </a:lnTo>
                  <a:cubicBezTo>
                    <a:pt x="88269" y="180786"/>
                    <a:pt x="113081" y="235482"/>
                    <a:pt x="151470" y="282376"/>
                  </a:cubicBezTo>
                  <a:cubicBezTo>
                    <a:pt x="158024" y="290412"/>
                    <a:pt x="164891" y="298059"/>
                    <a:pt x="172069" y="305315"/>
                  </a:cubicBezTo>
                  <a:cubicBezTo>
                    <a:pt x="228872" y="363445"/>
                    <a:pt x="303621" y="399415"/>
                    <a:pt x="385626" y="407607"/>
                  </a:cubicBezTo>
                  <a:cubicBezTo>
                    <a:pt x="477930" y="416814"/>
                    <a:pt x="568285" y="389583"/>
                    <a:pt x="640068" y="330986"/>
                  </a:cubicBezTo>
                  <a:cubicBezTo>
                    <a:pt x="678301" y="299853"/>
                    <a:pt x="709277" y="261075"/>
                    <a:pt x="730969" y="217614"/>
                  </a:cubicBezTo>
                  <a:cubicBezTo>
                    <a:pt x="739395" y="200683"/>
                    <a:pt x="731359" y="180162"/>
                    <a:pt x="713647" y="173530"/>
                  </a:cubicBezTo>
                  <a:lnTo>
                    <a:pt x="713647" y="173530"/>
                  </a:lnTo>
                  <a:cubicBezTo>
                    <a:pt x="698666" y="167912"/>
                    <a:pt x="681812" y="174466"/>
                    <a:pt x="674634" y="188823"/>
                  </a:cubicBezTo>
                  <a:cubicBezTo>
                    <a:pt x="656844" y="224636"/>
                    <a:pt x="631407" y="256549"/>
                    <a:pt x="599963" y="282220"/>
                  </a:cubicBezTo>
                  <a:close/>
                </a:path>
              </a:pathLst>
            </a:custGeom>
            <a:grpFill/>
            <a:ln w="779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84B4B1-0C81-4C8A-8DDF-EBDF77408B42}"/>
                </a:ext>
              </a:extLst>
            </p:cNvPr>
            <p:cNvSpPr/>
            <p:nvPr/>
          </p:nvSpPr>
          <p:spPr>
            <a:xfrm>
              <a:off x="3846971" y="3105202"/>
              <a:ext cx="734185" cy="409141"/>
            </a:xfrm>
            <a:custGeom>
              <a:avLst/>
              <a:gdLst>
                <a:gd name="connsiteX0" fmla="*/ 133910 w 734185"/>
                <a:gd name="connsiteY0" fmla="*/ 127078 h 409141"/>
                <a:gd name="connsiteX1" fmla="*/ 533637 w 734185"/>
                <a:gd name="connsiteY1" fmla="*/ 166715 h 409141"/>
                <a:gd name="connsiteX2" fmla="*/ 590752 w 734185"/>
                <a:gd name="connsiteY2" fmla="*/ 283988 h 409141"/>
                <a:gd name="connsiteX3" fmla="*/ 572494 w 734185"/>
                <a:gd name="connsiteY3" fmla="*/ 267057 h 409141"/>
                <a:gd name="connsiteX4" fmla="*/ 518266 w 734185"/>
                <a:gd name="connsiteY4" fmla="*/ 291947 h 409141"/>
                <a:gd name="connsiteX5" fmla="*/ 518266 w 734185"/>
                <a:gd name="connsiteY5" fmla="*/ 292337 h 409141"/>
                <a:gd name="connsiteX6" fmla="*/ 528643 w 734185"/>
                <a:gd name="connsiteY6" fmla="*/ 314887 h 409141"/>
                <a:gd name="connsiteX7" fmla="*/ 630623 w 734185"/>
                <a:gd name="connsiteY7" fmla="*/ 409142 h 409141"/>
                <a:gd name="connsiteX8" fmla="*/ 725581 w 734185"/>
                <a:gd name="connsiteY8" fmla="*/ 306850 h 409141"/>
                <a:gd name="connsiteX9" fmla="*/ 734164 w 734185"/>
                <a:gd name="connsiteY9" fmla="*/ 283676 h 409141"/>
                <a:gd name="connsiteX10" fmla="*/ 734164 w 734185"/>
                <a:gd name="connsiteY10" fmla="*/ 283676 h 409141"/>
                <a:gd name="connsiteX11" fmla="*/ 678219 w 734185"/>
                <a:gd name="connsiteY11" fmla="*/ 262843 h 409141"/>
                <a:gd name="connsiteX12" fmla="*/ 655981 w 734185"/>
                <a:gd name="connsiteY12" fmla="*/ 286875 h 409141"/>
                <a:gd name="connsiteX13" fmla="*/ 582715 w 734185"/>
                <a:gd name="connsiteY13" fmla="*/ 126688 h 409141"/>
                <a:gd name="connsiteX14" fmla="*/ 94039 w 734185"/>
                <a:gd name="connsiteY14" fmla="*/ 78234 h 409141"/>
                <a:gd name="connsiteX15" fmla="*/ 3373 w 734185"/>
                <a:gd name="connsiteY15" fmla="*/ 191450 h 409141"/>
                <a:gd name="connsiteX16" fmla="*/ 20617 w 734185"/>
                <a:gd name="connsiteY16" fmla="*/ 235534 h 409141"/>
                <a:gd name="connsiteX17" fmla="*/ 20617 w 734185"/>
                <a:gd name="connsiteY17" fmla="*/ 235534 h 409141"/>
                <a:gd name="connsiteX18" fmla="*/ 59630 w 734185"/>
                <a:gd name="connsiteY18" fmla="*/ 220319 h 409141"/>
                <a:gd name="connsiteX19" fmla="*/ 133910 w 734185"/>
                <a:gd name="connsiteY19" fmla="*/ 127078 h 409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34185" h="409141">
                  <a:moveTo>
                    <a:pt x="133910" y="127078"/>
                  </a:moveTo>
                  <a:cubicBezTo>
                    <a:pt x="255319" y="28064"/>
                    <a:pt x="434544" y="45775"/>
                    <a:pt x="533637" y="166715"/>
                  </a:cubicBezTo>
                  <a:cubicBezTo>
                    <a:pt x="562038" y="201359"/>
                    <a:pt x="581311" y="241308"/>
                    <a:pt x="590752" y="283988"/>
                  </a:cubicBezTo>
                  <a:lnTo>
                    <a:pt x="572494" y="267057"/>
                  </a:lnTo>
                  <a:cubicBezTo>
                    <a:pt x="551427" y="247550"/>
                    <a:pt x="517251" y="263234"/>
                    <a:pt x="518266" y="291947"/>
                  </a:cubicBezTo>
                  <a:lnTo>
                    <a:pt x="518266" y="292337"/>
                  </a:lnTo>
                  <a:cubicBezTo>
                    <a:pt x="518578" y="300920"/>
                    <a:pt x="522323" y="309035"/>
                    <a:pt x="528643" y="314887"/>
                  </a:cubicBezTo>
                  <a:lnTo>
                    <a:pt x="630623" y="409142"/>
                  </a:lnTo>
                  <a:lnTo>
                    <a:pt x="725581" y="306850"/>
                  </a:lnTo>
                  <a:cubicBezTo>
                    <a:pt x="731433" y="300608"/>
                    <a:pt x="734476" y="292259"/>
                    <a:pt x="734164" y="283676"/>
                  </a:cubicBezTo>
                  <a:lnTo>
                    <a:pt x="734164" y="283676"/>
                  </a:lnTo>
                  <a:cubicBezTo>
                    <a:pt x="733149" y="254885"/>
                    <a:pt x="697803" y="241776"/>
                    <a:pt x="678219" y="262843"/>
                  </a:cubicBezTo>
                  <a:lnTo>
                    <a:pt x="655981" y="286875"/>
                  </a:lnTo>
                  <a:cubicBezTo>
                    <a:pt x="645994" y="228356"/>
                    <a:pt x="621104" y="173582"/>
                    <a:pt x="582715" y="126688"/>
                  </a:cubicBezTo>
                  <a:cubicBezTo>
                    <a:pt x="461619" y="-20937"/>
                    <a:pt x="242288" y="-42784"/>
                    <a:pt x="94039" y="78234"/>
                  </a:cubicBezTo>
                  <a:cubicBezTo>
                    <a:pt x="56040" y="109210"/>
                    <a:pt x="25142" y="147911"/>
                    <a:pt x="3373" y="191450"/>
                  </a:cubicBezTo>
                  <a:cubicBezTo>
                    <a:pt x="-5054" y="208381"/>
                    <a:pt x="2905" y="228902"/>
                    <a:pt x="20617" y="235534"/>
                  </a:cubicBezTo>
                  <a:lnTo>
                    <a:pt x="20617" y="235534"/>
                  </a:lnTo>
                  <a:cubicBezTo>
                    <a:pt x="35598" y="241152"/>
                    <a:pt x="52529" y="234676"/>
                    <a:pt x="59630" y="220319"/>
                  </a:cubicBezTo>
                  <a:cubicBezTo>
                    <a:pt x="77342" y="184427"/>
                    <a:pt x="102700" y="152515"/>
                    <a:pt x="133910" y="127078"/>
                  </a:cubicBezTo>
                  <a:close/>
                </a:path>
              </a:pathLst>
            </a:custGeom>
            <a:grpFill/>
            <a:ln w="7790" cap="flat">
              <a:noFill/>
              <a:prstDash val="solid"/>
              <a:miter/>
            </a:ln>
          </p:spPr>
          <p:txBody>
            <a:bodyPr rtlCol="0" anchor="ctr"/>
            <a:lstStyle/>
            <a:p>
              <a:endParaRPr lang="en-US"/>
            </a:p>
          </p:txBody>
        </p:sp>
      </p:grpSp>
      <p:pic>
        <p:nvPicPr>
          <p:cNvPr id="68" name="Graphic 39">
            <a:extLst>
              <a:ext uri="{FF2B5EF4-FFF2-40B4-BE49-F238E27FC236}">
                <a16:creationId xmlns:a16="http://schemas.microsoft.com/office/drawing/2014/main" id="{E381BA80-7DA5-41D4-9690-8882503A1EC0}"/>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0455" y="4040780"/>
            <a:ext cx="1551936" cy="487238"/>
          </a:xfrm>
          <a:prstGeom prst="rect">
            <a:avLst/>
          </a:prstGeom>
        </p:spPr>
      </p:pic>
      <p:sp>
        <p:nvSpPr>
          <p:cNvPr id="52" name="Rectangle 51">
            <a:extLst>
              <a:ext uri="{FF2B5EF4-FFF2-40B4-BE49-F238E27FC236}">
                <a16:creationId xmlns:a16="http://schemas.microsoft.com/office/drawing/2014/main" id="{2F0205B9-50D4-48FB-A5CE-7B6831E16426}"/>
              </a:ext>
              <a:ext uri="{C183D7F6-B498-43B3-948B-1728B52AA6E4}">
                <adec:decorative xmlns:adec="http://schemas.microsoft.com/office/drawing/2017/decorative" val="1"/>
              </a:ext>
            </a:extLst>
          </p:cNvPr>
          <p:cNvSpPr/>
          <p:nvPr/>
        </p:nvSpPr>
        <p:spPr>
          <a:xfrm>
            <a:off x="2330454" y="4664350"/>
            <a:ext cx="1591359" cy="103959"/>
          </a:xfrm>
          <a:prstGeom prst="rect">
            <a:avLst/>
          </a:prstGeom>
          <a:solidFill>
            <a:srgbClr val="3293C8"/>
          </a:solidFill>
          <a:ln w="7790" cap="flat">
            <a:noFill/>
            <a:prstDash val="solid"/>
            <a:miter/>
          </a:ln>
        </p:spPr>
        <p:txBody>
          <a:bodyPr rtlCol="0" anchor="ctr"/>
          <a:lstStyle/>
          <a:p>
            <a:endParaRPr lang="en-US">
              <a:solidFill>
                <a:schemeClr val="tx1"/>
              </a:solidFill>
            </a:endParaRPr>
          </a:p>
        </p:txBody>
      </p:sp>
      <p:sp>
        <p:nvSpPr>
          <p:cNvPr id="50" name="Content Placeholder 9">
            <a:extLst>
              <a:ext uri="{FF2B5EF4-FFF2-40B4-BE49-F238E27FC236}">
                <a16:creationId xmlns:a16="http://schemas.microsoft.com/office/drawing/2014/main" id="{CC0082BC-F4B5-4FFE-832F-212794C794F4}"/>
              </a:ext>
            </a:extLst>
          </p:cNvPr>
          <p:cNvSpPr txBox="1">
            <a:spLocks/>
          </p:cNvSpPr>
          <p:nvPr/>
        </p:nvSpPr>
        <p:spPr>
          <a:xfrm>
            <a:off x="2357849" y="4857597"/>
            <a:ext cx="1556446"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3293C8"/>
                </a:solidFill>
              </a:rPr>
              <a:t>Safe road users</a:t>
            </a:r>
          </a:p>
        </p:txBody>
      </p:sp>
      <p:grpSp>
        <p:nvGrpSpPr>
          <p:cNvPr id="61" name="Group 60">
            <a:extLst>
              <a:ext uri="{FF2B5EF4-FFF2-40B4-BE49-F238E27FC236}">
                <a16:creationId xmlns:a16="http://schemas.microsoft.com/office/drawing/2014/main" id="{B64463C0-2F9E-4957-A632-C620C0D1B542}"/>
              </a:ext>
              <a:ext uri="{C183D7F6-B498-43B3-948B-1728B52AA6E4}">
                <adec:decorative xmlns:adec="http://schemas.microsoft.com/office/drawing/2017/decorative" val="1"/>
              </a:ext>
            </a:extLst>
          </p:cNvPr>
          <p:cNvGrpSpPr/>
          <p:nvPr/>
        </p:nvGrpSpPr>
        <p:grpSpPr>
          <a:xfrm>
            <a:off x="4144599" y="3962080"/>
            <a:ext cx="993976" cy="565938"/>
            <a:chOff x="16860644" y="1508569"/>
            <a:chExt cx="993976" cy="565938"/>
          </a:xfrm>
          <a:solidFill>
            <a:srgbClr val="3293C8"/>
          </a:solidFill>
        </p:grpSpPr>
        <p:sp>
          <p:nvSpPr>
            <p:cNvPr id="62" name="Freeform: Shape 71">
              <a:extLst>
                <a:ext uri="{FF2B5EF4-FFF2-40B4-BE49-F238E27FC236}">
                  <a16:creationId xmlns:a16="http://schemas.microsoft.com/office/drawing/2014/main" id="{D7840425-D4D5-4991-A633-6B0187B5512B}"/>
                </a:ext>
              </a:extLst>
            </p:cNvPr>
            <p:cNvSpPr/>
            <p:nvPr/>
          </p:nvSpPr>
          <p:spPr>
            <a:xfrm>
              <a:off x="16860644" y="1508569"/>
              <a:ext cx="411643" cy="565938"/>
            </a:xfrm>
            <a:custGeom>
              <a:avLst/>
              <a:gdLst>
                <a:gd name="connsiteX0" fmla="*/ 161734 w 204311"/>
                <a:gd name="connsiteY0" fmla="*/ 0 h 280892"/>
                <a:gd name="connsiteX1" fmla="*/ 42577 w 204311"/>
                <a:gd name="connsiteY1" fmla="*/ 0 h 280892"/>
                <a:gd name="connsiteX2" fmla="*/ 0 w 204311"/>
                <a:gd name="connsiteY2" fmla="*/ 42577 h 280892"/>
                <a:gd name="connsiteX3" fmla="*/ 0 w 204311"/>
                <a:gd name="connsiteY3" fmla="*/ 212789 h 280892"/>
                <a:gd name="connsiteX4" fmla="*/ 33052 w 204311"/>
                <a:gd name="connsiteY4" fmla="*/ 254222 h 280892"/>
                <a:gd name="connsiteX5" fmla="*/ 33052 w 204311"/>
                <a:gd name="connsiteY5" fmla="*/ 272225 h 280892"/>
                <a:gd name="connsiteX6" fmla="*/ 41720 w 204311"/>
                <a:gd name="connsiteY6" fmla="*/ 280892 h 280892"/>
                <a:gd name="connsiteX7" fmla="*/ 51911 w 204311"/>
                <a:gd name="connsiteY7" fmla="*/ 280892 h 280892"/>
                <a:gd name="connsiteX8" fmla="*/ 60579 w 204311"/>
                <a:gd name="connsiteY8" fmla="*/ 272225 h 280892"/>
                <a:gd name="connsiteX9" fmla="*/ 60579 w 204311"/>
                <a:gd name="connsiteY9" fmla="*/ 255365 h 280892"/>
                <a:gd name="connsiteX10" fmla="*/ 143732 w 204311"/>
                <a:gd name="connsiteY10" fmla="*/ 255365 h 280892"/>
                <a:gd name="connsiteX11" fmla="*/ 143732 w 204311"/>
                <a:gd name="connsiteY11" fmla="*/ 272225 h 280892"/>
                <a:gd name="connsiteX12" fmla="*/ 152400 w 204311"/>
                <a:gd name="connsiteY12" fmla="*/ 280892 h 280892"/>
                <a:gd name="connsiteX13" fmla="*/ 162592 w 204311"/>
                <a:gd name="connsiteY13" fmla="*/ 280892 h 280892"/>
                <a:gd name="connsiteX14" fmla="*/ 171259 w 204311"/>
                <a:gd name="connsiteY14" fmla="*/ 272225 h 280892"/>
                <a:gd name="connsiteX15" fmla="*/ 171259 w 204311"/>
                <a:gd name="connsiteY15" fmla="*/ 254222 h 280892"/>
                <a:gd name="connsiteX16" fmla="*/ 204311 w 204311"/>
                <a:gd name="connsiteY16" fmla="*/ 212789 h 280892"/>
                <a:gd name="connsiteX17" fmla="*/ 204311 w 204311"/>
                <a:gd name="connsiteY17" fmla="*/ 42577 h 280892"/>
                <a:gd name="connsiteX18" fmla="*/ 161734 w 204311"/>
                <a:gd name="connsiteY18" fmla="*/ 0 h 280892"/>
                <a:gd name="connsiteX19" fmla="*/ 55340 w 204311"/>
                <a:gd name="connsiteY19" fmla="*/ 21241 h 280892"/>
                <a:gd name="connsiteX20" fmla="*/ 148971 w 204311"/>
                <a:gd name="connsiteY20" fmla="*/ 21241 h 280892"/>
                <a:gd name="connsiteX21" fmla="*/ 157448 w 204311"/>
                <a:gd name="connsiteY21" fmla="*/ 29718 h 280892"/>
                <a:gd name="connsiteX22" fmla="*/ 148971 w 204311"/>
                <a:gd name="connsiteY22" fmla="*/ 38195 h 280892"/>
                <a:gd name="connsiteX23" fmla="*/ 55340 w 204311"/>
                <a:gd name="connsiteY23" fmla="*/ 38195 h 280892"/>
                <a:gd name="connsiteX24" fmla="*/ 46863 w 204311"/>
                <a:gd name="connsiteY24" fmla="*/ 29718 h 280892"/>
                <a:gd name="connsiteX25" fmla="*/ 55340 w 204311"/>
                <a:gd name="connsiteY25" fmla="*/ 21241 h 280892"/>
                <a:gd name="connsiteX26" fmla="*/ 46863 w 204311"/>
                <a:gd name="connsiteY26" fmla="*/ 221361 h 280892"/>
                <a:gd name="connsiteX27" fmla="*/ 31147 w 204311"/>
                <a:gd name="connsiteY27" fmla="*/ 205645 h 280892"/>
                <a:gd name="connsiteX28" fmla="*/ 46863 w 204311"/>
                <a:gd name="connsiteY28" fmla="*/ 189929 h 280892"/>
                <a:gd name="connsiteX29" fmla="*/ 62579 w 204311"/>
                <a:gd name="connsiteY29" fmla="*/ 205645 h 280892"/>
                <a:gd name="connsiteX30" fmla="*/ 46863 w 204311"/>
                <a:gd name="connsiteY30" fmla="*/ 221361 h 280892"/>
                <a:gd name="connsiteX31" fmla="*/ 157448 w 204311"/>
                <a:gd name="connsiteY31" fmla="*/ 221361 h 280892"/>
                <a:gd name="connsiteX32" fmla="*/ 141732 w 204311"/>
                <a:gd name="connsiteY32" fmla="*/ 205645 h 280892"/>
                <a:gd name="connsiteX33" fmla="*/ 157448 w 204311"/>
                <a:gd name="connsiteY33" fmla="*/ 189929 h 280892"/>
                <a:gd name="connsiteX34" fmla="*/ 173164 w 204311"/>
                <a:gd name="connsiteY34" fmla="*/ 205645 h 280892"/>
                <a:gd name="connsiteX35" fmla="*/ 157448 w 204311"/>
                <a:gd name="connsiteY35" fmla="*/ 221361 h 280892"/>
                <a:gd name="connsiteX36" fmla="*/ 178784 w 204311"/>
                <a:gd name="connsiteY36" fmla="*/ 136112 h 280892"/>
                <a:gd name="connsiteX37" fmla="*/ 161734 w 204311"/>
                <a:gd name="connsiteY37" fmla="*/ 153162 h 280892"/>
                <a:gd name="connsiteX38" fmla="*/ 42577 w 204311"/>
                <a:gd name="connsiteY38" fmla="*/ 153162 h 280892"/>
                <a:gd name="connsiteX39" fmla="*/ 25527 w 204311"/>
                <a:gd name="connsiteY39" fmla="*/ 136112 h 280892"/>
                <a:gd name="connsiteX40" fmla="*/ 25527 w 204311"/>
                <a:gd name="connsiteY40" fmla="*/ 76581 h 280892"/>
                <a:gd name="connsiteX41" fmla="*/ 42577 w 204311"/>
                <a:gd name="connsiteY41" fmla="*/ 59531 h 280892"/>
                <a:gd name="connsiteX42" fmla="*/ 161734 w 204311"/>
                <a:gd name="connsiteY42" fmla="*/ 59531 h 280892"/>
                <a:gd name="connsiteX43" fmla="*/ 178784 w 204311"/>
                <a:gd name="connsiteY43" fmla="*/ 76581 h 280892"/>
                <a:gd name="connsiteX44" fmla="*/ 178784 w 204311"/>
                <a:gd name="connsiteY44" fmla="*/ 136112 h 28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4311" h="280892">
                  <a:moveTo>
                    <a:pt x="161734" y="0"/>
                  </a:moveTo>
                  <a:lnTo>
                    <a:pt x="42577" y="0"/>
                  </a:lnTo>
                  <a:cubicBezTo>
                    <a:pt x="19050" y="0"/>
                    <a:pt x="0" y="19050"/>
                    <a:pt x="0" y="42577"/>
                  </a:cubicBezTo>
                  <a:lnTo>
                    <a:pt x="0" y="212789"/>
                  </a:lnTo>
                  <a:cubicBezTo>
                    <a:pt x="0" y="232981"/>
                    <a:pt x="14097" y="249936"/>
                    <a:pt x="33052" y="254222"/>
                  </a:cubicBezTo>
                  <a:lnTo>
                    <a:pt x="33052" y="272225"/>
                  </a:lnTo>
                  <a:cubicBezTo>
                    <a:pt x="33052" y="276987"/>
                    <a:pt x="36957" y="280892"/>
                    <a:pt x="41720" y="280892"/>
                  </a:cubicBezTo>
                  <a:lnTo>
                    <a:pt x="51911" y="280892"/>
                  </a:lnTo>
                  <a:cubicBezTo>
                    <a:pt x="56674" y="280892"/>
                    <a:pt x="60579" y="276987"/>
                    <a:pt x="60579" y="272225"/>
                  </a:cubicBezTo>
                  <a:lnTo>
                    <a:pt x="60579" y="255365"/>
                  </a:lnTo>
                  <a:lnTo>
                    <a:pt x="143732" y="255365"/>
                  </a:lnTo>
                  <a:lnTo>
                    <a:pt x="143732" y="272225"/>
                  </a:lnTo>
                  <a:cubicBezTo>
                    <a:pt x="143732" y="276987"/>
                    <a:pt x="147638" y="280892"/>
                    <a:pt x="152400" y="280892"/>
                  </a:cubicBezTo>
                  <a:lnTo>
                    <a:pt x="162592" y="280892"/>
                  </a:lnTo>
                  <a:cubicBezTo>
                    <a:pt x="167354" y="280892"/>
                    <a:pt x="171259" y="276987"/>
                    <a:pt x="171259" y="272225"/>
                  </a:cubicBezTo>
                  <a:lnTo>
                    <a:pt x="171259" y="254222"/>
                  </a:lnTo>
                  <a:cubicBezTo>
                    <a:pt x="190214" y="249936"/>
                    <a:pt x="204311" y="232981"/>
                    <a:pt x="204311" y="212789"/>
                  </a:cubicBezTo>
                  <a:lnTo>
                    <a:pt x="204311" y="42577"/>
                  </a:lnTo>
                  <a:cubicBezTo>
                    <a:pt x="204311" y="19050"/>
                    <a:pt x="185261" y="0"/>
                    <a:pt x="161734" y="0"/>
                  </a:cubicBezTo>
                  <a:close/>
                  <a:moveTo>
                    <a:pt x="55340" y="21241"/>
                  </a:moveTo>
                  <a:lnTo>
                    <a:pt x="148971" y="21241"/>
                  </a:lnTo>
                  <a:cubicBezTo>
                    <a:pt x="153638" y="21241"/>
                    <a:pt x="157448" y="25051"/>
                    <a:pt x="157448" y="29718"/>
                  </a:cubicBezTo>
                  <a:cubicBezTo>
                    <a:pt x="157448" y="34385"/>
                    <a:pt x="153638" y="38195"/>
                    <a:pt x="148971" y="38195"/>
                  </a:cubicBezTo>
                  <a:lnTo>
                    <a:pt x="55340" y="38195"/>
                  </a:lnTo>
                  <a:cubicBezTo>
                    <a:pt x="50673" y="38195"/>
                    <a:pt x="46863" y="34385"/>
                    <a:pt x="46863" y="29718"/>
                  </a:cubicBezTo>
                  <a:cubicBezTo>
                    <a:pt x="46863" y="25051"/>
                    <a:pt x="50673" y="21241"/>
                    <a:pt x="55340" y="21241"/>
                  </a:cubicBezTo>
                  <a:close/>
                  <a:moveTo>
                    <a:pt x="46863" y="221361"/>
                  </a:moveTo>
                  <a:cubicBezTo>
                    <a:pt x="38195" y="221361"/>
                    <a:pt x="31147" y="214313"/>
                    <a:pt x="31147" y="205645"/>
                  </a:cubicBezTo>
                  <a:cubicBezTo>
                    <a:pt x="31147" y="196977"/>
                    <a:pt x="38195" y="189929"/>
                    <a:pt x="46863" y="189929"/>
                  </a:cubicBezTo>
                  <a:cubicBezTo>
                    <a:pt x="55531" y="189929"/>
                    <a:pt x="62579" y="196977"/>
                    <a:pt x="62579" y="205645"/>
                  </a:cubicBezTo>
                  <a:cubicBezTo>
                    <a:pt x="62579" y="214313"/>
                    <a:pt x="55531" y="221361"/>
                    <a:pt x="46863" y="221361"/>
                  </a:cubicBezTo>
                  <a:close/>
                  <a:moveTo>
                    <a:pt x="157448" y="221361"/>
                  </a:moveTo>
                  <a:cubicBezTo>
                    <a:pt x="148780" y="221361"/>
                    <a:pt x="141732" y="214313"/>
                    <a:pt x="141732" y="205645"/>
                  </a:cubicBezTo>
                  <a:cubicBezTo>
                    <a:pt x="141732" y="196977"/>
                    <a:pt x="148780" y="189929"/>
                    <a:pt x="157448" y="189929"/>
                  </a:cubicBezTo>
                  <a:cubicBezTo>
                    <a:pt x="166116" y="189929"/>
                    <a:pt x="173164" y="196977"/>
                    <a:pt x="173164" y="205645"/>
                  </a:cubicBezTo>
                  <a:cubicBezTo>
                    <a:pt x="173164" y="214313"/>
                    <a:pt x="166211" y="221361"/>
                    <a:pt x="157448" y="221361"/>
                  </a:cubicBezTo>
                  <a:close/>
                  <a:moveTo>
                    <a:pt x="178784" y="136112"/>
                  </a:moveTo>
                  <a:cubicBezTo>
                    <a:pt x="178784" y="145542"/>
                    <a:pt x="171164" y="153162"/>
                    <a:pt x="161734" y="153162"/>
                  </a:cubicBezTo>
                  <a:lnTo>
                    <a:pt x="42577" y="153162"/>
                  </a:lnTo>
                  <a:cubicBezTo>
                    <a:pt x="33147" y="153162"/>
                    <a:pt x="25527" y="145542"/>
                    <a:pt x="25527" y="136112"/>
                  </a:cubicBezTo>
                  <a:lnTo>
                    <a:pt x="25527" y="76581"/>
                  </a:lnTo>
                  <a:cubicBezTo>
                    <a:pt x="25527" y="67151"/>
                    <a:pt x="33147" y="59531"/>
                    <a:pt x="42577" y="59531"/>
                  </a:cubicBezTo>
                  <a:lnTo>
                    <a:pt x="161734" y="59531"/>
                  </a:lnTo>
                  <a:cubicBezTo>
                    <a:pt x="171164" y="59531"/>
                    <a:pt x="178784" y="67151"/>
                    <a:pt x="178784" y="76581"/>
                  </a:cubicBezTo>
                  <a:lnTo>
                    <a:pt x="178784" y="136112"/>
                  </a:lnTo>
                  <a:close/>
                </a:path>
              </a:pathLst>
            </a:custGeom>
            <a:grpFill/>
            <a:ln w="9525" cap="flat">
              <a:noFill/>
              <a:prstDash val="solid"/>
              <a:miter/>
            </a:ln>
          </p:spPr>
          <p:txBody>
            <a:bodyPr rtlCol="0" anchor="ctr"/>
            <a:lstStyle/>
            <a:p>
              <a:endParaRPr lang="en-US"/>
            </a:p>
          </p:txBody>
        </p:sp>
        <p:sp>
          <p:nvSpPr>
            <p:cNvPr id="63" name="Freeform: Shape 72">
              <a:extLst>
                <a:ext uri="{FF2B5EF4-FFF2-40B4-BE49-F238E27FC236}">
                  <a16:creationId xmlns:a16="http://schemas.microsoft.com/office/drawing/2014/main" id="{3F74ECFA-A8BE-48B6-BD82-AEF33FC82B8F}"/>
                </a:ext>
              </a:extLst>
            </p:cNvPr>
            <p:cNvSpPr/>
            <p:nvPr/>
          </p:nvSpPr>
          <p:spPr>
            <a:xfrm>
              <a:off x="17336243" y="1684934"/>
              <a:ext cx="518377" cy="389191"/>
            </a:xfrm>
            <a:custGeom>
              <a:avLst/>
              <a:gdLst>
                <a:gd name="connsiteX0" fmla="*/ 255626 w 257286"/>
                <a:gd name="connsiteY0" fmla="*/ 59817 h 193167"/>
                <a:gd name="connsiteX1" fmla="*/ 250197 w 257286"/>
                <a:gd name="connsiteY1" fmla="*/ 57245 h 193167"/>
                <a:gd name="connsiteX2" fmla="*/ 223622 w 257286"/>
                <a:gd name="connsiteY2" fmla="*/ 57245 h 193167"/>
                <a:gd name="connsiteX3" fmla="*/ 198857 w 257286"/>
                <a:gd name="connsiteY3" fmla="*/ 16573 h 193167"/>
                <a:gd name="connsiteX4" fmla="*/ 58364 w 257286"/>
                <a:gd name="connsiteY4" fmla="*/ 16573 h 193167"/>
                <a:gd name="connsiteX5" fmla="*/ 33599 w 257286"/>
                <a:gd name="connsiteY5" fmla="*/ 57245 h 193167"/>
                <a:gd name="connsiteX6" fmla="*/ 7024 w 257286"/>
                <a:gd name="connsiteY6" fmla="*/ 57245 h 193167"/>
                <a:gd name="connsiteX7" fmla="*/ 1595 w 257286"/>
                <a:gd name="connsiteY7" fmla="*/ 59817 h 193167"/>
                <a:gd name="connsiteX8" fmla="*/ 166 w 257286"/>
                <a:gd name="connsiteY8" fmla="*/ 65627 h 193167"/>
                <a:gd name="connsiteX9" fmla="*/ 4071 w 257286"/>
                <a:gd name="connsiteY9" fmla="*/ 84677 h 193167"/>
                <a:gd name="connsiteX10" fmla="*/ 10929 w 257286"/>
                <a:gd name="connsiteY10" fmla="*/ 90202 h 193167"/>
                <a:gd name="connsiteX11" fmla="*/ 18835 w 257286"/>
                <a:gd name="connsiteY11" fmla="*/ 90202 h 193167"/>
                <a:gd name="connsiteX12" fmla="*/ 7500 w 257286"/>
                <a:gd name="connsiteY12" fmla="*/ 121063 h 193167"/>
                <a:gd name="connsiteX13" fmla="*/ 32551 w 257286"/>
                <a:gd name="connsiteY13" fmla="*/ 165735 h 193167"/>
                <a:gd name="connsiteX14" fmla="*/ 32551 w 257286"/>
                <a:gd name="connsiteY14" fmla="*/ 184499 h 193167"/>
                <a:gd name="connsiteX15" fmla="*/ 41219 w 257286"/>
                <a:gd name="connsiteY15" fmla="*/ 193167 h 193167"/>
                <a:gd name="connsiteX16" fmla="*/ 51410 w 257286"/>
                <a:gd name="connsiteY16" fmla="*/ 193167 h 193167"/>
                <a:gd name="connsiteX17" fmla="*/ 60078 w 257286"/>
                <a:gd name="connsiteY17" fmla="*/ 184499 h 193167"/>
                <a:gd name="connsiteX18" fmla="*/ 60078 w 257286"/>
                <a:gd name="connsiteY18" fmla="*/ 165735 h 193167"/>
                <a:gd name="connsiteX19" fmla="*/ 197238 w 257286"/>
                <a:gd name="connsiteY19" fmla="*/ 165735 h 193167"/>
                <a:gd name="connsiteX20" fmla="*/ 197238 w 257286"/>
                <a:gd name="connsiteY20" fmla="*/ 184499 h 193167"/>
                <a:gd name="connsiteX21" fmla="*/ 205906 w 257286"/>
                <a:gd name="connsiteY21" fmla="*/ 193167 h 193167"/>
                <a:gd name="connsiteX22" fmla="*/ 216098 w 257286"/>
                <a:gd name="connsiteY22" fmla="*/ 193167 h 193167"/>
                <a:gd name="connsiteX23" fmla="*/ 224765 w 257286"/>
                <a:gd name="connsiteY23" fmla="*/ 184499 h 193167"/>
                <a:gd name="connsiteX24" fmla="*/ 224765 w 257286"/>
                <a:gd name="connsiteY24" fmla="*/ 165735 h 193167"/>
                <a:gd name="connsiteX25" fmla="*/ 249911 w 257286"/>
                <a:gd name="connsiteY25" fmla="*/ 122015 h 193167"/>
                <a:gd name="connsiteX26" fmla="*/ 238100 w 257286"/>
                <a:gd name="connsiteY26" fmla="*/ 90202 h 193167"/>
                <a:gd name="connsiteX27" fmla="*/ 246482 w 257286"/>
                <a:gd name="connsiteY27" fmla="*/ 90202 h 193167"/>
                <a:gd name="connsiteX28" fmla="*/ 253340 w 257286"/>
                <a:gd name="connsiteY28" fmla="*/ 84582 h 193167"/>
                <a:gd name="connsiteX29" fmla="*/ 257246 w 257286"/>
                <a:gd name="connsiteY29" fmla="*/ 65532 h 193167"/>
                <a:gd name="connsiteX30" fmla="*/ 255626 w 257286"/>
                <a:gd name="connsiteY30" fmla="*/ 59817 h 193167"/>
                <a:gd name="connsiteX31" fmla="*/ 53411 w 257286"/>
                <a:gd name="connsiteY31" fmla="*/ 63913 h 193167"/>
                <a:gd name="connsiteX32" fmla="*/ 69794 w 257286"/>
                <a:gd name="connsiteY32" fmla="*/ 34099 h 193167"/>
                <a:gd name="connsiteX33" fmla="*/ 187237 w 257286"/>
                <a:gd name="connsiteY33" fmla="*/ 34099 h 193167"/>
                <a:gd name="connsiteX34" fmla="*/ 203620 w 257286"/>
                <a:gd name="connsiteY34" fmla="*/ 63913 h 193167"/>
                <a:gd name="connsiteX35" fmla="*/ 200667 w 257286"/>
                <a:gd name="connsiteY35" fmla="*/ 68199 h 193167"/>
                <a:gd name="connsiteX36" fmla="*/ 56268 w 257286"/>
                <a:gd name="connsiteY36" fmla="*/ 68199 h 193167"/>
                <a:gd name="connsiteX37" fmla="*/ 53411 w 257286"/>
                <a:gd name="connsiteY37" fmla="*/ 63913 h 193167"/>
                <a:gd name="connsiteX38" fmla="*/ 59126 w 257286"/>
                <a:gd name="connsiteY38" fmla="*/ 133826 h 193167"/>
                <a:gd name="connsiteX39" fmla="*/ 43409 w 257286"/>
                <a:gd name="connsiteY39" fmla="*/ 118110 h 193167"/>
                <a:gd name="connsiteX40" fmla="*/ 59126 w 257286"/>
                <a:gd name="connsiteY40" fmla="*/ 102394 h 193167"/>
                <a:gd name="connsiteX41" fmla="*/ 74842 w 257286"/>
                <a:gd name="connsiteY41" fmla="*/ 118110 h 193167"/>
                <a:gd name="connsiteX42" fmla="*/ 59126 w 257286"/>
                <a:gd name="connsiteY42" fmla="*/ 133826 h 193167"/>
                <a:gd name="connsiteX43" fmla="*/ 182570 w 257286"/>
                <a:gd name="connsiteY43" fmla="*/ 118110 h 193167"/>
                <a:gd name="connsiteX44" fmla="*/ 198286 w 257286"/>
                <a:gd name="connsiteY44" fmla="*/ 102394 h 193167"/>
                <a:gd name="connsiteX45" fmla="*/ 214002 w 257286"/>
                <a:gd name="connsiteY45" fmla="*/ 118110 h 193167"/>
                <a:gd name="connsiteX46" fmla="*/ 198286 w 257286"/>
                <a:gd name="connsiteY46" fmla="*/ 133826 h 193167"/>
                <a:gd name="connsiteX47" fmla="*/ 182570 w 257286"/>
                <a:gd name="connsiteY47" fmla="*/ 118110 h 19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7286" h="193167">
                  <a:moveTo>
                    <a:pt x="255626" y="59817"/>
                  </a:moveTo>
                  <a:cubicBezTo>
                    <a:pt x="254293" y="58198"/>
                    <a:pt x="252293" y="57245"/>
                    <a:pt x="250197" y="57245"/>
                  </a:cubicBezTo>
                  <a:lnTo>
                    <a:pt x="223622" y="57245"/>
                  </a:lnTo>
                  <a:cubicBezTo>
                    <a:pt x="217050" y="39910"/>
                    <a:pt x="208573" y="23051"/>
                    <a:pt x="198857" y="16573"/>
                  </a:cubicBezTo>
                  <a:cubicBezTo>
                    <a:pt x="165234" y="-5524"/>
                    <a:pt x="91892" y="-5524"/>
                    <a:pt x="58364" y="16573"/>
                  </a:cubicBezTo>
                  <a:cubicBezTo>
                    <a:pt x="48648" y="22955"/>
                    <a:pt x="40171" y="39910"/>
                    <a:pt x="33599" y="57245"/>
                  </a:cubicBezTo>
                  <a:lnTo>
                    <a:pt x="7024" y="57245"/>
                  </a:lnTo>
                  <a:cubicBezTo>
                    <a:pt x="4928" y="57245"/>
                    <a:pt x="2928" y="58198"/>
                    <a:pt x="1595" y="59817"/>
                  </a:cubicBezTo>
                  <a:cubicBezTo>
                    <a:pt x="261" y="61436"/>
                    <a:pt x="-310" y="63627"/>
                    <a:pt x="166" y="65627"/>
                  </a:cubicBezTo>
                  <a:lnTo>
                    <a:pt x="4071" y="84677"/>
                  </a:lnTo>
                  <a:cubicBezTo>
                    <a:pt x="4738" y="87916"/>
                    <a:pt x="7595" y="90202"/>
                    <a:pt x="10929" y="90202"/>
                  </a:cubicBezTo>
                  <a:lnTo>
                    <a:pt x="18835" y="90202"/>
                  </a:lnTo>
                  <a:cubicBezTo>
                    <a:pt x="11215" y="98965"/>
                    <a:pt x="7595" y="110014"/>
                    <a:pt x="7500" y="121063"/>
                  </a:cubicBezTo>
                  <a:cubicBezTo>
                    <a:pt x="7405" y="134684"/>
                    <a:pt x="23121" y="157067"/>
                    <a:pt x="32551" y="165735"/>
                  </a:cubicBezTo>
                  <a:lnTo>
                    <a:pt x="32551" y="184499"/>
                  </a:lnTo>
                  <a:cubicBezTo>
                    <a:pt x="32551" y="189262"/>
                    <a:pt x="36456" y="193167"/>
                    <a:pt x="41219" y="193167"/>
                  </a:cubicBezTo>
                  <a:lnTo>
                    <a:pt x="51410" y="193167"/>
                  </a:lnTo>
                  <a:cubicBezTo>
                    <a:pt x="56173" y="193167"/>
                    <a:pt x="60078" y="189262"/>
                    <a:pt x="60078" y="184499"/>
                  </a:cubicBezTo>
                  <a:lnTo>
                    <a:pt x="60078" y="165735"/>
                  </a:lnTo>
                  <a:lnTo>
                    <a:pt x="197238" y="165735"/>
                  </a:lnTo>
                  <a:lnTo>
                    <a:pt x="197238" y="184499"/>
                  </a:lnTo>
                  <a:cubicBezTo>
                    <a:pt x="197238" y="189262"/>
                    <a:pt x="201143" y="193167"/>
                    <a:pt x="205906" y="193167"/>
                  </a:cubicBezTo>
                  <a:lnTo>
                    <a:pt x="216098" y="193167"/>
                  </a:lnTo>
                  <a:cubicBezTo>
                    <a:pt x="220860" y="193167"/>
                    <a:pt x="224765" y="189262"/>
                    <a:pt x="224765" y="184499"/>
                  </a:cubicBezTo>
                  <a:lnTo>
                    <a:pt x="224765" y="165735"/>
                  </a:lnTo>
                  <a:cubicBezTo>
                    <a:pt x="234862" y="156496"/>
                    <a:pt x="249816" y="134684"/>
                    <a:pt x="249911" y="122015"/>
                  </a:cubicBezTo>
                  <a:cubicBezTo>
                    <a:pt x="249911" y="110585"/>
                    <a:pt x="246101" y="99155"/>
                    <a:pt x="238100" y="90202"/>
                  </a:cubicBezTo>
                  <a:lnTo>
                    <a:pt x="246482" y="90202"/>
                  </a:lnTo>
                  <a:cubicBezTo>
                    <a:pt x="249816" y="90202"/>
                    <a:pt x="252674" y="87916"/>
                    <a:pt x="253340" y="84582"/>
                  </a:cubicBezTo>
                  <a:lnTo>
                    <a:pt x="257246" y="65532"/>
                  </a:lnTo>
                  <a:cubicBezTo>
                    <a:pt x="257436" y="63627"/>
                    <a:pt x="256960" y="61436"/>
                    <a:pt x="255626" y="59817"/>
                  </a:cubicBezTo>
                  <a:close/>
                  <a:moveTo>
                    <a:pt x="53411" y="63913"/>
                  </a:moveTo>
                  <a:cubicBezTo>
                    <a:pt x="59030" y="49054"/>
                    <a:pt x="65031" y="37243"/>
                    <a:pt x="69794" y="34099"/>
                  </a:cubicBezTo>
                  <a:cubicBezTo>
                    <a:pt x="96559" y="16478"/>
                    <a:pt x="160472" y="16478"/>
                    <a:pt x="187237" y="34099"/>
                  </a:cubicBezTo>
                  <a:cubicBezTo>
                    <a:pt x="191999" y="37243"/>
                    <a:pt x="198000" y="48959"/>
                    <a:pt x="203620" y="63913"/>
                  </a:cubicBezTo>
                  <a:cubicBezTo>
                    <a:pt x="204382" y="66008"/>
                    <a:pt x="202858" y="68199"/>
                    <a:pt x="200667" y="68199"/>
                  </a:cubicBezTo>
                  <a:lnTo>
                    <a:pt x="56268" y="68199"/>
                  </a:lnTo>
                  <a:cubicBezTo>
                    <a:pt x="54173" y="68199"/>
                    <a:pt x="52649" y="66008"/>
                    <a:pt x="53411" y="63913"/>
                  </a:cubicBezTo>
                  <a:close/>
                  <a:moveTo>
                    <a:pt x="59126" y="133826"/>
                  </a:moveTo>
                  <a:cubicBezTo>
                    <a:pt x="50458" y="133826"/>
                    <a:pt x="43409" y="126778"/>
                    <a:pt x="43409" y="118110"/>
                  </a:cubicBezTo>
                  <a:cubicBezTo>
                    <a:pt x="43409" y="109442"/>
                    <a:pt x="50458" y="102394"/>
                    <a:pt x="59126" y="102394"/>
                  </a:cubicBezTo>
                  <a:cubicBezTo>
                    <a:pt x="67793" y="102394"/>
                    <a:pt x="74842" y="109442"/>
                    <a:pt x="74842" y="118110"/>
                  </a:cubicBezTo>
                  <a:cubicBezTo>
                    <a:pt x="74842" y="126778"/>
                    <a:pt x="67793" y="133826"/>
                    <a:pt x="59126" y="133826"/>
                  </a:cubicBezTo>
                  <a:close/>
                  <a:moveTo>
                    <a:pt x="182570" y="118110"/>
                  </a:moveTo>
                  <a:cubicBezTo>
                    <a:pt x="182570" y="109442"/>
                    <a:pt x="189618" y="102394"/>
                    <a:pt x="198286" y="102394"/>
                  </a:cubicBezTo>
                  <a:cubicBezTo>
                    <a:pt x="206953" y="102394"/>
                    <a:pt x="214002" y="109442"/>
                    <a:pt x="214002" y="118110"/>
                  </a:cubicBezTo>
                  <a:cubicBezTo>
                    <a:pt x="214002" y="126778"/>
                    <a:pt x="206953" y="133826"/>
                    <a:pt x="198286" y="133826"/>
                  </a:cubicBezTo>
                  <a:cubicBezTo>
                    <a:pt x="189618" y="133826"/>
                    <a:pt x="182570" y="126778"/>
                    <a:pt x="182570" y="118110"/>
                  </a:cubicBezTo>
                  <a:close/>
                </a:path>
              </a:pathLst>
            </a:custGeom>
            <a:grpFill/>
            <a:ln w="9525" cap="flat">
              <a:noFill/>
              <a:prstDash val="solid"/>
              <a:miter/>
            </a:ln>
          </p:spPr>
          <p:txBody>
            <a:bodyPr rtlCol="0" anchor="ctr"/>
            <a:lstStyle/>
            <a:p>
              <a:endParaRPr lang="en-US"/>
            </a:p>
          </p:txBody>
        </p:sp>
      </p:grpSp>
      <p:sp>
        <p:nvSpPr>
          <p:cNvPr id="53" name="Rectangle 52">
            <a:extLst>
              <a:ext uri="{FF2B5EF4-FFF2-40B4-BE49-F238E27FC236}">
                <a16:creationId xmlns:a16="http://schemas.microsoft.com/office/drawing/2014/main" id="{E43AB011-4F54-4D15-957E-F7ADCBDF77B2}"/>
              </a:ext>
              <a:ext uri="{C183D7F6-B498-43B3-948B-1728B52AA6E4}">
                <adec:decorative xmlns:adec="http://schemas.microsoft.com/office/drawing/2017/decorative" val="1"/>
              </a:ext>
            </a:extLst>
          </p:cNvPr>
          <p:cNvSpPr/>
          <p:nvPr/>
        </p:nvSpPr>
        <p:spPr>
          <a:xfrm>
            <a:off x="4144599" y="4664350"/>
            <a:ext cx="1591359" cy="103959"/>
          </a:xfrm>
          <a:prstGeom prst="rect">
            <a:avLst/>
          </a:prstGeom>
          <a:solidFill>
            <a:srgbClr val="3293C8"/>
          </a:solidFill>
          <a:ln w="7790" cap="flat">
            <a:noFill/>
            <a:prstDash val="solid"/>
            <a:miter/>
          </a:ln>
        </p:spPr>
        <p:txBody>
          <a:bodyPr rtlCol="0" anchor="ctr"/>
          <a:lstStyle/>
          <a:p>
            <a:endParaRPr lang="en-US">
              <a:solidFill>
                <a:schemeClr val="tx1"/>
              </a:solidFill>
            </a:endParaRPr>
          </a:p>
        </p:txBody>
      </p:sp>
      <p:sp>
        <p:nvSpPr>
          <p:cNvPr id="51" name="Content Placeholder 9">
            <a:extLst>
              <a:ext uri="{FF2B5EF4-FFF2-40B4-BE49-F238E27FC236}">
                <a16:creationId xmlns:a16="http://schemas.microsoft.com/office/drawing/2014/main" id="{B7AB1DE6-B380-4833-A930-7297F5615F6E}"/>
              </a:ext>
            </a:extLst>
          </p:cNvPr>
          <p:cNvSpPr txBox="1">
            <a:spLocks/>
          </p:cNvSpPr>
          <p:nvPr/>
        </p:nvSpPr>
        <p:spPr>
          <a:xfrm>
            <a:off x="4144599" y="4857597"/>
            <a:ext cx="1891037"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3293C8"/>
                </a:solidFill>
              </a:rPr>
              <a:t>Safe vehicles</a:t>
            </a:r>
          </a:p>
        </p:txBody>
      </p:sp>
      <p:grpSp>
        <p:nvGrpSpPr>
          <p:cNvPr id="58" name="Group 57">
            <a:extLst>
              <a:ext uri="{FF2B5EF4-FFF2-40B4-BE49-F238E27FC236}">
                <a16:creationId xmlns:a16="http://schemas.microsoft.com/office/drawing/2014/main" id="{3D43862E-E5D1-4633-84E7-191C6AC66D00}"/>
              </a:ext>
              <a:ext uri="{C183D7F6-B498-43B3-948B-1728B52AA6E4}">
                <adec:decorative xmlns:adec="http://schemas.microsoft.com/office/drawing/2017/decorative" val="1"/>
              </a:ext>
            </a:extLst>
          </p:cNvPr>
          <p:cNvGrpSpPr/>
          <p:nvPr/>
        </p:nvGrpSpPr>
        <p:grpSpPr>
          <a:xfrm>
            <a:off x="5958744" y="4007322"/>
            <a:ext cx="743838" cy="520696"/>
            <a:chOff x="17462663" y="3579024"/>
            <a:chExt cx="743838" cy="520696"/>
          </a:xfrm>
          <a:solidFill>
            <a:srgbClr val="3293C8"/>
          </a:solidFill>
        </p:grpSpPr>
        <p:sp>
          <p:nvSpPr>
            <p:cNvPr id="59" name="Freeform: Shape 65">
              <a:extLst>
                <a:ext uri="{FF2B5EF4-FFF2-40B4-BE49-F238E27FC236}">
                  <a16:creationId xmlns:a16="http://schemas.microsoft.com/office/drawing/2014/main" id="{69A9B773-6A3D-4DE0-AE30-FB7240F9C826}"/>
                </a:ext>
              </a:extLst>
            </p:cNvPr>
            <p:cNvSpPr/>
            <p:nvPr/>
          </p:nvSpPr>
          <p:spPr>
            <a:xfrm>
              <a:off x="17686453" y="3764928"/>
              <a:ext cx="186612" cy="217255"/>
            </a:xfrm>
            <a:custGeom>
              <a:avLst/>
              <a:gdLst>
                <a:gd name="connsiteX0" fmla="*/ 4083 w 92621"/>
                <a:gd name="connsiteY0" fmla="*/ 623 h 107830"/>
                <a:gd name="connsiteX1" fmla="*/ 88284 w 92621"/>
                <a:gd name="connsiteY1" fmla="*/ 76632 h 107830"/>
                <a:gd name="connsiteX2" fmla="*/ 85712 w 92621"/>
                <a:gd name="connsiteY2" fmla="*/ 103493 h 107830"/>
                <a:gd name="connsiteX3" fmla="*/ 58852 w 92621"/>
                <a:gd name="connsiteY3" fmla="*/ 100921 h 107830"/>
                <a:gd name="connsiteX4" fmla="*/ 368 w 92621"/>
                <a:gd name="connsiteY4" fmla="*/ 3671 h 107830"/>
                <a:gd name="connsiteX5" fmla="*/ 4083 w 92621"/>
                <a:gd name="connsiteY5" fmla="*/ 623 h 1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21" h="107830">
                  <a:moveTo>
                    <a:pt x="4083" y="623"/>
                  </a:moveTo>
                  <a:cubicBezTo>
                    <a:pt x="28181" y="21864"/>
                    <a:pt x="83045" y="70346"/>
                    <a:pt x="88284" y="76632"/>
                  </a:cubicBezTo>
                  <a:cubicBezTo>
                    <a:pt x="94951" y="84729"/>
                    <a:pt x="93808" y="96825"/>
                    <a:pt x="85712" y="103493"/>
                  </a:cubicBezTo>
                  <a:cubicBezTo>
                    <a:pt x="77616" y="110160"/>
                    <a:pt x="65519" y="109017"/>
                    <a:pt x="58852" y="100921"/>
                  </a:cubicBezTo>
                  <a:cubicBezTo>
                    <a:pt x="53613" y="94635"/>
                    <a:pt x="16560" y="31389"/>
                    <a:pt x="368" y="3671"/>
                  </a:cubicBezTo>
                  <a:cubicBezTo>
                    <a:pt x="-1061" y="1290"/>
                    <a:pt x="1987" y="-1187"/>
                    <a:pt x="4083" y="623"/>
                  </a:cubicBezTo>
                  <a:close/>
                </a:path>
              </a:pathLst>
            </a:custGeom>
            <a:grpFill/>
            <a:ln w="9525" cap="flat">
              <a:noFill/>
              <a:prstDash val="solid"/>
              <a:miter/>
            </a:ln>
          </p:spPr>
          <p:txBody>
            <a:bodyPr rtlCol="0" anchor="ctr"/>
            <a:lstStyle/>
            <a:p>
              <a:endParaRPr lang="en-US"/>
            </a:p>
          </p:txBody>
        </p:sp>
        <p:sp>
          <p:nvSpPr>
            <p:cNvPr id="60" name="Freeform: Shape 66">
              <a:extLst>
                <a:ext uri="{FF2B5EF4-FFF2-40B4-BE49-F238E27FC236}">
                  <a16:creationId xmlns:a16="http://schemas.microsoft.com/office/drawing/2014/main" id="{6CA6B5D9-903E-4D94-BA9B-6854FB4568BB}"/>
                </a:ext>
              </a:extLst>
            </p:cNvPr>
            <p:cNvSpPr/>
            <p:nvPr/>
          </p:nvSpPr>
          <p:spPr>
            <a:xfrm>
              <a:off x="17462663" y="3579024"/>
              <a:ext cx="743838" cy="520696"/>
            </a:xfrm>
            <a:custGeom>
              <a:avLst/>
              <a:gdLst>
                <a:gd name="connsiteX0" fmla="*/ 2857 w 369189"/>
                <a:gd name="connsiteY0" fmla="*/ 152614 h 258437"/>
                <a:gd name="connsiteX1" fmla="*/ 11144 w 369189"/>
                <a:gd name="connsiteY1" fmla="*/ 121468 h 258437"/>
                <a:gd name="connsiteX2" fmla="*/ 24765 w 369189"/>
                <a:gd name="connsiteY2" fmla="*/ 92321 h 258437"/>
                <a:gd name="connsiteX3" fmla="*/ 43244 w 369189"/>
                <a:gd name="connsiteY3" fmla="*/ 65937 h 258437"/>
                <a:gd name="connsiteX4" fmla="*/ 66008 w 369189"/>
                <a:gd name="connsiteY4" fmla="*/ 43172 h 258437"/>
                <a:gd name="connsiteX5" fmla="*/ 92297 w 369189"/>
                <a:gd name="connsiteY5" fmla="*/ 24694 h 258437"/>
                <a:gd name="connsiteX6" fmla="*/ 121444 w 369189"/>
                <a:gd name="connsiteY6" fmla="*/ 11073 h 258437"/>
                <a:gd name="connsiteX7" fmla="*/ 152495 w 369189"/>
                <a:gd name="connsiteY7" fmla="*/ 2786 h 258437"/>
                <a:gd name="connsiteX8" fmla="*/ 216598 w 369189"/>
                <a:gd name="connsiteY8" fmla="*/ 2786 h 258437"/>
                <a:gd name="connsiteX9" fmla="*/ 247745 w 369189"/>
                <a:gd name="connsiteY9" fmla="*/ 11073 h 258437"/>
                <a:gd name="connsiteX10" fmla="*/ 276892 w 369189"/>
                <a:gd name="connsiteY10" fmla="*/ 24694 h 258437"/>
                <a:gd name="connsiteX11" fmla="*/ 303276 w 369189"/>
                <a:gd name="connsiteY11" fmla="*/ 43172 h 258437"/>
                <a:gd name="connsiteX12" fmla="*/ 326041 w 369189"/>
                <a:gd name="connsiteY12" fmla="*/ 65937 h 258437"/>
                <a:gd name="connsiteX13" fmla="*/ 344519 w 369189"/>
                <a:gd name="connsiteY13" fmla="*/ 92226 h 258437"/>
                <a:gd name="connsiteX14" fmla="*/ 358140 w 369189"/>
                <a:gd name="connsiteY14" fmla="*/ 121372 h 258437"/>
                <a:gd name="connsiteX15" fmla="*/ 366427 w 369189"/>
                <a:gd name="connsiteY15" fmla="*/ 152424 h 258437"/>
                <a:gd name="connsiteX16" fmla="*/ 369189 w 369189"/>
                <a:gd name="connsiteY16" fmla="*/ 184428 h 258437"/>
                <a:gd name="connsiteX17" fmla="*/ 366427 w 369189"/>
                <a:gd name="connsiteY17" fmla="*/ 216432 h 258437"/>
                <a:gd name="connsiteX18" fmla="*/ 358140 w 369189"/>
                <a:gd name="connsiteY18" fmla="*/ 247579 h 258437"/>
                <a:gd name="connsiteX19" fmla="*/ 354235 w 369189"/>
                <a:gd name="connsiteY19" fmla="*/ 258342 h 258437"/>
                <a:gd name="connsiteX20" fmla="*/ 340900 w 369189"/>
                <a:gd name="connsiteY20" fmla="*/ 253484 h 258437"/>
                <a:gd name="connsiteX21" fmla="*/ 340900 w 369189"/>
                <a:gd name="connsiteY21" fmla="*/ 253484 h 258437"/>
                <a:gd name="connsiteX22" fmla="*/ 339090 w 369189"/>
                <a:gd name="connsiteY22" fmla="*/ 252817 h 258437"/>
                <a:gd name="connsiteX23" fmla="*/ 332708 w 369189"/>
                <a:gd name="connsiteY23" fmla="*/ 250531 h 258437"/>
                <a:gd name="connsiteX24" fmla="*/ 332708 w 369189"/>
                <a:gd name="connsiteY24" fmla="*/ 250531 h 258437"/>
                <a:gd name="connsiteX25" fmla="*/ 315754 w 369189"/>
                <a:gd name="connsiteY25" fmla="*/ 244340 h 258437"/>
                <a:gd name="connsiteX26" fmla="*/ 323564 w 369189"/>
                <a:gd name="connsiteY26" fmla="*/ 222814 h 258437"/>
                <a:gd name="connsiteX27" fmla="*/ 339947 w 369189"/>
                <a:gd name="connsiteY27" fmla="*/ 228814 h 258437"/>
                <a:gd name="connsiteX28" fmla="*/ 343757 w 369189"/>
                <a:gd name="connsiteY28" fmla="*/ 212527 h 258437"/>
                <a:gd name="connsiteX29" fmla="*/ 345662 w 369189"/>
                <a:gd name="connsiteY29" fmla="*/ 195858 h 258437"/>
                <a:gd name="connsiteX30" fmla="*/ 328231 w 369189"/>
                <a:gd name="connsiteY30" fmla="*/ 195858 h 258437"/>
                <a:gd name="connsiteX31" fmla="*/ 328231 w 369189"/>
                <a:gd name="connsiteY31" fmla="*/ 172998 h 258437"/>
                <a:gd name="connsiteX32" fmla="*/ 345662 w 369189"/>
                <a:gd name="connsiteY32" fmla="*/ 172998 h 258437"/>
                <a:gd name="connsiteX33" fmla="*/ 343757 w 369189"/>
                <a:gd name="connsiteY33" fmla="*/ 156329 h 258437"/>
                <a:gd name="connsiteX34" fmla="*/ 339947 w 369189"/>
                <a:gd name="connsiteY34" fmla="*/ 140041 h 258437"/>
                <a:gd name="connsiteX35" fmla="*/ 323564 w 369189"/>
                <a:gd name="connsiteY35" fmla="*/ 146042 h 258437"/>
                <a:gd name="connsiteX36" fmla="*/ 315754 w 369189"/>
                <a:gd name="connsiteY36" fmla="*/ 124516 h 258437"/>
                <a:gd name="connsiteX37" fmla="*/ 332137 w 369189"/>
                <a:gd name="connsiteY37" fmla="*/ 118515 h 258437"/>
                <a:gd name="connsiteX38" fmla="*/ 324612 w 369189"/>
                <a:gd name="connsiteY38" fmla="*/ 103561 h 258437"/>
                <a:gd name="connsiteX39" fmla="*/ 315373 w 369189"/>
                <a:gd name="connsiteY39" fmla="*/ 89559 h 258437"/>
                <a:gd name="connsiteX40" fmla="*/ 301943 w 369189"/>
                <a:gd name="connsiteY40" fmla="*/ 100798 h 258437"/>
                <a:gd name="connsiteX41" fmla="*/ 287274 w 369189"/>
                <a:gd name="connsiteY41" fmla="*/ 83272 h 258437"/>
                <a:gd name="connsiteX42" fmla="*/ 300704 w 369189"/>
                <a:gd name="connsiteY42" fmla="*/ 72033 h 258437"/>
                <a:gd name="connsiteX43" fmla="*/ 288512 w 369189"/>
                <a:gd name="connsiteY43" fmla="*/ 60603 h 258437"/>
                <a:gd name="connsiteX44" fmla="*/ 275082 w 369189"/>
                <a:gd name="connsiteY44" fmla="*/ 50602 h 258437"/>
                <a:gd name="connsiteX45" fmla="*/ 266319 w 369189"/>
                <a:gd name="connsiteY45" fmla="*/ 65746 h 258437"/>
                <a:gd name="connsiteX46" fmla="*/ 246507 w 369189"/>
                <a:gd name="connsiteY46" fmla="*/ 54316 h 258437"/>
                <a:gd name="connsiteX47" fmla="*/ 255270 w 369189"/>
                <a:gd name="connsiteY47" fmla="*/ 39172 h 258437"/>
                <a:gd name="connsiteX48" fmla="*/ 239935 w 369189"/>
                <a:gd name="connsiteY48" fmla="*/ 32504 h 258437"/>
                <a:gd name="connsiteX49" fmla="*/ 223933 w 369189"/>
                <a:gd name="connsiteY49" fmla="*/ 27742 h 258437"/>
                <a:gd name="connsiteX50" fmla="*/ 220885 w 369189"/>
                <a:gd name="connsiteY50" fmla="*/ 44887 h 258437"/>
                <a:gd name="connsiteX51" fmla="*/ 198311 w 369189"/>
                <a:gd name="connsiteY51" fmla="*/ 40886 h 258437"/>
                <a:gd name="connsiteX52" fmla="*/ 201358 w 369189"/>
                <a:gd name="connsiteY52" fmla="*/ 23741 h 258437"/>
                <a:gd name="connsiteX53" fmla="*/ 167926 w 369189"/>
                <a:gd name="connsiteY53" fmla="*/ 23741 h 258437"/>
                <a:gd name="connsiteX54" fmla="*/ 170974 w 369189"/>
                <a:gd name="connsiteY54" fmla="*/ 40886 h 258437"/>
                <a:gd name="connsiteX55" fmla="*/ 148399 w 369189"/>
                <a:gd name="connsiteY55" fmla="*/ 44887 h 258437"/>
                <a:gd name="connsiteX56" fmla="*/ 145352 w 369189"/>
                <a:gd name="connsiteY56" fmla="*/ 27742 h 258437"/>
                <a:gd name="connsiteX57" fmla="*/ 129349 w 369189"/>
                <a:gd name="connsiteY57" fmla="*/ 32504 h 258437"/>
                <a:gd name="connsiteX58" fmla="*/ 113919 w 369189"/>
                <a:gd name="connsiteY58" fmla="*/ 39172 h 258437"/>
                <a:gd name="connsiteX59" fmla="*/ 122682 w 369189"/>
                <a:gd name="connsiteY59" fmla="*/ 54316 h 258437"/>
                <a:gd name="connsiteX60" fmla="*/ 102870 w 369189"/>
                <a:gd name="connsiteY60" fmla="*/ 65746 h 258437"/>
                <a:gd name="connsiteX61" fmla="*/ 94107 w 369189"/>
                <a:gd name="connsiteY61" fmla="*/ 50602 h 258437"/>
                <a:gd name="connsiteX62" fmla="*/ 80677 w 369189"/>
                <a:gd name="connsiteY62" fmla="*/ 60603 h 258437"/>
                <a:gd name="connsiteX63" fmla="*/ 68485 w 369189"/>
                <a:gd name="connsiteY63" fmla="*/ 72128 h 258437"/>
                <a:gd name="connsiteX64" fmla="*/ 81915 w 369189"/>
                <a:gd name="connsiteY64" fmla="*/ 83368 h 258437"/>
                <a:gd name="connsiteX65" fmla="*/ 67246 w 369189"/>
                <a:gd name="connsiteY65" fmla="*/ 100894 h 258437"/>
                <a:gd name="connsiteX66" fmla="*/ 53816 w 369189"/>
                <a:gd name="connsiteY66" fmla="*/ 89654 h 258437"/>
                <a:gd name="connsiteX67" fmla="*/ 44577 w 369189"/>
                <a:gd name="connsiteY67" fmla="*/ 103656 h 258437"/>
                <a:gd name="connsiteX68" fmla="*/ 37052 w 369189"/>
                <a:gd name="connsiteY68" fmla="*/ 118610 h 258437"/>
                <a:gd name="connsiteX69" fmla="*/ 53435 w 369189"/>
                <a:gd name="connsiteY69" fmla="*/ 124611 h 258437"/>
                <a:gd name="connsiteX70" fmla="*/ 45625 w 369189"/>
                <a:gd name="connsiteY70" fmla="*/ 146137 h 258437"/>
                <a:gd name="connsiteX71" fmla="*/ 29242 w 369189"/>
                <a:gd name="connsiteY71" fmla="*/ 140137 h 258437"/>
                <a:gd name="connsiteX72" fmla="*/ 25432 w 369189"/>
                <a:gd name="connsiteY72" fmla="*/ 156424 h 258437"/>
                <a:gd name="connsiteX73" fmla="*/ 23527 w 369189"/>
                <a:gd name="connsiteY73" fmla="*/ 173093 h 258437"/>
                <a:gd name="connsiteX74" fmla="*/ 40957 w 369189"/>
                <a:gd name="connsiteY74" fmla="*/ 173093 h 258437"/>
                <a:gd name="connsiteX75" fmla="*/ 40957 w 369189"/>
                <a:gd name="connsiteY75" fmla="*/ 195953 h 258437"/>
                <a:gd name="connsiteX76" fmla="*/ 23527 w 369189"/>
                <a:gd name="connsiteY76" fmla="*/ 195953 h 258437"/>
                <a:gd name="connsiteX77" fmla="*/ 25432 w 369189"/>
                <a:gd name="connsiteY77" fmla="*/ 212622 h 258437"/>
                <a:gd name="connsiteX78" fmla="*/ 29242 w 369189"/>
                <a:gd name="connsiteY78" fmla="*/ 228910 h 258437"/>
                <a:gd name="connsiteX79" fmla="*/ 45625 w 369189"/>
                <a:gd name="connsiteY79" fmla="*/ 222909 h 258437"/>
                <a:gd name="connsiteX80" fmla="*/ 53435 w 369189"/>
                <a:gd name="connsiteY80" fmla="*/ 244435 h 258437"/>
                <a:gd name="connsiteX81" fmla="*/ 28289 w 369189"/>
                <a:gd name="connsiteY81" fmla="*/ 253579 h 258437"/>
                <a:gd name="connsiteX82" fmla="*/ 28289 w 369189"/>
                <a:gd name="connsiteY82" fmla="*/ 253579 h 258437"/>
                <a:gd name="connsiteX83" fmla="*/ 14954 w 369189"/>
                <a:gd name="connsiteY83" fmla="*/ 258437 h 258437"/>
                <a:gd name="connsiteX84" fmla="*/ 11049 w 369189"/>
                <a:gd name="connsiteY84" fmla="*/ 247674 h 258437"/>
                <a:gd name="connsiteX85" fmla="*/ 2762 w 369189"/>
                <a:gd name="connsiteY85" fmla="*/ 216622 h 258437"/>
                <a:gd name="connsiteX86" fmla="*/ 0 w 369189"/>
                <a:gd name="connsiteY86" fmla="*/ 184618 h 258437"/>
                <a:gd name="connsiteX87" fmla="*/ 2857 w 369189"/>
                <a:gd name="connsiteY87" fmla="*/ 152614 h 25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9189" h="258437">
                  <a:moveTo>
                    <a:pt x="2857" y="152614"/>
                  </a:moveTo>
                  <a:cubicBezTo>
                    <a:pt x="4667" y="142042"/>
                    <a:pt x="7525" y="131564"/>
                    <a:pt x="11144" y="121468"/>
                  </a:cubicBezTo>
                  <a:cubicBezTo>
                    <a:pt x="14859" y="111371"/>
                    <a:pt x="19431" y="101560"/>
                    <a:pt x="24765" y="92321"/>
                  </a:cubicBezTo>
                  <a:cubicBezTo>
                    <a:pt x="30099" y="83082"/>
                    <a:pt x="36290" y="74224"/>
                    <a:pt x="43244" y="65937"/>
                  </a:cubicBezTo>
                  <a:cubicBezTo>
                    <a:pt x="50102" y="57745"/>
                    <a:pt x="57817" y="50125"/>
                    <a:pt x="66008" y="43172"/>
                  </a:cubicBezTo>
                  <a:cubicBezTo>
                    <a:pt x="74200" y="36314"/>
                    <a:pt x="83058" y="30028"/>
                    <a:pt x="92297" y="24694"/>
                  </a:cubicBezTo>
                  <a:cubicBezTo>
                    <a:pt x="101537" y="19360"/>
                    <a:pt x="111347" y="14788"/>
                    <a:pt x="121444" y="11073"/>
                  </a:cubicBezTo>
                  <a:cubicBezTo>
                    <a:pt x="131445" y="7453"/>
                    <a:pt x="141922" y="4596"/>
                    <a:pt x="152495" y="2786"/>
                  </a:cubicBezTo>
                  <a:cubicBezTo>
                    <a:pt x="173450" y="-929"/>
                    <a:pt x="195644" y="-929"/>
                    <a:pt x="216598" y="2786"/>
                  </a:cubicBezTo>
                  <a:cubicBezTo>
                    <a:pt x="227171" y="4596"/>
                    <a:pt x="237649" y="7453"/>
                    <a:pt x="247745" y="11073"/>
                  </a:cubicBezTo>
                  <a:cubicBezTo>
                    <a:pt x="257842" y="14788"/>
                    <a:pt x="267653" y="19360"/>
                    <a:pt x="276892" y="24694"/>
                  </a:cubicBezTo>
                  <a:cubicBezTo>
                    <a:pt x="286131" y="30028"/>
                    <a:pt x="294989" y="36219"/>
                    <a:pt x="303276" y="43172"/>
                  </a:cubicBezTo>
                  <a:cubicBezTo>
                    <a:pt x="311468" y="50030"/>
                    <a:pt x="319088" y="57745"/>
                    <a:pt x="326041" y="65937"/>
                  </a:cubicBezTo>
                  <a:cubicBezTo>
                    <a:pt x="332994" y="74224"/>
                    <a:pt x="339185" y="83082"/>
                    <a:pt x="344519" y="92226"/>
                  </a:cubicBezTo>
                  <a:cubicBezTo>
                    <a:pt x="349853" y="101465"/>
                    <a:pt x="354425" y="111276"/>
                    <a:pt x="358140" y="121372"/>
                  </a:cubicBezTo>
                  <a:cubicBezTo>
                    <a:pt x="361855" y="131469"/>
                    <a:pt x="364617" y="141946"/>
                    <a:pt x="366427" y="152424"/>
                  </a:cubicBezTo>
                  <a:cubicBezTo>
                    <a:pt x="368237" y="162901"/>
                    <a:pt x="369189" y="173760"/>
                    <a:pt x="369189" y="184428"/>
                  </a:cubicBezTo>
                  <a:cubicBezTo>
                    <a:pt x="369189" y="195191"/>
                    <a:pt x="368237" y="205954"/>
                    <a:pt x="366427" y="216432"/>
                  </a:cubicBezTo>
                  <a:cubicBezTo>
                    <a:pt x="364617" y="227005"/>
                    <a:pt x="361760" y="237482"/>
                    <a:pt x="358140" y="247579"/>
                  </a:cubicBezTo>
                  <a:lnTo>
                    <a:pt x="354235" y="258342"/>
                  </a:lnTo>
                  <a:lnTo>
                    <a:pt x="340900" y="253484"/>
                  </a:lnTo>
                  <a:lnTo>
                    <a:pt x="340900" y="253484"/>
                  </a:lnTo>
                  <a:lnTo>
                    <a:pt x="339090" y="252817"/>
                  </a:lnTo>
                  <a:lnTo>
                    <a:pt x="332708" y="250531"/>
                  </a:lnTo>
                  <a:lnTo>
                    <a:pt x="332708" y="250531"/>
                  </a:lnTo>
                  <a:lnTo>
                    <a:pt x="315754" y="244340"/>
                  </a:lnTo>
                  <a:lnTo>
                    <a:pt x="323564" y="222814"/>
                  </a:lnTo>
                  <a:lnTo>
                    <a:pt x="339947" y="228814"/>
                  </a:lnTo>
                  <a:cubicBezTo>
                    <a:pt x="341471" y="223480"/>
                    <a:pt x="342805" y="218051"/>
                    <a:pt x="343757" y="212527"/>
                  </a:cubicBezTo>
                  <a:cubicBezTo>
                    <a:pt x="344710" y="207097"/>
                    <a:pt x="345281" y="201478"/>
                    <a:pt x="345662" y="195858"/>
                  </a:cubicBezTo>
                  <a:lnTo>
                    <a:pt x="328231" y="195858"/>
                  </a:lnTo>
                  <a:lnTo>
                    <a:pt x="328231" y="172998"/>
                  </a:lnTo>
                  <a:lnTo>
                    <a:pt x="345662" y="172998"/>
                  </a:lnTo>
                  <a:cubicBezTo>
                    <a:pt x="345281" y="167378"/>
                    <a:pt x="344710" y="161854"/>
                    <a:pt x="343757" y="156329"/>
                  </a:cubicBezTo>
                  <a:cubicBezTo>
                    <a:pt x="342805" y="150805"/>
                    <a:pt x="341471" y="145375"/>
                    <a:pt x="339947" y="140041"/>
                  </a:cubicBezTo>
                  <a:lnTo>
                    <a:pt x="323564" y="146042"/>
                  </a:lnTo>
                  <a:lnTo>
                    <a:pt x="315754" y="124516"/>
                  </a:lnTo>
                  <a:lnTo>
                    <a:pt x="332137" y="118515"/>
                  </a:lnTo>
                  <a:cubicBezTo>
                    <a:pt x="329851" y="113371"/>
                    <a:pt x="327374" y="108418"/>
                    <a:pt x="324612" y="103561"/>
                  </a:cubicBezTo>
                  <a:cubicBezTo>
                    <a:pt x="321850" y="98798"/>
                    <a:pt x="318706" y="94131"/>
                    <a:pt x="315373" y="89559"/>
                  </a:cubicBezTo>
                  <a:lnTo>
                    <a:pt x="301943" y="100798"/>
                  </a:lnTo>
                  <a:lnTo>
                    <a:pt x="287274" y="83272"/>
                  </a:lnTo>
                  <a:lnTo>
                    <a:pt x="300704" y="72033"/>
                  </a:lnTo>
                  <a:cubicBezTo>
                    <a:pt x="296799" y="68032"/>
                    <a:pt x="292798" y="64127"/>
                    <a:pt x="288512" y="60603"/>
                  </a:cubicBezTo>
                  <a:cubicBezTo>
                    <a:pt x="284226" y="56983"/>
                    <a:pt x="279749" y="53745"/>
                    <a:pt x="275082" y="50602"/>
                  </a:cubicBezTo>
                  <a:lnTo>
                    <a:pt x="266319" y="65746"/>
                  </a:lnTo>
                  <a:lnTo>
                    <a:pt x="246507" y="54316"/>
                  </a:lnTo>
                  <a:lnTo>
                    <a:pt x="255270" y="39172"/>
                  </a:lnTo>
                  <a:cubicBezTo>
                    <a:pt x="250222" y="36695"/>
                    <a:pt x="245173" y="34409"/>
                    <a:pt x="239935" y="32504"/>
                  </a:cubicBezTo>
                  <a:cubicBezTo>
                    <a:pt x="234696" y="30599"/>
                    <a:pt x="229362" y="29075"/>
                    <a:pt x="223933" y="27742"/>
                  </a:cubicBezTo>
                  <a:lnTo>
                    <a:pt x="220885" y="44887"/>
                  </a:lnTo>
                  <a:lnTo>
                    <a:pt x="198311" y="40886"/>
                  </a:lnTo>
                  <a:lnTo>
                    <a:pt x="201358" y="23741"/>
                  </a:lnTo>
                  <a:cubicBezTo>
                    <a:pt x="190310" y="22598"/>
                    <a:pt x="179070" y="22598"/>
                    <a:pt x="167926" y="23741"/>
                  </a:cubicBezTo>
                  <a:lnTo>
                    <a:pt x="170974" y="40886"/>
                  </a:lnTo>
                  <a:lnTo>
                    <a:pt x="148399" y="44887"/>
                  </a:lnTo>
                  <a:lnTo>
                    <a:pt x="145352" y="27742"/>
                  </a:lnTo>
                  <a:cubicBezTo>
                    <a:pt x="139922" y="29075"/>
                    <a:pt x="134588" y="30599"/>
                    <a:pt x="129349" y="32504"/>
                  </a:cubicBezTo>
                  <a:cubicBezTo>
                    <a:pt x="124111" y="34409"/>
                    <a:pt x="118967" y="36695"/>
                    <a:pt x="113919" y="39172"/>
                  </a:cubicBezTo>
                  <a:lnTo>
                    <a:pt x="122682" y="54316"/>
                  </a:lnTo>
                  <a:lnTo>
                    <a:pt x="102870" y="65746"/>
                  </a:lnTo>
                  <a:lnTo>
                    <a:pt x="94107" y="50602"/>
                  </a:lnTo>
                  <a:cubicBezTo>
                    <a:pt x="89535" y="53745"/>
                    <a:pt x="84963" y="56983"/>
                    <a:pt x="80677" y="60603"/>
                  </a:cubicBezTo>
                  <a:cubicBezTo>
                    <a:pt x="76390" y="64222"/>
                    <a:pt x="72390" y="68032"/>
                    <a:pt x="68485" y="72128"/>
                  </a:cubicBezTo>
                  <a:lnTo>
                    <a:pt x="81915" y="83368"/>
                  </a:lnTo>
                  <a:lnTo>
                    <a:pt x="67246" y="100894"/>
                  </a:lnTo>
                  <a:lnTo>
                    <a:pt x="53816" y="89654"/>
                  </a:lnTo>
                  <a:cubicBezTo>
                    <a:pt x="50482" y="94226"/>
                    <a:pt x="47435" y="98798"/>
                    <a:pt x="44577" y="103656"/>
                  </a:cubicBezTo>
                  <a:cubicBezTo>
                    <a:pt x="41815" y="108418"/>
                    <a:pt x="39338" y="113467"/>
                    <a:pt x="37052" y="118610"/>
                  </a:cubicBezTo>
                  <a:lnTo>
                    <a:pt x="53435" y="124611"/>
                  </a:lnTo>
                  <a:lnTo>
                    <a:pt x="45625" y="146137"/>
                  </a:lnTo>
                  <a:lnTo>
                    <a:pt x="29242" y="140137"/>
                  </a:lnTo>
                  <a:cubicBezTo>
                    <a:pt x="27718" y="145471"/>
                    <a:pt x="26384" y="150900"/>
                    <a:pt x="25432" y="156424"/>
                  </a:cubicBezTo>
                  <a:cubicBezTo>
                    <a:pt x="24479" y="161854"/>
                    <a:pt x="23908" y="167473"/>
                    <a:pt x="23527" y="173093"/>
                  </a:cubicBezTo>
                  <a:lnTo>
                    <a:pt x="40957" y="173093"/>
                  </a:lnTo>
                  <a:lnTo>
                    <a:pt x="40957" y="195953"/>
                  </a:lnTo>
                  <a:lnTo>
                    <a:pt x="23527" y="195953"/>
                  </a:lnTo>
                  <a:cubicBezTo>
                    <a:pt x="23908" y="201573"/>
                    <a:pt x="24479" y="207097"/>
                    <a:pt x="25432" y="212622"/>
                  </a:cubicBezTo>
                  <a:cubicBezTo>
                    <a:pt x="26384" y="218146"/>
                    <a:pt x="27718" y="223576"/>
                    <a:pt x="29242" y="228910"/>
                  </a:cubicBezTo>
                  <a:lnTo>
                    <a:pt x="45625" y="222909"/>
                  </a:lnTo>
                  <a:lnTo>
                    <a:pt x="53435" y="244435"/>
                  </a:lnTo>
                  <a:lnTo>
                    <a:pt x="28289" y="253579"/>
                  </a:lnTo>
                  <a:lnTo>
                    <a:pt x="28289" y="253579"/>
                  </a:lnTo>
                  <a:lnTo>
                    <a:pt x="14954" y="258437"/>
                  </a:lnTo>
                  <a:lnTo>
                    <a:pt x="11049" y="247674"/>
                  </a:lnTo>
                  <a:cubicBezTo>
                    <a:pt x="7334" y="237577"/>
                    <a:pt x="4572" y="227100"/>
                    <a:pt x="2762" y="216622"/>
                  </a:cubicBezTo>
                  <a:cubicBezTo>
                    <a:pt x="953" y="206145"/>
                    <a:pt x="0" y="195382"/>
                    <a:pt x="0" y="184618"/>
                  </a:cubicBezTo>
                  <a:cubicBezTo>
                    <a:pt x="0" y="173855"/>
                    <a:pt x="1048" y="163092"/>
                    <a:pt x="2857" y="152614"/>
                  </a:cubicBezTo>
                  <a:close/>
                </a:path>
              </a:pathLst>
            </a:custGeom>
            <a:grpFill/>
            <a:ln w="9525" cap="flat">
              <a:noFill/>
              <a:prstDash val="solid"/>
              <a:miter/>
            </a:ln>
          </p:spPr>
          <p:txBody>
            <a:bodyPr rtlCol="0" anchor="ctr"/>
            <a:lstStyle/>
            <a:p>
              <a:endParaRPr lang="en-US"/>
            </a:p>
          </p:txBody>
        </p:sp>
      </p:grpSp>
      <p:sp>
        <p:nvSpPr>
          <p:cNvPr id="65" name="Rectangle 64">
            <a:extLst>
              <a:ext uri="{FF2B5EF4-FFF2-40B4-BE49-F238E27FC236}">
                <a16:creationId xmlns:a16="http://schemas.microsoft.com/office/drawing/2014/main" id="{279D1944-32A2-47A4-934E-EA689006CE8E}"/>
              </a:ext>
              <a:ext uri="{C183D7F6-B498-43B3-948B-1728B52AA6E4}">
                <adec:decorative xmlns:adec="http://schemas.microsoft.com/office/drawing/2017/decorative" val="1"/>
              </a:ext>
            </a:extLst>
          </p:cNvPr>
          <p:cNvSpPr/>
          <p:nvPr/>
        </p:nvSpPr>
        <p:spPr>
          <a:xfrm>
            <a:off x="5958744" y="4664350"/>
            <a:ext cx="1591359" cy="10395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ontent Placeholder 9">
            <a:extLst>
              <a:ext uri="{FF2B5EF4-FFF2-40B4-BE49-F238E27FC236}">
                <a16:creationId xmlns:a16="http://schemas.microsoft.com/office/drawing/2014/main" id="{91698E2B-FA2D-43F0-9C30-9DB568E07C26}"/>
              </a:ext>
            </a:extLst>
          </p:cNvPr>
          <p:cNvSpPr txBox="1">
            <a:spLocks/>
          </p:cNvSpPr>
          <p:nvPr/>
        </p:nvSpPr>
        <p:spPr>
          <a:xfrm>
            <a:off x="5958744" y="4857597"/>
            <a:ext cx="1568533"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3293C8"/>
                </a:solidFill>
              </a:rPr>
              <a:t>Safe speeds</a:t>
            </a:r>
          </a:p>
        </p:txBody>
      </p:sp>
      <p:pic>
        <p:nvPicPr>
          <p:cNvPr id="67" name="Graphic 62">
            <a:extLst>
              <a:ext uri="{FF2B5EF4-FFF2-40B4-BE49-F238E27FC236}">
                <a16:creationId xmlns:a16="http://schemas.microsoft.com/office/drawing/2014/main" id="{C2EFCB2D-C9C0-44F2-8380-272CE719829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2889" y="4112912"/>
            <a:ext cx="1106951" cy="415106"/>
          </a:xfrm>
          <a:prstGeom prst="rect">
            <a:avLst/>
          </a:prstGeom>
        </p:spPr>
      </p:pic>
      <p:sp>
        <p:nvSpPr>
          <p:cNvPr id="56" name="Rectangle 55">
            <a:extLst>
              <a:ext uri="{FF2B5EF4-FFF2-40B4-BE49-F238E27FC236}">
                <a16:creationId xmlns:a16="http://schemas.microsoft.com/office/drawing/2014/main" id="{16E2D0C6-BEAB-4C4B-BCC4-8C9898B50934}"/>
              </a:ext>
              <a:ext uri="{C183D7F6-B498-43B3-948B-1728B52AA6E4}">
                <adec:decorative xmlns:adec="http://schemas.microsoft.com/office/drawing/2017/decorative" val="1"/>
              </a:ext>
            </a:extLst>
          </p:cNvPr>
          <p:cNvSpPr/>
          <p:nvPr/>
        </p:nvSpPr>
        <p:spPr>
          <a:xfrm>
            <a:off x="7772889" y="4664350"/>
            <a:ext cx="1591359" cy="10395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ontent Placeholder 9">
            <a:extLst>
              <a:ext uri="{FF2B5EF4-FFF2-40B4-BE49-F238E27FC236}">
                <a16:creationId xmlns:a16="http://schemas.microsoft.com/office/drawing/2014/main" id="{758E1615-5B08-41B9-B5BD-885F9D396958}"/>
              </a:ext>
            </a:extLst>
          </p:cNvPr>
          <p:cNvSpPr txBox="1">
            <a:spLocks/>
          </p:cNvSpPr>
          <p:nvPr/>
        </p:nvSpPr>
        <p:spPr>
          <a:xfrm>
            <a:off x="7772889" y="4857597"/>
            <a:ext cx="1447311"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3293C8"/>
                </a:solidFill>
              </a:rPr>
              <a:t>Safe roads</a:t>
            </a:r>
          </a:p>
        </p:txBody>
      </p:sp>
      <p:sp>
        <p:nvSpPr>
          <p:cNvPr id="64" name="Freeform: Shape 73">
            <a:extLst>
              <a:ext uri="{FF2B5EF4-FFF2-40B4-BE49-F238E27FC236}">
                <a16:creationId xmlns:a16="http://schemas.microsoft.com/office/drawing/2014/main" id="{01AEBD6F-0B25-4BF2-B228-91C13ADFBF14}"/>
              </a:ext>
              <a:ext uri="{C183D7F6-B498-43B3-948B-1728B52AA6E4}">
                <adec:decorative xmlns:adec="http://schemas.microsoft.com/office/drawing/2017/decorative" val="1"/>
              </a:ext>
            </a:extLst>
          </p:cNvPr>
          <p:cNvSpPr/>
          <p:nvPr/>
        </p:nvSpPr>
        <p:spPr>
          <a:xfrm>
            <a:off x="9587033" y="3997200"/>
            <a:ext cx="583593" cy="530818"/>
          </a:xfrm>
          <a:custGeom>
            <a:avLst/>
            <a:gdLst>
              <a:gd name="connsiteX0" fmla="*/ 264128 w 289655"/>
              <a:gd name="connsiteY0" fmla="*/ 237935 h 263461"/>
              <a:gd name="connsiteX1" fmla="*/ 238601 w 289655"/>
              <a:gd name="connsiteY1" fmla="*/ 237935 h 263461"/>
              <a:gd name="connsiteX2" fmla="*/ 223266 w 289655"/>
              <a:gd name="connsiteY2" fmla="*/ 83249 h 263461"/>
              <a:gd name="connsiteX3" fmla="*/ 206216 w 289655"/>
              <a:gd name="connsiteY3" fmla="*/ 67913 h 263461"/>
              <a:gd name="connsiteX4" fmla="*/ 83534 w 289655"/>
              <a:gd name="connsiteY4" fmla="*/ 67913 h 263461"/>
              <a:gd name="connsiteX5" fmla="*/ 66484 w 289655"/>
              <a:gd name="connsiteY5" fmla="*/ 83249 h 263461"/>
              <a:gd name="connsiteX6" fmla="*/ 51149 w 289655"/>
              <a:gd name="connsiteY6" fmla="*/ 237935 h 263461"/>
              <a:gd name="connsiteX7" fmla="*/ 25622 w 289655"/>
              <a:gd name="connsiteY7" fmla="*/ 237935 h 263461"/>
              <a:gd name="connsiteX8" fmla="*/ 25622 w 289655"/>
              <a:gd name="connsiteY8" fmla="*/ 263462 h 263461"/>
              <a:gd name="connsiteX9" fmla="*/ 264223 w 289655"/>
              <a:gd name="connsiteY9" fmla="*/ 263462 h 263461"/>
              <a:gd name="connsiteX10" fmla="*/ 264223 w 289655"/>
              <a:gd name="connsiteY10" fmla="*/ 237935 h 263461"/>
              <a:gd name="connsiteX11" fmla="*/ 182308 w 289655"/>
              <a:gd name="connsiteY11" fmla="*/ 110490 h 263461"/>
              <a:gd name="connsiteX12" fmla="*/ 193357 w 289655"/>
              <a:gd name="connsiteY12" fmla="*/ 220980 h 263461"/>
              <a:gd name="connsiteX13" fmla="*/ 175927 w 289655"/>
              <a:gd name="connsiteY13" fmla="*/ 220980 h 263461"/>
              <a:gd name="connsiteX14" fmla="*/ 165259 w 289655"/>
              <a:gd name="connsiteY14" fmla="*/ 110490 h 263461"/>
              <a:gd name="connsiteX15" fmla="*/ 182308 w 289655"/>
              <a:gd name="connsiteY15" fmla="*/ 110490 h 263461"/>
              <a:gd name="connsiteX16" fmla="*/ 144875 w 289655"/>
              <a:gd name="connsiteY16" fmla="*/ 0 h 263461"/>
              <a:gd name="connsiteX17" fmla="*/ 144875 w 289655"/>
              <a:gd name="connsiteY17" fmla="*/ 0 h 263461"/>
              <a:gd name="connsiteX18" fmla="*/ 136303 w 289655"/>
              <a:gd name="connsiteY18" fmla="*/ 8477 h 263461"/>
              <a:gd name="connsiteX19" fmla="*/ 136303 w 289655"/>
              <a:gd name="connsiteY19" fmla="*/ 42482 h 263461"/>
              <a:gd name="connsiteX20" fmla="*/ 144780 w 289655"/>
              <a:gd name="connsiteY20" fmla="*/ 50959 h 263461"/>
              <a:gd name="connsiteX21" fmla="*/ 144780 w 289655"/>
              <a:gd name="connsiteY21" fmla="*/ 50959 h 263461"/>
              <a:gd name="connsiteX22" fmla="*/ 153257 w 289655"/>
              <a:gd name="connsiteY22" fmla="*/ 42482 h 263461"/>
              <a:gd name="connsiteX23" fmla="*/ 153257 w 289655"/>
              <a:gd name="connsiteY23" fmla="*/ 8477 h 263461"/>
              <a:gd name="connsiteX24" fmla="*/ 144875 w 289655"/>
              <a:gd name="connsiteY24" fmla="*/ 0 h 263461"/>
              <a:gd name="connsiteX25" fmla="*/ 266224 w 289655"/>
              <a:gd name="connsiteY25" fmla="*/ 23622 h 263461"/>
              <a:gd name="connsiteX26" fmla="*/ 266224 w 289655"/>
              <a:gd name="connsiteY26" fmla="*/ 23622 h 263461"/>
              <a:gd name="connsiteX27" fmla="*/ 254222 w 289655"/>
              <a:gd name="connsiteY27" fmla="*/ 23622 h 263461"/>
              <a:gd name="connsiteX28" fmla="*/ 232219 w 289655"/>
              <a:gd name="connsiteY28" fmla="*/ 45529 h 263461"/>
              <a:gd name="connsiteX29" fmla="*/ 232219 w 289655"/>
              <a:gd name="connsiteY29" fmla="*/ 57531 h 263461"/>
              <a:gd name="connsiteX30" fmla="*/ 232219 w 289655"/>
              <a:gd name="connsiteY30" fmla="*/ 57531 h 263461"/>
              <a:gd name="connsiteX31" fmla="*/ 244221 w 289655"/>
              <a:gd name="connsiteY31" fmla="*/ 57531 h 263461"/>
              <a:gd name="connsiteX32" fmla="*/ 266224 w 289655"/>
              <a:gd name="connsiteY32" fmla="*/ 35624 h 263461"/>
              <a:gd name="connsiteX33" fmla="*/ 266224 w 289655"/>
              <a:gd name="connsiteY33" fmla="*/ 23622 h 263461"/>
              <a:gd name="connsiteX34" fmla="*/ 57245 w 289655"/>
              <a:gd name="connsiteY34" fmla="*/ 45339 h 263461"/>
              <a:gd name="connsiteX35" fmla="*/ 35242 w 289655"/>
              <a:gd name="connsiteY35" fmla="*/ 23432 h 263461"/>
              <a:gd name="connsiteX36" fmla="*/ 23241 w 289655"/>
              <a:gd name="connsiteY36" fmla="*/ 23432 h 263461"/>
              <a:gd name="connsiteX37" fmla="*/ 23241 w 289655"/>
              <a:gd name="connsiteY37" fmla="*/ 23432 h 263461"/>
              <a:gd name="connsiteX38" fmla="*/ 23241 w 289655"/>
              <a:gd name="connsiteY38" fmla="*/ 35433 h 263461"/>
              <a:gd name="connsiteX39" fmla="*/ 45244 w 289655"/>
              <a:gd name="connsiteY39" fmla="*/ 57341 h 263461"/>
              <a:gd name="connsiteX40" fmla="*/ 57245 w 289655"/>
              <a:gd name="connsiteY40" fmla="*/ 57341 h 263461"/>
              <a:gd name="connsiteX41" fmla="*/ 57245 w 289655"/>
              <a:gd name="connsiteY41" fmla="*/ 57341 h 263461"/>
              <a:gd name="connsiteX42" fmla="*/ 57245 w 289655"/>
              <a:gd name="connsiteY42" fmla="*/ 45339 h 263461"/>
              <a:gd name="connsiteX43" fmla="*/ 247078 w 289655"/>
              <a:gd name="connsiteY43" fmla="*/ 127445 h 263461"/>
              <a:gd name="connsiteX44" fmla="*/ 247078 w 289655"/>
              <a:gd name="connsiteY44" fmla="*/ 127445 h 263461"/>
              <a:gd name="connsiteX45" fmla="*/ 255556 w 289655"/>
              <a:gd name="connsiteY45" fmla="*/ 135922 h 263461"/>
              <a:gd name="connsiteX46" fmla="*/ 281178 w 289655"/>
              <a:gd name="connsiteY46" fmla="*/ 135922 h 263461"/>
              <a:gd name="connsiteX47" fmla="*/ 289655 w 289655"/>
              <a:gd name="connsiteY47" fmla="*/ 127445 h 263461"/>
              <a:gd name="connsiteX48" fmla="*/ 289655 w 289655"/>
              <a:gd name="connsiteY48" fmla="*/ 127445 h 263461"/>
              <a:gd name="connsiteX49" fmla="*/ 281178 w 289655"/>
              <a:gd name="connsiteY49" fmla="*/ 118967 h 263461"/>
              <a:gd name="connsiteX50" fmla="*/ 255556 w 289655"/>
              <a:gd name="connsiteY50" fmla="*/ 118967 h 263461"/>
              <a:gd name="connsiteX51" fmla="*/ 247078 w 289655"/>
              <a:gd name="connsiteY51" fmla="*/ 127445 h 263461"/>
              <a:gd name="connsiteX52" fmla="*/ 34100 w 289655"/>
              <a:gd name="connsiteY52" fmla="*/ 118967 h 263461"/>
              <a:gd name="connsiteX53" fmla="*/ 8477 w 289655"/>
              <a:gd name="connsiteY53" fmla="*/ 118967 h 263461"/>
              <a:gd name="connsiteX54" fmla="*/ 0 w 289655"/>
              <a:gd name="connsiteY54" fmla="*/ 127445 h 263461"/>
              <a:gd name="connsiteX55" fmla="*/ 0 w 289655"/>
              <a:gd name="connsiteY55" fmla="*/ 127445 h 263461"/>
              <a:gd name="connsiteX56" fmla="*/ 8477 w 289655"/>
              <a:gd name="connsiteY56" fmla="*/ 135922 h 263461"/>
              <a:gd name="connsiteX57" fmla="*/ 34100 w 289655"/>
              <a:gd name="connsiteY57" fmla="*/ 135922 h 263461"/>
              <a:gd name="connsiteX58" fmla="*/ 42577 w 289655"/>
              <a:gd name="connsiteY58" fmla="*/ 127445 h 263461"/>
              <a:gd name="connsiteX59" fmla="*/ 42577 w 289655"/>
              <a:gd name="connsiteY59" fmla="*/ 127445 h 263461"/>
              <a:gd name="connsiteX60" fmla="*/ 34100 w 289655"/>
              <a:gd name="connsiteY60" fmla="*/ 118967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9655" h="263461">
                <a:moveTo>
                  <a:pt x="264128" y="237935"/>
                </a:moveTo>
                <a:lnTo>
                  <a:pt x="238601" y="237935"/>
                </a:lnTo>
                <a:lnTo>
                  <a:pt x="223266" y="83249"/>
                </a:lnTo>
                <a:cubicBezTo>
                  <a:pt x="222409" y="74771"/>
                  <a:pt x="215170" y="67913"/>
                  <a:pt x="206216" y="67913"/>
                </a:cubicBezTo>
                <a:lnTo>
                  <a:pt x="83534" y="67913"/>
                </a:lnTo>
                <a:cubicBezTo>
                  <a:pt x="74581" y="67913"/>
                  <a:pt x="67342" y="74676"/>
                  <a:pt x="66484" y="83249"/>
                </a:cubicBezTo>
                <a:lnTo>
                  <a:pt x="51149" y="237935"/>
                </a:lnTo>
                <a:lnTo>
                  <a:pt x="25622" y="237935"/>
                </a:lnTo>
                <a:lnTo>
                  <a:pt x="25622" y="263462"/>
                </a:lnTo>
                <a:lnTo>
                  <a:pt x="264223" y="263462"/>
                </a:lnTo>
                <a:lnTo>
                  <a:pt x="264223" y="237935"/>
                </a:lnTo>
                <a:close/>
                <a:moveTo>
                  <a:pt x="182308" y="110490"/>
                </a:moveTo>
                <a:lnTo>
                  <a:pt x="193357" y="220980"/>
                </a:lnTo>
                <a:lnTo>
                  <a:pt x="175927" y="220980"/>
                </a:lnTo>
                <a:lnTo>
                  <a:pt x="165259" y="110490"/>
                </a:lnTo>
                <a:lnTo>
                  <a:pt x="182308" y="110490"/>
                </a:lnTo>
                <a:close/>
                <a:moveTo>
                  <a:pt x="144875" y="0"/>
                </a:moveTo>
                <a:lnTo>
                  <a:pt x="144875" y="0"/>
                </a:lnTo>
                <a:cubicBezTo>
                  <a:pt x="140113" y="0"/>
                  <a:pt x="136303" y="3810"/>
                  <a:pt x="136303" y="8477"/>
                </a:cubicBezTo>
                <a:lnTo>
                  <a:pt x="136303" y="42482"/>
                </a:lnTo>
                <a:cubicBezTo>
                  <a:pt x="136303" y="47149"/>
                  <a:pt x="140113" y="50959"/>
                  <a:pt x="144780" y="50959"/>
                </a:cubicBezTo>
                <a:lnTo>
                  <a:pt x="144780" y="50959"/>
                </a:lnTo>
                <a:cubicBezTo>
                  <a:pt x="149447" y="50959"/>
                  <a:pt x="153257" y="47149"/>
                  <a:pt x="153257" y="42482"/>
                </a:cubicBezTo>
                <a:lnTo>
                  <a:pt x="153257" y="8477"/>
                </a:lnTo>
                <a:cubicBezTo>
                  <a:pt x="153352" y="3810"/>
                  <a:pt x="149543" y="0"/>
                  <a:pt x="144875" y="0"/>
                </a:cubicBezTo>
                <a:close/>
                <a:moveTo>
                  <a:pt x="266224" y="23622"/>
                </a:moveTo>
                <a:lnTo>
                  <a:pt x="266224" y="23622"/>
                </a:lnTo>
                <a:cubicBezTo>
                  <a:pt x="262890" y="20288"/>
                  <a:pt x="257556" y="20288"/>
                  <a:pt x="254222" y="23622"/>
                </a:cubicBezTo>
                <a:lnTo>
                  <a:pt x="232219" y="45529"/>
                </a:lnTo>
                <a:cubicBezTo>
                  <a:pt x="228886" y="48863"/>
                  <a:pt x="228886" y="54197"/>
                  <a:pt x="232219" y="57531"/>
                </a:cubicBezTo>
                <a:lnTo>
                  <a:pt x="232219" y="57531"/>
                </a:lnTo>
                <a:cubicBezTo>
                  <a:pt x="235553" y="60865"/>
                  <a:pt x="240887" y="60865"/>
                  <a:pt x="244221" y="57531"/>
                </a:cubicBezTo>
                <a:lnTo>
                  <a:pt x="266224" y="35624"/>
                </a:lnTo>
                <a:cubicBezTo>
                  <a:pt x="269557" y="32290"/>
                  <a:pt x="269557" y="26861"/>
                  <a:pt x="266224" y="23622"/>
                </a:cubicBezTo>
                <a:close/>
                <a:moveTo>
                  <a:pt x="57245" y="45339"/>
                </a:moveTo>
                <a:lnTo>
                  <a:pt x="35242" y="23432"/>
                </a:lnTo>
                <a:cubicBezTo>
                  <a:pt x="31909" y="20098"/>
                  <a:pt x="26575" y="20098"/>
                  <a:pt x="23241" y="23432"/>
                </a:cubicBezTo>
                <a:lnTo>
                  <a:pt x="23241" y="23432"/>
                </a:lnTo>
                <a:cubicBezTo>
                  <a:pt x="19907" y="26765"/>
                  <a:pt x="19907" y="32099"/>
                  <a:pt x="23241" y="35433"/>
                </a:cubicBezTo>
                <a:lnTo>
                  <a:pt x="45244" y="57341"/>
                </a:lnTo>
                <a:cubicBezTo>
                  <a:pt x="48577" y="60674"/>
                  <a:pt x="53911" y="60674"/>
                  <a:pt x="57245" y="57341"/>
                </a:cubicBezTo>
                <a:lnTo>
                  <a:pt x="57245" y="57341"/>
                </a:lnTo>
                <a:cubicBezTo>
                  <a:pt x="60579" y="54007"/>
                  <a:pt x="60579" y="48578"/>
                  <a:pt x="57245" y="45339"/>
                </a:cubicBezTo>
                <a:close/>
                <a:moveTo>
                  <a:pt x="247078" y="127445"/>
                </a:moveTo>
                <a:lnTo>
                  <a:pt x="247078" y="127445"/>
                </a:lnTo>
                <a:cubicBezTo>
                  <a:pt x="247078" y="132112"/>
                  <a:pt x="250889" y="135922"/>
                  <a:pt x="255556" y="135922"/>
                </a:cubicBezTo>
                <a:lnTo>
                  <a:pt x="281178" y="135922"/>
                </a:lnTo>
                <a:cubicBezTo>
                  <a:pt x="285845" y="135922"/>
                  <a:pt x="289655" y="132112"/>
                  <a:pt x="289655" y="127445"/>
                </a:cubicBezTo>
                <a:lnTo>
                  <a:pt x="289655" y="127445"/>
                </a:lnTo>
                <a:cubicBezTo>
                  <a:pt x="289655" y="122777"/>
                  <a:pt x="285845" y="118967"/>
                  <a:pt x="281178" y="118967"/>
                </a:cubicBezTo>
                <a:lnTo>
                  <a:pt x="255556" y="118967"/>
                </a:lnTo>
                <a:cubicBezTo>
                  <a:pt x="250889" y="118967"/>
                  <a:pt x="247078" y="122777"/>
                  <a:pt x="247078" y="127445"/>
                </a:cubicBezTo>
                <a:close/>
                <a:moveTo>
                  <a:pt x="34100" y="118967"/>
                </a:moveTo>
                <a:lnTo>
                  <a:pt x="8477" y="118967"/>
                </a:lnTo>
                <a:cubicBezTo>
                  <a:pt x="3810" y="118967"/>
                  <a:pt x="0" y="122777"/>
                  <a:pt x="0" y="127445"/>
                </a:cubicBezTo>
                <a:lnTo>
                  <a:pt x="0" y="127445"/>
                </a:lnTo>
                <a:cubicBezTo>
                  <a:pt x="0" y="132112"/>
                  <a:pt x="3810" y="135922"/>
                  <a:pt x="8477" y="135922"/>
                </a:cubicBezTo>
                <a:lnTo>
                  <a:pt x="34100" y="135922"/>
                </a:lnTo>
                <a:cubicBezTo>
                  <a:pt x="38767" y="135922"/>
                  <a:pt x="42577" y="132112"/>
                  <a:pt x="42577" y="127445"/>
                </a:cubicBezTo>
                <a:lnTo>
                  <a:pt x="42577" y="127445"/>
                </a:lnTo>
                <a:cubicBezTo>
                  <a:pt x="42577" y="122777"/>
                  <a:pt x="38767" y="118967"/>
                  <a:pt x="34100" y="118967"/>
                </a:cubicBezTo>
                <a:close/>
              </a:path>
            </a:pathLst>
          </a:custGeom>
          <a:solidFill>
            <a:srgbClr val="3293C8"/>
          </a:solidFill>
          <a:ln w="9525" cap="flat">
            <a:noFill/>
            <a:prstDash val="solid"/>
            <a:miter/>
          </a:ln>
        </p:spPr>
        <p:txBody>
          <a:bodyPr rtlCol="0" anchor="ctr"/>
          <a:lstStyle/>
          <a:p>
            <a:endParaRPr lang="en-US"/>
          </a:p>
        </p:txBody>
      </p:sp>
      <p:sp>
        <p:nvSpPr>
          <p:cNvPr id="57" name="Rectangle 56">
            <a:extLst>
              <a:ext uri="{FF2B5EF4-FFF2-40B4-BE49-F238E27FC236}">
                <a16:creationId xmlns:a16="http://schemas.microsoft.com/office/drawing/2014/main" id="{16A65029-EEB3-40DA-A849-C898B29A7DB9}"/>
              </a:ext>
              <a:ext uri="{C183D7F6-B498-43B3-948B-1728B52AA6E4}">
                <adec:decorative xmlns:adec="http://schemas.microsoft.com/office/drawing/2017/decorative" val="1"/>
              </a:ext>
            </a:extLst>
          </p:cNvPr>
          <p:cNvSpPr/>
          <p:nvPr/>
        </p:nvSpPr>
        <p:spPr>
          <a:xfrm>
            <a:off x="9587033" y="4664350"/>
            <a:ext cx="1591359" cy="10395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9">
            <a:extLst>
              <a:ext uri="{FF2B5EF4-FFF2-40B4-BE49-F238E27FC236}">
                <a16:creationId xmlns:a16="http://schemas.microsoft.com/office/drawing/2014/main" id="{4E0E615F-DF97-4A54-99FC-C9E76B6EA8F7}"/>
              </a:ext>
            </a:extLst>
          </p:cNvPr>
          <p:cNvSpPr txBox="1">
            <a:spLocks/>
          </p:cNvSpPr>
          <p:nvPr/>
        </p:nvSpPr>
        <p:spPr>
          <a:xfrm>
            <a:off x="9587032" y="4857597"/>
            <a:ext cx="1761037"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3293C8"/>
                </a:solidFill>
              </a:rPr>
              <a:t>Post-crash care</a:t>
            </a:r>
          </a:p>
        </p:txBody>
      </p:sp>
    </p:spTree>
    <p:extLst>
      <p:ext uri="{BB962C8B-B14F-4D97-AF65-F5344CB8AC3E}">
        <p14:creationId xmlns:p14="http://schemas.microsoft.com/office/powerpoint/2010/main" val="3244471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a16="http://schemas.microsoft.com/office/drawing/2014/main" id="{BE288663-D17D-4301-8038-52A856991114}"/>
              </a:ext>
              <a:ext uri="{C183D7F6-B498-43B3-948B-1728B52AA6E4}">
                <adec:decorative xmlns:adec="http://schemas.microsoft.com/office/drawing/2017/decorative" val="1"/>
              </a:ext>
            </a:extLst>
          </p:cNvPr>
          <p:cNvSpPr/>
          <p:nvPr/>
        </p:nvSpPr>
        <p:spPr>
          <a:xfrm>
            <a:off x="833436" y="426719"/>
            <a:ext cx="8437076"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6029B-662C-4846-810C-66E426ACAF47}"/>
              </a:ext>
            </a:extLst>
          </p:cNvPr>
          <p:cNvSpPr>
            <a:spLocks noGrp="1"/>
          </p:cNvSpPr>
          <p:nvPr>
            <p:ph type="title"/>
          </p:nvPr>
        </p:nvSpPr>
        <p:spPr/>
        <p:txBody>
          <a:bodyPr/>
          <a:lstStyle/>
          <a:p>
            <a:r>
              <a:rPr lang="en-US"/>
              <a:t>the 5 Safe System Elements Create Redundancy</a:t>
            </a:r>
          </a:p>
        </p:txBody>
      </p:sp>
      <p:sp>
        <p:nvSpPr>
          <p:cNvPr id="121" name="Rectangle 120">
            <a:extLst>
              <a:ext uri="{FF2B5EF4-FFF2-40B4-BE49-F238E27FC236}">
                <a16:creationId xmlns:a16="http://schemas.microsoft.com/office/drawing/2014/main" id="{EB5452CA-33BF-40DC-911B-45572CBD9AB7}"/>
              </a:ext>
              <a:ext uri="{C183D7F6-B498-43B3-948B-1728B52AA6E4}">
                <adec:decorative xmlns:adec="http://schemas.microsoft.com/office/drawing/2017/decorative" val="1"/>
              </a:ext>
            </a:extLst>
          </p:cNvPr>
          <p:cNvSpPr/>
          <p:nvPr/>
        </p:nvSpPr>
        <p:spPr>
          <a:xfrm>
            <a:off x="532435" y="1645454"/>
            <a:ext cx="11127132" cy="4680114"/>
          </a:xfrm>
          <a:prstGeom prst="rect">
            <a:avLst/>
          </a:prstGeom>
          <a:solidFill>
            <a:srgbClr val="D87D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ontent Placeholder 9">
            <a:extLst>
              <a:ext uri="{FF2B5EF4-FFF2-40B4-BE49-F238E27FC236}">
                <a16:creationId xmlns:a16="http://schemas.microsoft.com/office/drawing/2014/main" id="{6445125A-3D7E-458B-BD99-3CCEB1119754}"/>
              </a:ext>
            </a:extLst>
          </p:cNvPr>
          <p:cNvSpPr txBox="1">
            <a:spLocks/>
          </p:cNvSpPr>
          <p:nvPr/>
        </p:nvSpPr>
        <p:spPr>
          <a:xfrm>
            <a:off x="849421" y="1908055"/>
            <a:ext cx="4099528" cy="7478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The “Swiss Cheese Model” of redundancy creates layers of protection</a:t>
            </a:r>
          </a:p>
        </p:txBody>
      </p:sp>
      <p:sp>
        <p:nvSpPr>
          <p:cNvPr id="122" name="Content Placeholder 9">
            <a:extLst>
              <a:ext uri="{FF2B5EF4-FFF2-40B4-BE49-F238E27FC236}">
                <a16:creationId xmlns:a16="http://schemas.microsoft.com/office/drawing/2014/main" id="{6445125A-3D7E-458B-BD99-3CCEB1119754}"/>
              </a:ext>
            </a:extLst>
          </p:cNvPr>
          <p:cNvSpPr txBox="1">
            <a:spLocks/>
          </p:cNvSpPr>
          <p:nvPr/>
        </p:nvSpPr>
        <p:spPr>
          <a:xfrm>
            <a:off x="6497648" y="1909025"/>
            <a:ext cx="4099528" cy="4985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Death and serious injuries only happen when all layers fail</a:t>
            </a:r>
          </a:p>
        </p:txBody>
      </p:sp>
      <p:grpSp>
        <p:nvGrpSpPr>
          <p:cNvPr id="4" name="Group 3" descr="The Swiss cheese model of redundancy where slices of Swiss cheese represent layers of protection of safe road users, safe vehicles, safe speeds, safe roads, and post-crash care. It represents two scenarios: where the combined elements prevent a crash, and where the combined elements fail. The model where the system works shows an arrow drawn through holes in three of the slices of cheese, but where the line does not hit a hole in the fourth slice, indicating that one of the redundancy layers offered protection. The second model shows an arrow through holes in all five slices of cheese, indicating that all file layers of protection failed."/>
          <p:cNvGrpSpPr/>
          <p:nvPr/>
        </p:nvGrpSpPr>
        <p:grpSpPr>
          <a:xfrm>
            <a:off x="933161" y="2863609"/>
            <a:ext cx="10532994" cy="2888456"/>
            <a:chOff x="933161" y="2863609"/>
            <a:chExt cx="10532994" cy="2888456"/>
          </a:xfrm>
        </p:grpSpPr>
        <p:sp>
          <p:nvSpPr>
            <p:cNvPr id="75" name="Freeform: Shape 74">
              <a:extLst>
                <a:ext uri="{FF2B5EF4-FFF2-40B4-BE49-F238E27FC236}">
                  <a16:creationId xmlns:a16="http://schemas.microsoft.com/office/drawing/2014/main" id="{64DAF5FE-0606-4A53-AC50-6A2F446AB8AC}"/>
                </a:ext>
              </a:extLst>
            </p:cNvPr>
            <p:cNvSpPr/>
            <p:nvPr/>
          </p:nvSpPr>
          <p:spPr>
            <a:xfrm>
              <a:off x="4585079" y="3487515"/>
              <a:ext cx="69017" cy="126556"/>
            </a:xfrm>
            <a:custGeom>
              <a:avLst/>
              <a:gdLst>
                <a:gd name="connsiteX0" fmla="*/ 151574 w 151574"/>
                <a:gd name="connsiteY0" fmla="*/ 10053 h 277937"/>
                <a:gd name="connsiteX1" fmla="*/ 110433 w 151574"/>
                <a:gd name="connsiteY1" fmla="*/ 0 h 277937"/>
                <a:gd name="connsiteX2" fmla="*/ 0 w 151574"/>
                <a:gd name="connsiteY2" fmla="*/ 139046 h 277937"/>
                <a:gd name="connsiteX3" fmla="*/ 110433 w 151574"/>
                <a:gd name="connsiteY3" fmla="*/ 277938 h 277937"/>
                <a:gd name="connsiteX4" fmla="*/ 151574 w 151574"/>
                <a:gd name="connsiteY4" fmla="*/ 267884 h 277937"/>
                <a:gd name="connsiteX5" fmla="*/ 73622 w 151574"/>
                <a:gd name="connsiteY5" fmla="*/ 139046 h 277937"/>
                <a:gd name="connsiteX6" fmla="*/ 151574 w 151574"/>
                <a:gd name="connsiteY6" fmla="*/ 10053 h 27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277937">
                  <a:moveTo>
                    <a:pt x="151574" y="10053"/>
                  </a:moveTo>
                  <a:cubicBezTo>
                    <a:pt x="138892" y="3557"/>
                    <a:pt x="124972" y="0"/>
                    <a:pt x="110433" y="0"/>
                  </a:cubicBezTo>
                  <a:cubicBezTo>
                    <a:pt x="49494" y="0"/>
                    <a:pt x="0" y="62176"/>
                    <a:pt x="0" y="139046"/>
                  </a:cubicBezTo>
                  <a:cubicBezTo>
                    <a:pt x="0" y="215761"/>
                    <a:pt x="49494" y="277938"/>
                    <a:pt x="110433" y="277938"/>
                  </a:cubicBezTo>
                  <a:cubicBezTo>
                    <a:pt x="124972" y="277938"/>
                    <a:pt x="138892" y="274380"/>
                    <a:pt x="151574" y="267884"/>
                  </a:cubicBezTo>
                  <a:cubicBezTo>
                    <a:pt x="106411" y="250871"/>
                    <a:pt x="73622" y="199676"/>
                    <a:pt x="73622" y="139046"/>
                  </a:cubicBezTo>
                  <a:cubicBezTo>
                    <a:pt x="73622" y="78262"/>
                    <a:pt x="106411" y="27067"/>
                    <a:pt x="151574" y="10053"/>
                  </a:cubicBezTo>
                  <a:close/>
                </a:path>
              </a:pathLst>
            </a:custGeom>
            <a:solidFill>
              <a:srgbClr val="D87D22"/>
            </a:solidFill>
            <a:ln w="15453"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B0685561-3B86-4781-B2CA-AAE887B94398}"/>
                </a:ext>
              </a:extLst>
            </p:cNvPr>
            <p:cNvSpPr/>
            <p:nvPr/>
          </p:nvSpPr>
          <p:spPr>
            <a:xfrm>
              <a:off x="10485084" y="2863609"/>
              <a:ext cx="112092" cy="901456"/>
            </a:xfrm>
            <a:custGeom>
              <a:avLst/>
              <a:gdLst>
                <a:gd name="connsiteX0" fmla="*/ 204780 w 246173"/>
                <a:gd name="connsiteY0" fmla="*/ 112753 h 1979744"/>
                <a:gd name="connsiteX1" fmla="*/ 77952 w 246173"/>
                <a:gd name="connsiteY1" fmla="*/ 0 h 1979744"/>
                <a:gd name="connsiteX2" fmla="*/ 137809 w 246173"/>
                <a:gd name="connsiteY2" fmla="*/ 479779 h 1979744"/>
                <a:gd name="connsiteX3" fmla="*/ 0 w 246173"/>
                <a:gd name="connsiteY3" fmla="*/ 658265 h 1979744"/>
                <a:gd name="connsiteX4" fmla="*/ 147862 w 246173"/>
                <a:gd name="connsiteY4" fmla="*/ 837989 h 1979744"/>
                <a:gd name="connsiteX5" fmla="*/ 58464 w 246173"/>
                <a:gd name="connsiteY5" fmla="*/ 1979745 h 1979744"/>
                <a:gd name="connsiteX6" fmla="*/ 180497 w 246173"/>
                <a:gd name="connsiteY6" fmla="*/ 1921590 h 1979744"/>
                <a:gd name="connsiteX7" fmla="*/ 204780 w 246173"/>
                <a:gd name="connsiteY7" fmla="*/ 112753 h 19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73" h="1979744">
                  <a:moveTo>
                    <a:pt x="204780" y="112753"/>
                  </a:moveTo>
                  <a:cubicBezTo>
                    <a:pt x="175238" y="79963"/>
                    <a:pt x="134870" y="37894"/>
                    <a:pt x="77952" y="0"/>
                  </a:cubicBezTo>
                  <a:cubicBezTo>
                    <a:pt x="105329" y="39595"/>
                    <a:pt x="126209" y="230609"/>
                    <a:pt x="137809" y="479779"/>
                  </a:cubicBezTo>
                  <a:cubicBezTo>
                    <a:pt x="59856" y="492152"/>
                    <a:pt x="0" y="567321"/>
                    <a:pt x="0" y="658265"/>
                  </a:cubicBezTo>
                  <a:cubicBezTo>
                    <a:pt x="0" y="753076"/>
                    <a:pt x="65115" y="830719"/>
                    <a:pt x="147862" y="837989"/>
                  </a:cubicBezTo>
                  <a:cubicBezTo>
                    <a:pt x="153585" y="1334472"/>
                    <a:pt x="128065" y="1883387"/>
                    <a:pt x="58464" y="1979745"/>
                  </a:cubicBezTo>
                  <a:cubicBezTo>
                    <a:pt x="103473" y="1958710"/>
                    <a:pt x="143841" y="1939531"/>
                    <a:pt x="180497" y="1921590"/>
                  </a:cubicBezTo>
                  <a:cubicBezTo>
                    <a:pt x="266492" y="1622308"/>
                    <a:pt x="260924" y="486893"/>
                    <a:pt x="204780" y="112753"/>
                  </a:cubicBezTo>
                  <a:close/>
                </a:path>
              </a:pathLst>
            </a:custGeom>
            <a:solidFill>
              <a:srgbClr val="D87D22"/>
            </a:solidFill>
            <a:ln w="15453"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465A012-1888-4927-B58E-416552081E91}"/>
                </a:ext>
              </a:extLst>
            </p:cNvPr>
            <p:cNvSpPr/>
            <p:nvPr/>
          </p:nvSpPr>
          <p:spPr>
            <a:xfrm>
              <a:off x="10328879" y="3518573"/>
              <a:ext cx="82258" cy="150994"/>
            </a:xfrm>
            <a:custGeom>
              <a:avLst/>
              <a:gdLst>
                <a:gd name="connsiteX0" fmla="*/ 180652 w 180652"/>
                <a:gd name="connsiteY0" fmla="*/ 11909 h 331607"/>
                <a:gd name="connsiteX1" fmla="*/ 131622 w 180652"/>
                <a:gd name="connsiteY1" fmla="*/ 0 h 331607"/>
                <a:gd name="connsiteX2" fmla="*/ 0 w 180652"/>
                <a:gd name="connsiteY2" fmla="*/ 165804 h 331607"/>
                <a:gd name="connsiteX3" fmla="*/ 131622 w 180652"/>
                <a:gd name="connsiteY3" fmla="*/ 331607 h 331607"/>
                <a:gd name="connsiteX4" fmla="*/ 180652 w 180652"/>
                <a:gd name="connsiteY4" fmla="*/ 319698 h 331607"/>
                <a:gd name="connsiteX5" fmla="*/ 87697 w 180652"/>
                <a:gd name="connsiteY5" fmla="*/ 165804 h 331607"/>
                <a:gd name="connsiteX6" fmla="*/ 180652 w 180652"/>
                <a:gd name="connsiteY6" fmla="*/ 11909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52" h="331607">
                  <a:moveTo>
                    <a:pt x="180652" y="11909"/>
                  </a:moveTo>
                  <a:cubicBezTo>
                    <a:pt x="165494" y="4331"/>
                    <a:pt x="148945" y="0"/>
                    <a:pt x="131622" y="0"/>
                  </a:cubicBezTo>
                  <a:cubicBezTo>
                    <a:pt x="58929" y="0"/>
                    <a:pt x="0" y="74240"/>
                    <a:pt x="0" y="165804"/>
                  </a:cubicBezTo>
                  <a:cubicBezTo>
                    <a:pt x="0" y="257367"/>
                    <a:pt x="58929" y="331607"/>
                    <a:pt x="131622" y="331607"/>
                  </a:cubicBezTo>
                  <a:cubicBezTo>
                    <a:pt x="148945" y="331607"/>
                    <a:pt x="165494" y="327431"/>
                    <a:pt x="180652" y="319698"/>
                  </a:cubicBezTo>
                  <a:cubicBezTo>
                    <a:pt x="126828" y="299436"/>
                    <a:pt x="87697" y="238188"/>
                    <a:pt x="87697" y="165804"/>
                  </a:cubicBezTo>
                  <a:cubicBezTo>
                    <a:pt x="87697" y="93574"/>
                    <a:pt x="126828" y="32325"/>
                    <a:pt x="180652" y="11909"/>
                  </a:cubicBezTo>
                  <a:close/>
                </a:path>
              </a:pathLst>
            </a:custGeom>
            <a:solidFill>
              <a:srgbClr val="D87D22"/>
            </a:solidFill>
            <a:ln w="15453"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E94AC28-FA32-4DEF-825D-323B084DB3E8}"/>
                </a:ext>
              </a:extLst>
            </p:cNvPr>
            <p:cNvSpPr/>
            <p:nvPr/>
          </p:nvSpPr>
          <p:spPr>
            <a:xfrm>
              <a:off x="10333245" y="3332084"/>
              <a:ext cx="76271" cy="139866"/>
            </a:xfrm>
            <a:custGeom>
              <a:avLst/>
              <a:gdLst>
                <a:gd name="connsiteX0" fmla="*/ 0 w 167504"/>
                <a:gd name="connsiteY0" fmla="*/ 153585 h 307169"/>
                <a:gd name="connsiteX1" fmla="*/ 122032 w 167504"/>
                <a:gd name="connsiteY1" fmla="*/ 307170 h 307169"/>
                <a:gd name="connsiteX2" fmla="*/ 167505 w 167504"/>
                <a:gd name="connsiteY2" fmla="*/ 296188 h 307169"/>
                <a:gd name="connsiteX3" fmla="*/ 81355 w 167504"/>
                <a:gd name="connsiteY3" fmla="*/ 153585 h 307169"/>
                <a:gd name="connsiteX4" fmla="*/ 167505 w 167504"/>
                <a:gd name="connsiteY4" fmla="*/ 10982 h 307169"/>
                <a:gd name="connsiteX5" fmla="*/ 122032 w 167504"/>
                <a:gd name="connsiteY5" fmla="*/ 0 h 307169"/>
                <a:gd name="connsiteX6" fmla="*/ 0 w 167504"/>
                <a:gd name="connsiteY6" fmla="*/ 153585 h 3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04" h="307169">
                  <a:moveTo>
                    <a:pt x="0" y="153585"/>
                  </a:moveTo>
                  <a:cubicBezTo>
                    <a:pt x="0" y="238497"/>
                    <a:pt x="54752" y="307170"/>
                    <a:pt x="122032" y="307170"/>
                  </a:cubicBezTo>
                  <a:cubicBezTo>
                    <a:pt x="138118" y="307170"/>
                    <a:pt x="153430" y="303303"/>
                    <a:pt x="167505" y="296188"/>
                  </a:cubicBezTo>
                  <a:cubicBezTo>
                    <a:pt x="117702" y="277474"/>
                    <a:pt x="81355" y="220711"/>
                    <a:pt x="81355" y="153585"/>
                  </a:cubicBezTo>
                  <a:cubicBezTo>
                    <a:pt x="81355" y="86614"/>
                    <a:pt x="117702" y="29851"/>
                    <a:pt x="167505" y="10982"/>
                  </a:cubicBezTo>
                  <a:cubicBezTo>
                    <a:pt x="153430" y="3867"/>
                    <a:pt x="138118" y="0"/>
                    <a:pt x="122032" y="0"/>
                  </a:cubicBezTo>
                  <a:cubicBezTo>
                    <a:pt x="54752" y="0"/>
                    <a:pt x="0" y="68827"/>
                    <a:pt x="0" y="153585"/>
                  </a:cubicBezTo>
                  <a:close/>
                </a:path>
              </a:pathLst>
            </a:custGeom>
            <a:solidFill>
              <a:srgbClr val="D87D22"/>
            </a:solidFill>
            <a:ln w="15453"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02B4A53-F81B-4A25-BFFD-55817A67302A}"/>
                </a:ext>
              </a:extLst>
            </p:cNvPr>
            <p:cNvSpPr/>
            <p:nvPr/>
          </p:nvSpPr>
          <p:spPr>
            <a:xfrm>
              <a:off x="10302962" y="3014603"/>
              <a:ext cx="82328" cy="150994"/>
            </a:xfrm>
            <a:custGeom>
              <a:avLst/>
              <a:gdLst>
                <a:gd name="connsiteX0" fmla="*/ 180806 w 180806"/>
                <a:gd name="connsiteY0" fmla="*/ 319543 h 331607"/>
                <a:gd name="connsiteX1" fmla="*/ 87851 w 180806"/>
                <a:gd name="connsiteY1" fmla="*/ 165804 h 331607"/>
                <a:gd name="connsiteX2" fmla="*/ 180806 w 180806"/>
                <a:gd name="connsiteY2" fmla="*/ 11909 h 331607"/>
                <a:gd name="connsiteX3" fmla="*/ 131777 w 180806"/>
                <a:gd name="connsiteY3" fmla="*/ 0 h 331607"/>
                <a:gd name="connsiteX4" fmla="*/ 0 w 180806"/>
                <a:gd name="connsiteY4" fmla="*/ 165804 h 331607"/>
                <a:gd name="connsiteX5" fmla="*/ 131777 w 180806"/>
                <a:gd name="connsiteY5" fmla="*/ 331607 h 331607"/>
                <a:gd name="connsiteX6" fmla="*/ 180806 w 180806"/>
                <a:gd name="connsiteY6" fmla="*/ 319543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06" h="331607">
                  <a:moveTo>
                    <a:pt x="180806" y="319543"/>
                  </a:moveTo>
                  <a:cubicBezTo>
                    <a:pt x="126982" y="299436"/>
                    <a:pt x="87851" y="238188"/>
                    <a:pt x="87851" y="165804"/>
                  </a:cubicBezTo>
                  <a:cubicBezTo>
                    <a:pt x="87851" y="93419"/>
                    <a:pt x="126982" y="32171"/>
                    <a:pt x="180806" y="11909"/>
                  </a:cubicBezTo>
                  <a:cubicBezTo>
                    <a:pt x="165649" y="4176"/>
                    <a:pt x="149100" y="0"/>
                    <a:pt x="131777" y="0"/>
                  </a:cubicBezTo>
                  <a:cubicBezTo>
                    <a:pt x="58928" y="0"/>
                    <a:pt x="0" y="74240"/>
                    <a:pt x="0" y="165804"/>
                  </a:cubicBezTo>
                  <a:cubicBezTo>
                    <a:pt x="0" y="257367"/>
                    <a:pt x="58928" y="331607"/>
                    <a:pt x="131777" y="331607"/>
                  </a:cubicBezTo>
                  <a:cubicBezTo>
                    <a:pt x="149100" y="331607"/>
                    <a:pt x="165649" y="327431"/>
                    <a:pt x="180806" y="319543"/>
                  </a:cubicBezTo>
                  <a:close/>
                </a:path>
              </a:pathLst>
            </a:custGeom>
            <a:solidFill>
              <a:srgbClr val="D87D22"/>
            </a:solidFill>
            <a:ln w="15453"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27B1E39-FCFF-490D-B72F-B925EBD7F932}"/>
                </a:ext>
              </a:extLst>
            </p:cNvPr>
            <p:cNvSpPr/>
            <p:nvPr/>
          </p:nvSpPr>
          <p:spPr>
            <a:xfrm>
              <a:off x="10165349" y="3487515"/>
              <a:ext cx="69017" cy="126556"/>
            </a:xfrm>
            <a:custGeom>
              <a:avLst/>
              <a:gdLst>
                <a:gd name="connsiteX0" fmla="*/ 151574 w 151574"/>
                <a:gd name="connsiteY0" fmla="*/ 10053 h 277937"/>
                <a:gd name="connsiteX1" fmla="*/ 110433 w 151574"/>
                <a:gd name="connsiteY1" fmla="*/ 0 h 277937"/>
                <a:gd name="connsiteX2" fmla="*/ 0 w 151574"/>
                <a:gd name="connsiteY2" fmla="*/ 139046 h 277937"/>
                <a:gd name="connsiteX3" fmla="*/ 110433 w 151574"/>
                <a:gd name="connsiteY3" fmla="*/ 277938 h 277937"/>
                <a:gd name="connsiteX4" fmla="*/ 151574 w 151574"/>
                <a:gd name="connsiteY4" fmla="*/ 267884 h 277937"/>
                <a:gd name="connsiteX5" fmla="*/ 73622 w 151574"/>
                <a:gd name="connsiteY5" fmla="*/ 139046 h 277937"/>
                <a:gd name="connsiteX6" fmla="*/ 151574 w 151574"/>
                <a:gd name="connsiteY6" fmla="*/ 10053 h 27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277937">
                  <a:moveTo>
                    <a:pt x="151574" y="10053"/>
                  </a:moveTo>
                  <a:cubicBezTo>
                    <a:pt x="138892" y="3557"/>
                    <a:pt x="124972" y="0"/>
                    <a:pt x="110433" y="0"/>
                  </a:cubicBezTo>
                  <a:cubicBezTo>
                    <a:pt x="49494" y="0"/>
                    <a:pt x="0" y="62176"/>
                    <a:pt x="0" y="139046"/>
                  </a:cubicBezTo>
                  <a:cubicBezTo>
                    <a:pt x="0" y="215761"/>
                    <a:pt x="49494" y="277938"/>
                    <a:pt x="110433" y="277938"/>
                  </a:cubicBezTo>
                  <a:cubicBezTo>
                    <a:pt x="124972" y="277938"/>
                    <a:pt x="138892" y="274380"/>
                    <a:pt x="151574" y="267884"/>
                  </a:cubicBezTo>
                  <a:cubicBezTo>
                    <a:pt x="106411" y="250871"/>
                    <a:pt x="73622" y="199676"/>
                    <a:pt x="73622" y="139046"/>
                  </a:cubicBezTo>
                  <a:cubicBezTo>
                    <a:pt x="73622" y="78262"/>
                    <a:pt x="106411" y="27067"/>
                    <a:pt x="151574" y="10053"/>
                  </a:cubicBezTo>
                  <a:close/>
                </a:path>
              </a:pathLst>
            </a:custGeom>
            <a:solidFill>
              <a:srgbClr val="D87D22"/>
            </a:solidFill>
            <a:ln w="15453"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C9D973CB-ABB0-4F83-B680-5C615DC4D01E}"/>
                </a:ext>
              </a:extLst>
            </p:cNvPr>
            <p:cNvSpPr/>
            <p:nvPr/>
          </p:nvSpPr>
          <p:spPr>
            <a:xfrm>
              <a:off x="10160912" y="3194472"/>
              <a:ext cx="56904" cy="104301"/>
            </a:xfrm>
            <a:custGeom>
              <a:avLst/>
              <a:gdLst>
                <a:gd name="connsiteX0" fmla="*/ 90944 w 124971"/>
                <a:gd name="connsiteY0" fmla="*/ 229063 h 229062"/>
                <a:gd name="connsiteX1" fmla="*/ 124971 w 124971"/>
                <a:gd name="connsiteY1" fmla="*/ 220865 h 229062"/>
                <a:gd name="connsiteX2" fmla="*/ 60629 w 124971"/>
                <a:gd name="connsiteY2" fmla="*/ 114454 h 229062"/>
                <a:gd name="connsiteX3" fmla="*/ 124971 w 124971"/>
                <a:gd name="connsiteY3" fmla="*/ 8197 h 229062"/>
                <a:gd name="connsiteX4" fmla="*/ 90944 w 124971"/>
                <a:gd name="connsiteY4" fmla="*/ 0 h 229062"/>
                <a:gd name="connsiteX5" fmla="*/ 0 w 124971"/>
                <a:gd name="connsiteY5" fmla="*/ 114454 h 229062"/>
                <a:gd name="connsiteX6" fmla="*/ 90944 w 124971"/>
                <a:gd name="connsiteY6" fmla="*/ 229063 h 2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1" h="229062">
                  <a:moveTo>
                    <a:pt x="90944" y="229063"/>
                  </a:moveTo>
                  <a:cubicBezTo>
                    <a:pt x="103009" y="229063"/>
                    <a:pt x="114454" y="226124"/>
                    <a:pt x="124971" y="220865"/>
                  </a:cubicBezTo>
                  <a:cubicBezTo>
                    <a:pt x="87696" y="206945"/>
                    <a:pt x="60629" y="164721"/>
                    <a:pt x="60629" y="114454"/>
                  </a:cubicBezTo>
                  <a:cubicBezTo>
                    <a:pt x="60629" y="64342"/>
                    <a:pt x="87696" y="22117"/>
                    <a:pt x="124971" y="8197"/>
                  </a:cubicBezTo>
                  <a:cubicBezTo>
                    <a:pt x="114454" y="2784"/>
                    <a:pt x="103009" y="0"/>
                    <a:pt x="90944" y="0"/>
                  </a:cubicBezTo>
                  <a:cubicBezTo>
                    <a:pt x="40677" y="0"/>
                    <a:pt x="0" y="51195"/>
                    <a:pt x="0" y="114454"/>
                  </a:cubicBezTo>
                  <a:cubicBezTo>
                    <a:pt x="0" y="177868"/>
                    <a:pt x="40677" y="229063"/>
                    <a:pt x="90944" y="229063"/>
                  </a:cubicBezTo>
                  <a:close/>
                </a:path>
              </a:pathLst>
            </a:custGeom>
            <a:solidFill>
              <a:srgbClr val="D87D22"/>
            </a:solidFill>
            <a:ln w="15453"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077DFAF-ADBD-44E4-A4A4-1BA785AE10F5}"/>
                </a:ext>
              </a:extLst>
            </p:cNvPr>
            <p:cNvSpPr/>
            <p:nvPr/>
          </p:nvSpPr>
          <p:spPr>
            <a:xfrm>
              <a:off x="10032103" y="2863609"/>
              <a:ext cx="520662" cy="901526"/>
            </a:xfrm>
            <a:custGeom>
              <a:avLst/>
              <a:gdLst>
                <a:gd name="connsiteX0" fmla="*/ 783546 w 1143460"/>
                <a:gd name="connsiteY0" fmla="*/ 1336018 h 1979899"/>
                <a:gd name="connsiteX1" fmla="*/ 829018 w 1143460"/>
                <a:gd name="connsiteY1" fmla="*/ 1325037 h 1979899"/>
                <a:gd name="connsiteX2" fmla="*/ 905578 w 1143460"/>
                <a:gd name="connsiteY2" fmla="*/ 1182434 h 1979899"/>
                <a:gd name="connsiteX3" fmla="*/ 829018 w 1143460"/>
                <a:gd name="connsiteY3" fmla="*/ 1039830 h 1979899"/>
                <a:gd name="connsiteX4" fmla="*/ 783546 w 1143460"/>
                <a:gd name="connsiteY4" fmla="*/ 1028849 h 1979899"/>
                <a:gd name="connsiteX5" fmla="*/ 661513 w 1143460"/>
                <a:gd name="connsiteY5" fmla="*/ 1182434 h 1979899"/>
                <a:gd name="connsiteX6" fmla="*/ 783546 w 1143460"/>
                <a:gd name="connsiteY6" fmla="*/ 1336018 h 1979899"/>
                <a:gd name="connsiteX7" fmla="*/ 651769 w 1143460"/>
                <a:gd name="connsiteY7" fmla="*/ 1604212 h 1979899"/>
                <a:gd name="connsiteX8" fmla="*/ 783391 w 1143460"/>
                <a:gd name="connsiteY8" fmla="*/ 1770016 h 1979899"/>
                <a:gd name="connsiteX9" fmla="*/ 832421 w 1143460"/>
                <a:gd name="connsiteY9" fmla="*/ 1758106 h 1979899"/>
                <a:gd name="connsiteX10" fmla="*/ 915013 w 1143460"/>
                <a:gd name="connsiteY10" fmla="*/ 1604212 h 1979899"/>
                <a:gd name="connsiteX11" fmla="*/ 832421 w 1143460"/>
                <a:gd name="connsiteY11" fmla="*/ 1450318 h 1979899"/>
                <a:gd name="connsiteX12" fmla="*/ 783391 w 1143460"/>
                <a:gd name="connsiteY12" fmla="*/ 1438408 h 1979899"/>
                <a:gd name="connsiteX13" fmla="*/ 651769 w 1143460"/>
                <a:gd name="connsiteY13" fmla="*/ 1604212 h 1979899"/>
                <a:gd name="connsiteX14" fmla="*/ 595006 w 1143460"/>
                <a:gd name="connsiteY14" fmla="*/ 497411 h 1979899"/>
                <a:gd name="connsiteX15" fmla="*/ 726628 w 1143460"/>
                <a:gd name="connsiteY15" fmla="*/ 663215 h 1979899"/>
                <a:gd name="connsiteX16" fmla="*/ 775658 w 1143460"/>
                <a:gd name="connsiteY16" fmla="*/ 651150 h 1979899"/>
                <a:gd name="connsiteX17" fmla="*/ 858250 w 1143460"/>
                <a:gd name="connsiteY17" fmla="*/ 497411 h 1979899"/>
                <a:gd name="connsiteX18" fmla="*/ 775658 w 1143460"/>
                <a:gd name="connsiteY18" fmla="*/ 343671 h 1979899"/>
                <a:gd name="connsiteX19" fmla="*/ 726628 w 1143460"/>
                <a:gd name="connsiteY19" fmla="*/ 331607 h 1979899"/>
                <a:gd name="connsiteX20" fmla="*/ 595006 w 1143460"/>
                <a:gd name="connsiteY20" fmla="*/ 497411 h 1979899"/>
                <a:gd name="connsiteX21" fmla="*/ 1072774 w 1143460"/>
                <a:gd name="connsiteY21" fmla="*/ 0 h 1979899"/>
                <a:gd name="connsiteX22" fmla="*/ 1132631 w 1143460"/>
                <a:gd name="connsiteY22" fmla="*/ 479779 h 1979899"/>
                <a:gd name="connsiteX23" fmla="*/ 994667 w 1143460"/>
                <a:gd name="connsiteY23" fmla="*/ 658420 h 1979899"/>
                <a:gd name="connsiteX24" fmla="*/ 1142684 w 1143460"/>
                <a:gd name="connsiteY24" fmla="*/ 838144 h 1979899"/>
                <a:gd name="connsiteX25" fmla="*/ 1053286 w 1143460"/>
                <a:gd name="connsiteY25" fmla="*/ 1979899 h 1979899"/>
                <a:gd name="connsiteX26" fmla="*/ 126828 w 1143460"/>
                <a:gd name="connsiteY26" fmla="*/ 1726399 h 1979899"/>
                <a:gd name="connsiteX27" fmla="*/ 106875 w 1143460"/>
                <a:gd name="connsiteY27" fmla="*/ 1343752 h 1979899"/>
                <a:gd name="connsiteX28" fmla="*/ 214524 w 1143460"/>
                <a:gd name="connsiteY28" fmla="*/ 1214295 h 1979899"/>
                <a:gd name="connsiteX29" fmla="*/ 87696 w 1143460"/>
                <a:gd name="connsiteY29" fmla="*/ 1082673 h 1979899"/>
                <a:gd name="connsiteX30" fmla="*/ 0 w 1143460"/>
                <a:gd name="connsiteY30" fmla="*/ 516899 h 1979899"/>
                <a:gd name="connsiteX31" fmla="*/ 194108 w 1143460"/>
                <a:gd name="connsiteY31" fmla="*/ 368418 h 1979899"/>
                <a:gd name="connsiteX32" fmla="*/ 258449 w 1143460"/>
                <a:gd name="connsiteY32" fmla="*/ 385122 h 1979899"/>
                <a:gd name="connsiteX33" fmla="*/ 390072 w 1143460"/>
                <a:gd name="connsiteY33" fmla="*/ 253500 h 1979899"/>
                <a:gd name="connsiteX34" fmla="*/ 389917 w 1143460"/>
                <a:gd name="connsiteY34" fmla="*/ 247777 h 1979899"/>
                <a:gd name="connsiteX35" fmla="*/ 1072774 w 1143460"/>
                <a:gd name="connsiteY35" fmla="*/ 0 h 1979899"/>
                <a:gd name="connsiteX36" fmla="*/ 403064 w 1143460"/>
                <a:gd name="connsiteY36" fmla="*/ 1648138 h 1979899"/>
                <a:gd name="connsiteX37" fmla="*/ 444205 w 1143460"/>
                <a:gd name="connsiteY37" fmla="*/ 1638084 h 1979899"/>
                <a:gd name="connsiteX38" fmla="*/ 513496 w 1143460"/>
                <a:gd name="connsiteY38" fmla="*/ 1509091 h 1979899"/>
                <a:gd name="connsiteX39" fmla="*/ 444205 w 1143460"/>
                <a:gd name="connsiteY39" fmla="*/ 1380099 h 1979899"/>
                <a:gd name="connsiteX40" fmla="*/ 403064 w 1143460"/>
                <a:gd name="connsiteY40" fmla="*/ 1370045 h 1979899"/>
                <a:gd name="connsiteX41" fmla="*/ 292631 w 1143460"/>
                <a:gd name="connsiteY41" fmla="*/ 1509091 h 1979899"/>
                <a:gd name="connsiteX42" fmla="*/ 403064 w 1143460"/>
                <a:gd name="connsiteY42" fmla="*/ 1648138 h 1979899"/>
                <a:gd name="connsiteX43" fmla="*/ 464931 w 1143460"/>
                <a:gd name="connsiteY43" fmla="*/ 841082 h 1979899"/>
                <a:gd name="connsiteX44" fmla="*/ 408013 w 1143460"/>
                <a:gd name="connsiteY44" fmla="*/ 734826 h 1979899"/>
                <a:gd name="connsiteX45" fmla="*/ 373986 w 1143460"/>
                <a:gd name="connsiteY45" fmla="*/ 726474 h 1979899"/>
                <a:gd name="connsiteX46" fmla="*/ 283041 w 1143460"/>
                <a:gd name="connsiteY46" fmla="*/ 841082 h 1979899"/>
                <a:gd name="connsiteX47" fmla="*/ 373986 w 1143460"/>
                <a:gd name="connsiteY47" fmla="*/ 955691 h 1979899"/>
                <a:gd name="connsiteX48" fmla="*/ 408013 w 1143460"/>
                <a:gd name="connsiteY48" fmla="*/ 947339 h 1979899"/>
                <a:gd name="connsiteX49" fmla="*/ 464931 w 1143460"/>
                <a:gd name="connsiteY49" fmla="*/ 841082 h 197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3460" h="1979899">
                  <a:moveTo>
                    <a:pt x="783546" y="1336018"/>
                  </a:moveTo>
                  <a:cubicBezTo>
                    <a:pt x="799631" y="1336018"/>
                    <a:pt x="814943" y="1332152"/>
                    <a:pt x="829018" y="1325037"/>
                  </a:cubicBezTo>
                  <a:cubicBezTo>
                    <a:pt x="873872" y="1302301"/>
                    <a:pt x="905578" y="1247085"/>
                    <a:pt x="905578" y="1182434"/>
                  </a:cubicBezTo>
                  <a:cubicBezTo>
                    <a:pt x="905578" y="1117782"/>
                    <a:pt x="873872" y="1062566"/>
                    <a:pt x="829018" y="1039830"/>
                  </a:cubicBezTo>
                  <a:cubicBezTo>
                    <a:pt x="814943" y="1032715"/>
                    <a:pt x="799631" y="1028849"/>
                    <a:pt x="783546" y="1028849"/>
                  </a:cubicBezTo>
                  <a:cubicBezTo>
                    <a:pt x="716111" y="1028849"/>
                    <a:pt x="661513" y="1097676"/>
                    <a:pt x="661513" y="1182434"/>
                  </a:cubicBezTo>
                  <a:cubicBezTo>
                    <a:pt x="661513" y="1267346"/>
                    <a:pt x="716111" y="1336018"/>
                    <a:pt x="783546" y="1336018"/>
                  </a:cubicBezTo>
                  <a:close/>
                  <a:moveTo>
                    <a:pt x="651769" y="1604212"/>
                  </a:moveTo>
                  <a:cubicBezTo>
                    <a:pt x="651769" y="1695775"/>
                    <a:pt x="710698" y="1770016"/>
                    <a:pt x="783391" y="1770016"/>
                  </a:cubicBezTo>
                  <a:cubicBezTo>
                    <a:pt x="800714" y="1770016"/>
                    <a:pt x="817263" y="1765840"/>
                    <a:pt x="832421" y="1758106"/>
                  </a:cubicBezTo>
                  <a:cubicBezTo>
                    <a:pt x="880832" y="1733669"/>
                    <a:pt x="915013" y="1673967"/>
                    <a:pt x="915013" y="1604212"/>
                  </a:cubicBezTo>
                  <a:cubicBezTo>
                    <a:pt x="915013" y="1534457"/>
                    <a:pt x="880832" y="1474755"/>
                    <a:pt x="832421" y="1450318"/>
                  </a:cubicBezTo>
                  <a:cubicBezTo>
                    <a:pt x="817263" y="1442584"/>
                    <a:pt x="800714" y="1438408"/>
                    <a:pt x="783391" y="1438408"/>
                  </a:cubicBezTo>
                  <a:cubicBezTo>
                    <a:pt x="710852" y="1438408"/>
                    <a:pt x="651769" y="1512649"/>
                    <a:pt x="651769" y="1604212"/>
                  </a:cubicBezTo>
                  <a:close/>
                  <a:moveTo>
                    <a:pt x="595006" y="497411"/>
                  </a:moveTo>
                  <a:cubicBezTo>
                    <a:pt x="595006" y="588974"/>
                    <a:pt x="653934" y="663215"/>
                    <a:pt x="726628" y="663215"/>
                  </a:cubicBezTo>
                  <a:cubicBezTo>
                    <a:pt x="743951" y="663215"/>
                    <a:pt x="760500" y="659039"/>
                    <a:pt x="775658" y="651150"/>
                  </a:cubicBezTo>
                  <a:cubicBezTo>
                    <a:pt x="824069" y="626713"/>
                    <a:pt x="858250" y="567011"/>
                    <a:pt x="858250" y="497411"/>
                  </a:cubicBezTo>
                  <a:cubicBezTo>
                    <a:pt x="858250" y="427810"/>
                    <a:pt x="824069" y="367954"/>
                    <a:pt x="775658" y="343671"/>
                  </a:cubicBezTo>
                  <a:cubicBezTo>
                    <a:pt x="760500" y="335938"/>
                    <a:pt x="743951" y="331607"/>
                    <a:pt x="726628" y="331607"/>
                  </a:cubicBezTo>
                  <a:cubicBezTo>
                    <a:pt x="653934" y="331607"/>
                    <a:pt x="595006" y="405848"/>
                    <a:pt x="595006" y="497411"/>
                  </a:cubicBezTo>
                  <a:close/>
                  <a:moveTo>
                    <a:pt x="1072774" y="0"/>
                  </a:moveTo>
                  <a:cubicBezTo>
                    <a:pt x="1100150" y="39595"/>
                    <a:pt x="1120876" y="230609"/>
                    <a:pt x="1132631" y="479779"/>
                  </a:cubicBezTo>
                  <a:cubicBezTo>
                    <a:pt x="1054678" y="492307"/>
                    <a:pt x="994667" y="567475"/>
                    <a:pt x="994667" y="658420"/>
                  </a:cubicBezTo>
                  <a:cubicBezTo>
                    <a:pt x="994667" y="753231"/>
                    <a:pt x="1059782" y="830874"/>
                    <a:pt x="1142684" y="838144"/>
                  </a:cubicBezTo>
                  <a:cubicBezTo>
                    <a:pt x="1148407" y="1334626"/>
                    <a:pt x="1122887" y="1883542"/>
                    <a:pt x="1053286" y="1979899"/>
                  </a:cubicBezTo>
                  <a:cubicBezTo>
                    <a:pt x="858250" y="1931179"/>
                    <a:pt x="126828" y="1726399"/>
                    <a:pt x="126828" y="1726399"/>
                  </a:cubicBezTo>
                  <a:cubicBezTo>
                    <a:pt x="126828" y="1726399"/>
                    <a:pt x="120331" y="1557038"/>
                    <a:pt x="106875" y="1343752"/>
                  </a:cubicBezTo>
                  <a:cubicBezTo>
                    <a:pt x="168124" y="1332461"/>
                    <a:pt x="214524" y="1278946"/>
                    <a:pt x="214524" y="1214295"/>
                  </a:cubicBezTo>
                  <a:cubicBezTo>
                    <a:pt x="214524" y="1143148"/>
                    <a:pt x="158225" y="1085302"/>
                    <a:pt x="87696" y="1082673"/>
                  </a:cubicBezTo>
                  <a:cubicBezTo>
                    <a:pt x="67126" y="837525"/>
                    <a:pt x="38203" y="597635"/>
                    <a:pt x="0" y="516899"/>
                  </a:cubicBezTo>
                  <a:cubicBezTo>
                    <a:pt x="66198" y="461064"/>
                    <a:pt x="130849" y="411880"/>
                    <a:pt x="194108" y="368418"/>
                  </a:cubicBezTo>
                  <a:cubicBezTo>
                    <a:pt x="213132" y="379090"/>
                    <a:pt x="235095" y="385122"/>
                    <a:pt x="258449" y="385122"/>
                  </a:cubicBezTo>
                  <a:cubicBezTo>
                    <a:pt x="331143" y="385122"/>
                    <a:pt x="390072" y="326194"/>
                    <a:pt x="390072" y="253500"/>
                  </a:cubicBezTo>
                  <a:cubicBezTo>
                    <a:pt x="390072" y="251489"/>
                    <a:pt x="390072" y="249633"/>
                    <a:pt x="389917" y="247777"/>
                  </a:cubicBezTo>
                  <a:cubicBezTo>
                    <a:pt x="662905" y="98833"/>
                    <a:pt x="898000" y="47174"/>
                    <a:pt x="1072774" y="0"/>
                  </a:cubicBezTo>
                  <a:close/>
                  <a:moveTo>
                    <a:pt x="403064" y="1648138"/>
                  </a:moveTo>
                  <a:cubicBezTo>
                    <a:pt x="417602" y="1648138"/>
                    <a:pt x="431522" y="1644580"/>
                    <a:pt x="444205" y="1638084"/>
                  </a:cubicBezTo>
                  <a:cubicBezTo>
                    <a:pt x="484728" y="1617668"/>
                    <a:pt x="513496" y="1567556"/>
                    <a:pt x="513496" y="1509091"/>
                  </a:cubicBezTo>
                  <a:cubicBezTo>
                    <a:pt x="513496" y="1450627"/>
                    <a:pt x="484883" y="1400669"/>
                    <a:pt x="444205" y="1380099"/>
                  </a:cubicBezTo>
                  <a:cubicBezTo>
                    <a:pt x="431522" y="1373603"/>
                    <a:pt x="417602" y="1370045"/>
                    <a:pt x="403064" y="1370045"/>
                  </a:cubicBezTo>
                  <a:cubicBezTo>
                    <a:pt x="342125" y="1370045"/>
                    <a:pt x="292631" y="1432222"/>
                    <a:pt x="292631" y="1509091"/>
                  </a:cubicBezTo>
                  <a:cubicBezTo>
                    <a:pt x="292631" y="1585961"/>
                    <a:pt x="342125" y="1648138"/>
                    <a:pt x="403064" y="1648138"/>
                  </a:cubicBezTo>
                  <a:close/>
                  <a:moveTo>
                    <a:pt x="464931" y="841082"/>
                  </a:moveTo>
                  <a:cubicBezTo>
                    <a:pt x="464931" y="792981"/>
                    <a:pt x="441267" y="751684"/>
                    <a:pt x="408013" y="734826"/>
                  </a:cubicBezTo>
                  <a:cubicBezTo>
                    <a:pt x="397496" y="729412"/>
                    <a:pt x="385896" y="726474"/>
                    <a:pt x="373986" y="726474"/>
                  </a:cubicBezTo>
                  <a:cubicBezTo>
                    <a:pt x="323719" y="726474"/>
                    <a:pt x="283041" y="777823"/>
                    <a:pt x="283041" y="841082"/>
                  </a:cubicBezTo>
                  <a:cubicBezTo>
                    <a:pt x="283041" y="904341"/>
                    <a:pt x="323874" y="955691"/>
                    <a:pt x="373986" y="955691"/>
                  </a:cubicBezTo>
                  <a:cubicBezTo>
                    <a:pt x="386050" y="955691"/>
                    <a:pt x="397496" y="952752"/>
                    <a:pt x="408013" y="947339"/>
                  </a:cubicBezTo>
                  <a:cubicBezTo>
                    <a:pt x="441267" y="930480"/>
                    <a:pt x="464931" y="889338"/>
                    <a:pt x="464931" y="841082"/>
                  </a:cubicBezTo>
                  <a:close/>
                </a:path>
              </a:pathLst>
            </a:custGeom>
            <a:solidFill>
              <a:schemeClr val="bg1"/>
            </a:solidFill>
            <a:ln w="15453"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35ADE0F-4018-47AE-8A40-BFD81F0CFBD7}"/>
                </a:ext>
              </a:extLst>
            </p:cNvPr>
            <p:cNvSpPr/>
            <p:nvPr/>
          </p:nvSpPr>
          <p:spPr>
            <a:xfrm>
              <a:off x="9956204" y="3382411"/>
              <a:ext cx="503312" cy="154274"/>
            </a:xfrm>
            <a:custGeom>
              <a:avLst/>
              <a:gdLst>
                <a:gd name="connsiteX0" fmla="*/ 0 w 1255436"/>
                <a:gd name="connsiteY0" fmla="*/ 384813 h 384812"/>
                <a:gd name="connsiteX1" fmla="*/ 1255437 w 1255436"/>
                <a:gd name="connsiteY1" fmla="*/ 0 h 384812"/>
              </a:gdLst>
              <a:ahLst/>
              <a:cxnLst>
                <a:cxn ang="0">
                  <a:pos x="connsiteX0" y="connsiteY0"/>
                </a:cxn>
                <a:cxn ang="0">
                  <a:pos x="connsiteX1" y="connsiteY1"/>
                </a:cxn>
              </a:cxnLst>
              <a:rect l="l" t="t" r="r" b="b"/>
              <a:pathLst>
                <a:path w="1255436" h="384812">
                  <a:moveTo>
                    <a:pt x="0" y="384813"/>
                  </a:moveTo>
                  <a:lnTo>
                    <a:pt x="1255437" y="0"/>
                  </a:lnTo>
                </a:path>
              </a:pathLst>
            </a:custGeom>
            <a:ln w="114300" cap="flat">
              <a:solidFill>
                <a:srgbClr val="003C47"/>
              </a:solid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3045016-4F1C-42A8-AC02-6900F6F8A4CD}"/>
                </a:ext>
              </a:extLst>
            </p:cNvPr>
            <p:cNvSpPr/>
            <p:nvPr/>
          </p:nvSpPr>
          <p:spPr>
            <a:xfrm>
              <a:off x="9863828" y="2954821"/>
              <a:ext cx="130793" cy="1051846"/>
            </a:xfrm>
            <a:custGeom>
              <a:avLst/>
              <a:gdLst>
                <a:gd name="connsiteX0" fmla="*/ 204780 w 246173"/>
                <a:gd name="connsiteY0" fmla="*/ 112753 h 1979744"/>
                <a:gd name="connsiteX1" fmla="*/ 77952 w 246173"/>
                <a:gd name="connsiteY1" fmla="*/ 0 h 1979744"/>
                <a:gd name="connsiteX2" fmla="*/ 137809 w 246173"/>
                <a:gd name="connsiteY2" fmla="*/ 479779 h 1979744"/>
                <a:gd name="connsiteX3" fmla="*/ 0 w 246173"/>
                <a:gd name="connsiteY3" fmla="*/ 658265 h 1979744"/>
                <a:gd name="connsiteX4" fmla="*/ 147862 w 246173"/>
                <a:gd name="connsiteY4" fmla="*/ 837989 h 1979744"/>
                <a:gd name="connsiteX5" fmla="*/ 58464 w 246173"/>
                <a:gd name="connsiteY5" fmla="*/ 1979745 h 1979744"/>
                <a:gd name="connsiteX6" fmla="*/ 180497 w 246173"/>
                <a:gd name="connsiteY6" fmla="*/ 1921590 h 1979744"/>
                <a:gd name="connsiteX7" fmla="*/ 204780 w 246173"/>
                <a:gd name="connsiteY7" fmla="*/ 112753 h 19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73" h="1979744">
                  <a:moveTo>
                    <a:pt x="204780" y="112753"/>
                  </a:moveTo>
                  <a:cubicBezTo>
                    <a:pt x="175238" y="79963"/>
                    <a:pt x="134870" y="37894"/>
                    <a:pt x="77952" y="0"/>
                  </a:cubicBezTo>
                  <a:cubicBezTo>
                    <a:pt x="105329" y="39595"/>
                    <a:pt x="126209" y="230609"/>
                    <a:pt x="137809" y="479779"/>
                  </a:cubicBezTo>
                  <a:cubicBezTo>
                    <a:pt x="59856" y="492152"/>
                    <a:pt x="0" y="567321"/>
                    <a:pt x="0" y="658265"/>
                  </a:cubicBezTo>
                  <a:cubicBezTo>
                    <a:pt x="0" y="753076"/>
                    <a:pt x="65115" y="830719"/>
                    <a:pt x="147862" y="837989"/>
                  </a:cubicBezTo>
                  <a:cubicBezTo>
                    <a:pt x="153585" y="1334472"/>
                    <a:pt x="128065" y="1883387"/>
                    <a:pt x="58464" y="1979745"/>
                  </a:cubicBezTo>
                  <a:cubicBezTo>
                    <a:pt x="103473" y="1958710"/>
                    <a:pt x="143841" y="1939531"/>
                    <a:pt x="180497" y="1921590"/>
                  </a:cubicBezTo>
                  <a:cubicBezTo>
                    <a:pt x="266492" y="1622308"/>
                    <a:pt x="260924" y="486893"/>
                    <a:pt x="204780" y="112753"/>
                  </a:cubicBezTo>
                  <a:close/>
                </a:path>
              </a:pathLst>
            </a:custGeom>
            <a:solidFill>
              <a:srgbClr val="D87D22"/>
            </a:solidFill>
            <a:ln w="15453"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2F87F31-F9C4-43E5-9F45-D3A93F9D9E17}"/>
                </a:ext>
              </a:extLst>
            </p:cNvPr>
            <p:cNvSpPr/>
            <p:nvPr/>
          </p:nvSpPr>
          <p:spPr>
            <a:xfrm>
              <a:off x="9681562" y="3719053"/>
              <a:ext cx="95981" cy="176184"/>
            </a:xfrm>
            <a:custGeom>
              <a:avLst/>
              <a:gdLst>
                <a:gd name="connsiteX0" fmla="*/ 180652 w 180652"/>
                <a:gd name="connsiteY0" fmla="*/ 11909 h 331607"/>
                <a:gd name="connsiteX1" fmla="*/ 131622 w 180652"/>
                <a:gd name="connsiteY1" fmla="*/ 0 h 331607"/>
                <a:gd name="connsiteX2" fmla="*/ 0 w 180652"/>
                <a:gd name="connsiteY2" fmla="*/ 165804 h 331607"/>
                <a:gd name="connsiteX3" fmla="*/ 131622 w 180652"/>
                <a:gd name="connsiteY3" fmla="*/ 331607 h 331607"/>
                <a:gd name="connsiteX4" fmla="*/ 180652 w 180652"/>
                <a:gd name="connsiteY4" fmla="*/ 319698 h 331607"/>
                <a:gd name="connsiteX5" fmla="*/ 87697 w 180652"/>
                <a:gd name="connsiteY5" fmla="*/ 165804 h 331607"/>
                <a:gd name="connsiteX6" fmla="*/ 180652 w 180652"/>
                <a:gd name="connsiteY6" fmla="*/ 11909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52" h="331607">
                  <a:moveTo>
                    <a:pt x="180652" y="11909"/>
                  </a:moveTo>
                  <a:cubicBezTo>
                    <a:pt x="165494" y="4331"/>
                    <a:pt x="148945" y="0"/>
                    <a:pt x="131622" y="0"/>
                  </a:cubicBezTo>
                  <a:cubicBezTo>
                    <a:pt x="58929" y="0"/>
                    <a:pt x="0" y="74240"/>
                    <a:pt x="0" y="165804"/>
                  </a:cubicBezTo>
                  <a:cubicBezTo>
                    <a:pt x="0" y="257367"/>
                    <a:pt x="58929" y="331607"/>
                    <a:pt x="131622" y="331607"/>
                  </a:cubicBezTo>
                  <a:cubicBezTo>
                    <a:pt x="148945" y="331607"/>
                    <a:pt x="165494" y="327431"/>
                    <a:pt x="180652" y="319698"/>
                  </a:cubicBezTo>
                  <a:cubicBezTo>
                    <a:pt x="126828" y="299436"/>
                    <a:pt x="87697" y="238188"/>
                    <a:pt x="87697" y="165804"/>
                  </a:cubicBezTo>
                  <a:cubicBezTo>
                    <a:pt x="87697" y="93574"/>
                    <a:pt x="126828" y="32325"/>
                    <a:pt x="180652" y="11909"/>
                  </a:cubicBezTo>
                  <a:close/>
                </a:path>
              </a:pathLst>
            </a:custGeom>
            <a:solidFill>
              <a:srgbClr val="D87D22"/>
            </a:solidFill>
            <a:ln w="15453"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C101415-9878-44F7-831B-97390E384EBB}"/>
                </a:ext>
              </a:extLst>
            </p:cNvPr>
            <p:cNvSpPr/>
            <p:nvPr/>
          </p:nvSpPr>
          <p:spPr>
            <a:xfrm>
              <a:off x="9686657" y="3501452"/>
              <a:ext cx="88996" cy="163200"/>
            </a:xfrm>
            <a:custGeom>
              <a:avLst/>
              <a:gdLst>
                <a:gd name="connsiteX0" fmla="*/ 0 w 167504"/>
                <a:gd name="connsiteY0" fmla="*/ 153585 h 307169"/>
                <a:gd name="connsiteX1" fmla="*/ 122032 w 167504"/>
                <a:gd name="connsiteY1" fmla="*/ 307170 h 307169"/>
                <a:gd name="connsiteX2" fmla="*/ 167505 w 167504"/>
                <a:gd name="connsiteY2" fmla="*/ 296188 h 307169"/>
                <a:gd name="connsiteX3" fmla="*/ 81355 w 167504"/>
                <a:gd name="connsiteY3" fmla="*/ 153585 h 307169"/>
                <a:gd name="connsiteX4" fmla="*/ 167505 w 167504"/>
                <a:gd name="connsiteY4" fmla="*/ 10982 h 307169"/>
                <a:gd name="connsiteX5" fmla="*/ 122032 w 167504"/>
                <a:gd name="connsiteY5" fmla="*/ 0 h 307169"/>
                <a:gd name="connsiteX6" fmla="*/ 0 w 167504"/>
                <a:gd name="connsiteY6" fmla="*/ 153585 h 3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04" h="307169">
                  <a:moveTo>
                    <a:pt x="0" y="153585"/>
                  </a:moveTo>
                  <a:cubicBezTo>
                    <a:pt x="0" y="238497"/>
                    <a:pt x="54752" y="307170"/>
                    <a:pt x="122032" y="307170"/>
                  </a:cubicBezTo>
                  <a:cubicBezTo>
                    <a:pt x="138118" y="307170"/>
                    <a:pt x="153430" y="303303"/>
                    <a:pt x="167505" y="296188"/>
                  </a:cubicBezTo>
                  <a:cubicBezTo>
                    <a:pt x="117702" y="277474"/>
                    <a:pt x="81355" y="220711"/>
                    <a:pt x="81355" y="153585"/>
                  </a:cubicBezTo>
                  <a:cubicBezTo>
                    <a:pt x="81355" y="86614"/>
                    <a:pt x="117702" y="29851"/>
                    <a:pt x="167505" y="10982"/>
                  </a:cubicBezTo>
                  <a:cubicBezTo>
                    <a:pt x="153430" y="3867"/>
                    <a:pt x="138118" y="0"/>
                    <a:pt x="122032" y="0"/>
                  </a:cubicBezTo>
                  <a:cubicBezTo>
                    <a:pt x="54752" y="0"/>
                    <a:pt x="0" y="68827"/>
                    <a:pt x="0" y="153585"/>
                  </a:cubicBezTo>
                  <a:close/>
                </a:path>
              </a:pathLst>
            </a:custGeom>
            <a:solidFill>
              <a:srgbClr val="D87D22"/>
            </a:solidFill>
            <a:ln w="15453"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317C1D8-818F-4F2A-8303-A56D9C7275FD}"/>
                </a:ext>
              </a:extLst>
            </p:cNvPr>
            <p:cNvSpPr/>
            <p:nvPr/>
          </p:nvSpPr>
          <p:spPr>
            <a:xfrm>
              <a:off x="9651322" y="3131005"/>
              <a:ext cx="96063" cy="176184"/>
            </a:xfrm>
            <a:custGeom>
              <a:avLst/>
              <a:gdLst>
                <a:gd name="connsiteX0" fmla="*/ 180806 w 180806"/>
                <a:gd name="connsiteY0" fmla="*/ 319543 h 331607"/>
                <a:gd name="connsiteX1" fmla="*/ 87851 w 180806"/>
                <a:gd name="connsiteY1" fmla="*/ 165804 h 331607"/>
                <a:gd name="connsiteX2" fmla="*/ 180806 w 180806"/>
                <a:gd name="connsiteY2" fmla="*/ 11909 h 331607"/>
                <a:gd name="connsiteX3" fmla="*/ 131777 w 180806"/>
                <a:gd name="connsiteY3" fmla="*/ 0 h 331607"/>
                <a:gd name="connsiteX4" fmla="*/ 0 w 180806"/>
                <a:gd name="connsiteY4" fmla="*/ 165804 h 331607"/>
                <a:gd name="connsiteX5" fmla="*/ 131777 w 180806"/>
                <a:gd name="connsiteY5" fmla="*/ 331607 h 331607"/>
                <a:gd name="connsiteX6" fmla="*/ 180806 w 180806"/>
                <a:gd name="connsiteY6" fmla="*/ 319543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06" h="331607">
                  <a:moveTo>
                    <a:pt x="180806" y="319543"/>
                  </a:moveTo>
                  <a:cubicBezTo>
                    <a:pt x="126982" y="299436"/>
                    <a:pt x="87851" y="238188"/>
                    <a:pt x="87851" y="165804"/>
                  </a:cubicBezTo>
                  <a:cubicBezTo>
                    <a:pt x="87851" y="93419"/>
                    <a:pt x="126982" y="32171"/>
                    <a:pt x="180806" y="11909"/>
                  </a:cubicBezTo>
                  <a:cubicBezTo>
                    <a:pt x="165649" y="4176"/>
                    <a:pt x="149100" y="0"/>
                    <a:pt x="131777" y="0"/>
                  </a:cubicBezTo>
                  <a:cubicBezTo>
                    <a:pt x="58928" y="0"/>
                    <a:pt x="0" y="74240"/>
                    <a:pt x="0" y="165804"/>
                  </a:cubicBezTo>
                  <a:cubicBezTo>
                    <a:pt x="0" y="257367"/>
                    <a:pt x="58928" y="331607"/>
                    <a:pt x="131777" y="331607"/>
                  </a:cubicBezTo>
                  <a:cubicBezTo>
                    <a:pt x="149100" y="331607"/>
                    <a:pt x="165649" y="327431"/>
                    <a:pt x="180806" y="319543"/>
                  </a:cubicBezTo>
                  <a:close/>
                </a:path>
              </a:pathLst>
            </a:custGeom>
            <a:solidFill>
              <a:srgbClr val="D87D22"/>
            </a:solidFill>
            <a:ln w="15453"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EF99DF0-D9FF-4BC5-8403-7E57F34EE136}"/>
                </a:ext>
              </a:extLst>
            </p:cNvPr>
            <p:cNvSpPr/>
            <p:nvPr/>
          </p:nvSpPr>
          <p:spPr>
            <a:xfrm>
              <a:off x="9490751" y="3682813"/>
              <a:ext cx="80532" cy="147669"/>
            </a:xfrm>
            <a:custGeom>
              <a:avLst/>
              <a:gdLst>
                <a:gd name="connsiteX0" fmla="*/ 151574 w 151574"/>
                <a:gd name="connsiteY0" fmla="*/ 10053 h 277937"/>
                <a:gd name="connsiteX1" fmla="*/ 110433 w 151574"/>
                <a:gd name="connsiteY1" fmla="*/ 0 h 277937"/>
                <a:gd name="connsiteX2" fmla="*/ 0 w 151574"/>
                <a:gd name="connsiteY2" fmla="*/ 139046 h 277937"/>
                <a:gd name="connsiteX3" fmla="*/ 110433 w 151574"/>
                <a:gd name="connsiteY3" fmla="*/ 277938 h 277937"/>
                <a:gd name="connsiteX4" fmla="*/ 151574 w 151574"/>
                <a:gd name="connsiteY4" fmla="*/ 267884 h 277937"/>
                <a:gd name="connsiteX5" fmla="*/ 73622 w 151574"/>
                <a:gd name="connsiteY5" fmla="*/ 139046 h 277937"/>
                <a:gd name="connsiteX6" fmla="*/ 151574 w 151574"/>
                <a:gd name="connsiteY6" fmla="*/ 10053 h 27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574" h="277937">
                  <a:moveTo>
                    <a:pt x="151574" y="10053"/>
                  </a:moveTo>
                  <a:cubicBezTo>
                    <a:pt x="138892" y="3557"/>
                    <a:pt x="124972" y="0"/>
                    <a:pt x="110433" y="0"/>
                  </a:cubicBezTo>
                  <a:cubicBezTo>
                    <a:pt x="49494" y="0"/>
                    <a:pt x="0" y="62176"/>
                    <a:pt x="0" y="139046"/>
                  </a:cubicBezTo>
                  <a:cubicBezTo>
                    <a:pt x="0" y="215761"/>
                    <a:pt x="49494" y="277938"/>
                    <a:pt x="110433" y="277938"/>
                  </a:cubicBezTo>
                  <a:cubicBezTo>
                    <a:pt x="124972" y="277938"/>
                    <a:pt x="138892" y="274380"/>
                    <a:pt x="151574" y="267884"/>
                  </a:cubicBezTo>
                  <a:cubicBezTo>
                    <a:pt x="106411" y="250871"/>
                    <a:pt x="73622" y="199676"/>
                    <a:pt x="73622" y="139046"/>
                  </a:cubicBezTo>
                  <a:cubicBezTo>
                    <a:pt x="73622" y="78262"/>
                    <a:pt x="106411" y="27067"/>
                    <a:pt x="151574" y="10053"/>
                  </a:cubicBezTo>
                  <a:close/>
                </a:path>
              </a:pathLst>
            </a:custGeom>
            <a:solidFill>
              <a:srgbClr val="D87D22"/>
            </a:solidFill>
            <a:ln w="15453"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E0016A2-ABE0-46CA-8A8C-7867E5CE568F}"/>
                </a:ext>
              </a:extLst>
            </p:cNvPr>
            <p:cNvSpPr/>
            <p:nvPr/>
          </p:nvSpPr>
          <p:spPr>
            <a:xfrm>
              <a:off x="9485574" y="3340882"/>
              <a:ext cx="66398" cy="121702"/>
            </a:xfrm>
            <a:custGeom>
              <a:avLst/>
              <a:gdLst>
                <a:gd name="connsiteX0" fmla="*/ 90944 w 124971"/>
                <a:gd name="connsiteY0" fmla="*/ 229063 h 229062"/>
                <a:gd name="connsiteX1" fmla="*/ 124971 w 124971"/>
                <a:gd name="connsiteY1" fmla="*/ 220865 h 229062"/>
                <a:gd name="connsiteX2" fmla="*/ 60629 w 124971"/>
                <a:gd name="connsiteY2" fmla="*/ 114454 h 229062"/>
                <a:gd name="connsiteX3" fmla="*/ 124971 w 124971"/>
                <a:gd name="connsiteY3" fmla="*/ 8197 h 229062"/>
                <a:gd name="connsiteX4" fmla="*/ 90944 w 124971"/>
                <a:gd name="connsiteY4" fmla="*/ 0 h 229062"/>
                <a:gd name="connsiteX5" fmla="*/ 0 w 124971"/>
                <a:gd name="connsiteY5" fmla="*/ 114454 h 229062"/>
                <a:gd name="connsiteX6" fmla="*/ 90944 w 124971"/>
                <a:gd name="connsiteY6" fmla="*/ 229063 h 2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1" h="229062">
                  <a:moveTo>
                    <a:pt x="90944" y="229063"/>
                  </a:moveTo>
                  <a:cubicBezTo>
                    <a:pt x="103009" y="229063"/>
                    <a:pt x="114454" y="226124"/>
                    <a:pt x="124971" y="220865"/>
                  </a:cubicBezTo>
                  <a:cubicBezTo>
                    <a:pt x="87696" y="206945"/>
                    <a:pt x="60629" y="164721"/>
                    <a:pt x="60629" y="114454"/>
                  </a:cubicBezTo>
                  <a:cubicBezTo>
                    <a:pt x="60629" y="64342"/>
                    <a:pt x="87696" y="22117"/>
                    <a:pt x="124971" y="8197"/>
                  </a:cubicBezTo>
                  <a:cubicBezTo>
                    <a:pt x="114454" y="2784"/>
                    <a:pt x="103009" y="0"/>
                    <a:pt x="90944" y="0"/>
                  </a:cubicBezTo>
                  <a:cubicBezTo>
                    <a:pt x="40677" y="0"/>
                    <a:pt x="0" y="51195"/>
                    <a:pt x="0" y="114454"/>
                  </a:cubicBezTo>
                  <a:cubicBezTo>
                    <a:pt x="0" y="177868"/>
                    <a:pt x="40677" y="229063"/>
                    <a:pt x="90944" y="229063"/>
                  </a:cubicBezTo>
                  <a:close/>
                </a:path>
              </a:pathLst>
            </a:custGeom>
            <a:solidFill>
              <a:srgbClr val="D87D22"/>
            </a:solidFill>
            <a:ln w="15453"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6422ADF-2EBC-4EA6-8AF6-6B24D66B1049}"/>
                </a:ext>
              </a:extLst>
            </p:cNvPr>
            <p:cNvSpPr/>
            <p:nvPr/>
          </p:nvSpPr>
          <p:spPr>
            <a:xfrm>
              <a:off x="9335275" y="2954821"/>
              <a:ext cx="607525" cy="1051928"/>
            </a:xfrm>
            <a:custGeom>
              <a:avLst/>
              <a:gdLst>
                <a:gd name="connsiteX0" fmla="*/ 783546 w 1143460"/>
                <a:gd name="connsiteY0" fmla="*/ 1336018 h 1979899"/>
                <a:gd name="connsiteX1" fmla="*/ 829018 w 1143460"/>
                <a:gd name="connsiteY1" fmla="*/ 1325037 h 1979899"/>
                <a:gd name="connsiteX2" fmla="*/ 905578 w 1143460"/>
                <a:gd name="connsiteY2" fmla="*/ 1182434 h 1979899"/>
                <a:gd name="connsiteX3" fmla="*/ 829018 w 1143460"/>
                <a:gd name="connsiteY3" fmla="*/ 1039830 h 1979899"/>
                <a:gd name="connsiteX4" fmla="*/ 783546 w 1143460"/>
                <a:gd name="connsiteY4" fmla="*/ 1028849 h 1979899"/>
                <a:gd name="connsiteX5" fmla="*/ 661513 w 1143460"/>
                <a:gd name="connsiteY5" fmla="*/ 1182434 h 1979899"/>
                <a:gd name="connsiteX6" fmla="*/ 783546 w 1143460"/>
                <a:gd name="connsiteY6" fmla="*/ 1336018 h 1979899"/>
                <a:gd name="connsiteX7" fmla="*/ 651769 w 1143460"/>
                <a:gd name="connsiteY7" fmla="*/ 1604212 h 1979899"/>
                <a:gd name="connsiteX8" fmla="*/ 783391 w 1143460"/>
                <a:gd name="connsiteY8" fmla="*/ 1770016 h 1979899"/>
                <a:gd name="connsiteX9" fmla="*/ 832421 w 1143460"/>
                <a:gd name="connsiteY9" fmla="*/ 1758106 h 1979899"/>
                <a:gd name="connsiteX10" fmla="*/ 915013 w 1143460"/>
                <a:gd name="connsiteY10" fmla="*/ 1604212 h 1979899"/>
                <a:gd name="connsiteX11" fmla="*/ 832421 w 1143460"/>
                <a:gd name="connsiteY11" fmla="*/ 1450318 h 1979899"/>
                <a:gd name="connsiteX12" fmla="*/ 783391 w 1143460"/>
                <a:gd name="connsiteY12" fmla="*/ 1438408 h 1979899"/>
                <a:gd name="connsiteX13" fmla="*/ 651769 w 1143460"/>
                <a:gd name="connsiteY13" fmla="*/ 1604212 h 1979899"/>
                <a:gd name="connsiteX14" fmla="*/ 595006 w 1143460"/>
                <a:gd name="connsiteY14" fmla="*/ 497411 h 1979899"/>
                <a:gd name="connsiteX15" fmla="*/ 726628 w 1143460"/>
                <a:gd name="connsiteY15" fmla="*/ 663215 h 1979899"/>
                <a:gd name="connsiteX16" fmla="*/ 775658 w 1143460"/>
                <a:gd name="connsiteY16" fmla="*/ 651150 h 1979899"/>
                <a:gd name="connsiteX17" fmla="*/ 858250 w 1143460"/>
                <a:gd name="connsiteY17" fmla="*/ 497411 h 1979899"/>
                <a:gd name="connsiteX18" fmla="*/ 775658 w 1143460"/>
                <a:gd name="connsiteY18" fmla="*/ 343671 h 1979899"/>
                <a:gd name="connsiteX19" fmla="*/ 726628 w 1143460"/>
                <a:gd name="connsiteY19" fmla="*/ 331607 h 1979899"/>
                <a:gd name="connsiteX20" fmla="*/ 595006 w 1143460"/>
                <a:gd name="connsiteY20" fmla="*/ 497411 h 1979899"/>
                <a:gd name="connsiteX21" fmla="*/ 1072774 w 1143460"/>
                <a:gd name="connsiteY21" fmla="*/ 0 h 1979899"/>
                <a:gd name="connsiteX22" fmla="*/ 1132631 w 1143460"/>
                <a:gd name="connsiteY22" fmla="*/ 479779 h 1979899"/>
                <a:gd name="connsiteX23" fmla="*/ 994667 w 1143460"/>
                <a:gd name="connsiteY23" fmla="*/ 658420 h 1979899"/>
                <a:gd name="connsiteX24" fmla="*/ 1142684 w 1143460"/>
                <a:gd name="connsiteY24" fmla="*/ 838144 h 1979899"/>
                <a:gd name="connsiteX25" fmla="*/ 1053286 w 1143460"/>
                <a:gd name="connsiteY25" fmla="*/ 1979899 h 1979899"/>
                <a:gd name="connsiteX26" fmla="*/ 126828 w 1143460"/>
                <a:gd name="connsiteY26" fmla="*/ 1726399 h 1979899"/>
                <a:gd name="connsiteX27" fmla="*/ 106875 w 1143460"/>
                <a:gd name="connsiteY27" fmla="*/ 1343752 h 1979899"/>
                <a:gd name="connsiteX28" fmla="*/ 214524 w 1143460"/>
                <a:gd name="connsiteY28" fmla="*/ 1214295 h 1979899"/>
                <a:gd name="connsiteX29" fmla="*/ 87696 w 1143460"/>
                <a:gd name="connsiteY29" fmla="*/ 1082673 h 1979899"/>
                <a:gd name="connsiteX30" fmla="*/ 0 w 1143460"/>
                <a:gd name="connsiteY30" fmla="*/ 516899 h 1979899"/>
                <a:gd name="connsiteX31" fmla="*/ 194108 w 1143460"/>
                <a:gd name="connsiteY31" fmla="*/ 368418 h 1979899"/>
                <a:gd name="connsiteX32" fmla="*/ 258449 w 1143460"/>
                <a:gd name="connsiteY32" fmla="*/ 385122 h 1979899"/>
                <a:gd name="connsiteX33" fmla="*/ 390072 w 1143460"/>
                <a:gd name="connsiteY33" fmla="*/ 253500 h 1979899"/>
                <a:gd name="connsiteX34" fmla="*/ 389917 w 1143460"/>
                <a:gd name="connsiteY34" fmla="*/ 247777 h 1979899"/>
                <a:gd name="connsiteX35" fmla="*/ 1072774 w 1143460"/>
                <a:gd name="connsiteY35" fmla="*/ 0 h 1979899"/>
                <a:gd name="connsiteX36" fmla="*/ 403064 w 1143460"/>
                <a:gd name="connsiteY36" fmla="*/ 1648138 h 1979899"/>
                <a:gd name="connsiteX37" fmla="*/ 444205 w 1143460"/>
                <a:gd name="connsiteY37" fmla="*/ 1638084 h 1979899"/>
                <a:gd name="connsiteX38" fmla="*/ 513496 w 1143460"/>
                <a:gd name="connsiteY38" fmla="*/ 1509091 h 1979899"/>
                <a:gd name="connsiteX39" fmla="*/ 444205 w 1143460"/>
                <a:gd name="connsiteY39" fmla="*/ 1380099 h 1979899"/>
                <a:gd name="connsiteX40" fmla="*/ 403064 w 1143460"/>
                <a:gd name="connsiteY40" fmla="*/ 1370045 h 1979899"/>
                <a:gd name="connsiteX41" fmla="*/ 292631 w 1143460"/>
                <a:gd name="connsiteY41" fmla="*/ 1509091 h 1979899"/>
                <a:gd name="connsiteX42" fmla="*/ 403064 w 1143460"/>
                <a:gd name="connsiteY42" fmla="*/ 1648138 h 1979899"/>
                <a:gd name="connsiteX43" fmla="*/ 464931 w 1143460"/>
                <a:gd name="connsiteY43" fmla="*/ 841082 h 1979899"/>
                <a:gd name="connsiteX44" fmla="*/ 408013 w 1143460"/>
                <a:gd name="connsiteY44" fmla="*/ 734826 h 1979899"/>
                <a:gd name="connsiteX45" fmla="*/ 373986 w 1143460"/>
                <a:gd name="connsiteY45" fmla="*/ 726474 h 1979899"/>
                <a:gd name="connsiteX46" fmla="*/ 283041 w 1143460"/>
                <a:gd name="connsiteY46" fmla="*/ 841082 h 1979899"/>
                <a:gd name="connsiteX47" fmla="*/ 373986 w 1143460"/>
                <a:gd name="connsiteY47" fmla="*/ 955691 h 1979899"/>
                <a:gd name="connsiteX48" fmla="*/ 408013 w 1143460"/>
                <a:gd name="connsiteY48" fmla="*/ 947339 h 1979899"/>
                <a:gd name="connsiteX49" fmla="*/ 464931 w 1143460"/>
                <a:gd name="connsiteY49" fmla="*/ 841082 h 197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3460" h="1979899">
                  <a:moveTo>
                    <a:pt x="783546" y="1336018"/>
                  </a:moveTo>
                  <a:cubicBezTo>
                    <a:pt x="799631" y="1336018"/>
                    <a:pt x="814943" y="1332152"/>
                    <a:pt x="829018" y="1325037"/>
                  </a:cubicBezTo>
                  <a:cubicBezTo>
                    <a:pt x="873872" y="1302301"/>
                    <a:pt x="905578" y="1247085"/>
                    <a:pt x="905578" y="1182434"/>
                  </a:cubicBezTo>
                  <a:cubicBezTo>
                    <a:pt x="905578" y="1117782"/>
                    <a:pt x="873872" y="1062566"/>
                    <a:pt x="829018" y="1039830"/>
                  </a:cubicBezTo>
                  <a:cubicBezTo>
                    <a:pt x="814943" y="1032715"/>
                    <a:pt x="799631" y="1028849"/>
                    <a:pt x="783546" y="1028849"/>
                  </a:cubicBezTo>
                  <a:cubicBezTo>
                    <a:pt x="716111" y="1028849"/>
                    <a:pt x="661513" y="1097676"/>
                    <a:pt x="661513" y="1182434"/>
                  </a:cubicBezTo>
                  <a:cubicBezTo>
                    <a:pt x="661513" y="1267346"/>
                    <a:pt x="716111" y="1336018"/>
                    <a:pt x="783546" y="1336018"/>
                  </a:cubicBezTo>
                  <a:close/>
                  <a:moveTo>
                    <a:pt x="651769" y="1604212"/>
                  </a:moveTo>
                  <a:cubicBezTo>
                    <a:pt x="651769" y="1695775"/>
                    <a:pt x="710698" y="1770016"/>
                    <a:pt x="783391" y="1770016"/>
                  </a:cubicBezTo>
                  <a:cubicBezTo>
                    <a:pt x="800714" y="1770016"/>
                    <a:pt x="817263" y="1765840"/>
                    <a:pt x="832421" y="1758106"/>
                  </a:cubicBezTo>
                  <a:cubicBezTo>
                    <a:pt x="880832" y="1733669"/>
                    <a:pt x="915013" y="1673967"/>
                    <a:pt x="915013" y="1604212"/>
                  </a:cubicBezTo>
                  <a:cubicBezTo>
                    <a:pt x="915013" y="1534457"/>
                    <a:pt x="880832" y="1474755"/>
                    <a:pt x="832421" y="1450318"/>
                  </a:cubicBezTo>
                  <a:cubicBezTo>
                    <a:pt x="817263" y="1442584"/>
                    <a:pt x="800714" y="1438408"/>
                    <a:pt x="783391" y="1438408"/>
                  </a:cubicBezTo>
                  <a:cubicBezTo>
                    <a:pt x="710852" y="1438408"/>
                    <a:pt x="651769" y="1512649"/>
                    <a:pt x="651769" y="1604212"/>
                  </a:cubicBezTo>
                  <a:close/>
                  <a:moveTo>
                    <a:pt x="595006" y="497411"/>
                  </a:moveTo>
                  <a:cubicBezTo>
                    <a:pt x="595006" y="588974"/>
                    <a:pt x="653934" y="663215"/>
                    <a:pt x="726628" y="663215"/>
                  </a:cubicBezTo>
                  <a:cubicBezTo>
                    <a:pt x="743951" y="663215"/>
                    <a:pt x="760500" y="659039"/>
                    <a:pt x="775658" y="651150"/>
                  </a:cubicBezTo>
                  <a:cubicBezTo>
                    <a:pt x="824069" y="626713"/>
                    <a:pt x="858250" y="567011"/>
                    <a:pt x="858250" y="497411"/>
                  </a:cubicBezTo>
                  <a:cubicBezTo>
                    <a:pt x="858250" y="427810"/>
                    <a:pt x="824069" y="367954"/>
                    <a:pt x="775658" y="343671"/>
                  </a:cubicBezTo>
                  <a:cubicBezTo>
                    <a:pt x="760500" y="335938"/>
                    <a:pt x="743951" y="331607"/>
                    <a:pt x="726628" y="331607"/>
                  </a:cubicBezTo>
                  <a:cubicBezTo>
                    <a:pt x="653934" y="331607"/>
                    <a:pt x="595006" y="405848"/>
                    <a:pt x="595006" y="497411"/>
                  </a:cubicBezTo>
                  <a:close/>
                  <a:moveTo>
                    <a:pt x="1072774" y="0"/>
                  </a:moveTo>
                  <a:cubicBezTo>
                    <a:pt x="1100150" y="39595"/>
                    <a:pt x="1120876" y="230609"/>
                    <a:pt x="1132631" y="479779"/>
                  </a:cubicBezTo>
                  <a:cubicBezTo>
                    <a:pt x="1054678" y="492307"/>
                    <a:pt x="994667" y="567475"/>
                    <a:pt x="994667" y="658420"/>
                  </a:cubicBezTo>
                  <a:cubicBezTo>
                    <a:pt x="994667" y="753231"/>
                    <a:pt x="1059782" y="830874"/>
                    <a:pt x="1142684" y="838144"/>
                  </a:cubicBezTo>
                  <a:cubicBezTo>
                    <a:pt x="1148407" y="1334626"/>
                    <a:pt x="1122887" y="1883542"/>
                    <a:pt x="1053286" y="1979899"/>
                  </a:cubicBezTo>
                  <a:cubicBezTo>
                    <a:pt x="858250" y="1931179"/>
                    <a:pt x="126828" y="1726399"/>
                    <a:pt x="126828" y="1726399"/>
                  </a:cubicBezTo>
                  <a:cubicBezTo>
                    <a:pt x="126828" y="1726399"/>
                    <a:pt x="120331" y="1557038"/>
                    <a:pt x="106875" y="1343752"/>
                  </a:cubicBezTo>
                  <a:cubicBezTo>
                    <a:pt x="168124" y="1332461"/>
                    <a:pt x="214524" y="1278946"/>
                    <a:pt x="214524" y="1214295"/>
                  </a:cubicBezTo>
                  <a:cubicBezTo>
                    <a:pt x="214524" y="1143148"/>
                    <a:pt x="158225" y="1085302"/>
                    <a:pt x="87696" y="1082673"/>
                  </a:cubicBezTo>
                  <a:cubicBezTo>
                    <a:pt x="67126" y="837525"/>
                    <a:pt x="38203" y="597635"/>
                    <a:pt x="0" y="516899"/>
                  </a:cubicBezTo>
                  <a:cubicBezTo>
                    <a:pt x="66198" y="461064"/>
                    <a:pt x="130849" y="411880"/>
                    <a:pt x="194108" y="368418"/>
                  </a:cubicBezTo>
                  <a:cubicBezTo>
                    <a:pt x="213132" y="379090"/>
                    <a:pt x="235095" y="385122"/>
                    <a:pt x="258449" y="385122"/>
                  </a:cubicBezTo>
                  <a:cubicBezTo>
                    <a:pt x="331143" y="385122"/>
                    <a:pt x="390072" y="326194"/>
                    <a:pt x="390072" y="253500"/>
                  </a:cubicBezTo>
                  <a:cubicBezTo>
                    <a:pt x="390072" y="251489"/>
                    <a:pt x="390072" y="249633"/>
                    <a:pt x="389917" y="247777"/>
                  </a:cubicBezTo>
                  <a:cubicBezTo>
                    <a:pt x="662905" y="98833"/>
                    <a:pt x="898000" y="47174"/>
                    <a:pt x="1072774" y="0"/>
                  </a:cubicBezTo>
                  <a:close/>
                  <a:moveTo>
                    <a:pt x="403064" y="1648138"/>
                  </a:moveTo>
                  <a:cubicBezTo>
                    <a:pt x="417602" y="1648138"/>
                    <a:pt x="431522" y="1644580"/>
                    <a:pt x="444205" y="1638084"/>
                  </a:cubicBezTo>
                  <a:cubicBezTo>
                    <a:pt x="484728" y="1617668"/>
                    <a:pt x="513496" y="1567556"/>
                    <a:pt x="513496" y="1509091"/>
                  </a:cubicBezTo>
                  <a:cubicBezTo>
                    <a:pt x="513496" y="1450627"/>
                    <a:pt x="484883" y="1400669"/>
                    <a:pt x="444205" y="1380099"/>
                  </a:cubicBezTo>
                  <a:cubicBezTo>
                    <a:pt x="431522" y="1373603"/>
                    <a:pt x="417602" y="1370045"/>
                    <a:pt x="403064" y="1370045"/>
                  </a:cubicBezTo>
                  <a:cubicBezTo>
                    <a:pt x="342125" y="1370045"/>
                    <a:pt x="292631" y="1432222"/>
                    <a:pt x="292631" y="1509091"/>
                  </a:cubicBezTo>
                  <a:cubicBezTo>
                    <a:pt x="292631" y="1585961"/>
                    <a:pt x="342125" y="1648138"/>
                    <a:pt x="403064" y="1648138"/>
                  </a:cubicBezTo>
                  <a:close/>
                  <a:moveTo>
                    <a:pt x="464931" y="841082"/>
                  </a:moveTo>
                  <a:cubicBezTo>
                    <a:pt x="464931" y="792981"/>
                    <a:pt x="441267" y="751684"/>
                    <a:pt x="408013" y="734826"/>
                  </a:cubicBezTo>
                  <a:cubicBezTo>
                    <a:pt x="397496" y="729412"/>
                    <a:pt x="385896" y="726474"/>
                    <a:pt x="373986" y="726474"/>
                  </a:cubicBezTo>
                  <a:cubicBezTo>
                    <a:pt x="323719" y="726474"/>
                    <a:pt x="283041" y="777823"/>
                    <a:pt x="283041" y="841082"/>
                  </a:cubicBezTo>
                  <a:cubicBezTo>
                    <a:pt x="283041" y="904341"/>
                    <a:pt x="323874" y="955691"/>
                    <a:pt x="373986" y="955691"/>
                  </a:cubicBezTo>
                  <a:cubicBezTo>
                    <a:pt x="386050" y="955691"/>
                    <a:pt x="397496" y="952752"/>
                    <a:pt x="408013" y="947339"/>
                  </a:cubicBezTo>
                  <a:cubicBezTo>
                    <a:pt x="441267" y="930480"/>
                    <a:pt x="464931" y="889338"/>
                    <a:pt x="464931" y="841082"/>
                  </a:cubicBezTo>
                  <a:close/>
                </a:path>
              </a:pathLst>
            </a:custGeom>
            <a:solidFill>
              <a:schemeClr val="bg1"/>
            </a:solidFill>
            <a:ln w="15453"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46B95F5-5BF6-43AE-BFE4-B962EC11C38D}"/>
                </a:ext>
              </a:extLst>
            </p:cNvPr>
            <p:cNvSpPr/>
            <p:nvPr/>
          </p:nvSpPr>
          <p:spPr>
            <a:xfrm>
              <a:off x="9306512" y="3553305"/>
              <a:ext cx="561341" cy="172061"/>
            </a:xfrm>
            <a:custGeom>
              <a:avLst/>
              <a:gdLst>
                <a:gd name="connsiteX0" fmla="*/ 0 w 1255436"/>
                <a:gd name="connsiteY0" fmla="*/ 384813 h 384812"/>
                <a:gd name="connsiteX1" fmla="*/ 1255437 w 1255436"/>
                <a:gd name="connsiteY1" fmla="*/ 0 h 384812"/>
              </a:gdLst>
              <a:ahLst/>
              <a:cxnLst>
                <a:cxn ang="0">
                  <a:pos x="connsiteX0" y="connsiteY0"/>
                </a:cxn>
                <a:cxn ang="0">
                  <a:pos x="connsiteX1" y="connsiteY1"/>
                </a:cxn>
              </a:cxnLst>
              <a:rect l="l" t="t" r="r" b="b"/>
              <a:pathLst>
                <a:path w="1255436" h="384812">
                  <a:moveTo>
                    <a:pt x="0" y="384813"/>
                  </a:moveTo>
                  <a:lnTo>
                    <a:pt x="1255437" y="0"/>
                  </a:lnTo>
                </a:path>
              </a:pathLst>
            </a:custGeom>
            <a:ln w="114300" cap="flat">
              <a:solidFill>
                <a:srgbClr val="003C47"/>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1695346-5FBE-4BEE-8CC0-5A8EC77444C4}"/>
                </a:ext>
              </a:extLst>
            </p:cNvPr>
            <p:cNvSpPr/>
            <p:nvPr/>
          </p:nvSpPr>
          <p:spPr>
            <a:xfrm>
              <a:off x="9174786" y="3012755"/>
              <a:ext cx="158336" cy="1273309"/>
            </a:xfrm>
            <a:custGeom>
              <a:avLst/>
              <a:gdLst>
                <a:gd name="connsiteX0" fmla="*/ 94347 w 298014"/>
                <a:gd name="connsiteY0" fmla="*/ 0 h 2396573"/>
                <a:gd name="connsiteX1" fmla="*/ 166886 w 298014"/>
                <a:gd name="connsiteY1" fmla="*/ 580777 h 2396573"/>
                <a:gd name="connsiteX2" fmla="*/ 0 w 298014"/>
                <a:gd name="connsiteY2" fmla="*/ 796847 h 2396573"/>
                <a:gd name="connsiteX3" fmla="*/ 179105 w 298014"/>
                <a:gd name="connsiteY3" fmla="*/ 1014465 h 2396573"/>
                <a:gd name="connsiteX4" fmla="*/ 70838 w 298014"/>
                <a:gd name="connsiteY4" fmla="*/ 2396574 h 2396573"/>
                <a:gd name="connsiteX5" fmla="*/ 218545 w 298014"/>
                <a:gd name="connsiteY5" fmla="*/ 2326200 h 2396573"/>
                <a:gd name="connsiteX6" fmla="*/ 247932 w 298014"/>
                <a:gd name="connsiteY6" fmla="*/ 136417 h 2396573"/>
                <a:gd name="connsiteX7" fmla="*/ 94347 w 298014"/>
                <a:gd name="connsiteY7" fmla="*/ 0 h 239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14" h="2396573">
                  <a:moveTo>
                    <a:pt x="94347" y="0"/>
                  </a:moveTo>
                  <a:cubicBezTo>
                    <a:pt x="127601" y="47947"/>
                    <a:pt x="152657" y="279020"/>
                    <a:pt x="166886" y="580777"/>
                  </a:cubicBezTo>
                  <a:cubicBezTo>
                    <a:pt x="72539" y="595779"/>
                    <a:pt x="0" y="686879"/>
                    <a:pt x="0" y="796847"/>
                  </a:cubicBezTo>
                  <a:cubicBezTo>
                    <a:pt x="0" y="911611"/>
                    <a:pt x="78881" y="1005648"/>
                    <a:pt x="179105" y="1014465"/>
                  </a:cubicBezTo>
                  <a:cubicBezTo>
                    <a:pt x="185910" y="1615503"/>
                    <a:pt x="155132" y="2279955"/>
                    <a:pt x="70838" y="2396574"/>
                  </a:cubicBezTo>
                  <a:cubicBezTo>
                    <a:pt x="125281" y="2371054"/>
                    <a:pt x="174156" y="2348008"/>
                    <a:pt x="218545" y="2326200"/>
                  </a:cubicBezTo>
                  <a:cubicBezTo>
                    <a:pt x="322636" y="1963969"/>
                    <a:pt x="315831" y="589283"/>
                    <a:pt x="247932" y="136417"/>
                  </a:cubicBezTo>
                  <a:cubicBezTo>
                    <a:pt x="212204" y="96822"/>
                    <a:pt x="163174" y="45936"/>
                    <a:pt x="94347" y="0"/>
                  </a:cubicBezTo>
                  <a:close/>
                </a:path>
              </a:pathLst>
            </a:custGeom>
            <a:solidFill>
              <a:srgbClr val="D87D22"/>
            </a:solidFill>
            <a:ln w="15453"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A12775E-D5A7-4981-9323-5709576D4E0C}"/>
                </a:ext>
              </a:extLst>
            </p:cNvPr>
            <p:cNvSpPr/>
            <p:nvPr/>
          </p:nvSpPr>
          <p:spPr>
            <a:xfrm>
              <a:off x="8954145" y="3937968"/>
              <a:ext cx="116278" cy="213245"/>
            </a:xfrm>
            <a:custGeom>
              <a:avLst/>
              <a:gdLst>
                <a:gd name="connsiteX0" fmla="*/ 218855 w 218854"/>
                <a:gd name="connsiteY0" fmla="*/ 14384 h 401362"/>
                <a:gd name="connsiteX1" fmla="*/ 159462 w 218854"/>
                <a:gd name="connsiteY1" fmla="*/ 0 h 401362"/>
                <a:gd name="connsiteX2" fmla="*/ 0 w 218854"/>
                <a:gd name="connsiteY2" fmla="*/ 200604 h 401362"/>
                <a:gd name="connsiteX3" fmla="*/ 159462 w 218854"/>
                <a:gd name="connsiteY3" fmla="*/ 401362 h 401362"/>
                <a:gd name="connsiteX4" fmla="*/ 218855 w 218854"/>
                <a:gd name="connsiteY4" fmla="*/ 386978 h 401362"/>
                <a:gd name="connsiteX5" fmla="*/ 106257 w 218854"/>
                <a:gd name="connsiteY5" fmla="*/ 200604 h 401362"/>
                <a:gd name="connsiteX6" fmla="*/ 218855 w 218854"/>
                <a:gd name="connsiteY6" fmla="*/ 14384 h 40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54" h="401362">
                  <a:moveTo>
                    <a:pt x="218855" y="14384"/>
                  </a:moveTo>
                  <a:cubicBezTo>
                    <a:pt x="200449" y="5104"/>
                    <a:pt x="180497" y="0"/>
                    <a:pt x="159462" y="0"/>
                  </a:cubicBezTo>
                  <a:cubicBezTo>
                    <a:pt x="71456" y="0"/>
                    <a:pt x="0" y="89862"/>
                    <a:pt x="0" y="200604"/>
                  </a:cubicBezTo>
                  <a:cubicBezTo>
                    <a:pt x="0" y="311500"/>
                    <a:pt x="71456" y="401362"/>
                    <a:pt x="159462" y="401362"/>
                  </a:cubicBezTo>
                  <a:cubicBezTo>
                    <a:pt x="180497" y="401362"/>
                    <a:pt x="200449" y="396258"/>
                    <a:pt x="218855" y="386978"/>
                  </a:cubicBezTo>
                  <a:cubicBezTo>
                    <a:pt x="153585" y="362386"/>
                    <a:pt x="106257" y="288300"/>
                    <a:pt x="106257" y="200604"/>
                  </a:cubicBezTo>
                  <a:cubicBezTo>
                    <a:pt x="106257" y="113062"/>
                    <a:pt x="153585" y="38976"/>
                    <a:pt x="218855" y="14384"/>
                  </a:cubicBezTo>
                  <a:close/>
                </a:path>
              </a:pathLst>
            </a:custGeom>
            <a:solidFill>
              <a:srgbClr val="D87D22"/>
            </a:solidFill>
            <a:ln w="15453"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5299169-17D0-4E16-A06A-D8DF7AB329CF}"/>
                </a:ext>
              </a:extLst>
            </p:cNvPr>
            <p:cNvSpPr/>
            <p:nvPr/>
          </p:nvSpPr>
          <p:spPr>
            <a:xfrm>
              <a:off x="8960390" y="3674514"/>
              <a:ext cx="107650" cy="197549"/>
            </a:xfrm>
            <a:custGeom>
              <a:avLst/>
              <a:gdLst>
                <a:gd name="connsiteX0" fmla="*/ 0 w 202614"/>
                <a:gd name="connsiteY0" fmla="*/ 185910 h 371820"/>
                <a:gd name="connsiteX1" fmla="*/ 147707 w 202614"/>
                <a:gd name="connsiteY1" fmla="*/ 371821 h 371820"/>
                <a:gd name="connsiteX2" fmla="*/ 202615 w 202614"/>
                <a:gd name="connsiteY2" fmla="*/ 358519 h 371820"/>
                <a:gd name="connsiteX3" fmla="*/ 98368 w 202614"/>
                <a:gd name="connsiteY3" fmla="*/ 185910 h 371820"/>
                <a:gd name="connsiteX4" fmla="*/ 202615 w 202614"/>
                <a:gd name="connsiteY4" fmla="*/ 13301 h 371820"/>
                <a:gd name="connsiteX5" fmla="*/ 147707 w 202614"/>
                <a:gd name="connsiteY5" fmla="*/ 0 h 371820"/>
                <a:gd name="connsiteX6" fmla="*/ 0 w 202614"/>
                <a:gd name="connsiteY6" fmla="*/ 185910 h 37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14" h="371820">
                  <a:moveTo>
                    <a:pt x="0" y="185910"/>
                  </a:moveTo>
                  <a:cubicBezTo>
                    <a:pt x="0" y="288610"/>
                    <a:pt x="66043" y="371821"/>
                    <a:pt x="147707" y="371821"/>
                  </a:cubicBezTo>
                  <a:cubicBezTo>
                    <a:pt x="167196" y="371821"/>
                    <a:pt x="185601" y="367181"/>
                    <a:pt x="202615" y="358519"/>
                  </a:cubicBezTo>
                  <a:cubicBezTo>
                    <a:pt x="142294" y="335783"/>
                    <a:pt x="98368" y="267111"/>
                    <a:pt x="98368" y="185910"/>
                  </a:cubicBezTo>
                  <a:cubicBezTo>
                    <a:pt x="98368" y="104710"/>
                    <a:pt x="142294" y="36038"/>
                    <a:pt x="202615" y="13301"/>
                  </a:cubicBezTo>
                  <a:cubicBezTo>
                    <a:pt x="185601" y="4640"/>
                    <a:pt x="167196" y="0"/>
                    <a:pt x="147707" y="0"/>
                  </a:cubicBezTo>
                  <a:cubicBezTo>
                    <a:pt x="66043" y="0"/>
                    <a:pt x="0" y="83211"/>
                    <a:pt x="0" y="185910"/>
                  </a:cubicBezTo>
                  <a:close/>
                </a:path>
              </a:pathLst>
            </a:custGeom>
            <a:solidFill>
              <a:srgbClr val="D87D22"/>
            </a:solidFill>
            <a:ln w="1545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A89EF65-7900-4F0B-8E58-C7DE06E74F7F}"/>
                </a:ext>
              </a:extLst>
            </p:cNvPr>
            <p:cNvSpPr/>
            <p:nvPr/>
          </p:nvSpPr>
          <p:spPr>
            <a:xfrm>
              <a:off x="8917577" y="3226000"/>
              <a:ext cx="116278" cy="213245"/>
            </a:xfrm>
            <a:custGeom>
              <a:avLst/>
              <a:gdLst>
                <a:gd name="connsiteX0" fmla="*/ 218855 w 218854"/>
                <a:gd name="connsiteY0" fmla="*/ 386978 h 401362"/>
                <a:gd name="connsiteX1" fmla="*/ 106257 w 218854"/>
                <a:gd name="connsiteY1" fmla="*/ 200758 h 401362"/>
                <a:gd name="connsiteX2" fmla="*/ 218855 w 218854"/>
                <a:gd name="connsiteY2" fmla="*/ 14539 h 401362"/>
                <a:gd name="connsiteX3" fmla="*/ 159463 w 218854"/>
                <a:gd name="connsiteY3" fmla="*/ 0 h 401362"/>
                <a:gd name="connsiteX4" fmla="*/ 0 w 218854"/>
                <a:gd name="connsiteY4" fmla="*/ 200758 h 401362"/>
                <a:gd name="connsiteX5" fmla="*/ 159463 w 218854"/>
                <a:gd name="connsiteY5" fmla="*/ 401362 h 401362"/>
                <a:gd name="connsiteX6" fmla="*/ 218855 w 218854"/>
                <a:gd name="connsiteY6" fmla="*/ 386978 h 40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854" h="401362">
                  <a:moveTo>
                    <a:pt x="218855" y="386978"/>
                  </a:moveTo>
                  <a:cubicBezTo>
                    <a:pt x="153585" y="362541"/>
                    <a:pt x="106257" y="288300"/>
                    <a:pt x="106257" y="200758"/>
                  </a:cubicBezTo>
                  <a:cubicBezTo>
                    <a:pt x="106257" y="113062"/>
                    <a:pt x="153585" y="38976"/>
                    <a:pt x="218855" y="14539"/>
                  </a:cubicBezTo>
                  <a:cubicBezTo>
                    <a:pt x="200449" y="5104"/>
                    <a:pt x="180497" y="0"/>
                    <a:pt x="159463" y="0"/>
                  </a:cubicBezTo>
                  <a:cubicBezTo>
                    <a:pt x="71302" y="0"/>
                    <a:pt x="0" y="89862"/>
                    <a:pt x="0" y="200758"/>
                  </a:cubicBezTo>
                  <a:cubicBezTo>
                    <a:pt x="0" y="311655"/>
                    <a:pt x="71302" y="401362"/>
                    <a:pt x="159463" y="401362"/>
                  </a:cubicBezTo>
                  <a:cubicBezTo>
                    <a:pt x="180497" y="401362"/>
                    <a:pt x="200449" y="396413"/>
                    <a:pt x="218855" y="386978"/>
                  </a:cubicBezTo>
                  <a:close/>
                </a:path>
              </a:pathLst>
            </a:custGeom>
            <a:solidFill>
              <a:srgbClr val="D87D22"/>
            </a:solidFill>
            <a:ln w="15453"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451EC48-EF0C-48F3-94C2-10CDE28D59CF}"/>
                </a:ext>
              </a:extLst>
            </p:cNvPr>
            <p:cNvSpPr/>
            <p:nvPr/>
          </p:nvSpPr>
          <p:spPr>
            <a:xfrm>
              <a:off x="8723232" y="3894005"/>
              <a:ext cx="97460" cy="178814"/>
            </a:xfrm>
            <a:custGeom>
              <a:avLst/>
              <a:gdLst>
                <a:gd name="connsiteX0" fmla="*/ 183436 w 183435"/>
                <a:gd name="connsiteY0" fmla="*/ 12219 h 336556"/>
                <a:gd name="connsiteX1" fmla="*/ 133633 w 183435"/>
                <a:gd name="connsiteY1" fmla="*/ 0 h 336556"/>
                <a:gd name="connsiteX2" fmla="*/ 0 w 183435"/>
                <a:gd name="connsiteY2" fmla="*/ 168278 h 336556"/>
                <a:gd name="connsiteX3" fmla="*/ 133633 w 183435"/>
                <a:gd name="connsiteY3" fmla="*/ 336557 h 336556"/>
                <a:gd name="connsiteX4" fmla="*/ 183436 w 183435"/>
                <a:gd name="connsiteY4" fmla="*/ 324338 h 336556"/>
                <a:gd name="connsiteX5" fmla="*/ 89089 w 183435"/>
                <a:gd name="connsiteY5" fmla="*/ 168278 h 336556"/>
                <a:gd name="connsiteX6" fmla="*/ 183436 w 183435"/>
                <a:gd name="connsiteY6" fmla="*/ 12219 h 33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435" h="336556">
                  <a:moveTo>
                    <a:pt x="183436" y="12219"/>
                  </a:moveTo>
                  <a:cubicBezTo>
                    <a:pt x="168124" y="4331"/>
                    <a:pt x="151265" y="0"/>
                    <a:pt x="133633" y="0"/>
                  </a:cubicBezTo>
                  <a:cubicBezTo>
                    <a:pt x="59856" y="0"/>
                    <a:pt x="0" y="75323"/>
                    <a:pt x="0" y="168278"/>
                  </a:cubicBezTo>
                  <a:cubicBezTo>
                    <a:pt x="0" y="261233"/>
                    <a:pt x="59856" y="336557"/>
                    <a:pt x="133633" y="336557"/>
                  </a:cubicBezTo>
                  <a:cubicBezTo>
                    <a:pt x="151265" y="336557"/>
                    <a:pt x="168124" y="332226"/>
                    <a:pt x="183436" y="324338"/>
                  </a:cubicBezTo>
                  <a:cubicBezTo>
                    <a:pt x="128684" y="303767"/>
                    <a:pt x="89089" y="241745"/>
                    <a:pt x="89089" y="168278"/>
                  </a:cubicBezTo>
                  <a:cubicBezTo>
                    <a:pt x="89089" y="94811"/>
                    <a:pt x="128684" y="32790"/>
                    <a:pt x="183436" y="12219"/>
                  </a:cubicBezTo>
                  <a:close/>
                </a:path>
              </a:pathLst>
            </a:custGeom>
            <a:solidFill>
              <a:srgbClr val="D87D22"/>
            </a:solidFill>
            <a:ln w="15453"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F539FD5A-3E0F-46AC-BC38-80887EF1EB5C}"/>
                </a:ext>
              </a:extLst>
            </p:cNvPr>
            <p:cNvSpPr/>
            <p:nvPr/>
          </p:nvSpPr>
          <p:spPr>
            <a:xfrm>
              <a:off x="8716904" y="3480087"/>
              <a:ext cx="80367" cy="147340"/>
            </a:xfrm>
            <a:custGeom>
              <a:avLst/>
              <a:gdLst>
                <a:gd name="connsiteX0" fmla="*/ 110123 w 151264"/>
                <a:gd name="connsiteY0" fmla="*/ 277319 h 277318"/>
                <a:gd name="connsiteX1" fmla="*/ 151265 w 151264"/>
                <a:gd name="connsiteY1" fmla="*/ 267266 h 277318"/>
                <a:gd name="connsiteX2" fmla="*/ 73312 w 151264"/>
                <a:gd name="connsiteY2" fmla="*/ 138582 h 277318"/>
                <a:gd name="connsiteX3" fmla="*/ 151265 w 151264"/>
                <a:gd name="connsiteY3" fmla="*/ 9899 h 277318"/>
                <a:gd name="connsiteX4" fmla="*/ 110123 w 151264"/>
                <a:gd name="connsiteY4" fmla="*/ 0 h 277318"/>
                <a:gd name="connsiteX5" fmla="*/ 0 w 151264"/>
                <a:gd name="connsiteY5" fmla="*/ 138582 h 277318"/>
                <a:gd name="connsiteX6" fmla="*/ 110123 w 151264"/>
                <a:gd name="connsiteY6" fmla="*/ 277319 h 27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264" h="277318">
                  <a:moveTo>
                    <a:pt x="110123" y="277319"/>
                  </a:moveTo>
                  <a:cubicBezTo>
                    <a:pt x="124662" y="277319"/>
                    <a:pt x="138582" y="273762"/>
                    <a:pt x="151265" y="267266"/>
                  </a:cubicBezTo>
                  <a:cubicBezTo>
                    <a:pt x="106257" y="250562"/>
                    <a:pt x="73312" y="199366"/>
                    <a:pt x="73312" y="138582"/>
                  </a:cubicBezTo>
                  <a:cubicBezTo>
                    <a:pt x="73312" y="77952"/>
                    <a:pt x="106257" y="26758"/>
                    <a:pt x="151265" y="9899"/>
                  </a:cubicBezTo>
                  <a:cubicBezTo>
                    <a:pt x="138582" y="3557"/>
                    <a:pt x="124662" y="0"/>
                    <a:pt x="110123" y="0"/>
                  </a:cubicBezTo>
                  <a:cubicBezTo>
                    <a:pt x="49339" y="0"/>
                    <a:pt x="0" y="62022"/>
                    <a:pt x="0" y="138582"/>
                  </a:cubicBezTo>
                  <a:cubicBezTo>
                    <a:pt x="0" y="215297"/>
                    <a:pt x="49339" y="277319"/>
                    <a:pt x="110123" y="277319"/>
                  </a:cubicBezTo>
                  <a:close/>
                </a:path>
              </a:pathLst>
            </a:custGeom>
            <a:solidFill>
              <a:srgbClr val="D87D22"/>
            </a:solidFill>
            <a:ln w="1545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DD59234-6DF4-4DB3-A1F8-DA565E720671}"/>
                </a:ext>
              </a:extLst>
            </p:cNvPr>
            <p:cNvSpPr/>
            <p:nvPr/>
          </p:nvSpPr>
          <p:spPr>
            <a:xfrm>
              <a:off x="8535132" y="3012755"/>
              <a:ext cx="735380" cy="1273391"/>
            </a:xfrm>
            <a:custGeom>
              <a:avLst/>
              <a:gdLst>
                <a:gd name="connsiteX0" fmla="*/ 948112 w 1384104"/>
                <a:gd name="connsiteY0" fmla="*/ 1617359 h 2396728"/>
                <a:gd name="connsiteX1" fmla="*/ 1003174 w 1384104"/>
                <a:gd name="connsiteY1" fmla="*/ 1604057 h 2396728"/>
                <a:gd name="connsiteX2" fmla="*/ 1095820 w 1384104"/>
                <a:gd name="connsiteY2" fmla="*/ 1431448 h 2396728"/>
                <a:gd name="connsiteX3" fmla="*/ 1003174 w 1384104"/>
                <a:gd name="connsiteY3" fmla="*/ 1258839 h 2396728"/>
                <a:gd name="connsiteX4" fmla="*/ 948112 w 1384104"/>
                <a:gd name="connsiteY4" fmla="*/ 1245538 h 2396728"/>
                <a:gd name="connsiteX5" fmla="*/ 800405 w 1384104"/>
                <a:gd name="connsiteY5" fmla="*/ 1431448 h 2396728"/>
                <a:gd name="connsiteX6" fmla="*/ 948112 w 1384104"/>
                <a:gd name="connsiteY6" fmla="*/ 1617359 h 2396728"/>
                <a:gd name="connsiteX7" fmla="*/ 788805 w 1384104"/>
                <a:gd name="connsiteY7" fmla="*/ 1942006 h 2396728"/>
                <a:gd name="connsiteX8" fmla="*/ 948112 w 1384104"/>
                <a:gd name="connsiteY8" fmla="*/ 2142764 h 2396728"/>
                <a:gd name="connsiteX9" fmla="*/ 1007504 w 1384104"/>
                <a:gd name="connsiteY9" fmla="*/ 2128380 h 2396728"/>
                <a:gd name="connsiteX10" fmla="*/ 1107574 w 1384104"/>
                <a:gd name="connsiteY10" fmla="*/ 1942161 h 2396728"/>
                <a:gd name="connsiteX11" fmla="*/ 1007504 w 1384104"/>
                <a:gd name="connsiteY11" fmla="*/ 1755941 h 2396728"/>
                <a:gd name="connsiteX12" fmla="*/ 948112 w 1384104"/>
                <a:gd name="connsiteY12" fmla="*/ 1741557 h 2396728"/>
                <a:gd name="connsiteX13" fmla="*/ 788805 w 1384104"/>
                <a:gd name="connsiteY13" fmla="*/ 1942006 h 2396728"/>
                <a:gd name="connsiteX14" fmla="*/ 719977 w 1384104"/>
                <a:gd name="connsiteY14" fmla="*/ 602121 h 2396728"/>
                <a:gd name="connsiteX15" fmla="*/ 879285 w 1384104"/>
                <a:gd name="connsiteY15" fmla="*/ 802879 h 2396728"/>
                <a:gd name="connsiteX16" fmla="*/ 938677 w 1384104"/>
                <a:gd name="connsiteY16" fmla="*/ 788341 h 2396728"/>
                <a:gd name="connsiteX17" fmla="*/ 1038747 w 1384104"/>
                <a:gd name="connsiteY17" fmla="*/ 602121 h 2396728"/>
                <a:gd name="connsiteX18" fmla="*/ 938677 w 1384104"/>
                <a:gd name="connsiteY18" fmla="*/ 415901 h 2396728"/>
                <a:gd name="connsiteX19" fmla="*/ 879285 w 1384104"/>
                <a:gd name="connsiteY19" fmla="*/ 401362 h 2396728"/>
                <a:gd name="connsiteX20" fmla="*/ 719977 w 1384104"/>
                <a:gd name="connsiteY20" fmla="*/ 602121 h 2396728"/>
                <a:gd name="connsiteX21" fmla="*/ 1298434 w 1384104"/>
                <a:gd name="connsiteY21" fmla="*/ 0 h 2396728"/>
                <a:gd name="connsiteX22" fmla="*/ 1370973 w 1384104"/>
                <a:gd name="connsiteY22" fmla="*/ 580777 h 2396728"/>
                <a:gd name="connsiteX23" fmla="*/ 1204087 w 1384104"/>
                <a:gd name="connsiteY23" fmla="*/ 797002 h 2396728"/>
                <a:gd name="connsiteX24" fmla="*/ 1383192 w 1384104"/>
                <a:gd name="connsiteY24" fmla="*/ 1014619 h 2396728"/>
                <a:gd name="connsiteX25" fmla="*/ 1274925 w 1384104"/>
                <a:gd name="connsiteY25" fmla="*/ 2396729 h 2396728"/>
                <a:gd name="connsiteX26" fmla="*/ 153430 w 1384104"/>
                <a:gd name="connsiteY26" fmla="*/ 2089714 h 2396728"/>
                <a:gd name="connsiteX27" fmla="*/ 129302 w 1384104"/>
                <a:gd name="connsiteY27" fmla="*/ 1626639 h 2396728"/>
                <a:gd name="connsiteX28" fmla="*/ 259686 w 1384104"/>
                <a:gd name="connsiteY28" fmla="*/ 1469960 h 2396728"/>
                <a:gd name="connsiteX29" fmla="*/ 106257 w 1384104"/>
                <a:gd name="connsiteY29" fmla="*/ 1310653 h 2396728"/>
                <a:gd name="connsiteX30" fmla="*/ 0 w 1384104"/>
                <a:gd name="connsiteY30" fmla="*/ 625785 h 2396728"/>
                <a:gd name="connsiteX31" fmla="*/ 234940 w 1384104"/>
                <a:gd name="connsiteY31" fmla="*/ 446061 h 2396728"/>
                <a:gd name="connsiteX32" fmla="*/ 312892 w 1384104"/>
                <a:gd name="connsiteY32" fmla="*/ 466323 h 2396728"/>
                <a:gd name="connsiteX33" fmla="*/ 472200 w 1384104"/>
                <a:gd name="connsiteY33" fmla="*/ 307015 h 2396728"/>
                <a:gd name="connsiteX34" fmla="*/ 471890 w 1384104"/>
                <a:gd name="connsiteY34" fmla="*/ 300055 h 2396728"/>
                <a:gd name="connsiteX35" fmla="*/ 1298434 w 1384104"/>
                <a:gd name="connsiteY35" fmla="*/ 0 h 2396728"/>
                <a:gd name="connsiteX36" fmla="*/ 487667 w 1384104"/>
                <a:gd name="connsiteY36" fmla="*/ 1995212 h 2396728"/>
                <a:gd name="connsiteX37" fmla="*/ 537470 w 1384104"/>
                <a:gd name="connsiteY37" fmla="*/ 1982993 h 2396728"/>
                <a:gd name="connsiteX38" fmla="*/ 621299 w 1384104"/>
                <a:gd name="connsiteY38" fmla="*/ 1826933 h 2396728"/>
                <a:gd name="connsiteX39" fmla="*/ 537470 w 1384104"/>
                <a:gd name="connsiteY39" fmla="*/ 1670874 h 2396728"/>
                <a:gd name="connsiteX40" fmla="*/ 487667 w 1384104"/>
                <a:gd name="connsiteY40" fmla="*/ 1658655 h 2396728"/>
                <a:gd name="connsiteX41" fmla="*/ 354034 w 1384104"/>
                <a:gd name="connsiteY41" fmla="*/ 1826933 h 2396728"/>
                <a:gd name="connsiteX42" fmla="*/ 487667 w 1384104"/>
                <a:gd name="connsiteY42" fmla="*/ 1995212 h 2396728"/>
                <a:gd name="connsiteX43" fmla="*/ 562371 w 1384104"/>
                <a:gd name="connsiteY43" fmla="*/ 1018177 h 2396728"/>
                <a:gd name="connsiteX44" fmla="*/ 493389 w 1384104"/>
                <a:gd name="connsiteY44" fmla="*/ 889493 h 2396728"/>
                <a:gd name="connsiteX45" fmla="*/ 452248 w 1384104"/>
                <a:gd name="connsiteY45" fmla="*/ 879440 h 2396728"/>
                <a:gd name="connsiteX46" fmla="*/ 342125 w 1384104"/>
                <a:gd name="connsiteY46" fmla="*/ 1018177 h 2396728"/>
                <a:gd name="connsiteX47" fmla="*/ 452248 w 1384104"/>
                <a:gd name="connsiteY47" fmla="*/ 1156913 h 2396728"/>
                <a:gd name="connsiteX48" fmla="*/ 493389 w 1384104"/>
                <a:gd name="connsiteY48" fmla="*/ 1146860 h 2396728"/>
                <a:gd name="connsiteX49" fmla="*/ 562371 w 1384104"/>
                <a:gd name="connsiteY49" fmla="*/ 1018177 h 239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4104" h="2396728">
                  <a:moveTo>
                    <a:pt x="948112" y="1617359"/>
                  </a:moveTo>
                  <a:cubicBezTo>
                    <a:pt x="967600" y="1617359"/>
                    <a:pt x="986160" y="1612564"/>
                    <a:pt x="1003174" y="1604057"/>
                  </a:cubicBezTo>
                  <a:cubicBezTo>
                    <a:pt x="1057462" y="1576527"/>
                    <a:pt x="1095820" y="1509710"/>
                    <a:pt x="1095820" y="1431448"/>
                  </a:cubicBezTo>
                  <a:cubicBezTo>
                    <a:pt x="1095820" y="1353187"/>
                    <a:pt x="1057462" y="1286370"/>
                    <a:pt x="1003174" y="1258839"/>
                  </a:cubicBezTo>
                  <a:cubicBezTo>
                    <a:pt x="986160" y="1250178"/>
                    <a:pt x="967600" y="1245538"/>
                    <a:pt x="948112" y="1245538"/>
                  </a:cubicBezTo>
                  <a:cubicBezTo>
                    <a:pt x="866602" y="1245538"/>
                    <a:pt x="800405" y="1328749"/>
                    <a:pt x="800405" y="1431448"/>
                  </a:cubicBezTo>
                  <a:cubicBezTo>
                    <a:pt x="800405" y="1534148"/>
                    <a:pt x="866602" y="1617359"/>
                    <a:pt x="948112" y="1617359"/>
                  </a:cubicBezTo>
                  <a:close/>
                  <a:moveTo>
                    <a:pt x="788805" y="1942006"/>
                  </a:moveTo>
                  <a:cubicBezTo>
                    <a:pt x="788805" y="2052903"/>
                    <a:pt x="860261" y="2142764"/>
                    <a:pt x="948112" y="2142764"/>
                  </a:cubicBezTo>
                  <a:cubicBezTo>
                    <a:pt x="969147" y="2142764"/>
                    <a:pt x="989099" y="2137660"/>
                    <a:pt x="1007504" y="2128380"/>
                  </a:cubicBezTo>
                  <a:cubicBezTo>
                    <a:pt x="1066123" y="2098684"/>
                    <a:pt x="1107574" y="2026455"/>
                    <a:pt x="1107574" y="1942161"/>
                  </a:cubicBezTo>
                  <a:cubicBezTo>
                    <a:pt x="1107574" y="1857712"/>
                    <a:pt x="1066123" y="1785482"/>
                    <a:pt x="1007504" y="1755941"/>
                  </a:cubicBezTo>
                  <a:cubicBezTo>
                    <a:pt x="989099" y="1746661"/>
                    <a:pt x="969147" y="1741557"/>
                    <a:pt x="948112" y="1741557"/>
                  </a:cubicBezTo>
                  <a:cubicBezTo>
                    <a:pt x="860106" y="1741402"/>
                    <a:pt x="788805" y="1831264"/>
                    <a:pt x="788805" y="1942006"/>
                  </a:cubicBezTo>
                  <a:close/>
                  <a:moveTo>
                    <a:pt x="719977" y="602121"/>
                  </a:moveTo>
                  <a:cubicBezTo>
                    <a:pt x="719977" y="713017"/>
                    <a:pt x="791279" y="802879"/>
                    <a:pt x="879285" y="802879"/>
                  </a:cubicBezTo>
                  <a:cubicBezTo>
                    <a:pt x="900320" y="802879"/>
                    <a:pt x="920426" y="797775"/>
                    <a:pt x="938677" y="788341"/>
                  </a:cubicBezTo>
                  <a:cubicBezTo>
                    <a:pt x="997296" y="758799"/>
                    <a:pt x="1038747" y="686569"/>
                    <a:pt x="1038747" y="602121"/>
                  </a:cubicBezTo>
                  <a:cubicBezTo>
                    <a:pt x="1038747" y="517672"/>
                    <a:pt x="997451" y="445443"/>
                    <a:pt x="938677" y="415901"/>
                  </a:cubicBezTo>
                  <a:cubicBezTo>
                    <a:pt x="920426" y="406466"/>
                    <a:pt x="900320" y="401362"/>
                    <a:pt x="879285" y="401362"/>
                  </a:cubicBezTo>
                  <a:cubicBezTo>
                    <a:pt x="791279" y="401362"/>
                    <a:pt x="719977" y="491224"/>
                    <a:pt x="719977" y="602121"/>
                  </a:cubicBezTo>
                  <a:close/>
                  <a:moveTo>
                    <a:pt x="1298434" y="0"/>
                  </a:moveTo>
                  <a:cubicBezTo>
                    <a:pt x="1331533" y="47947"/>
                    <a:pt x="1356744" y="279020"/>
                    <a:pt x="1370973" y="580777"/>
                  </a:cubicBezTo>
                  <a:cubicBezTo>
                    <a:pt x="1276626" y="595934"/>
                    <a:pt x="1204087" y="686879"/>
                    <a:pt x="1204087" y="797002"/>
                  </a:cubicBezTo>
                  <a:cubicBezTo>
                    <a:pt x="1204087" y="911765"/>
                    <a:pt x="1282967" y="1005803"/>
                    <a:pt x="1383192" y="1014619"/>
                  </a:cubicBezTo>
                  <a:cubicBezTo>
                    <a:pt x="1389997" y="1615657"/>
                    <a:pt x="1359219" y="2280109"/>
                    <a:pt x="1274925" y="2396729"/>
                  </a:cubicBezTo>
                  <a:cubicBezTo>
                    <a:pt x="1038747" y="2337646"/>
                    <a:pt x="153430" y="2089714"/>
                    <a:pt x="153430" y="2089714"/>
                  </a:cubicBezTo>
                  <a:cubicBezTo>
                    <a:pt x="153430" y="2089714"/>
                    <a:pt x="145697" y="1884779"/>
                    <a:pt x="129302" y="1626639"/>
                  </a:cubicBezTo>
                  <a:cubicBezTo>
                    <a:pt x="203388" y="1613028"/>
                    <a:pt x="259686" y="1548068"/>
                    <a:pt x="259686" y="1469960"/>
                  </a:cubicBezTo>
                  <a:cubicBezTo>
                    <a:pt x="259686" y="1383965"/>
                    <a:pt x="191633" y="1313746"/>
                    <a:pt x="106257" y="1310653"/>
                  </a:cubicBezTo>
                  <a:cubicBezTo>
                    <a:pt x="81355" y="1014001"/>
                    <a:pt x="46245" y="723535"/>
                    <a:pt x="0" y="625785"/>
                  </a:cubicBezTo>
                  <a:cubicBezTo>
                    <a:pt x="80118" y="558195"/>
                    <a:pt x="158379" y="498648"/>
                    <a:pt x="234940" y="446061"/>
                  </a:cubicBezTo>
                  <a:cubicBezTo>
                    <a:pt x="257985" y="459053"/>
                    <a:pt x="284588" y="466323"/>
                    <a:pt x="312892" y="466323"/>
                  </a:cubicBezTo>
                  <a:cubicBezTo>
                    <a:pt x="400898" y="466323"/>
                    <a:pt x="472200" y="395021"/>
                    <a:pt x="472200" y="307015"/>
                  </a:cubicBezTo>
                  <a:cubicBezTo>
                    <a:pt x="472200" y="304695"/>
                    <a:pt x="472200" y="302375"/>
                    <a:pt x="471890" y="300055"/>
                  </a:cubicBezTo>
                  <a:cubicBezTo>
                    <a:pt x="802261" y="119558"/>
                    <a:pt x="1086849" y="57072"/>
                    <a:pt x="1298434" y="0"/>
                  </a:cubicBezTo>
                  <a:close/>
                  <a:moveTo>
                    <a:pt x="487667" y="1995212"/>
                  </a:moveTo>
                  <a:cubicBezTo>
                    <a:pt x="505299" y="1995212"/>
                    <a:pt x="522157" y="1991036"/>
                    <a:pt x="537470" y="1982993"/>
                  </a:cubicBezTo>
                  <a:cubicBezTo>
                    <a:pt x="586654" y="1958246"/>
                    <a:pt x="621299" y="1897616"/>
                    <a:pt x="621299" y="1826933"/>
                  </a:cubicBezTo>
                  <a:cubicBezTo>
                    <a:pt x="621299" y="1756250"/>
                    <a:pt x="586654" y="1695621"/>
                    <a:pt x="537470" y="1670874"/>
                  </a:cubicBezTo>
                  <a:cubicBezTo>
                    <a:pt x="522157" y="1662986"/>
                    <a:pt x="505299" y="1658655"/>
                    <a:pt x="487667" y="1658655"/>
                  </a:cubicBezTo>
                  <a:cubicBezTo>
                    <a:pt x="413890" y="1658655"/>
                    <a:pt x="354034" y="1733978"/>
                    <a:pt x="354034" y="1826933"/>
                  </a:cubicBezTo>
                  <a:cubicBezTo>
                    <a:pt x="354034" y="1919888"/>
                    <a:pt x="413890" y="1995212"/>
                    <a:pt x="487667" y="1995212"/>
                  </a:cubicBezTo>
                  <a:close/>
                  <a:moveTo>
                    <a:pt x="562371" y="1018177"/>
                  </a:moveTo>
                  <a:cubicBezTo>
                    <a:pt x="562371" y="959867"/>
                    <a:pt x="533757" y="910064"/>
                    <a:pt x="493389" y="889493"/>
                  </a:cubicBezTo>
                  <a:cubicBezTo>
                    <a:pt x="480707" y="882997"/>
                    <a:pt x="466632" y="879440"/>
                    <a:pt x="452248" y="879440"/>
                  </a:cubicBezTo>
                  <a:cubicBezTo>
                    <a:pt x="391464" y="879440"/>
                    <a:pt x="342125" y="941461"/>
                    <a:pt x="342125" y="1018177"/>
                  </a:cubicBezTo>
                  <a:cubicBezTo>
                    <a:pt x="342125" y="1094892"/>
                    <a:pt x="391464" y="1156913"/>
                    <a:pt x="452248" y="1156913"/>
                  </a:cubicBezTo>
                  <a:cubicBezTo>
                    <a:pt x="466787" y="1156913"/>
                    <a:pt x="480707" y="1153356"/>
                    <a:pt x="493389" y="1146860"/>
                  </a:cubicBezTo>
                  <a:cubicBezTo>
                    <a:pt x="533912" y="1126444"/>
                    <a:pt x="562371" y="1076641"/>
                    <a:pt x="562371" y="1018177"/>
                  </a:cubicBezTo>
                  <a:close/>
                </a:path>
              </a:pathLst>
            </a:custGeom>
            <a:solidFill>
              <a:schemeClr val="bg1"/>
            </a:solidFill>
            <a:ln w="1545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C757D228-8703-4C2B-BD27-A0A36811FD50}"/>
                </a:ext>
              </a:extLst>
            </p:cNvPr>
            <p:cNvSpPr/>
            <p:nvPr/>
          </p:nvSpPr>
          <p:spPr>
            <a:xfrm>
              <a:off x="8465455" y="3757758"/>
              <a:ext cx="735380" cy="225386"/>
            </a:xfrm>
            <a:custGeom>
              <a:avLst/>
              <a:gdLst>
                <a:gd name="connsiteX0" fmla="*/ 0 w 1642105"/>
                <a:gd name="connsiteY0" fmla="*/ 503288 h 503288"/>
                <a:gd name="connsiteX1" fmla="*/ 1642105 w 1642105"/>
                <a:gd name="connsiteY1" fmla="*/ 0 h 503288"/>
              </a:gdLst>
              <a:ahLst/>
              <a:cxnLst>
                <a:cxn ang="0">
                  <a:pos x="connsiteX0" y="connsiteY0"/>
                </a:cxn>
                <a:cxn ang="0">
                  <a:pos x="connsiteX1" y="connsiteY1"/>
                </a:cxn>
              </a:cxnLst>
              <a:rect l="l" t="t" r="r" b="b"/>
              <a:pathLst>
                <a:path w="1642105" h="503288">
                  <a:moveTo>
                    <a:pt x="0" y="503288"/>
                  </a:moveTo>
                  <a:lnTo>
                    <a:pt x="1642105" y="0"/>
                  </a:lnTo>
                </a:path>
              </a:pathLst>
            </a:custGeom>
            <a:ln w="114300" cap="flat">
              <a:solidFill>
                <a:srgbClr val="003C47"/>
              </a:solid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6DC428-295D-4446-A88E-4FEABE6974A3}"/>
                </a:ext>
              </a:extLst>
            </p:cNvPr>
            <p:cNvSpPr/>
            <p:nvPr/>
          </p:nvSpPr>
          <p:spPr>
            <a:xfrm>
              <a:off x="8316545" y="3156151"/>
              <a:ext cx="186541" cy="1499702"/>
            </a:xfrm>
            <a:custGeom>
              <a:avLst/>
              <a:gdLst>
                <a:gd name="connsiteX0" fmla="*/ 111206 w 351100"/>
                <a:gd name="connsiteY0" fmla="*/ 0 h 2822682"/>
                <a:gd name="connsiteX1" fmla="*/ 196582 w 351100"/>
                <a:gd name="connsiteY1" fmla="*/ 683940 h 2822682"/>
                <a:gd name="connsiteX2" fmla="*/ 0 w 351100"/>
                <a:gd name="connsiteY2" fmla="*/ 938523 h 2822682"/>
                <a:gd name="connsiteX3" fmla="*/ 210966 w 351100"/>
                <a:gd name="connsiteY3" fmla="*/ 1194807 h 2822682"/>
                <a:gd name="connsiteX4" fmla="*/ 83366 w 351100"/>
                <a:gd name="connsiteY4" fmla="*/ 2822683 h 2822682"/>
                <a:gd name="connsiteX5" fmla="*/ 257521 w 351100"/>
                <a:gd name="connsiteY5" fmla="*/ 2739781 h 2822682"/>
                <a:gd name="connsiteX6" fmla="*/ 292167 w 351100"/>
                <a:gd name="connsiteY6" fmla="*/ 160700 h 2822682"/>
                <a:gd name="connsiteX7" fmla="*/ 111206 w 351100"/>
                <a:gd name="connsiteY7" fmla="*/ 0 h 282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100" h="2822682">
                  <a:moveTo>
                    <a:pt x="111206" y="0"/>
                  </a:moveTo>
                  <a:cubicBezTo>
                    <a:pt x="150337" y="56454"/>
                    <a:pt x="179878" y="328669"/>
                    <a:pt x="196582" y="683940"/>
                  </a:cubicBezTo>
                  <a:cubicBezTo>
                    <a:pt x="85531" y="701727"/>
                    <a:pt x="0" y="808911"/>
                    <a:pt x="0" y="938523"/>
                  </a:cubicBezTo>
                  <a:cubicBezTo>
                    <a:pt x="0" y="1073702"/>
                    <a:pt x="92801" y="1184444"/>
                    <a:pt x="210966" y="1194807"/>
                  </a:cubicBezTo>
                  <a:cubicBezTo>
                    <a:pt x="219009" y="1902720"/>
                    <a:pt x="182662" y="2685338"/>
                    <a:pt x="83366" y="2822683"/>
                  </a:cubicBezTo>
                  <a:cubicBezTo>
                    <a:pt x="147707" y="2792678"/>
                    <a:pt x="205244" y="2765456"/>
                    <a:pt x="257521" y="2739781"/>
                  </a:cubicBezTo>
                  <a:cubicBezTo>
                    <a:pt x="380018" y="2313054"/>
                    <a:pt x="372130" y="694148"/>
                    <a:pt x="292167" y="160700"/>
                  </a:cubicBezTo>
                  <a:cubicBezTo>
                    <a:pt x="249943" y="113990"/>
                    <a:pt x="192252" y="54134"/>
                    <a:pt x="111206" y="0"/>
                  </a:cubicBezTo>
                  <a:close/>
                </a:path>
              </a:pathLst>
            </a:custGeom>
            <a:solidFill>
              <a:srgbClr val="D87D22"/>
            </a:solidFill>
            <a:ln w="1545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499A31C-800D-4984-9FC3-173031FCCEAD}"/>
                </a:ext>
              </a:extLst>
            </p:cNvPr>
            <p:cNvSpPr/>
            <p:nvPr/>
          </p:nvSpPr>
          <p:spPr>
            <a:xfrm>
              <a:off x="8056706" y="4245798"/>
              <a:ext cx="136904" cy="251210"/>
            </a:xfrm>
            <a:custGeom>
              <a:avLst/>
              <a:gdLst>
                <a:gd name="connsiteX0" fmla="*/ 257676 w 257675"/>
                <a:gd name="connsiteY0" fmla="*/ 17013 h 472818"/>
                <a:gd name="connsiteX1" fmla="*/ 187766 w 257675"/>
                <a:gd name="connsiteY1" fmla="*/ 0 h 472818"/>
                <a:gd name="connsiteX2" fmla="*/ 0 w 257675"/>
                <a:gd name="connsiteY2" fmla="*/ 236487 h 472818"/>
                <a:gd name="connsiteX3" fmla="*/ 187766 w 257675"/>
                <a:gd name="connsiteY3" fmla="*/ 472819 h 472818"/>
                <a:gd name="connsiteX4" fmla="*/ 257676 w 257675"/>
                <a:gd name="connsiteY4" fmla="*/ 455805 h 472818"/>
                <a:gd name="connsiteX5" fmla="*/ 125126 w 257675"/>
                <a:gd name="connsiteY5" fmla="*/ 236487 h 472818"/>
                <a:gd name="connsiteX6" fmla="*/ 257676 w 257675"/>
                <a:gd name="connsiteY6" fmla="*/ 17013 h 47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75" h="472818">
                  <a:moveTo>
                    <a:pt x="257676" y="17013"/>
                  </a:moveTo>
                  <a:cubicBezTo>
                    <a:pt x="236023" y="6032"/>
                    <a:pt x="212513" y="0"/>
                    <a:pt x="187766" y="0"/>
                  </a:cubicBezTo>
                  <a:cubicBezTo>
                    <a:pt x="84139" y="0"/>
                    <a:pt x="0" y="105947"/>
                    <a:pt x="0" y="236487"/>
                  </a:cubicBezTo>
                  <a:cubicBezTo>
                    <a:pt x="0" y="367026"/>
                    <a:pt x="84139" y="472819"/>
                    <a:pt x="187766" y="472819"/>
                  </a:cubicBezTo>
                  <a:cubicBezTo>
                    <a:pt x="212513" y="472819"/>
                    <a:pt x="236023" y="466787"/>
                    <a:pt x="257676" y="455805"/>
                  </a:cubicBezTo>
                  <a:cubicBezTo>
                    <a:pt x="180961" y="426882"/>
                    <a:pt x="125126" y="339650"/>
                    <a:pt x="125126" y="236487"/>
                  </a:cubicBezTo>
                  <a:cubicBezTo>
                    <a:pt x="125126" y="133323"/>
                    <a:pt x="180961" y="45936"/>
                    <a:pt x="257676" y="17013"/>
                  </a:cubicBezTo>
                  <a:close/>
                </a:path>
              </a:pathLst>
            </a:custGeom>
            <a:solidFill>
              <a:srgbClr val="D87D22"/>
            </a:solidFill>
            <a:ln w="1545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AA06831-CAA7-4B5D-8543-6F65B0602794}"/>
                </a:ext>
              </a:extLst>
            </p:cNvPr>
            <p:cNvSpPr/>
            <p:nvPr/>
          </p:nvSpPr>
          <p:spPr>
            <a:xfrm>
              <a:off x="8064020" y="3935585"/>
              <a:ext cx="126879" cy="232721"/>
            </a:xfrm>
            <a:custGeom>
              <a:avLst/>
              <a:gdLst>
                <a:gd name="connsiteX0" fmla="*/ 0 w 238806"/>
                <a:gd name="connsiteY0" fmla="*/ 219009 h 438018"/>
                <a:gd name="connsiteX1" fmla="*/ 174001 w 238806"/>
                <a:gd name="connsiteY1" fmla="*/ 438019 h 438018"/>
                <a:gd name="connsiteX2" fmla="*/ 238807 w 238806"/>
                <a:gd name="connsiteY2" fmla="*/ 422242 h 438018"/>
                <a:gd name="connsiteX3" fmla="*/ 116001 w 238806"/>
                <a:gd name="connsiteY3" fmla="*/ 219009 h 438018"/>
                <a:gd name="connsiteX4" fmla="*/ 238807 w 238806"/>
                <a:gd name="connsiteY4" fmla="*/ 15621 h 438018"/>
                <a:gd name="connsiteX5" fmla="*/ 174001 w 238806"/>
                <a:gd name="connsiteY5" fmla="*/ 0 h 438018"/>
                <a:gd name="connsiteX6" fmla="*/ 0 w 238806"/>
                <a:gd name="connsiteY6" fmla="*/ 219009 h 43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806" h="438018">
                  <a:moveTo>
                    <a:pt x="0" y="219009"/>
                  </a:moveTo>
                  <a:cubicBezTo>
                    <a:pt x="0" y="339959"/>
                    <a:pt x="77952" y="438019"/>
                    <a:pt x="174001" y="438019"/>
                  </a:cubicBezTo>
                  <a:cubicBezTo>
                    <a:pt x="196892" y="438019"/>
                    <a:pt x="218700" y="432450"/>
                    <a:pt x="238807" y="422242"/>
                  </a:cubicBezTo>
                  <a:cubicBezTo>
                    <a:pt x="167660" y="395485"/>
                    <a:pt x="116001" y="314594"/>
                    <a:pt x="116001" y="219009"/>
                  </a:cubicBezTo>
                  <a:cubicBezTo>
                    <a:pt x="116001" y="123270"/>
                    <a:pt x="167660" y="42379"/>
                    <a:pt x="238807" y="15621"/>
                  </a:cubicBezTo>
                  <a:cubicBezTo>
                    <a:pt x="218700" y="5568"/>
                    <a:pt x="196892" y="0"/>
                    <a:pt x="174001" y="0"/>
                  </a:cubicBezTo>
                  <a:cubicBezTo>
                    <a:pt x="77952" y="0"/>
                    <a:pt x="0" y="97905"/>
                    <a:pt x="0" y="219009"/>
                  </a:cubicBezTo>
                  <a:close/>
                </a:path>
              </a:pathLst>
            </a:custGeom>
            <a:solidFill>
              <a:srgbClr val="D87D22"/>
            </a:solidFill>
            <a:ln w="1545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9B035DA-04D6-4A2E-BBBB-ACA3A4ADDF44}"/>
                </a:ext>
              </a:extLst>
            </p:cNvPr>
            <p:cNvSpPr/>
            <p:nvPr/>
          </p:nvSpPr>
          <p:spPr>
            <a:xfrm>
              <a:off x="8013647" y="3407361"/>
              <a:ext cx="136904" cy="251128"/>
            </a:xfrm>
            <a:custGeom>
              <a:avLst/>
              <a:gdLst>
                <a:gd name="connsiteX0" fmla="*/ 257676 w 257676"/>
                <a:gd name="connsiteY0" fmla="*/ 455651 h 472664"/>
                <a:gd name="connsiteX1" fmla="*/ 125126 w 257676"/>
                <a:gd name="connsiteY1" fmla="*/ 236332 h 472664"/>
                <a:gd name="connsiteX2" fmla="*/ 257676 w 257676"/>
                <a:gd name="connsiteY2" fmla="*/ 17013 h 472664"/>
                <a:gd name="connsiteX3" fmla="*/ 187766 w 257676"/>
                <a:gd name="connsiteY3" fmla="*/ 0 h 472664"/>
                <a:gd name="connsiteX4" fmla="*/ 0 w 257676"/>
                <a:gd name="connsiteY4" fmla="*/ 236332 h 472664"/>
                <a:gd name="connsiteX5" fmla="*/ 187766 w 257676"/>
                <a:gd name="connsiteY5" fmla="*/ 472664 h 472664"/>
                <a:gd name="connsiteX6" fmla="*/ 257676 w 257676"/>
                <a:gd name="connsiteY6" fmla="*/ 455651 h 47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676" h="472664">
                  <a:moveTo>
                    <a:pt x="257676" y="455651"/>
                  </a:moveTo>
                  <a:cubicBezTo>
                    <a:pt x="180961" y="426882"/>
                    <a:pt x="125126" y="339495"/>
                    <a:pt x="125126" y="236332"/>
                  </a:cubicBezTo>
                  <a:cubicBezTo>
                    <a:pt x="125126" y="133169"/>
                    <a:pt x="180961" y="45782"/>
                    <a:pt x="257676" y="17013"/>
                  </a:cubicBezTo>
                  <a:cubicBezTo>
                    <a:pt x="236177" y="5877"/>
                    <a:pt x="212513" y="0"/>
                    <a:pt x="187766" y="0"/>
                  </a:cubicBezTo>
                  <a:cubicBezTo>
                    <a:pt x="83984" y="0"/>
                    <a:pt x="0" y="105793"/>
                    <a:pt x="0" y="236332"/>
                  </a:cubicBezTo>
                  <a:cubicBezTo>
                    <a:pt x="0" y="366871"/>
                    <a:pt x="83984" y="472664"/>
                    <a:pt x="187766" y="472664"/>
                  </a:cubicBezTo>
                  <a:cubicBezTo>
                    <a:pt x="212513" y="472664"/>
                    <a:pt x="236177" y="466787"/>
                    <a:pt x="257676" y="455651"/>
                  </a:cubicBezTo>
                  <a:close/>
                </a:path>
              </a:pathLst>
            </a:custGeom>
            <a:solidFill>
              <a:srgbClr val="D87D22"/>
            </a:solidFill>
            <a:ln w="1545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FCF6D9E-ECBF-4464-B9DA-978197300458}"/>
                </a:ext>
              </a:extLst>
            </p:cNvPr>
            <p:cNvSpPr/>
            <p:nvPr/>
          </p:nvSpPr>
          <p:spPr>
            <a:xfrm>
              <a:off x="7784706" y="4194110"/>
              <a:ext cx="114799" cy="210533"/>
            </a:xfrm>
            <a:custGeom>
              <a:avLst/>
              <a:gdLst>
                <a:gd name="connsiteX0" fmla="*/ 216071 w 216070"/>
                <a:gd name="connsiteY0" fmla="*/ 14384 h 396258"/>
                <a:gd name="connsiteX1" fmla="*/ 157451 w 216070"/>
                <a:gd name="connsiteY1" fmla="*/ 0 h 396258"/>
                <a:gd name="connsiteX2" fmla="*/ 0 w 216070"/>
                <a:gd name="connsiteY2" fmla="*/ 198129 h 396258"/>
                <a:gd name="connsiteX3" fmla="*/ 157451 w 216070"/>
                <a:gd name="connsiteY3" fmla="*/ 396258 h 396258"/>
                <a:gd name="connsiteX4" fmla="*/ 216071 w 216070"/>
                <a:gd name="connsiteY4" fmla="*/ 382029 h 396258"/>
                <a:gd name="connsiteX5" fmla="*/ 105019 w 216070"/>
                <a:gd name="connsiteY5" fmla="*/ 198129 h 396258"/>
                <a:gd name="connsiteX6" fmla="*/ 216071 w 216070"/>
                <a:gd name="connsiteY6" fmla="*/ 14384 h 3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70" h="396258">
                  <a:moveTo>
                    <a:pt x="216071" y="14384"/>
                  </a:moveTo>
                  <a:cubicBezTo>
                    <a:pt x="197975" y="5104"/>
                    <a:pt x="178177" y="0"/>
                    <a:pt x="157451" y="0"/>
                  </a:cubicBezTo>
                  <a:cubicBezTo>
                    <a:pt x="70528" y="0"/>
                    <a:pt x="0" y="88779"/>
                    <a:pt x="0" y="198129"/>
                  </a:cubicBezTo>
                  <a:cubicBezTo>
                    <a:pt x="0" y="307634"/>
                    <a:pt x="70528" y="396258"/>
                    <a:pt x="157451" y="396258"/>
                  </a:cubicBezTo>
                  <a:cubicBezTo>
                    <a:pt x="178177" y="396258"/>
                    <a:pt x="197975" y="391309"/>
                    <a:pt x="216071" y="382029"/>
                  </a:cubicBezTo>
                  <a:cubicBezTo>
                    <a:pt x="151729" y="357746"/>
                    <a:pt x="105019" y="284588"/>
                    <a:pt x="105019" y="198129"/>
                  </a:cubicBezTo>
                  <a:cubicBezTo>
                    <a:pt x="105019" y="111670"/>
                    <a:pt x="151729" y="38512"/>
                    <a:pt x="216071" y="14384"/>
                  </a:cubicBezTo>
                  <a:close/>
                </a:path>
              </a:pathLst>
            </a:custGeom>
            <a:solidFill>
              <a:srgbClr val="D87D22"/>
            </a:solidFill>
            <a:ln w="15453"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8C88AFC-63BC-433B-9ED8-F3C706DEC572}"/>
                </a:ext>
              </a:extLst>
            </p:cNvPr>
            <p:cNvSpPr/>
            <p:nvPr/>
          </p:nvSpPr>
          <p:spPr>
            <a:xfrm>
              <a:off x="7777228" y="3706562"/>
              <a:ext cx="94748" cy="173554"/>
            </a:xfrm>
            <a:custGeom>
              <a:avLst/>
              <a:gdLst>
                <a:gd name="connsiteX0" fmla="*/ 129766 w 178331"/>
                <a:gd name="connsiteY0" fmla="*/ 326658 h 326657"/>
                <a:gd name="connsiteX1" fmla="*/ 178332 w 178331"/>
                <a:gd name="connsiteY1" fmla="*/ 314903 h 326657"/>
                <a:gd name="connsiteX2" fmla="*/ 86459 w 178331"/>
                <a:gd name="connsiteY2" fmla="*/ 163329 h 326657"/>
                <a:gd name="connsiteX3" fmla="*/ 178332 w 178331"/>
                <a:gd name="connsiteY3" fmla="*/ 11755 h 326657"/>
                <a:gd name="connsiteX4" fmla="*/ 129766 w 178331"/>
                <a:gd name="connsiteY4" fmla="*/ 0 h 326657"/>
                <a:gd name="connsiteX5" fmla="*/ 0 w 178331"/>
                <a:gd name="connsiteY5" fmla="*/ 163329 h 326657"/>
                <a:gd name="connsiteX6" fmla="*/ 129766 w 178331"/>
                <a:gd name="connsiteY6" fmla="*/ 326658 h 3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331" h="326657">
                  <a:moveTo>
                    <a:pt x="129766" y="326658"/>
                  </a:moveTo>
                  <a:cubicBezTo>
                    <a:pt x="146934" y="326658"/>
                    <a:pt x="163329" y="322482"/>
                    <a:pt x="178332" y="314903"/>
                  </a:cubicBezTo>
                  <a:cubicBezTo>
                    <a:pt x="125126" y="295106"/>
                    <a:pt x="86459" y="234785"/>
                    <a:pt x="86459" y="163329"/>
                  </a:cubicBezTo>
                  <a:cubicBezTo>
                    <a:pt x="86459" y="91872"/>
                    <a:pt x="125126" y="31552"/>
                    <a:pt x="178332" y="11755"/>
                  </a:cubicBezTo>
                  <a:cubicBezTo>
                    <a:pt x="163329" y="4176"/>
                    <a:pt x="146934" y="0"/>
                    <a:pt x="129766" y="0"/>
                  </a:cubicBezTo>
                  <a:cubicBezTo>
                    <a:pt x="58155" y="0"/>
                    <a:pt x="0" y="73158"/>
                    <a:pt x="0" y="163329"/>
                  </a:cubicBezTo>
                  <a:cubicBezTo>
                    <a:pt x="0" y="253500"/>
                    <a:pt x="58155" y="326658"/>
                    <a:pt x="129766" y="326658"/>
                  </a:cubicBezTo>
                  <a:close/>
                </a:path>
              </a:pathLst>
            </a:custGeom>
            <a:solidFill>
              <a:srgbClr val="D87D22"/>
            </a:solidFill>
            <a:ln w="15453"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023052-F8FA-4572-9530-7C0216AE24B6}"/>
                </a:ext>
              </a:extLst>
            </p:cNvPr>
            <p:cNvSpPr/>
            <p:nvPr/>
          </p:nvSpPr>
          <p:spPr>
            <a:xfrm>
              <a:off x="7563078" y="3156151"/>
              <a:ext cx="866127" cy="1499702"/>
            </a:xfrm>
            <a:custGeom>
              <a:avLst/>
              <a:gdLst>
                <a:gd name="connsiteX0" fmla="*/ 1116855 w 1630192"/>
                <a:gd name="connsiteY0" fmla="*/ 1905040 h 2822682"/>
                <a:gd name="connsiteX1" fmla="*/ 1181660 w 1630192"/>
                <a:gd name="connsiteY1" fmla="*/ 1889264 h 2822682"/>
                <a:gd name="connsiteX2" fmla="*/ 1290855 w 1630192"/>
                <a:gd name="connsiteY2" fmla="*/ 1686031 h 2822682"/>
                <a:gd name="connsiteX3" fmla="*/ 1181660 w 1630192"/>
                <a:gd name="connsiteY3" fmla="*/ 1482798 h 2822682"/>
                <a:gd name="connsiteX4" fmla="*/ 1116855 w 1630192"/>
                <a:gd name="connsiteY4" fmla="*/ 1467022 h 2822682"/>
                <a:gd name="connsiteX5" fmla="*/ 942854 w 1630192"/>
                <a:gd name="connsiteY5" fmla="*/ 1686031 h 2822682"/>
                <a:gd name="connsiteX6" fmla="*/ 1116855 w 1630192"/>
                <a:gd name="connsiteY6" fmla="*/ 1905040 h 2822682"/>
                <a:gd name="connsiteX7" fmla="*/ 929088 w 1630192"/>
                <a:gd name="connsiteY7" fmla="*/ 2287379 h 2822682"/>
                <a:gd name="connsiteX8" fmla="*/ 1116855 w 1630192"/>
                <a:gd name="connsiteY8" fmla="*/ 2523711 h 2822682"/>
                <a:gd name="connsiteX9" fmla="*/ 1186764 w 1630192"/>
                <a:gd name="connsiteY9" fmla="*/ 2506697 h 2822682"/>
                <a:gd name="connsiteX10" fmla="*/ 1304466 w 1630192"/>
                <a:gd name="connsiteY10" fmla="*/ 2287224 h 2822682"/>
                <a:gd name="connsiteX11" fmla="*/ 1186764 w 1630192"/>
                <a:gd name="connsiteY11" fmla="*/ 2067751 h 2822682"/>
                <a:gd name="connsiteX12" fmla="*/ 1116855 w 1630192"/>
                <a:gd name="connsiteY12" fmla="*/ 2050737 h 2822682"/>
                <a:gd name="connsiteX13" fmla="*/ 929088 w 1630192"/>
                <a:gd name="connsiteY13" fmla="*/ 2287379 h 2822682"/>
                <a:gd name="connsiteX14" fmla="*/ 848042 w 1630192"/>
                <a:gd name="connsiteY14" fmla="*/ 709151 h 2822682"/>
                <a:gd name="connsiteX15" fmla="*/ 1035809 w 1630192"/>
                <a:gd name="connsiteY15" fmla="*/ 945483 h 2822682"/>
                <a:gd name="connsiteX16" fmla="*/ 1105718 w 1630192"/>
                <a:gd name="connsiteY16" fmla="*/ 928315 h 2822682"/>
                <a:gd name="connsiteX17" fmla="*/ 1223420 w 1630192"/>
                <a:gd name="connsiteY17" fmla="*/ 708996 h 2822682"/>
                <a:gd name="connsiteX18" fmla="*/ 1105718 w 1630192"/>
                <a:gd name="connsiteY18" fmla="*/ 489678 h 2822682"/>
                <a:gd name="connsiteX19" fmla="*/ 1035809 w 1630192"/>
                <a:gd name="connsiteY19" fmla="*/ 472509 h 2822682"/>
                <a:gd name="connsiteX20" fmla="*/ 848042 w 1630192"/>
                <a:gd name="connsiteY20" fmla="*/ 709151 h 2822682"/>
                <a:gd name="connsiteX21" fmla="*/ 1529353 w 1630192"/>
                <a:gd name="connsiteY21" fmla="*/ 0 h 2822682"/>
                <a:gd name="connsiteX22" fmla="*/ 1614729 w 1630192"/>
                <a:gd name="connsiteY22" fmla="*/ 683940 h 2822682"/>
                <a:gd name="connsiteX23" fmla="*/ 1418147 w 1630192"/>
                <a:gd name="connsiteY23" fmla="*/ 938523 h 2822682"/>
                <a:gd name="connsiteX24" fmla="*/ 1629113 w 1630192"/>
                <a:gd name="connsiteY24" fmla="*/ 1194807 h 2822682"/>
                <a:gd name="connsiteX25" fmla="*/ 1501667 w 1630192"/>
                <a:gd name="connsiteY25" fmla="*/ 2822683 h 2822682"/>
                <a:gd name="connsiteX26" fmla="*/ 180652 w 1630192"/>
                <a:gd name="connsiteY26" fmla="*/ 2461225 h 2822682"/>
                <a:gd name="connsiteX27" fmla="*/ 152348 w 1630192"/>
                <a:gd name="connsiteY27" fmla="*/ 1915712 h 2822682"/>
                <a:gd name="connsiteX28" fmla="*/ 305932 w 1630192"/>
                <a:gd name="connsiteY28" fmla="*/ 1731194 h 2822682"/>
                <a:gd name="connsiteX29" fmla="*/ 125126 w 1630192"/>
                <a:gd name="connsiteY29" fmla="*/ 1543582 h 2822682"/>
                <a:gd name="connsiteX30" fmla="*/ 0 w 1630192"/>
                <a:gd name="connsiteY30" fmla="*/ 736991 h 2822682"/>
                <a:gd name="connsiteX31" fmla="*/ 276700 w 1630192"/>
                <a:gd name="connsiteY31" fmla="*/ 525406 h 2822682"/>
                <a:gd name="connsiteX32" fmla="*/ 368418 w 1630192"/>
                <a:gd name="connsiteY32" fmla="*/ 549379 h 2822682"/>
                <a:gd name="connsiteX33" fmla="*/ 556185 w 1630192"/>
                <a:gd name="connsiteY33" fmla="*/ 361613 h 2822682"/>
                <a:gd name="connsiteX34" fmla="*/ 555875 w 1630192"/>
                <a:gd name="connsiteY34" fmla="*/ 353415 h 2822682"/>
                <a:gd name="connsiteX35" fmla="*/ 1529353 w 1630192"/>
                <a:gd name="connsiteY35" fmla="*/ 0 h 2822682"/>
                <a:gd name="connsiteX36" fmla="*/ 574590 w 1630192"/>
                <a:gd name="connsiteY36" fmla="*/ 2349864 h 2822682"/>
                <a:gd name="connsiteX37" fmla="*/ 633209 w 1630192"/>
                <a:gd name="connsiteY37" fmla="*/ 2335480 h 2822682"/>
                <a:gd name="connsiteX38" fmla="*/ 731887 w 1630192"/>
                <a:gd name="connsiteY38" fmla="*/ 2151735 h 2822682"/>
                <a:gd name="connsiteX39" fmla="*/ 633209 w 1630192"/>
                <a:gd name="connsiteY39" fmla="*/ 1967990 h 2822682"/>
                <a:gd name="connsiteX40" fmla="*/ 574590 w 1630192"/>
                <a:gd name="connsiteY40" fmla="*/ 1953606 h 2822682"/>
                <a:gd name="connsiteX41" fmla="*/ 417138 w 1630192"/>
                <a:gd name="connsiteY41" fmla="*/ 2151735 h 2822682"/>
                <a:gd name="connsiteX42" fmla="*/ 574590 w 1630192"/>
                <a:gd name="connsiteY42" fmla="*/ 2349864 h 2822682"/>
                <a:gd name="connsiteX43" fmla="*/ 662596 w 1630192"/>
                <a:gd name="connsiteY43" fmla="*/ 1199292 h 2822682"/>
                <a:gd name="connsiteX44" fmla="*/ 581395 w 1630192"/>
                <a:gd name="connsiteY44" fmla="*/ 1047718 h 2822682"/>
                <a:gd name="connsiteX45" fmla="*/ 532830 w 1630192"/>
                <a:gd name="connsiteY45" fmla="*/ 1035963 h 2822682"/>
                <a:gd name="connsiteX46" fmla="*/ 403064 w 1630192"/>
                <a:gd name="connsiteY46" fmla="*/ 1199292 h 2822682"/>
                <a:gd name="connsiteX47" fmla="*/ 532830 w 1630192"/>
                <a:gd name="connsiteY47" fmla="*/ 1362621 h 2822682"/>
                <a:gd name="connsiteX48" fmla="*/ 581395 w 1630192"/>
                <a:gd name="connsiteY48" fmla="*/ 1350866 h 2822682"/>
                <a:gd name="connsiteX49" fmla="*/ 662596 w 1630192"/>
                <a:gd name="connsiteY49" fmla="*/ 1199292 h 282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30192" h="2822682">
                  <a:moveTo>
                    <a:pt x="1116855" y="1905040"/>
                  </a:moveTo>
                  <a:cubicBezTo>
                    <a:pt x="1139745" y="1905040"/>
                    <a:pt x="1161553" y="1899472"/>
                    <a:pt x="1181660" y="1889264"/>
                  </a:cubicBezTo>
                  <a:cubicBezTo>
                    <a:pt x="1245693" y="1856939"/>
                    <a:pt x="1290855" y="1778213"/>
                    <a:pt x="1290855" y="1686031"/>
                  </a:cubicBezTo>
                  <a:cubicBezTo>
                    <a:pt x="1290855" y="1593849"/>
                    <a:pt x="1245693" y="1515123"/>
                    <a:pt x="1181660" y="1482798"/>
                  </a:cubicBezTo>
                  <a:cubicBezTo>
                    <a:pt x="1161708" y="1472590"/>
                    <a:pt x="1139745" y="1467022"/>
                    <a:pt x="1116855" y="1467022"/>
                  </a:cubicBezTo>
                  <a:cubicBezTo>
                    <a:pt x="1020806" y="1467022"/>
                    <a:pt x="942854" y="1565081"/>
                    <a:pt x="942854" y="1686031"/>
                  </a:cubicBezTo>
                  <a:cubicBezTo>
                    <a:pt x="942854" y="1806981"/>
                    <a:pt x="1020806" y="1905040"/>
                    <a:pt x="1116855" y="1905040"/>
                  </a:cubicBezTo>
                  <a:close/>
                  <a:moveTo>
                    <a:pt x="929088" y="2287379"/>
                  </a:moveTo>
                  <a:cubicBezTo>
                    <a:pt x="929088" y="2417918"/>
                    <a:pt x="1013227" y="2523711"/>
                    <a:pt x="1116855" y="2523711"/>
                  </a:cubicBezTo>
                  <a:cubicBezTo>
                    <a:pt x="1141601" y="2523711"/>
                    <a:pt x="1165111" y="2517679"/>
                    <a:pt x="1186764" y="2506697"/>
                  </a:cubicBezTo>
                  <a:cubicBezTo>
                    <a:pt x="1255746" y="2471742"/>
                    <a:pt x="1304466" y="2386675"/>
                    <a:pt x="1304466" y="2287224"/>
                  </a:cubicBezTo>
                  <a:cubicBezTo>
                    <a:pt x="1304466" y="2187773"/>
                    <a:pt x="1255591" y="2102706"/>
                    <a:pt x="1186764" y="2067751"/>
                  </a:cubicBezTo>
                  <a:cubicBezTo>
                    <a:pt x="1165111" y="2056769"/>
                    <a:pt x="1141601" y="2050737"/>
                    <a:pt x="1116855" y="2050737"/>
                  </a:cubicBezTo>
                  <a:cubicBezTo>
                    <a:pt x="1013227" y="2050892"/>
                    <a:pt x="929088" y="2156839"/>
                    <a:pt x="929088" y="2287379"/>
                  </a:cubicBezTo>
                  <a:close/>
                  <a:moveTo>
                    <a:pt x="848042" y="709151"/>
                  </a:moveTo>
                  <a:cubicBezTo>
                    <a:pt x="848042" y="839690"/>
                    <a:pt x="932027" y="945483"/>
                    <a:pt x="1035809" y="945483"/>
                  </a:cubicBezTo>
                  <a:cubicBezTo>
                    <a:pt x="1060556" y="945483"/>
                    <a:pt x="1084220" y="939451"/>
                    <a:pt x="1105718" y="928315"/>
                  </a:cubicBezTo>
                  <a:cubicBezTo>
                    <a:pt x="1174855" y="893514"/>
                    <a:pt x="1223420" y="808447"/>
                    <a:pt x="1223420" y="708996"/>
                  </a:cubicBezTo>
                  <a:cubicBezTo>
                    <a:pt x="1223420" y="609545"/>
                    <a:pt x="1174700" y="524478"/>
                    <a:pt x="1105718" y="489678"/>
                  </a:cubicBezTo>
                  <a:cubicBezTo>
                    <a:pt x="1084220" y="478541"/>
                    <a:pt x="1060556" y="472509"/>
                    <a:pt x="1035809" y="472509"/>
                  </a:cubicBezTo>
                  <a:cubicBezTo>
                    <a:pt x="932027" y="472819"/>
                    <a:pt x="848042" y="578611"/>
                    <a:pt x="848042" y="709151"/>
                  </a:cubicBezTo>
                  <a:close/>
                  <a:moveTo>
                    <a:pt x="1529353" y="0"/>
                  </a:moveTo>
                  <a:cubicBezTo>
                    <a:pt x="1568484" y="56454"/>
                    <a:pt x="1598025" y="328669"/>
                    <a:pt x="1614729" y="683940"/>
                  </a:cubicBezTo>
                  <a:cubicBezTo>
                    <a:pt x="1503678" y="701727"/>
                    <a:pt x="1418147" y="808911"/>
                    <a:pt x="1418147" y="938523"/>
                  </a:cubicBezTo>
                  <a:cubicBezTo>
                    <a:pt x="1418147" y="1073702"/>
                    <a:pt x="1511102" y="1184290"/>
                    <a:pt x="1629113" y="1194807"/>
                  </a:cubicBezTo>
                  <a:cubicBezTo>
                    <a:pt x="1637156" y="1902720"/>
                    <a:pt x="1600809" y="2685338"/>
                    <a:pt x="1501667" y="2822683"/>
                  </a:cubicBezTo>
                  <a:cubicBezTo>
                    <a:pt x="1223575" y="2753083"/>
                    <a:pt x="180652" y="2461225"/>
                    <a:pt x="180652" y="2461225"/>
                  </a:cubicBezTo>
                  <a:cubicBezTo>
                    <a:pt x="180652" y="2461225"/>
                    <a:pt x="171526" y="2219789"/>
                    <a:pt x="152348" y="1915712"/>
                  </a:cubicBezTo>
                  <a:cubicBezTo>
                    <a:pt x="239735" y="1899782"/>
                    <a:pt x="305932" y="1823221"/>
                    <a:pt x="305932" y="1731194"/>
                  </a:cubicBezTo>
                  <a:cubicBezTo>
                    <a:pt x="305932" y="1629887"/>
                    <a:pt x="225660" y="1547294"/>
                    <a:pt x="125126" y="1543582"/>
                  </a:cubicBezTo>
                  <a:cubicBezTo>
                    <a:pt x="95739" y="1194188"/>
                    <a:pt x="54443" y="852064"/>
                    <a:pt x="0" y="736991"/>
                  </a:cubicBezTo>
                  <a:cubicBezTo>
                    <a:pt x="94347" y="657492"/>
                    <a:pt x="186529" y="587273"/>
                    <a:pt x="276700" y="525406"/>
                  </a:cubicBezTo>
                  <a:cubicBezTo>
                    <a:pt x="303767" y="540718"/>
                    <a:pt x="335165" y="549379"/>
                    <a:pt x="368418" y="549379"/>
                  </a:cubicBezTo>
                  <a:cubicBezTo>
                    <a:pt x="472200" y="549379"/>
                    <a:pt x="556185" y="465395"/>
                    <a:pt x="556185" y="361613"/>
                  </a:cubicBezTo>
                  <a:cubicBezTo>
                    <a:pt x="556185" y="358829"/>
                    <a:pt x="556185" y="356199"/>
                    <a:pt x="555875" y="353415"/>
                  </a:cubicBezTo>
                  <a:cubicBezTo>
                    <a:pt x="945019" y="140902"/>
                    <a:pt x="1280183" y="67126"/>
                    <a:pt x="1529353" y="0"/>
                  </a:cubicBezTo>
                  <a:close/>
                  <a:moveTo>
                    <a:pt x="574590" y="2349864"/>
                  </a:moveTo>
                  <a:cubicBezTo>
                    <a:pt x="595316" y="2349864"/>
                    <a:pt x="615268" y="2344915"/>
                    <a:pt x="633209" y="2335480"/>
                  </a:cubicBezTo>
                  <a:cubicBezTo>
                    <a:pt x="691055" y="2306248"/>
                    <a:pt x="731887" y="2234946"/>
                    <a:pt x="731887" y="2151735"/>
                  </a:cubicBezTo>
                  <a:cubicBezTo>
                    <a:pt x="731887" y="2068369"/>
                    <a:pt x="691055" y="1997068"/>
                    <a:pt x="633209" y="1967990"/>
                  </a:cubicBezTo>
                  <a:cubicBezTo>
                    <a:pt x="615113" y="1958710"/>
                    <a:pt x="595316" y="1953606"/>
                    <a:pt x="574590" y="1953606"/>
                  </a:cubicBezTo>
                  <a:cubicBezTo>
                    <a:pt x="487667" y="1953606"/>
                    <a:pt x="417138" y="2042385"/>
                    <a:pt x="417138" y="2151735"/>
                  </a:cubicBezTo>
                  <a:cubicBezTo>
                    <a:pt x="417138" y="2261240"/>
                    <a:pt x="487667" y="2349864"/>
                    <a:pt x="574590" y="2349864"/>
                  </a:cubicBezTo>
                  <a:close/>
                  <a:moveTo>
                    <a:pt x="662596" y="1199292"/>
                  </a:moveTo>
                  <a:cubicBezTo>
                    <a:pt x="662596" y="1130620"/>
                    <a:pt x="628878" y="1072001"/>
                    <a:pt x="581395" y="1047718"/>
                  </a:cubicBezTo>
                  <a:cubicBezTo>
                    <a:pt x="566393" y="1040139"/>
                    <a:pt x="549998" y="1035963"/>
                    <a:pt x="532830" y="1035963"/>
                  </a:cubicBezTo>
                  <a:cubicBezTo>
                    <a:pt x="461219" y="1035963"/>
                    <a:pt x="403064" y="1109121"/>
                    <a:pt x="403064" y="1199292"/>
                  </a:cubicBezTo>
                  <a:cubicBezTo>
                    <a:pt x="403064" y="1289464"/>
                    <a:pt x="461219" y="1362621"/>
                    <a:pt x="532830" y="1362621"/>
                  </a:cubicBezTo>
                  <a:cubicBezTo>
                    <a:pt x="549998" y="1362621"/>
                    <a:pt x="566393" y="1358445"/>
                    <a:pt x="581395" y="1350866"/>
                  </a:cubicBezTo>
                  <a:cubicBezTo>
                    <a:pt x="628878" y="1326738"/>
                    <a:pt x="662596" y="1267965"/>
                    <a:pt x="662596" y="1199292"/>
                  </a:cubicBezTo>
                  <a:close/>
                </a:path>
              </a:pathLst>
            </a:custGeom>
            <a:solidFill>
              <a:schemeClr val="bg1"/>
            </a:solidFill>
            <a:ln w="15453"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A72A887-D7CE-4401-A597-58231B6380E4}"/>
                </a:ext>
              </a:extLst>
            </p:cNvPr>
            <p:cNvSpPr/>
            <p:nvPr/>
          </p:nvSpPr>
          <p:spPr>
            <a:xfrm>
              <a:off x="7509119" y="4025156"/>
              <a:ext cx="819259" cy="251128"/>
            </a:xfrm>
            <a:custGeom>
              <a:avLst/>
              <a:gdLst>
                <a:gd name="connsiteX0" fmla="*/ 0 w 1690825"/>
                <a:gd name="connsiteY0" fmla="*/ 518291 h 518290"/>
                <a:gd name="connsiteX1" fmla="*/ 1690826 w 1690825"/>
                <a:gd name="connsiteY1" fmla="*/ 0 h 518290"/>
              </a:gdLst>
              <a:ahLst/>
              <a:cxnLst>
                <a:cxn ang="0">
                  <a:pos x="connsiteX0" y="connsiteY0"/>
                </a:cxn>
                <a:cxn ang="0">
                  <a:pos x="connsiteX1" y="connsiteY1"/>
                </a:cxn>
              </a:cxnLst>
              <a:rect l="l" t="t" r="r" b="b"/>
              <a:pathLst>
                <a:path w="1690825" h="518290">
                  <a:moveTo>
                    <a:pt x="0" y="518291"/>
                  </a:moveTo>
                  <a:lnTo>
                    <a:pt x="1690826" y="0"/>
                  </a:lnTo>
                </a:path>
              </a:pathLst>
            </a:custGeom>
            <a:ln w="114300" cap="flat">
              <a:solidFill>
                <a:srgbClr val="003C47"/>
              </a:solid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8B8B001D-55A2-47B6-B02D-9A7B59930038}"/>
                </a:ext>
              </a:extLst>
            </p:cNvPr>
            <p:cNvSpPr/>
            <p:nvPr/>
          </p:nvSpPr>
          <p:spPr>
            <a:xfrm>
              <a:off x="7353367" y="3369807"/>
              <a:ext cx="207484" cy="1668162"/>
            </a:xfrm>
            <a:custGeom>
              <a:avLst/>
              <a:gdLst>
                <a:gd name="connsiteX0" fmla="*/ 123734 w 390518"/>
                <a:gd name="connsiteY0" fmla="*/ 0 h 3139751"/>
                <a:gd name="connsiteX1" fmla="*/ 218700 w 390518"/>
                <a:gd name="connsiteY1" fmla="*/ 760810 h 3139751"/>
                <a:gd name="connsiteX2" fmla="*/ 0 w 390518"/>
                <a:gd name="connsiteY2" fmla="*/ 1044006 h 3139751"/>
                <a:gd name="connsiteX3" fmla="*/ 234631 w 390518"/>
                <a:gd name="connsiteY3" fmla="*/ 1329058 h 3139751"/>
                <a:gd name="connsiteX4" fmla="*/ 92801 w 390518"/>
                <a:gd name="connsiteY4" fmla="*/ 3139752 h 3139751"/>
                <a:gd name="connsiteX5" fmla="*/ 286444 w 390518"/>
                <a:gd name="connsiteY5" fmla="*/ 3047570 h 3139751"/>
                <a:gd name="connsiteX6" fmla="*/ 324957 w 390518"/>
                <a:gd name="connsiteY6" fmla="*/ 178796 h 3139751"/>
                <a:gd name="connsiteX7" fmla="*/ 123734 w 390518"/>
                <a:gd name="connsiteY7" fmla="*/ 0 h 31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518" h="3139751">
                  <a:moveTo>
                    <a:pt x="123734" y="0"/>
                  </a:moveTo>
                  <a:cubicBezTo>
                    <a:pt x="167196" y="62795"/>
                    <a:pt x="200140" y="365634"/>
                    <a:pt x="218700" y="760810"/>
                  </a:cubicBezTo>
                  <a:cubicBezTo>
                    <a:pt x="95121" y="780607"/>
                    <a:pt x="0" y="899856"/>
                    <a:pt x="0" y="1044006"/>
                  </a:cubicBezTo>
                  <a:cubicBezTo>
                    <a:pt x="0" y="1194343"/>
                    <a:pt x="103318" y="1317458"/>
                    <a:pt x="234631" y="1329058"/>
                  </a:cubicBezTo>
                  <a:cubicBezTo>
                    <a:pt x="243601" y="2116471"/>
                    <a:pt x="203233" y="2986940"/>
                    <a:pt x="92801" y="3139752"/>
                  </a:cubicBezTo>
                  <a:cubicBezTo>
                    <a:pt x="164257" y="3106343"/>
                    <a:pt x="228289" y="3076029"/>
                    <a:pt x="286444" y="3047570"/>
                  </a:cubicBezTo>
                  <a:cubicBezTo>
                    <a:pt x="422706" y="2572895"/>
                    <a:pt x="413891" y="772100"/>
                    <a:pt x="324957" y="178796"/>
                  </a:cubicBezTo>
                  <a:cubicBezTo>
                    <a:pt x="278092" y="126827"/>
                    <a:pt x="213905" y="60166"/>
                    <a:pt x="123734" y="0"/>
                  </a:cubicBezTo>
                  <a:close/>
                </a:path>
              </a:pathLst>
            </a:custGeom>
            <a:solidFill>
              <a:srgbClr val="D87D22"/>
            </a:solidFill>
            <a:ln w="1545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E27895-7732-4EF4-9D4F-31219DDF17EA}"/>
                </a:ext>
              </a:extLst>
            </p:cNvPr>
            <p:cNvSpPr/>
            <p:nvPr/>
          </p:nvSpPr>
          <p:spPr>
            <a:xfrm>
              <a:off x="7064356" y="4581896"/>
              <a:ext cx="152271" cy="279396"/>
            </a:xfrm>
            <a:custGeom>
              <a:avLst/>
              <a:gdLst>
                <a:gd name="connsiteX0" fmla="*/ 286599 w 286598"/>
                <a:gd name="connsiteY0" fmla="*/ 18869 h 525869"/>
                <a:gd name="connsiteX1" fmla="*/ 208801 w 286598"/>
                <a:gd name="connsiteY1" fmla="*/ 0 h 525869"/>
                <a:gd name="connsiteX2" fmla="*/ 0 w 286598"/>
                <a:gd name="connsiteY2" fmla="*/ 262935 h 525869"/>
                <a:gd name="connsiteX3" fmla="*/ 208801 w 286598"/>
                <a:gd name="connsiteY3" fmla="*/ 525870 h 525869"/>
                <a:gd name="connsiteX4" fmla="*/ 286599 w 286598"/>
                <a:gd name="connsiteY4" fmla="*/ 507000 h 525869"/>
                <a:gd name="connsiteX5" fmla="*/ 139201 w 286598"/>
                <a:gd name="connsiteY5" fmla="*/ 262935 h 525869"/>
                <a:gd name="connsiteX6" fmla="*/ 286599 w 286598"/>
                <a:gd name="connsiteY6" fmla="*/ 18869 h 52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98" h="525869">
                  <a:moveTo>
                    <a:pt x="286599" y="18869"/>
                  </a:moveTo>
                  <a:cubicBezTo>
                    <a:pt x="262471" y="6651"/>
                    <a:pt x="236332" y="0"/>
                    <a:pt x="208801" y="0"/>
                  </a:cubicBezTo>
                  <a:cubicBezTo>
                    <a:pt x="93574" y="0"/>
                    <a:pt x="0" y="117702"/>
                    <a:pt x="0" y="262935"/>
                  </a:cubicBezTo>
                  <a:cubicBezTo>
                    <a:pt x="0" y="408168"/>
                    <a:pt x="93574" y="525870"/>
                    <a:pt x="208801" y="525870"/>
                  </a:cubicBezTo>
                  <a:cubicBezTo>
                    <a:pt x="236332" y="525870"/>
                    <a:pt x="262471" y="519219"/>
                    <a:pt x="286599" y="507000"/>
                  </a:cubicBezTo>
                  <a:cubicBezTo>
                    <a:pt x="201223" y="474829"/>
                    <a:pt x="139201" y="377698"/>
                    <a:pt x="139201" y="262935"/>
                  </a:cubicBezTo>
                  <a:cubicBezTo>
                    <a:pt x="139201" y="148172"/>
                    <a:pt x="201223" y="51040"/>
                    <a:pt x="286599" y="18869"/>
                  </a:cubicBezTo>
                  <a:close/>
                </a:path>
              </a:pathLst>
            </a:custGeom>
            <a:solidFill>
              <a:srgbClr val="D87D22"/>
            </a:solidFill>
            <a:ln w="1545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2A8DA5B-2798-43CE-B14F-F84570EB1B79}"/>
                </a:ext>
              </a:extLst>
            </p:cNvPr>
            <p:cNvSpPr/>
            <p:nvPr/>
          </p:nvSpPr>
          <p:spPr>
            <a:xfrm>
              <a:off x="7072491" y="4236758"/>
              <a:ext cx="141095" cy="258852"/>
            </a:xfrm>
            <a:custGeom>
              <a:avLst/>
              <a:gdLst>
                <a:gd name="connsiteX0" fmla="*/ 0 w 265564"/>
                <a:gd name="connsiteY0" fmla="*/ 243601 h 487202"/>
                <a:gd name="connsiteX1" fmla="*/ 193489 w 265564"/>
                <a:gd name="connsiteY1" fmla="*/ 487203 h 487202"/>
                <a:gd name="connsiteX2" fmla="*/ 265564 w 265564"/>
                <a:gd name="connsiteY2" fmla="*/ 469725 h 487202"/>
                <a:gd name="connsiteX3" fmla="*/ 128993 w 265564"/>
                <a:gd name="connsiteY3" fmla="*/ 243601 h 487202"/>
                <a:gd name="connsiteX4" fmla="*/ 265564 w 265564"/>
                <a:gd name="connsiteY4" fmla="*/ 17478 h 487202"/>
                <a:gd name="connsiteX5" fmla="*/ 193489 w 265564"/>
                <a:gd name="connsiteY5" fmla="*/ 0 h 487202"/>
                <a:gd name="connsiteX6" fmla="*/ 0 w 265564"/>
                <a:gd name="connsiteY6" fmla="*/ 243601 h 48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64" h="487202">
                  <a:moveTo>
                    <a:pt x="0" y="243601"/>
                  </a:moveTo>
                  <a:cubicBezTo>
                    <a:pt x="0" y="378162"/>
                    <a:pt x="86614" y="487203"/>
                    <a:pt x="193489" y="487203"/>
                  </a:cubicBezTo>
                  <a:cubicBezTo>
                    <a:pt x="219009" y="487203"/>
                    <a:pt x="243292" y="481016"/>
                    <a:pt x="265564" y="469725"/>
                  </a:cubicBezTo>
                  <a:cubicBezTo>
                    <a:pt x="186529" y="440029"/>
                    <a:pt x="128993" y="350013"/>
                    <a:pt x="128993" y="243601"/>
                  </a:cubicBezTo>
                  <a:cubicBezTo>
                    <a:pt x="128993" y="137190"/>
                    <a:pt x="186529" y="47174"/>
                    <a:pt x="265564" y="17478"/>
                  </a:cubicBezTo>
                  <a:cubicBezTo>
                    <a:pt x="243292" y="6187"/>
                    <a:pt x="219009" y="0"/>
                    <a:pt x="193489" y="0"/>
                  </a:cubicBezTo>
                  <a:cubicBezTo>
                    <a:pt x="86614" y="0"/>
                    <a:pt x="0" y="109041"/>
                    <a:pt x="0" y="243601"/>
                  </a:cubicBezTo>
                  <a:close/>
                </a:path>
              </a:pathLst>
            </a:custGeom>
            <a:solidFill>
              <a:srgbClr val="D87D22"/>
            </a:solidFill>
            <a:ln w="1545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787F797-B4E4-4518-9E59-A33455CDA441}"/>
                </a:ext>
              </a:extLst>
            </p:cNvPr>
            <p:cNvSpPr/>
            <p:nvPr/>
          </p:nvSpPr>
          <p:spPr>
            <a:xfrm>
              <a:off x="7016447" y="3649204"/>
              <a:ext cx="152271" cy="279396"/>
            </a:xfrm>
            <a:custGeom>
              <a:avLst/>
              <a:gdLst>
                <a:gd name="connsiteX0" fmla="*/ 286599 w 286598"/>
                <a:gd name="connsiteY0" fmla="*/ 506846 h 525869"/>
                <a:gd name="connsiteX1" fmla="*/ 139201 w 286598"/>
                <a:gd name="connsiteY1" fmla="*/ 262935 h 525869"/>
                <a:gd name="connsiteX2" fmla="*/ 286599 w 286598"/>
                <a:gd name="connsiteY2" fmla="*/ 19024 h 525869"/>
                <a:gd name="connsiteX3" fmla="*/ 208801 w 286598"/>
                <a:gd name="connsiteY3" fmla="*/ 0 h 525869"/>
                <a:gd name="connsiteX4" fmla="*/ 0 w 286598"/>
                <a:gd name="connsiteY4" fmla="*/ 262935 h 525869"/>
                <a:gd name="connsiteX5" fmla="*/ 208801 w 286598"/>
                <a:gd name="connsiteY5" fmla="*/ 525870 h 525869"/>
                <a:gd name="connsiteX6" fmla="*/ 286599 w 286598"/>
                <a:gd name="connsiteY6" fmla="*/ 506846 h 52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98" h="525869">
                  <a:moveTo>
                    <a:pt x="286599" y="506846"/>
                  </a:moveTo>
                  <a:cubicBezTo>
                    <a:pt x="201222" y="474829"/>
                    <a:pt x="139201" y="377698"/>
                    <a:pt x="139201" y="262935"/>
                  </a:cubicBezTo>
                  <a:cubicBezTo>
                    <a:pt x="139201" y="148172"/>
                    <a:pt x="201222" y="51040"/>
                    <a:pt x="286599" y="19024"/>
                  </a:cubicBezTo>
                  <a:cubicBezTo>
                    <a:pt x="262626" y="6651"/>
                    <a:pt x="236332" y="0"/>
                    <a:pt x="208801" y="0"/>
                  </a:cubicBezTo>
                  <a:cubicBezTo>
                    <a:pt x="93419" y="0"/>
                    <a:pt x="0" y="117702"/>
                    <a:pt x="0" y="262935"/>
                  </a:cubicBezTo>
                  <a:cubicBezTo>
                    <a:pt x="0" y="408168"/>
                    <a:pt x="93419" y="525870"/>
                    <a:pt x="208801" y="525870"/>
                  </a:cubicBezTo>
                  <a:cubicBezTo>
                    <a:pt x="236332" y="525870"/>
                    <a:pt x="262626" y="519219"/>
                    <a:pt x="286599" y="506846"/>
                  </a:cubicBezTo>
                  <a:close/>
                </a:path>
              </a:pathLst>
            </a:custGeom>
            <a:solidFill>
              <a:srgbClr val="D87D22"/>
            </a:solidFill>
            <a:ln w="15453"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FF798DE7-8BBA-44BA-84B1-82B877018BD1}"/>
                </a:ext>
              </a:extLst>
            </p:cNvPr>
            <p:cNvSpPr/>
            <p:nvPr/>
          </p:nvSpPr>
          <p:spPr>
            <a:xfrm>
              <a:off x="6761785" y="4524373"/>
              <a:ext cx="127700" cy="234200"/>
            </a:xfrm>
            <a:custGeom>
              <a:avLst/>
              <a:gdLst>
                <a:gd name="connsiteX0" fmla="*/ 240353 w 240353"/>
                <a:gd name="connsiteY0" fmla="*/ 15931 h 440802"/>
                <a:gd name="connsiteX1" fmla="*/ 175084 w 240353"/>
                <a:gd name="connsiteY1" fmla="*/ 0 h 440802"/>
                <a:gd name="connsiteX2" fmla="*/ 0 w 240353"/>
                <a:gd name="connsiteY2" fmla="*/ 220401 h 440802"/>
                <a:gd name="connsiteX3" fmla="*/ 175084 w 240353"/>
                <a:gd name="connsiteY3" fmla="*/ 440803 h 440802"/>
                <a:gd name="connsiteX4" fmla="*/ 240353 w 240353"/>
                <a:gd name="connsiteY4" fmla="*/ 424872 h 440802"/>
                <a:gd name="connsiteX5" fmla="*/ 116774 w 240353"/>
                <a:gd name="connsiteY5" fmla="*/ 220401 h 440802"/>
                <a:gd name="connsiteX6" fmla="*/ 240353 w 240353"/>
                <a:gd name="connsiteY6" fmla="*/ 15931 h 44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353" h="440802">
                  <a:moveTo>
                    <a:pt x="240353" y="15931"/>
                  </a:moveTo>
                  <a:cubicBezTo>
                    <a:pt x="220247" y="5568"/>
                    <a:pt x="198129" y="0"/>
                    <a:pt x="175084" y="0"/>
                  </a:cubicBezTo>
                  <a:cubicBezTo>
                    <a:pt x="78416" y="0"/>
                    <a:pt x="0" y="98678"/>
                    <a:pt x="0" y="220401"/>
                  </a:cubicBezTo>
                  <a:cubicBezTo>
                    <a:pt x="0" y="342125"/>
                    <a:pt x="78416" y="440803"/>
                    <a:pt x="175084" y="440803"/>
                  </a:cubicBezTo>
                  <a:cubicBezTo>
                    <a:pt x="198129" y="440803"/>
                    <a:pt x="220247" y="435235"/>
                    <a:pt x="240353" y="424872"/>
                  </a:cubicBezTo>
                  <a:cubicBezTo>
                    <a:pt x="168742" y="397960"/>
                    <a:pt x="116774" y="316605"/>
                    <a:pt x="116774" y="220401"/>
                  </a:cubicBezTo>
                  <a:cubicBezTo>
                    <a:pt x="116774" y="124198"/>
                    <a:pt x="168742" y="42843"/>
                    <a:pt x="240353" y="15931"/>
                  </a:cubicBezTo>
                  <a:close/>
                </a:path>
              </a:pathLst>
            </a:custGeom>
            <a:solidFill>
              <a:srgbClr val="D87D22"/>
            </a:solidFill>
            <a:ln w="1545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33CFD5A-56A3-4263-841D-788DFBE4D44E}"/>
                </a:ext>
              </a:extLst>
            </p:cNvPr>
            <p:cNvSpPr/>
            <p:nvPr/>
          </p:nvSpPr>
          <p:spPr>
            <a:xfrm>
              <a:off x="6753486" y="3982015"/>
              <a:ext cx="105349" cy="193112"/>
            </a:xfrm>
            <a:custGeom>
              <a:avLst/>
              <a:gdLst>
                <a:gd name="connsiteX0" fmla="*/ 144305 w 198283"/>
                <a:gd name="connsiteY0" fmla="*/ 363469 h 363468"/>
                <a:gd name="connsiteX1" fmla="*/ 198284 w 198283"/>
                <a:gd name="connsiteY1" fmla="*/ 350322 h 363468"/>
                <a:gd name="connsiteX2" fmla="*/ 96203 w 198283"/>
                <a:gd name="connsiteY2" fmla="*/ 181734 h 363468"/>
                <a:gd name="connsiteX3" fmla="*/ 198284 w 198283"/>
                <a:gd name="connsiteY3" fmla="*/ 13147 h 363468"/>
                <a:gd name="connsiteX4" fmla="*/ 144305 w 198283"/>
                <a:gd name="connsiteY4" fmla="*/ 0 h 363468"/>
                <a:gd name="connsiteX5" fmla="*/ 0 w 198283"/>
                <a:gd name="connsiteY5" fmla="*/ 181734 h 363468"/>
                <a:gd name="connsiteX6" fmla="*/ 144305 w 198283"/>
                <a:gd name="connsiteY6" fmla="*/ 363469 h 36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283" h="363468">
                  <a:moveTo>
                    <a:pt x="144305" y="363469"/>
                  </a:moveTo>
                  <a:cubicBezTo>
                    <a:pt x="163329" y="363469"/>
                    <a:pt x="181580" y="358829"/>
                    <a:pt x="198284" y="350322"/>
                  </a:cubicBezTo>
                  <a:cubicBezTo>
                    <a:pt x="139201" y="328359"/>
                    <a:pt x="96203" y="261234"/>
                    <a:pt x="96203" y="181734"/>
                  </a:cubicBezTo>
                  <a:cubicBezTo>
                    <a:pt x="96203" y="102235"/>
                    <a:pt x="139201" y="35109"/>
                    <a:pt x="198284" y="13147"/>
                  </a:cubicBezTo>
                  <a:cubicBezTo>
                    <a:pt x="181580" y="4640"/>
                    <a:pt x="163329" y="0"/>
                    <a:pt x="144305" y="0"/>
                  </a:cubicBezTo>
                  <a:cubicBezTo>
                    <a:pt x="64651" y="0"/>
                    <a:pt x="0" y="81355"/>
                    <a:pt x="0" y="181734"/>
                  </a:cubicBezTo>
                  <a:cubicBezTo>
                    <a:pt x="0" y="282114"/>
                    <a:pt x="64651" y="363469"/>
                    <a:pt x="144305" y="363469"/>
                  </a:cubicBezTo>
                  <a:close/>
                </a:path>
              </a:pathLst>
            </a:custGeom>
            <a:solidFill>
              <a:srgbClr val="D87D22"/>
            </a:solidFill>
            <a:ln w="1545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17655E7A-B1B7-42FF-A748-848FE5343849}"/>
                </a:ext>
              </a:extLst>
            </p:cNvPr>
            <p:cNvSpPr/>
            <p:nvPr/>
          </p:nvSpPr>
          <p:spPr>
            <a:xfrm>
              <a:off x="6515177" y="3369807"/>
              <a:ext cx="963491" cy="1668162"/>
            </a:xfrm>
            <a:custGeom>
              <a:avLst/>
              <a:gdLst>
                <a:gd name="connsiteX0" fmla="*/ 1242444 w 1813447"/>
                <a:gd name="connsiteY0" fmla="*/ 2118946 h 3139751"/>
                <a:gd name="connsiteX1" fmla="*/ 1314520 w 1813447"/>
                <a:gd name="connsiteY1" fmla="*/ 2101468 h 3139751"/>
                <a:gd name="connsiteX2" fmla="*/ 1435934 w 1813447"/>
                <a:gd name="connsiteY2" fmla="*/ 1875344 h 3139751"/>
                <a:gd name="connsiteX3" fmla="*/ 1314520 w 1813447"/>
                <a:gd name="connsiteY3" fmla="*/ 1649220 h 3139751"/>
                <a:gd name="connsiteX4" fmla="*/ 1242444 w 1813447"/>
                <a:gd name="connsiteY4" fmla="*/ 1631743 h 3139751"/>
                <a:gd name="connsiteX5" fmla="*/ 1048955 w 1813447"/>
                <a:gd name="connsiteY5" fmla="*/ 1875344 h 3139751"/>
                <a:gd name="connsiteX6" fmla="*/ 1242444 w 1813447"/>
                <a:gd name="connsiteY6" fmla="*/ 2118946 h 3139751"/>
                <a:gd name="connsiteX7" fmla="*/ 1033643 w 1813447"/>
                <a:gd name="connsiteY7" fmla="*/ 2544281 h 3139751"/>
                <a:gd name="connsiteX8" fmla="*/ 1242444 w 1813447"/>
                <a:gd name="connsiteY8" fmla="*/ 2807216 h 3139751"/>
                <a:gd name="connsiteX9" fmla="*/ 1320242 w 1813447"/>
                <a:gd name="connsiteY9" fmla="*/ 2788347 h 3139751"/>
                <a:gd name="connsiteX10" fmla="*/ 1451246 w 1813447"/>
                <a:gd name="connsiteY10" fmla="*/ 2544281 h 3139751"/>
                <a:gd name="connsiteX11" fmla="*/ 1320242 w 1813447"/>
                <a:gd name="connsiteY11" fmla="*/ 2300216 h 3139751"/>
                <a:gd name="connsiteX12" fmla="*/ 1242444 w 1813447"/>
                <a:gd name="connsiteY12" fmla="*/ 2281347 h 3139751"/>
                <a:gd name="connsiteX13" fmla="*/ 1033643 w 1813447"/>
                <a:gd name="connsiteY13" fmla="*/ 2544281 h 3139751"/>
                <a:gd name="connsiteX14" fmla="*/ 943472 w 1813447"/>
                <a:gd name="connsiteY14" fmla="*/ 788805 h 3139751"/>
                <a:gd name="connsiteX15" fmla="*/ 1152273 w 1813447"/>
                <a:gd name="connsiteY15" fmla="*/ 1051739 h 3139751"/>
                <a:gd name="connsiteX16" fmla="*/ 1230071 w 1813447"/>
                <a:gd name="connsiteY16" fmla="*/ 1032715 h 3139751"/>
                <a:gd name="connsiteX17" fmla="*/ 1361074 w 1813447"/>
                <a:gd name="connsiteY17" fmla="*/ 788805 h 3139751"/>
                <a:gd name="connsiteX18" fmla="*/ 1230071 w 1813447"/>
                <a:gd name="connsiteY18" fmla="*/ 544894 h 3139751"/>
                <a:gd name="connsiteX19" fmla="*/ 1152273 w 1813447"/>
                <a:gd name="connsiteY19" fmla="*/ 525870 h 3139751"/>
                <a:gd name="connsiteX20" fmla="*/ 943472 w 1813447"/>
                <a:gd name="connsiteY20" fmla="*/ 788805 h 3139751"/>
                <a:gd name="connsiteX21" fmla="*/ 1701343 w 1813447"/>
                <a:gd name="connsiteY21" fmla="*/ 0 h 3139751"/>
                <a:gd name="connsiteX22" fmla="*/ 1796309 w 1813447"/>
                <a:gd name="connsiteY22" fmla="*/ 760810 h 3139751"/>
                <a:gd name="connsiteX23" fmla="*/ 1577609 w 1813447"/>
                <a:gd name="connsiteY23" fmla="*/ 1044006 h 3139751"/>
                <a:gd name="connsiteX24" fmla="*/ 1812240 w 1813447"/>
                <a:gd name="connsiteY24" fmla="*/ 1329058 h 3139751"/>
                <a:gd name="connsiteX25" fmla="*/ 1670410 w 1813447"/>
                <a:gd name="connsiteY25" fmla="*/ 3139752 h 3139751"/>
                <a:gd name="connsiteX26" fmla="*/ 201068 w 1813447"/>
                <a:gd name="connsiteY26" fmla="*/ 2737616 h 3139751"/>
                <a:gd name="connsiteX27" fmla="*/ 169516 w 1813447"/>
                <a:gd name="connsiteY27" fmla="*/ 2130855 h 3139751"/>
                <a:gd name="connsiteX28" fmla="*/ 340269 w 1813447"/>
                <a:gd name="connsiteY28" fmla="*/ 1925611 h 3139751"/>
                <a:gd name="connsiteX29" fmla="*/ 139201 w 1813447"/>
                <a:gd name="connsiteY29" fmla="*/ 1716965 h 3139751"/>
                <a:gd name="connsiteX30" fmla="*/ 0 w 1813447"/>
                <a:gd name="connsiteY30" fmla="*/ 819738 h 3139751"/>
                <a:gd name="connsiteX31" fmla="*/ 307789 w 1813447"/>
                <a:gd name="connsiteY31" fmla="*/ 584334 h 3139751"/>
                <a:gd name="connsiteX32" fmla="*/ 409869 w 1813447"/>
                <a:gd name="connsiteY32" fmla="*/ 610937 h 3139751"/>
                <a:gd name="connsiteX33" fmla="*/ 618670 w 1813447"/>
                <a:gd name="connsiteY33" fmla="*/ 402136 h 3139751"/>
                <a:gd name="connsiteX34" fmla="*/ 618361 w 1813447"/>
                <a:gd name="connsiteY34" fmla="*/ 393010 h 3139751"/>
                <a:gd name="connsiteX35" fmla="*/ 1701343 w 1813447"/>
                <a:gd name="connsiteY35" fmla="*/ 0 h 3139751"/>
                <a:gd name="connsiteX36" fmla="*/ 639241 w 1813447"/>
                <a:gd name="connsiteY36" fmla="*/ 2613882 h 3139751"/>
                <a:gd name="connsiteX37" fmla="*/ 704511 w 1813447"/>
                <a:gd name="connsiteY37" fmla="*/ 2597951 h 3139751"/>
                <a:gd name="connsiteX38" fmla="*/ 814325 w 1813447"/>
                <a:gd name="connsiteY38" fmla="*/ 2393481 h 3139751"/>
                <a:gd name="connsiteX39" fmla="*/ 704511 w 1813447"/>
                <a:gd name="connsiteY39" fmla="*/ 2189010 h 3139751"/>
                <a:gd name="connsiteX40" fmla="*/ 639241 w 1813447"/>
                <a:gd name="connsiteY40" fmla="*/ 2173079 h 3139751"/>
                <a:gd name="connsiteX41" fmla="*/ 464157 w 1813447"/>
                <a:gd name="connsiteY41" fmla="*/ 2393481 h 3139751"/>
                <a:gd name="connsiteX42" fmla="*/ 639241 w 1813447"/>
                <a:gd name="connsiteY42" fmla="*/ 2613882 h 3139751"/>
                <a:gd name="connsiteX43" fmla="*/ 737146 w 1813447"/>
                <a:gd name="connsiteY43" fmla="*/ 1334008 h 3139751"/>
                <a:gd name="connsiteX44" fmla="*/ 646820 w 1813447"/>
                <a:gd name="connsiteY44" fmla="*/ 1165420 h 3139751"/>
                <a:gd name="connsiteX45" fmla="*/ 592841 w 1813447"/>
                <a:gd name="connsiteY45" fmla="*/ 1152273 h 3139751"/>
                <a:gd name="connsiteX46" fmla="*/ 448536 w 1813447"/>
                <a:gd name="connsiteY46" fmla="*/ 1334008 h 3139751"/>
                <a:gd name="connsiteX47" fmla="*/ 592841 w 1813447"/>
                <a:gd name="connsiteY47" fmla="*/ 1515742 h 3139751"/>
                <a:gd name="connsiteX48" fmla="*/ 646820 w 1813447"/>
                <a:gd name="connsiteY48" fmla="*/ 1502595 h 3139751"/>
                <a:gd name="connsiteX49" fmla="*/ 737146 w 1813447"/>
                <a:gd name="connsiteY49" fmla="*/ 1334008 h 313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13447" h="3139751">
                  <a:moveTo>
                    <a:pt x="1242444" y="2118946"/>
                  </a:moveTo>
                  <a:cubicBezTo>
                    <a:pt x="1267965" y="2118946"/>
                    <a:pt x="1292247" y="2112759"/>
                    <a:pt x="1314520" y="2101468"/>
                  </a:cubicBezTo>
                  <a:cubicBezTo>
                    <a:pt x="1385667" y="2065431"/>
                    <a:pt x="1435934" y="1977889"/>
                    <a:pt x="1435934" y="1875344"/>
                  </a:cubicBezTo>
                  <a:cubicBezTo>
                    <a:pt x="1435934" y="1772800"/>
                    <a:pt x="1385667" y="1685258"/>
                    <a:pt x="1314520" y="1649220"/>
                  </a:cubicBezTo>
                  <a:cubicBezTo>
                    <a:pt x="1292247" y="1637929"/>
                    <a:pt x="1267965" y="1631743"/>
                    <a:pt x="1242444" y="1631743"/>
                  </a:cubicBezTo>
                  <a:cubicBezTo>
                    <a:pt x="1135569" y="1631743"/>
                    <a:pt x="1048955" y="1740783"/>
                    <a:pt x="1048955" y="1875344"/>
                  </a:cubicBezTo>
                  <a:cubicBezTo>
                    <a:pt x="1048955" y="2009905"/>
                    <a:pt x="1135569" y="2118946"/>
                    <a:pt x="1242444" y="2118946"/>
                  </a:cubicBezTo>
                  <a:close/>
                  <a:moveTo>
                    <a:pt x="1033643" y="2544281"/>
                  </a:moveTo>
                  <a:cubicBezTo>
                    <a:pt x="1033643" y="2689514"/>
                    <a:pt x="1127217" y="2807216"/>
                    <a:pt x="1242444" y="2807216"/>
                  </a:cubicBezTo>
                  <a:cubicBezTo>
                    <a:pt x="1269975" y="2807216"/>
                    <a:pt x="1296114" y="2800566"/>
                    <a:pt x="1320242" y="2788347"/>
                  </a:cubicBezTo>
                  <a:cubicBezTo>
                    <a:pt x="1396957" y="2749525"/>
                    <a:pt x="1451246" y="2654869"/>
                    <a:pt x="1451246" y="2544281"/>
                  </a:cubicBezTo>
                  <a:cubicBezTo>
                    <a:pt x="1451246" y="2433694"/>
                    <a:pt x="1396957" y="2339038"/>
                    <a:pt x="1320242" y="2300216"/>
                  </a:cubicBezTo>
                  <a:cubicBezTo>
                    <a:pt x="1296114" y="2287997"/>
                    <a:pt x="1269975" y="2281347"/>
                    <a:pt x="1242444" y="2281347"/>
                  </a:cubicBezTo>
                  <a:cubicBezTo>
                    <a:pt x="1127217" y="2281347"/>
                    <a:pt x="1033643" y="2399049"/>
                    <a:pt x="1033643" y="2544281"/>
                  </a:cubicBezTo>
                  <a:close/>
                  <a:moveTo>
                    <a:pt x="943472" y="788805"/>
                  </a:moveTo>
                  <a:cubicBezTo>
                    <a:pt x="943472" y="934037"/>
                    <a:pt x="1036891" y="1051739"/>
                    <a:pt x="1152273" y="1051739"/>
                  </a:cubicBezTo>
                  <a:cubicBezTo>
                    <a:pt x="1179804" y="1051739"/>
                    <a:pt x="1206098" y="1045089"/>
                    <a:pt x="1230071" y="1032715"/>
                  </a:cubicBezTo>
                  <a:cubicBezTo>
                    <a:pt x="1306941" y="994048"/>
                    <a:pt x="1361074" y="899392"/>
                    <a:pt x="1361074" y="788805"/>
                  </a:cubicBezTo>
                  <a:cubicBezTo>
                    <a:pt x="1361074" y="678217"/>
                    <a:pt x="1306941" y="583561"/>
                    <a:pt x="1230071" y="544894"/>
                  </a:cubicBezTo>
                  <a:cubicBezTo>
                    <a:pt x="1206098" y="532520"/>
                    <a:pt x="1179804" y="525870"/>
                    <a:pt x="1152273" y="525870"/>
                  </a:cubicBezTo>
                  <a:cubicBezTo>
                    <a:pt x="1036891" y="525870"/>
                    <a:pt x="943472" y="643572"/>
                    <a:pt x="943472" y="788805"/>
                  </a:cubicBezTo>
                  <a:close/>
                  <a:moveTo>
                    <a:pt x="1701343" y="0"/>
                  </a:moveTo>
                  <a:cubicBezTo>
                    <a:pt x="1744805" y="62795"/>
                    <a:pt x="1777749" y="365634"/>
                    <a:pt x="1796309" y="760810"/>
                  </a:cubicBezTo>
                  <a:cubicBezTo>
                    <a:pt x="1672730" y="780607"/>
                    <a:pt x="1577609" y="899856"/>
                    <a:pt x="1577609" y="1044006"/>
                  </a:cubicBezTo>
                  <a:cubicBezTo>
                    <a:pt x="1577609" y="1194343"/>
                    <a:pt x="1680927" y="1317458"/>
                    <a:pt x="1812240" y="1329058"/>
                  </a:cubicBezTo>
                  <a:cubicBezTo>
                    <a:pt x="1821210" y="2116471"/>
                    <a:pt x="1780842" y="2986940"/>
                    <a:pt x="1670410" y="3139752"/>
                  </a:cubicBezTo>
                  <a:cubicBezTo>
                    <a:pt x="1361074" y="3062418"/>
                    <a:pt x="201068" y="2737616"/>
                    <a:pt x="201068" y="2737616"/>
                  </a:cubicBezTo>
                  <a:cubicBezTo>
                    <a:pt x="201068" y="2737616"/>
                    <a:pt x="190860" y="2469113"/>
                    <a:pt x="169516" y="2130855"/>
                  </a:cubicBezTo>
                  <a:cubicBezTo>
                    <a:pt x="266647" y="2113068"/>
                    <a:pt x="340269" y="2028001"/>
                    <a:pt x="340269" y="1925611"/>
                  </a:cubicBezTo>
                  <a:cubicBezTo>
                    <a:pt x="340269" y="1812859"/>
                    <a:pt x="251025" y="1720986"/>
                    <a:pt x="139201" y="1716965"/>
                  </a:cubicBezTo>
                  <a:cubicBezTo>
                    <a:pt x="106566" y="1328285"/>
                    <a:pt x="60630" y="947803"/>
                    <a:pt x="0" y="819738"/>
                  </a:cubicBezTo>
                  <a:cubicBezTo>
                    <a:pt x="104865" y="731268"/>
                    <a:pt x="207564" y="653161"/>
                    <a:pt x="307789" y="584334"/>
                  </a:cubicBezTo>
                  <a:cubicBezTo>
                    <a:pt x="337949" y="601347"/>
                    <a:pt x="372749" y="610937"/>
                    <a:pt x="409869" y="610937"/>
                  </a:cubicBezTo>
                  <a:cubicBezTo>
                    <a:pt x="525251" y="610937"/>
                    <a:pt x="618670" y="517518"/>
                    <a:pt x="618670" y="402136"/>
                  </a:cubicBezTo>
                  <a:cubicBezTo>
                    <a:pt x="618670" y="399042"/>
                    <a:pt x="618670" y="396104"/>
                    <a:pt x="618361" y="393010"/>
                  </a:cubicBezTo>
                  <a:cubicBezTo>
                    <a:pt x="1051275" y="156678"/>
                    <a:pt x="1424179" y="74704"/>
                    <a:pt x="1701343" y="0"/>
                  </a:cubicBezTo>
                  <a:close/>
                  <a:moveTo>
                    <a:pt x="639241" y="2613882"/>
                  </a:moveTo>
                  <a:cubicBezTo>
                    <a:pt x="662287" y="2613882"/>
                    <a:pt x="684404" y="2608314"/>
                    <a:pt x="704511" y="2597951"/>
                  </a:cubicBezTo>
                  <a:cubicBezTo>
                    <a:pt x="768852" y="2565471"/>
                    <a:pt x="814325" y="2486127"/>
                    <a:pt x="814325" y="2393481"/>
                  </a:cubicBezTo>
                  <a:cubicBezTo>
                    <a:pt x="814325" y="2300835"/>
                    <a:pt x="768852" y="2221490"/>
                    <a:pt x="704511" y="2189010"/>
                  </a:cubicBezTo>
                  <a:cubicBezTo>
                    <a:pt x="684404" y="2178647"/>
                    <a:pt x="662287" y="2173079"/>
                    <a:pt x="639241" y="2173079"/>
                  </a:cubicBezTo>
                  <a:cubicBezTo>
                    <a:pt x="542574" y="2173079"/>
                    <a:pt x="464157" y="2271757"/>
                    <a:pt x="464157" y="2393481"/>
                  </a:cubicBezTo>
                  <a:cubicBezTo>
                    <a:pt x="464157" y="2515204"/>
                    <a:pt x="542574" y="2613882"/>
                    <a:pt x="639241" y="2613882"/>
                  </a:cubicBezTo>
                  <a:close/>
                  <a:moveTo>
                    <a:pt x="737146" y="1334008"/>
                  </a:moveTo>
                  <a:cubicBezTo>
                    <a:pt x="737146" y="1257602"/>
                    <a:pt x="699716" y="1192332"/>
                    <a:pt x="646820" y="1165420"/>
                  </a:cubicBezTo>
                  <a:cubicBezTo>
                    <a:pt x="630116" y="1156913"/>
                    <a:pt x="611865" y="1152273"/>
                    <a:pt x="592841" y="1152273"/>
                  </a:cubicBezTo>
                  <a:cubicBezTo>
                    <a:pt x="513187" y="1152273"/>
                    <a:pt x="448536" y="1233628"/>
                    <a:pt x="448536" y="1334008"/>
                  </a:cubicBezTo>
                  <a:cubicBezTo>
                    <a:pt x="448536" y="1434387"/>
                    <a:pt x="513187" y="1515742"/>
                    <a:pt x="592841" y="1515742"/>
                  </a:cubicBezTo>
                  <a:cubicBezTo>
                    <a:pt x="611865" y="1515742"/>
                    <a:pt x="630116" y="1511102"/>
                    <a:pt x="646820" y="1502595"/>
                  </a:cubicBezTo>
                  <a:cubicBezTo>
                    <a:pt x="699716" y="1475683"/>
                    <a:pt x="737146" y="1410414"/>
                    <a:pt x="737146" y="1334008"/>
                  </a:cubicBezTo>
                  <a:close/>
                </a:path>
              </a:pathLst>
            </a:custGeom>
            <a:solidFill>
              <a:schemeClr val="bg1"/>
            </a:solidFill>
            <a:ln w="15453"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D432C242-4B72-4143-8B8E-2066B717E9E6}"/>
                </a:ext>
              </a:extLst>
            </p:cNvPr>
            <p:cNvSpPr/>
            <p:nvPr/>
          </p:nvSpPr>
          <p:spPr>
            <a:xfrm>
              <a:off x="6276457" y="4340135"/>
              <a:ext cx="1024153" cy="313910"/>
            </a:xfrm>
            <a:custGeom>
              <a:avLst/>
              <a:gdLst>
                <a:gd name="connsiteX0" fmla="*/ 0 w 1927621"/>
                <a:gd name="connsiteY0" fmla="*/ 590830 h 590830"/>
                <a:gd name="connsiteX1" fmla="*/ 1927622 w 1927621"/>
                <a:gd name="connsiteY1" fmla="*/ 0 h 590830"/>
              </a:gdLst>
              <a:ahLst/>
              <a:cxnLst>
                <a:cxn ang="0">
                  <a:pos x="connsiteX0" y="connsiteY0"/>
                </a:cxn>
                <a:cxn ang="0">
                  <a:pos x="connsiteX1" y="connsiteY1"/>
                </a:cxn>
              </a:cxnLst>
              <a:rect l="l" t="t" r="r" b="b"/>
              <a:pathLst>
                <a:path w="1927621" h="590830">
                  <a:moveTo>
                    <a:pt x="0" y="590830"/>
                  </a:moveTo>
                  <a:lnTo>
                    <a:pt x="1927622" y="0"/>
                  </a:lnTo>
                </a:path>
              </a:pathLst>
            </a:custGeom>
            <a:ln w="114300" cap="flat">
              <a:solidFill>
                <a:srgbClr val="003C47"/>
              </a:solid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A2B7FDC-A0DC-48B2-B9AC-87BDC92EA10C}"/>
                </a:ext>
              </a:extLst>
            </p:cNvPr>
            <p:cNvSpPr/>
            <p:nvPr/>
          </p:nvSpPr>
          <p:spPr>
            <a:xfrm>
              <a:off x="6096000" y="4517470"/>
              <a:ext cx="255566" cy="250717"/>
            </a:xfrm>
            <a:custGeom>
              <a:avLst/>
              <a:gdLst>
                <a:gd name="connsiteX0" fmla="*/ 481016 w 481016"/>
                <a:gd name="connsiteY0" fmla="*/ 471891 h 471890"/>
                <a:gd name="connsiteX1" fmla="*/ 0 w 481016"/>
                <a:gd name="connsiteY1" fmla="*/ 361149 h 471890"/>
                <a:gd name="connsiteX2" fmla="*/ 336247 w 481016"/>
                <a:gd name="connsiteY2" fmla="*/ 0 h 471890"/>
              </a:gdLst>
              <a:ahLst/>
              <a:cxnLst>
                <a:cxn ang="0">
                  <a:pos x="connsiteX0" y="connsiteY0"/>
                </a:cxn>
                <a:cxn ang="0">
                  <a:pos x="connsiteX1" y="connsiteY1"/>
                </a:cxn>
                <a:cxn ang="0">
                  <a:pos x="connsiteX2" y="connsiteY2"/>
                </a:cxn>
              </a:cxnLst>
              <a:rect l="l" t="t" r="r" b="b"/>
              <a:pathLst>
                <a:path w="481016" h="471890">
                  <a:moveTo>
                    <a:pt x="481016" y="471891"/>
                  </a:moveTo>
                  <a:lnTo>
                    <a:pt x="0" y="361149"/>
                  </a:lnTo>
                  <a:lnTo>
                    <a:pt x="336247" y="0"/>
                  </a:lnTo>
                  <a:close/>
                </a:path>
              </a:pathLst>
            </a:custGeom>
            <a:solidFill>
              <a:srgbClr val="003C47"/>
            </a:solidFill>
            <a:ln w="15453"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8CAC28BB-D82C-4CD7-A725-758777B81E86}"/>
                </a:ext>
              </a:extLst>
            </p:cNvPr>
            <p:cNvSpPr/>
            <p:nvPr/>
          </p:nvSpPr>
          <p:spPr>
            <a:xfrm>
              <a:off x="7213586" y="4246044"/>
              <a:ext cx="157612" cy="253675"/>
            </a:xfrm>
            <a:custGeom>
              <a:avLst/>
              <a:gdLst>
                <a:gd name="connsiteX0" fmla="*/ 0 w 296652"/>
                <a:gd name="connsiteY0" fmla="*/ 452248 h 477458"/>
                <a:gd name="connsiteX1" fmla="*/ 121414 w 296652"/>
                <a:gd name="connsiteY1" fmla="*/ 226124 h 477458"/>
                <a:gd name="connsiteX2" fmla="*/ 0 w 296652"/>
                <a:gd name="connsiteY2" fmla="*/ 0 h 477458"/>
                <a:gd name="connsiteX3" fmla="*/ 296652 w 296652"/>
                <a:gd name="connsiteY3" fmla="*/ 0 h 477458"/>
                <a:gd name="connsiteX4" fmla="*/ 296652 w 296652"/>
                <a:gd name="connsiteY4" fmla="*/ 477459 h 477458"/>
                <a:gd name="connsiteX5" fmla="*/ 0 w 296652"/>
                <a:gd name="connsiteY5" fmla="*/ 452248 h 47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652" h="477458">
                  <a:moveTo>
                    <a:pt x="0" y="452248"/>
                  </a:moveTo>
                  <a:cubicBezTo>
                    <a:pt x="71147" y="416210"/>
                    <a:pt x="121414" y="328669"/>
                    <a:pt x="121414" y="226124"/>
                  </a:cubicBezTo>
                  <a:cubicBezTo>
                    <a:pt x="121414" y="123579"/>
                    <a:pt x="71147" y="36038"/>
                    <a:pt x="0" y="0"/>
                  </a:cubicBezTo>
                  <a:lnTo>
                    <a:pt x="296652" y="0"/>
                  </a:lnTo>
                  <a:lnTo>
                    <a:pt x="296652" y="477459"/>
                  </a:lnTo>
                  <a:lnTo>
                    <a:pt x="0" y="452248"/>
                  </a:lnTo>
                  <a:close/>
                </a:path>
              </a:pathLst>
            </a:custGeom>
            <a:solidFill>
              <a:schemeClr val="bg1"/>
            </a:solidFill>
            <a:ln w="1545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82D08CF-A199-4627-8E5D-7AF0197063F7}"/>
                </a:ext>
              </a:extLst>
            </p:cNvPr>
            <p:cNvSpPr/>
            <p:nvPr/>
          </p:nvSpPr>
          <p:spPr>
            <a:xfrm>
              <a:off x="8190899" y="3943967"/>
              <a:ext cx="182840" cy="215957"/>
            </a:xfrm>
            <a:custGeom>
              <a:avLst/>
              <a:gdLst>
                <a:gd name="connsiteX0" fmla="*/ 0 w 344135"/>
                <a:gd name="connsiteY0" fmla="*/ 406466 h 406466"/>
                <a:gd name="connsiteX1" fmla="*/ 109195 w 344135"/>
                <a:gd name="connsiteY1" fmla="*/ 203233 h 406466"/>
                <a:gd name="connsiteX2" fmla="*/ 0 w 344135"/>
                <a:gd name="connsiteY2" fmla="*/ 0 h 406466"/>
                <a:gd name="connsiteX3" fmla="*/ 344135 w 344135"/>
                <a:gd name="connsiteY3" fmla="*/ 0 h 406466"/>
                <a:gd name="connsiteX4" fmla="*/ 344135 w 344135"/>
                <a:gd name="connsiteY4" fmla="*/ 396413 h 406466"/>
                <a:gd name="connsiteX5" fmla="*/ 0 w 344135"/>
                <a:gd name="connsiteY5" fmla="*/ 406466 h 40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135" h="406466">
                  <a:moveTo>
                    <a:pt x="0" y="406466"/>
                  </a:moveTo>
                  <a:cubicBezTo>
                    <a:pt x="64033" y="374141"/>
                    <a:pt x="109195" y="295415"/>
                    <a:pt x="109195" y="203233"/>
                  </a:cubicBezTo>
                  <a:cubicBezTo>
                    <a:pt x="109195" y="111051"/>
                    <a:pt x="64033" y="32325"/>
                    <a:pt x="0" y="0"/>
                  </a:cubicBezTo>
                  <a:lnTo>
                    <a:pt x="344135" y="0"/>
                  </a:lnTo>
                  <a:lnTo>
                    <a:pt x="344135" y="396413"/>
                  </a:lnTo>
                  <a:lnTo>
                    <a:pt x="0" y="406466"/>
                  </a:lnTo>
                  <a:close/>
                </a:path>
              </a:pathLst>
            </a:custGeom>
            <a:solidFill>
              <a:schemeClr val="bg1"/>
            </a:solidFill>
            <a:ln w="15453"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FD3BAA3-8CA3-4EE2-B463-2FBA4592D9A4}"/>
                </a:ext>
              </a:extLst>
            </p:cNvPr>
            <p:cNvSpPr/>
            <p:nvPr/>
          </p:nvSpPr>
          <p:spPr>
            <a:xfrm>
              <a:off x="9068122" y="3681581"/>
              <a:ext cx="152106" cy="185387"/>
            </a:xfrm>
            <a:custGeom>
              <a:avLst/>
              <a:gdLst>
                <a:gd name="connsiteX0" fmla="*/ 0 w 286289"/>
                <a:gd name="connsiteY0" fmla="*/ 345218 h 348929"/>
                <a:gd name="connsiteX1" fmla="*/ 92646 w 286289"/>
                <a:gd name="connsiteY1" fmla="*/ 172609 h 348929"/>
                <a:gd name="connsiteX2" fmla="*/ 0 w 286289"/>
                <a:gd name="connsiteY2" fmla="*/ 0 h 348929"/>
                <a:gd name="connsiteX3" fmla="*/ 286290 w 286289"/>
                <a:gd name="connsiteY3" fmla="*/ 0 h 348929"/>
                <a:gd name="connsiteX4" fmla="*/ 286290 w 286289"/>
                <a:gd name="connsiteY4" fmla="*/ 348930 h 348929"/>
                <a:gd name="connsiteX5" fmla="*/ 0 w 286289"/>
                <a:gd name="connsiteY5" fmla="*/ 345218 h 34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289" h="348929">
                  <a:moveTo>
                    <a:pt x="0" y="345218"/>
                  </a:moveTo>
                  <a:cubicBezTo>
                    <a:pt x="54288" y="317687"/>
                    <a:pt x="92646" y="250871"/>
                    <a:pt x="92646" y="172609"/>
                  </a:cubicBezTo>
                  <a:cubicBezTo>
                    <a:pt x="92646" y="94347"/>
                    <a:pt x="54288" y="27531"/>
                    <a:pt x="0" y="0"/>
                  </a:cubicBezTo>
                  <a:lnTo>
                    <a:pt x="286290" y="0"/>
                  </a:lnTo>
                  <a:lnTo>
                    <a:pt x="286290" y="348930"/>
                  </a:lnTo>
                  <a:lnTo>
                    <a:pt x="0" y="345218"/>
                  </a:lnTo>
                  <a:close/>
                </a:path>
              </a:pathLst>
            </a:custGeom>
            <a:solidFill>
              <a:schemeClr val="bg1"/>
            </a:solidFill>
            <a:ln w="15453"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65ECBCE-8B7E-42F1-9709-1080A26C7938}"/>
                </a:ext>
              </a:extLst>
            </p:cNvPr>
            <p:cNvSpPr/>
            <p:nvPr/>
          </p:nvSpPr>
          <p:spPr>
            <a:xfrm>
              <a:off x="9775653" y="3507287"/>
              <a:ext cx="126550" cy="154243"/>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47" name="Content Placeholder 9">
              <a:extLst>
                <a:ext uri="{FF2B5EF4-FFF2-40B4-BE49-F238E27FC236}">
                  <a16:creationId xmlns:a16="http://schemas.microsoft.com/office/drawing/2014/main" id="{402F6B93-9F2C-419F-8A76-874D1FB048CD}"/>
                </a:ext>
              </a:extLst>
            </p:cNvPr>
            <p:cNvSpPr txBox="1">
              <a:spLocks/>
            </p:cNvSpPr>
            <p:nvPr/>
          </p:nvSpPr>
          <p:spPr>
            <a:xfrm>
              <a:off x="7416149" y="5087268"/>
              <a:ext cx="993967"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Post-crash care</a:t>
              </a:r>
            </a:p>
          </p:txBody>
        </p:sp>
        <p:sp>
          <p:nvSpPr>
            <p:cNvPr id="48" name="Content Placeholder 9">
              <a:extLst>
                <a:ext uri="{FF2B5EF4-FFF2-40B4-BE49-F238E27FC236}">
                  <a16:creationId xmlns:a16="http://schemas.microsoft.com/office/drawing/2014/main" id="{081F7AB8-3B02-489C-A057-8CEE39FD644F}"/>
                </a:ext>
              </a:extLst>
            </p:cNvPr>
            <p:cNvSpPr txBox="1">
              <a:spLocks/>
            </p:cNvSpPr>
            <p:nvPr/>
          </p:nvSpPr>
          <p:spPr>
            <a:xfrm>
              <a:off x="8336235" y="4718187"/>
              <a:ext cx="903916"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Safe roads</a:t>
              </a:r>
            </a:p>
          </p:txBody>
        </p:sp>
        <p:sp>
          <p:nvSpPr>
            <p:cNvPr id="49" name="Content Placeholder 9">
              <a:extLst>
                <a:ext uri="{FF2B5EF4-FFF2-40B4-BE49-F238E27FC236}">
                  <a16:creationId xmlns:a16="http://schemas.microsoft.com/office/drawing/2014/main" id="{583A86B1-00DF-4D7A-9540-615F887D8889}"/>
                </a:ext>
              </a:extLst>
            </p:cNvPr>
            <p:cNvSpPr txBox="1">
              <a:spLocks/>
            </p:cNvSpPr>
            <p:nvPr/>
          </p:nvSpPr>
          <p:spPr>
            <a:xfrm>
              <a:off x="9192275" y="4341316"/>
              <a:ext cx="932570"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Safe speeds</a:t>
              </a:r>
            </a:p>
          </p:txBody>
        </p:sp>
        <p:sp>
          <p:nvSpPr>
            <p:cNvPr id="50" name="Content Placeholder 9">
              <a:extLst>
                <a:ext uri="{FF2B5EF4-FFF2-40B4-BE49-F238E27FC236}">
                  <a16:creationId xmlns:a16="http://schemas.microsoft.com/office/drawing/2014/main" id="{8B351456-DA95-462E-AAD0-E7B184A10163}"/>
                </a:ext>
              </a:extLst>
            </p:cNvPr>
            <p:cNvSpPr txBox="1">
              <a:spLocks/>
            </p:cNvSpPr>
            <p:nvPr/>
          </p:nvSpPr>
          <p:spPr>
            <a:xfrm>
              <a:off x="9881546" y="4060536"/>
              <a:ext cx="918734"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Safe vehicles</a:t>
              </a:r>
            </a:p>
          </p:txBody>
        </p:sp>
        <p:sp>
          <p:nvSpPr>
            <p:cNvPr id="63" name="Freeform: Shape 62">
              <a:extLst>
                <a:ext uri="{FF2B5EF4-FFF2-40B4-BE49-F238E27FC236}">
                  <a16:creationId xmlns:a16="http://schemas.microsoft.com/office/drawing/2014/main" id="{F1315C5C-0453-4B83-94D1-0888FA93806D}"/>
                </a:ext>
              </a:extLst>
            </p:cNvPr>
            <p:cNvSpPr/>
            <p:nvPr/>
          </p:nvSpPr>
          <p:spPr>
            <a:xfrm>
              <a:off x="10409517" y="3337085"/>
              <a:ext cx="108456" cy="132189"/>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66" name="Content Placeholder 9">
              <a:extLst>
                <a:ext uri="{FF2B5EF4-FFF2-40B4-BE49-F238E27FC236}">
                  <a16:creationId xmlns:a16="http://schemas.microsoft.com/office/drawing/2014/main" id="{6445125A-3D7E-458B-BD99-3CCEB1119754}"/>
                </a:ext>
              </a:extLst>
            </p:cNvPr>
            <p:cNvSpPr txBox="1">
              <a:spLocks/>
            </p:cNvSpPr>
            <p:nvPr/>
          </p:nvSpPr>
          <p:spPr>
            <a:xfrm>
              <a:off x="10491224" y="3815937"/>
              <a:ext cx="974931"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Safe road users</a:t>
              </a:r>
            </a:p>
          </p:txBody>
        </p:sp>
        <p:sp>
          <p:nvSpPr>
            <p:cNvPr id="67" name="Freeform: Shape 66">
              <a:extLst>
                <a:ext uri="{FF2B5EF4-FFF2-40B4-BE49-F238E27FC236}">
                  <a16:creationId xmlns:a16="http://schemas.microsoft.com/office/drawing/2014/main" id="{DEC93CB4-29D7-475C-98BF-3CC2A9215008}"/>
                </a:ext>
              </a:extLst>
            </p:cNvPr>
            <p:cNvSpPr/>
            <p:nvPr/>
          </p:nvSpPr>
          <p:spPr>
            <a:xfrm>
              <a:off x="4752975" y="3332084"/>
              <a:ext cx="76271" cy="139866"/>
            </a:xfrm>
            <a:custGeom>
              <a:avLst/>
              <a:gdLst>
                <a:gd name="connsiteX0" fmla="*/ 0 w 167504"/>
                <a:gd name="connsiteY0" fmla="*/ 153585 h 307169"/>
                <a:gd name="connsiteX1" fmla="*/ 122032 w 167504"/>
                <a:gd name="connsiteY1" fmla="*/ 307170 h 307169"/>
                <a:gd name="connsiteX2" fmla="*/ 167505 w 167504"/>
                <a:gd name="connsiteY2" fmla="*/ 296188 h 307169"/>
                <a:gd name="connsiteX3" fmla="*/ 81355 w 167504"/>
                <a:gd name="connsiteY3" fmla="*/ 153585 h 307169"/>
                <a:gd name="connsiteX4" fmla="*/ 167505 w 167504"/>
                <a:gd name="connsiteY4" fmla="*/ 10982 h 307169"/>
                <a:gd name="connsiteX5" fmla="*/ 122032 w 167504"/>
                <a:gd name="connsiteY5" fmla="*/ 0 h 307169"/>
                <a:gd name="connsiteX6" fmla="*/ 0 w 167504"/>
                <a:gd name="connsiteY6" fmla="*/ 153585 h 3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504" h="307169">
                  <a:moveTo>
                    <a:pt x="0" y="153585"/>
                  </a:moveTo>
                  <a:cubicBezTo>
                    <a:pt x="0" y="238497"/>
                    <a:pt x="54752" y="307170"/>
                    <a:pt x="122032" y="307170"/>
                  </a:cubicBezTo>
                  <a:cubicBezTo>
                    <a:pt x="138118" y="307170"/>
                    <a:pt x="153430" y="303303"/>
                    <a:pt x="167505" y="296188"/>
                  </a:cubicBezTo>
                  <a:cubicBezTo>
                    <a:pt x="117702" y="277474"/>
                    <a:pt x="81355" y="220711"/>
                    <a:pt x="81355" y="153585"/>
                  </a:cubicBezTo>
                  <a:cubicBezTo>
                    <a:pt x="81355" y="86614"/>
                    <a:pt x="117702" y="29851"/>
                    <a:pt x="167505" y="10982"/>
                  </a:cubicBezTo>
                  <a:cubicBezTo>
                    <a:pt x="153430" y="3867"/>
                    <a:pt x="138118" y="0"/>
                    <a:pt x="122032" y="0"/>
                  </a:cubicBezTo>
                  <a:cubicBezTo>
                    <a:pt x="54752" y="0"/>
                    <a:pt x="0" y="68827"/>
                    <a:pt x="0" y="153585"/>
                  </a:cubicBezTo>
                  <a:close/>
                </a:path>
              </a:pathLst>
            </a:custGeom>
            <a:solidFill>
              <a:srgbClr val="D87D22"/>
            </a:solidFill>
            <a:ln w="15453"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127EE51A-CE32-4EEA-8F09-CFF3771A99D1}"/>
                </a:ext>
              </a:extLst>
            </p:cNvPr>
            <p:cNvSpPr/>
            <p:nvPr/>
          </p:nvSpPr>
          <p:spPr>
            <a:xfrm>
              <a:off x="4451833" y="2863609"/>
              <a:ext cx="520662" cy="901526"/>
            </a:xfrm>
            <a:custGeom>
              <a:avLst/>
              <a:gdLst>
                <a:gd name="connsiteX0" fmla="*/ 783546 w 1143460"/>
                <a:gd name="connsiteY0" fmla="*/ 1336018 h 1979899"/>
                <a:gd name="connsiteX1" fmla="*/ 829018 w 1143460"/>
                <a:gd name="connsiteY1" fmla="*/ 1325037 h 1979899"/>
                <a:gd name="connsiteX2" fmla="*/ 905578 w 1143460"/>
                <a:gd name="connsiteY2" fmla="*/ 1182434 h 1979899"/>
                <a:gd name="connsiteX3" fmla="*/ 829018 w 1143460"/>
                <a:gd name="connsiteY3" fmla="*/ 1039830 h 1979899"/>
                <a:gd name="connsiteX4" fmla="*/ 783546 w 1143460"/>
                <a:gd name="connsiteY4" fmla="*/ 1028849 h 1979899"/>
                <a:gd name="connsiteX5" fmla="*/ 661513 w 1143460"/>
                <a:gd name="connsiteY5" fmla="*/ 1182434 h 1979899"/>
                <a:gd name="connsiteX6" fmla="*/ 783546 w 1143460"/>
                <a:gd name="connsiteY6" fmla="*/ 1336018 h 1979899"/>
                <a:gd name="connsiteX7" fmla="*/ 651769 w 1143460"/>
                <a:gd name="connsiteY7" fmla="*/ 1604212 h 1979899"/>
                <a:gd name="connsiteX8" fmla="*/ 783391 w 1143460"/>
                <a:gd name="connsiteY8" fmla="*/ 1770016 h 1979899"/>
                <a:gd name="connsiteX9" fmla="*/ 832421 w 1143460"/>
                <a:gd name="connsiteY9" fmla="*/ 1758106 h 1979899"/>
                <a:gd name="connsiteX10" fmla="*/ 915013 w 1143460"/>
                <a:gd name="connsiteY10" fmla="*/ 1604212 h 1979899"/>
                <a:gd name="connsiteX11" fmla="*/ 832421 w 1143460"/>
                <a:gd name="connsiteY11" fmla="*/ 1450318 h 1979899"/>
                <a:gd name="connsiteX12" fmla="*/ 783391 w 1143460"/>
                <a:gd name="connsiteY12" fmla="*/ 1438408 h 1979899"/>
                <a:gd name="connsiteX13" fmla="*/ 651769 w 1143460"/>
                <a:gd name="connsiteY13" fmla="*/ 1604212 h 1979899"/>
                <a:gd name="connsiteX14" fmla="*/ 595006 w 1143460"/>
                <a:gd name="connsiteY14" fmla="*/ 497411 h 1979899"/>
                <a:gd name="connsiteX15" fmla="*/ 726628 w 1143460"/>
                <a:gd name="connsiteY15" fmla="*/ 663215 h 1979899"/>
                <a:gd name="connsiteX16" fmla="*/ 775658 w 1143460"/>
                <a:gd name="connsiteY16" fmla="*/ 651150 h 1979899"/>
                <a:gd name="connsiteX17" fmla="*/ 858250 w 1143460"/>
                <a:gd name="connsiteY17" fmla="*/ 497411 h 1979899"/>
                <a:gd name="connsiteX18" fmla="*/ 775658 w 1143460"/>
                <a:gd name="connsiteY18" fmla="*/ 343671 h 1979899"/>
                <a:gd name="connsiteX19" fmla="*/ 726628 w 1143460"/>
                <a:gd name="connsiteY19" fmla="*/ 331607 h 1979899"/>
                <a:gd name="connsiteX20" fmla="*/ 595006 w 1143460"/>
                <a:gd name="connsiteY20" fmla="*/ 497411 h 1979899"/>
                <a:gd name="connsiteX21" fmla="*/ 1072774 w 1143460"/>
                <a:gd name="connsiteY21" fmla="*/ 0 h 1979899"/>
                <a:gd name="connsiteX22" fmla="*/ 1132631 w 1143460"/>
                <a:gd name="connsiteY22" fmla="*/ 479779 h 1979899"/>
                <a:gd name="connsiteX23" fmla="*/ 994667 w 1143460"/>
                <a:gd name="connsiteY23" fmla="*/ 658420 h 1979899"/>
                <a:gd name="connsiteX24" fmla="*/ 1142684 w 1143460"/>
                <a:gd name="connsiteY24" fmla="*/ 838144 h 1979899"/>
                <a:gd name="connsiteX25" fmla="*/ 1053286 w 1143460"/>
                <a:gd name="connsiteY25" fmla="*/ 1979899 h 1979899"/>
                <a:gd name="connsiteX26" fmla="*/ 126828 w 1143460"/>
                <a:gd name="connsiteY26" fmla="*/ 1726399 h 1979899"/>
                <a:gd name="connsiteX27" fmla="*/ 106875 w 1143460"/>
                <a:gd name="connsiteY27" fmla="*/ 1343752 h 1979899"/>
                <a:gd name="connsiteX28" fmla="*/ 214524 w 1143460"/>
                <a:gd name="connsiteY28" fmla="*/ 1214295 h 1979899"/>
                <a:gd name="connsiteX29" fmla="*/ 87696 w 1143460"/>
                <a:gd name="connsiteY29" fmla="*/ 1082673 h 1979899"/>
                <a:gd name="connsiteX30" fmla="*/ 0 w 1143460"/>
                <a:gd name="connsiteY30" fmla="*/ 516899 h 1979899"/>
                <a:gd name="connsiteX31" fmla="*/ 194108 w 1143460"/>
                <a:gd name="connsiteY31" fmla="*/ 368418 h 1979899"/>
                <a:gd name="connsiteX32" fmla="*/ 258449 w 1143460"/>
                <a:gd name="connsiteY32" fmla="*/ 385122 h 1979899"/>
                <a:gd name="connsiteX33" fmla="*/ 390072 w 1143460"/>
                <a:gd name="connsiteY33" fmla="*/ 253500 h 1979899"/>
                <a:gd name="connsiteX34" fmla="*/ 389917 w 1143460"/>
                <a:gd name="connsiteY34" fmla="*/ 247777 h 1979899"/>
                <a:gd name="connsiteX35" fmla="*/ 1072774 w 1143460"/>
                <a:gd name="connsiteY35" fmla="*/ 0 h 1979899"/>
                <a:gd name="connsiteX36" fmla="*/ 403064 w 1143460"/>
                <a:gd name="connsiteY36" fmla="*/ 1648138 h 1979899"/>
                <a:gd name="connsiteX37" fmla="*/ 444205 w 1143460"/>
                <a:gd name="connsiteY37" fmla="*/ 1638084 h 1979899"/>
                <a:gd name="connsiteX38" fmla="*/ 513496 w 1143460"/>
                <a:gd name="connsiteY38" fmla="*/ 1509091 h 1979899"/>
                <a:gd name="connsiteX39" fmla="*/ 444205 w 1143460"/>
                <a:gd name="connsiteY39" fmla="*/ 1380099 h 1979899"/>
                <a:gd name="connsiteX40" fmla="*/ 403064 w 1143460"/>
                <a:gd name="connsiteY40" fmla="*/ 1370045 h 1979899"/>
                <a:gd name="connsiteX41" fmla="*/ 292631 w 1143460"/>
                <a:gd name="connsiteY41" fmla="*/ 1509091 h 1979899"/>
                <a:gd name="connsiteX42" fmla="*/ 403064 w 1143460"/>
                <a:gd name="connsiteY42" fmla="*/ 1648138 h 1979899"/>
                <a:gd name="connsiteX43" fmla="*/ 464931 w 1143460"/>
                <a:gd name="connsiteY43" fmla="*/ 841082 h 1979899"/>
                <a:gd name="connsiteX44" fmla="*/ 408013 w 1143460"/>
                <a:gd name="connsiteY44" fmla="*/ 734826 h 1979899"/>
                <a:gd name="connsiteX45" fmla="*/ 373986 w 1143460"/>
                <a:gd name="connsiteY45" fmla="*/ 726474 h 1979899"/>
                <a:gd name="connsiteX46" fmla="*/ 283041 w 1143460"/>
                <a:gd name="connsiteY46" fmla="*/ 841082 h 1979899"/>
                <a:gd name="connsiteX47" fmla="*/ 373986 w 1143460"/>
                <a:gd name="connsiteY47" fmla="*/ 955691 h 1979899"/>
                <a:gd name="connsiteX48" fmla="*/ 408013 w 1143460"/>
                <a:gd name="connsiteY48" fmla="*/ 947339 h 1979899"/>
                <a:gd name="connsiteX49" fmla="*/ 464931 w 1143460"/>
                <a:gd name="connsiteY49" fmla="*/ 841082 h 197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3460" h="1979899">
                  <a:moveTo>
                    <a:pt x="783546" y="1336018"/>
                  </a:moveTo>
                  <a:cubicBezTo>
                    <a:pt x="799631" y="1336018"/>
                    <a:pt x="814943" y="1332152"/>
                    <a:pt x="829018" y="1325037"/>
                  </a:cubicBezTo>
                  <a:cubicBezTo>
                    <a:pt x="873872" y="1302301"/>
                    <a:pt x="905578" y="1247085"/>
                    <a:pt x="905578" y="1182434"/>
                  </a:cubicBezTo>
                  <a:cubicBezTo>
                    <a:pt x="905578" y="1117782"/>
                    <a:pt x="873872" y="1062566"/>
                    <a:pt x="829018" y="1039830"/>
                  </a:cubicBezTo>
                  <a:cubicBezTo>
                    <a:pt x="814943" y="1032715"/>
                    <a:pt x="799631" y="1028849"/>
                    <a:pt x="783546" y="1028849"/>
                  </a:cubicBezTo>
                  <a:cubicBezTo>
                    <a:pt x="716111" y="1028849"/>
                    <a:pt x="661513" y="1097676"/>
                    <a:pt x="661513" y="1182434"/>
                  </a:cubicBezTo>
                  <a:cubicBezTo>
                    <a:pt x="661513" y="1267346"/>
                    <a:pt x="716111" y="1336018"/>
                    <a:pt x="783546" y="1336018"/>
                  </a:cubicBezTo>
                  <a:close/>
                  <a:moveTo>
                    <a:pt x="651769" y="1604212"/>
                  </a:moveTo>
                  <a:cubicBezTo>
                    <a:pt x="651769" y="1695775"/>
                    <a:pt x="710698" y="1770016"/>
                    <a:pt x="783391" y="1770016"/>
                  </a:cubicBezTo>
                  <a:cubicBezTo>
                    <a:pt x="800714" y="1770016"/>
                    <a:pt x="817263" y="1765840"/>
                    <a:pt x="832421" y="1758106"/>
                  </a:cubicBezTo>
                  <a:cubicBezTo>
                    <a:pt x="880832" y="1733669"/>
                    <a:pt x="915013" y="1673967"/>
                    <a:pt x="915013" y="1604212"/>
                  </a:cubicBezTo>
                  <a:cubicBezTo>
                    <a:pt x="915013" y="1534457"/>
                    <a:pt x="880832" y="1474755"/>
                    <a:pt x="832421" y="1450318"/>
                  </a:cubicBezTo>
                  <a:cubicBezTo>
                    <a:pt x="817263" y="1442584"/>
                    <a:pt x="800714" y="1438408"/>
                    <a:pt x="783391" y="1438408"/>
                  </a:cubicBezTo>
                  <a:cubicBezTo>
                    <a:pt x="710852" y="1438408"/>
                    <a:pt x="651769" y="1512649"/>
                    <a:pt x="651769" y="1604212"/>
                  </a:cubicBezTo>
                  <a:close/>
                  <a:moveTo>
                    <a:pt x="595006" y="497411"/>
                  </a:moveTo>
                  <a:cubicBezTo>
                    <a:pt x="595006" y="588974"/>
                    <a:pt x="653934" y="663215"/>
                    <a:pt x="726628" y="663215"/>
                  </a:cubicBezTo>
                  <a:cubicBezTo>
                    <a:pt x="743951" y="663215"/>
                    <a:pt x="760500" y="659039"/>
                    <a:pt x="775658" y="651150"/>
                  </a:cubicBezTo>
                  <a:cubicBezTo>
                    <a:pt x="824069" y="626713"/>
                    <a:pt x="858250" y="567011"/>
                    <a:pt x="858250" y="497411"/>
                  </a:cubicBezTo>
                  <a:cubicBezTo>
                    <a:pt x="858250" y="427810"/>
                    <a:pt x="824069" y="367954"/>
                    <a:pt x="775658" y="343671"/>
                  </a:cubicBezTo>
                  <a:cubicBezTo>
                    <a:pt x="760500" y="335938"/>
                    <a:pt x="743951" y="331607"/>
                    <a:pt x="726628" y="331607"/>
                  </a:cubicBezTo>
                  <a:cubicBezTo>
                    <a:pt x="653934" y="331607"/>
                    <a:pt x="595006" y="405848"/>
                    <a:pt x="595006" y="497411"/>
                  </a:cubicBezTo>
                  <a:close/>
                  <a:moveTo>
                    <a:pt x="1072774" y="0"/>
                  </a:moveTo>
                  <a:cubicBezTo>
                    <a:pt x="1100150" y="39595"/>
                    <a:pt x="1120876" y="230609"/>
                    <a:pt x="1132631" y="479779"/>
                  </a:cubicBezTo>
                  <a:cubicBezTo>
                    <a:pt x="1054678" y="492307"/>
                    <a:pt x="994667" y="567475"/>
                    <a:pt x="994667" y="658420"/>
                  </a:cubicBezTo>
                  <a:cubicBezTo>
                    <a:pt x="994667" y="753231"/>
                    <a:pt x="1059782" y="830874"/>
                    <a:pt x="1142684" y="838144"/>
                  </a:cubicBezTo>
                  <a:cubicBezTo>
                    <a:pt x="1148407" y="1334626"/>
                    <a:pt x="1122887" y="1883542"/>
                    <a:pt x="1053286" y="1979899"/>
                  </a:cubicBezTo>
                  <a:cubicBezTo>
                    <a:pt x="858250" y="1931179"/>
                    <a:pt x="126828" y="1726399"/>
                    <a:pt x="126828" y="1726399"/>
                  </a:cubicBezTo>
                  <a:cubicBezTo>
                    <a:pt x="126828" y="1726399"/>
                    <a:pt x="120331" y="1557038"/>
                    <a:pt x="106875" y="1343752"/>
                  </a:cubicBezTo>
                  <a:cubicBezTo>
                    <a:pt x="168124" y="1332461"/>
                    <a:pt x="214524" y="1278946"/>
                    <a:pt x="214524" y="1214295"/>
                  </a:cubicBezTo>
                  <a:cubicBezTo>
                    <a:pt x="214524" y="1143148"/>
                    <a:pt x="158225" y="1085302"/>
                    <a:pt x="87696" y="1082673"/>
                  </a:cubicBezTo>
                  <a:cubicBezTo>
                    <a:pt x="67126" y="837525"/>
                    <a:pt x="38203" y="597635"/>
                    <a:pt x="0" y="516899"/>
                  </a:cubicBezTo>
                  <a:cubicBezTo>
                    <a:pt x="66198" y="461064"/>
                    <a:pt x="130849" y="411880"/>
                    <a:pt x="194108" y="368418"/>
                  </a:cubicBezTo>
                  <a:cubicBezTo>
                    <a:pt x="213132" y="379090"/>
                    <a:pt x="235095" y="385122"/>
                    <a:pt x="258449" y="385122"/>
                  </a:cubicBezTo>
                  <a:cubicBezTo>
                    <a:pt x="331143" y="385122"/>
                    <a:pt x="390072" y="326194"/>
                    <a:pt x="390072" y="253500"/>
                  </a:cubicBezTo>
                  <a:cubicBezTo>
                    <a:pt x="390072" y="251489"/>
                    <a:pt x="390072" y="249633"/>
                    <a:pt x="389917" y="247777"/>
                  </a:cubicBezTo>
                  <a:cubicBezTo>
                    <a:pt x="662905" y="98833"/>
                    <a:pt x="898000" y="47174"/>
                    <a:pt x="1072774" y="0"/>
                  </a:cubicBezTo>
                  <a:close/>
                  <a:moveTo>
                    <a:pt x="403064" y="1648138"/>
                  </a:moveTo>
                  <a:cubicBezTo>
                    <a:pt x="417602" y="1648138"/>
                    <a:pt x="431522" y="1644580"/>
                    <a:pt x="444205" y="1638084"/>
                  </a:cubicBezTo>
                  <a:cubicBezTo>
                    <a:pt x="484728" y="1617668"/>
                    <a:pt x="513496" y="1567556"/>
                    <a:pt x="513496" y="1509091"/>
                  </a:cubicBezTo>
                  <a:cubicBezTo>
                    <a:pt x="513496" y="1450627"/>
                    <a:pt x="484883" y="1400669"/>
                    <a:pt x="444205" y="1380099"/>
                  </a:cubicBezTo>
                  <a:cubicBezTo>
                    <a:pt x="431522" y="1373603"/>
                    <a:pt x="417602" y="1370045"/>
                    <a:pt x="403064" y="1370045"/>
                  </a:cubicBezTo>
                  <a:cubicBezTo>
                    <a:pt x="342125" y="1370045"/>
                    <a:pt x="292631" y="1432222"/>
                    <a:pt x="292631" y="1509091"/>
                  </a:cubicBezTo>
                  <a:cubicBezTo>
                    <a:pt x="292631" y="1585961"/>
                    <a:pt x="342125" y="1648138"/>
                    <a:pt x="403064" y="1648138"/>
                  </a:cubicBezTo>
                  <a:close/>
                  <a:moveTo>
                    <a:pt x="464931" y="841082"/>
                  </a:moveTo>
                  <a:cubicBezTo>
                    <a:pt x="464931" y="792981"/>
                    <a:pt x="441267" y="751684"/>
                    <a:pt x="408013" y="734826"/>
                  </a:cubicBezTo>
                  <a:cubicBezTo>
                    <a:pt x="397496" y="729412"/>
                    <a:pt x="385896" y="726474"/>
                    <a:pt x="373986" y="726474"/>
                  </a:cubicBezTo>
                  <a:cubicBezTo>
                    <a:pt x="323719" y="726474"/>
                    <a:pt x="283041" y="777823"/>
                    <a:pt x="283041" y="841082"/>
                  </a:cubicBezTo>
                  <a:cubicBezTo>
                    <a:pt x="283041" y="904341"/>
                    <a:pt x="323874" y="955691"/>
                    <a:pt x="373986" y="955691"/>
                  </a:cubicBezTo>
                  <a:cubicBezTo>
                    <a:pt x="386050" y="955691"/>
                    <a:pt x="397496" y="952752"/>
                    <a:pt x="408013" y="947339"/>
                  </a:cubicBezTo>
                  <a:cubicBezTo>
                    <a:pt x="441267" y="930480"/>
                    <a:pt x="464931" y="889338"/>
                    <a:pt x="464931" y="841082"/>
                  </a:cubicBezTo>
                  <a:close/>
                </a:path>
              </a:pathLst>
            </a:custGeom>
            <a:solidFill>
              <a:schemeClr val="bg1"/>
            </a:solidFill>
            <a:ln w="15453"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60929B6F-6FB6-4776-B340-7CF41F143369}"/>
                </a:ext>
              </a:extLst>
            </p:cNvPr>
            <p:cNvSpPr/>
            <p:nvPr/>
          </p:nvSpPr>
          <p:spPr>
            <a:xfrm>
              <a:off x="4377409" y="3375610"/>
              <a:ext cx="492612" cy="150994"/>
            </a:xfrm>
            <a:custGeom>
              <a:avLst/>
              <a:gdLst>
                <a:gd name="connsiteX0" fmla="*/ 0 w 1259384"/>
                <a:gd name="connsiteY0" fmla="*/ 386023 h 386022"/>
                <a:gd name="connsiteX1" fmla="*/ 1259385 w 1259384"/>
                <a:gd name="connsiteY1" fmla="*/ 0 h 386022"/>
              </a:gdLst>
              <a:ahLst/>
              <a:cxnLst>
                <a:cxn ang="0">
                  <a:pos x="connsiteX0" y="connsiteY0"/>
                </a:cxn>
                <a:cxn ang="0">
                  <a:pos x="connsiteX1" y="connsiteY1"/>
                </a:cxn>
              </a:cxnLst>
              <a:rect l="l" t="t" r="r" b="b"/>
              <a:pathLst>
                <a:path w="1259384" h="386022">
                  <a:moveTo>
                    <a:pt x="0" y="386023"/>
                  </a:moveTo>
                  <a:lnTo>
                    <a:pt x="1259385" y="0"/>
                  </a:lnTo>
                </a:path>
              </a:pathLst>
            </a:custGeom>
            <a:ln w="114300" cap="flat">
              <a:solidFill>
                <a:srgbClr val="003C4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0" name="Freeform: Shape 69">
              <a:extLst>
                <a:ext uri="{FF2B5EF4-FFF2-40B4-BE49-F238E27FC236}">
                  <a16:creationId xmlns:a16="http://schemas.microsoft.com/office/drawing/2014/main" id="{21D10D7B-33B4-424F-B391-406EADFEB727}"/>
                </a:ext>
              </a:extLst>
            </p:cNvPr>
            <p:cNvSpPr/>
            <p:nvPr/>
          </p:nvSpPr>
          <p:spPr>
            <a:xfrm>
              <a:off x="4904814" y="2863609"/>
              <a:ext cx="112092" cy="901456"/>
            </a:xfrm>
            <a:custGeom>
              <a:avLst/>
              <a:gdLst>
                <a:gd name="connsiteX0" fmla="*/ 204780 w 246173"/>
                <a:gd name="connsiteY0" fmla="*/ 112753 h 1979744"/>
                <a:gd name="connsiteX1" fmla="*/ 77952 w 246173"/>
                <a:gd name="connsiteY1" fmla="*/ 0 h 1979744"/>
                <a:gd name="connsiteX2" fmla="*/ 137809 w 246173"/>
                <a:gd name="connsiteY2" fmla="*/ 479779 h 1979744"/>
                <a:gd name="connsiteX3" fmla="*/ 0 w 246173"/>
                <a:gd name="connsiteY3" fmla="*/ 658265 h 1979744"/>
                <a:gd name="connsiteX4" fmla="*/ 147862 w 246173"/>
                <a:gd name="connsiteY4" fmla="*/ 837989 h 1979744"/>
                <a:gd name="connsiteX5" fmla="*/ 58464 w 246173"/>
                <a:gd name="connsiteY5" fmla="*/ 1979745 h 1979744"/>
                <a:gd name="connsiteX6" fmla="*/ 180497 w 246173"/>
                <a:gd name="connsiteY6" fmla="*/ 1921590 h 1979744"/>
                <a:gd name="connsiteX7" fmla="*/ 204780 w 246173"/>
                <a:gd name="connsiteY7" fmla="*/ 112753 h 197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173" h="1979744">
                  <a:moveTo>
                    <a:pt x="204780" y="112753"/>
                  </a:moveTo>
                  <a:cubicBezTo>
                    <a:pt x="175238" y="79963"/>
                    <a:pt x="134870" y="37894"/>
                    <a:pt x="77952" y="0"/>
                  </a:cubicBezTo>
                  <a:cubicBezTo>
                    <a:pt x="105329" y="39595"/>
                    <a:pt x="126209" y="230609"/>
                    <a:pt x="137809" y="479779"/>
                  </a:cubicBezTo>
                  <a:cubicBezTo>
                    <a:pt x="59856" y="492152"/>
                    <a:pt x="0" y="567321"/>
                    <a:pt x="0" y="658265"/>
                  </a:cubicBezTo>
                  <a:cubicBezTo>
                    <a:pt x="0" y="753076"/>
                    <a:pt x="65115" y="830719"/>
                    <a:pt x="147862" y="837989"/>
                  </a:cubicBezTo>
                  <a:cubicBezTo>
                    <a:pt x="153585" y="1334472"/>
                    <a:pt x="128065" y="1883387"/>
                    <a:pt x="58464" y="1979745"/>
                  </a:cubicBezTo>
                  <a:cubicBezTo>
                    <a:pt x="103473" y="1958710"/>
                    <a:pt x="143841" y="1939531"/>
                    <a:pt x="180497" y="1921590"/>
                  </a:cubicBezTo>
                  <a:cubicBezTo>
                    <a:pt x="266492" y="1622308"/>
                    <a:pt x="260924" y="486893"/>
                    <a:pt x="204780" y="112753"/>
                  </a:cubicBezTo>
                  <a:close/>
                </a:path>
              </a:pathLst>
            </a:custGeom>
            <a:solidFill>
              <a:srgbClr val="D87D22"/>
            </a:solidFill>
            <a:ln w="15453"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136776A-D793-49D0-9F7E-5760290C3431}"/>
                </a:ext>
              </a:extLst>
            </p:cNvPr>
            <p:cNvSpPr/>
            <p:nvPr/>
          </p:nvSpPr>
          <p:spPr>
            <a:xfrm>
              <a:off x="4748608" y="3518573"/>
              <a:ext cx="82258" cy="150994"/>
            </a:xfrm>
            <a:custGeom>
              <a:avLst/>
              <a:gdLst>
                <a:gd name="connsiteX0" fmla="*/ 180652 w 180652"/>
                <a:gd name="connsiteY0" fmla="*/ 11909 h 331607"/>
                <a:gd name="connsiteX1" fmla="*/ 131622 w 180652"/>
                <a:gd name="connsiteY1" fmla="*/ 0 h 331607"/>
                <a:gd name="connsiteX2" fmla="*/ 0 w 180652"/>
                <a:gd name="connsiteY2" fmla="*/ 165804 h 331607"/>
                <a:gd name="connsiteX3" fmla="*/ 131622 w 180652"/>
                <a:gd name="connsiteY3" fmla="*/ 331607 h 331607"/>
                <a:gd name="connsiteX4" fmla="*/ 180652 w 180652"/>
                <a:gd name="connsiteY4" fmla="*/ 319698 h 331607"/>
                <a:gd name="connsiteX5" fmla="*/ 87697 w 180652"/>
                <a:gd name="connsiteY5" fmla="*/ 165804 h 331607"/>
                <a:gd name="connsiteX6" fmla="*/ 180652 w 180652"/>
                <a:gd name="connsiteY6" fmla="*/ 11909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652" h="331607">
                  <a:moveTo>
                    <a:pt x="180652" y="11909"/>
                  </a:moveTo>
                  <a:cubicBezTo>
                    <a:pt x="165494" y="4331"/>
                    <a:pt x="148945" y="0"/>
                    <a:pt x="131622" y="0"/>
                  </a:cubicBezTo>
                  <a:cubicBezTo>
                    <a:pt x="58929" y="0"/>
                    <a:pt x="0" y="74240"/>
                    <a:pt x="0" y="165804"/>
                  </a:cubicBezTo>
                  <a:cubicBezTo>
                    <a:pt x="0" y="257367"/>
                    <a:pt x="58929" y="331607"/>
                    <a:pt x="131622" y="331607"/>
                  </a:cubicBezTo>
                  <a:cubicBezTo>
                    <a:pt x="148945" y="331607"/>
                    <a:pt x="165494" y="327431"/>
                    <a:pt x="180652" y="319698"/>
                  </a:cubicBezTo>
                  <a:cubicBezTo>
                    <a:pt x="126828" y="299436"/>
                    <a:pt x="87697" y="238188"/>
                    <a:pt x="87697" y="165804"/>
                  </a:cubicBezTo>
                  <a:cubicBezTo>
                    <a:pt x="87697" y="93574"/>
                    <a:pt x="126828" y="32325"/>
                    <a:pt x="180652" y="11909"/>
                  </a:cubicBezTo>
                  <a:close/>
                </a:path>
              </a:pathLst>
            </a:custGeom>
            <a:solidFill>
              <a:srgbClr val="D87D22"/>
            </a:solidFill>
            <a:ln w="1545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F33371F-96D6-42DC-AAB6-66886411A7CA}"/>
                </a:ext>
              </a:extLst>
            </p:cNvPr>
            <p:cNvSpPr/>
            <p:nvPr/>
          </p:nvSpPr>
          <p:spPr>
            <a:xfrm>
              <a:off x="4722691" y="3014603"/>
              <a:ext cx="82328" cy="150994"/>
            </a:xfrm>
            <a:custGeom>
              <a:avLst/>
              <a:gdLst>
                <a:gd name="connsiteX0" fmla="*/ 180806 w 180806"/>
                <a:gd name="connsiteY0" fmla="*/ 319543 h 331607"/>
                <a:gd name="connsiteX1" fmla="*/ 87851 w 180806"/>
                <a:gd name="connsiteY1" fmla="*/ 165804 h 331607"/>
                <a:gd name="connsiteX2" fmla="*/ 180806 w 180806"/>
                <a:gd name="connsiteY2" fmla="*/ 11909 h 331607"/>
                <a:gd name="connsiteX3" fmla="*/ 131777 w 180806"/>
                <a:gd name="connsiteY3" fmla="*/ 0 h 331607"/>
                <a:gd name="connsiteX4" fmla="*/ 0 w 180806"/>
                <a:gd name="connsiteY4" fmla="*/ 165804 h 331607"/>
                <a:gd name="connsiteX5" fmla="*/ 131777 w 180806"/>
                <a:gd name="connsiteY5" fmla="*/ 331607 h 331607"/>
                <a:gd name="connsiteX6" fmla="*/ 180806 w 180806"/>
                <a:gd name="connsiteY6" fmla="*/ 319543 h 331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06" h="331607">
                  <a:moveTo>
                    <a:pt x="180806" y="319543"/>
                  </a:moveTo>
                  <a:cubicBezTo>
                    <a:pt x="126982" y="299436"/>
                    <a:pt x="87851" y="238188"/>
                    <a:pt x="87851" y="165804"/>
                  </a:cubicBezTo>
                  <a:cubicBezTo>
                    <a:pt x="87851" y="93419"/>
                    <a:pt x="126982" y="32171"/>
                    <a:pt x="180806" y="11909"/>
                  </a:cubicBezTo>
                  <a:cubicBezTo>
                    <a:pt x="165649" y="4176"/>
                    <a:pt x="149100" y="0"/>
                    <a:pt x="131777" y="0"/>
                  </a:cubicBezTo>
                  <a:cubicBezTo>
                    <a:pt x="58928" y="0"/>
                    <a:pt x="0" y="74240"/>
                    <a:pt x="0" y="165804"/>
                  </a:cubicBezTo>
                  <a:cubicBezTo>
                    <a:pt x="0" y="257367"/>
                    <a:pt x="58928" y="331607"/>
                    <a:pt x="131777" y="331607"/>
                  </a:cubicBezTo>
                  <a:cubicBezTo>
                    <a:pt x="149100" y="331607"/>
                    <a:pt x="165649" y="327431"/>
                    <a:pt x="180806" y="319543"/>
                  </a:cubicBezTo>
                  <a:close/>
                </a:path>
              </a:pathLst>
            </a:custGeom>
            <a:solidFill>
              <a:srgbClr val="D87D22"/>
            </a:solidFill>
            <a:ln w="1545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1F55307-45E3-4FCD-8C06-D812BE5880A8}"/>
                </a:ext>
              </a:extLst>
            </p:cNvPr>
            <p:cNvSpPr/>
            <p:nvPr/>
          </p:nvSpPr>
          <p:spPr>
            <a:xfrm>
              <a:off x="4580642" y="3194472"/>
              <a:ext cx="56904" cy="104301"/>
            </a:xfrm>
            <a:custGeom>
              <a:avLst/>
              <a:gdLst>
                <a:gd name="connsiteX0" fmla="*/ 90944 w 124971"/>
                <a:gd name="connsiteY0" fmla="*/ 229063 h 229062"/>
                <a:gd name="connsiteX1" fmla="*/ 124971 w 124971"/>
                <a:gd name="connsiteY1" fmla="*/ 220865 h 229062"/>
                <a:gd name="connsiteX2" fmla="*/ 60629 w 124971"/>
                <a:gd name="connsiteY2" fmla="*/ 114454 h 229062"/>
                <a:gd name="connsiteX3" fmla="*/ 124971 w 124971"/>
                <a:gd name="connsiteY3" fmla="*/ 8197 h 229062"/>
                <a:gd name="connsiteX4" fmla="*/ 90944 w 124971"/>
                <a:gd name="connsiteY4" fmla="*/ 0 h 229062"/>
                <a:gd name="connsiteX5" fmla="*/ 0 w 124971"/>
                <a:gd name="connsiteY5" fmla="*/ 114454 h 229062"/>
                <a:gd name="connsiteX6" fmla="*/ 90944 w 124971"/>
                <a:gd name="connsiteY6" fmla="*/ 229063 h 22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971" h="229062">
                  <a:moveTo>
                    <a:pt x="90944" y="229063"/>
                  </a:moveTo>
                  <a:cubicBezTo>
                    <a:pt x="103009" y="229063"/>
                    <a:pt x="114454" y="226124"/>
                    <a:pt x="124971" y="220865"/>
                  </a:cubicBezTo>
                  <a:cubicBezTo>
                    <a:pt x="87696" y="206945"/>
                    <a:pt x="60629" y="164721"/>
                    <a:pt x="60629" y="114454"/>
                  </a:cubicBezTo>
                  <a:cubicBezTo>
                    <a:pt x="60629" y="64342"/>
                    <a:pt x="87696" y="22117"/>
                    <a:pt x="124971" y="8197"/>
                  </a:cubicBezTo>
                  <a:cubicBezTo>
                    <a:pt x="114454" y="2784"/>
                    <a:pt x="103009" y="0"/>
                    <a:pt x="90944" y="0"/>
                  </a:cubicBezTo>
                  <a:cubicBezTo>
                    <a:pt x="40677" y="0"/>
                    <a:pt x="0" y="51195"/>
                    <a:pt x="0" y="114454"/>
                  </a:cubicBezTo>
                  <a:cubicBezTo>
                    <a:pt x="0" y="177868"/>
                    <a:pt x="40677" y="229063"/>
                    <a:pt x="90944" y="229063"/>
                  </a:cubicBezTo>
                  <a:close/>
                </a:path>
              </a:pathLst>
            </a:custGeom>
            <a:solidFill>
              <a:srgbClr val="D87D22"/>
            </a:solidFill>
            <a:ln w="15453"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52FF568-B261-4E5F-8A83-B0397040F3E9}"/>
                </a:ext>
              </a:extLst>
            </p:cNvPr>
            <p:cNvSpPr/>
            <p:nvPr/>
          </p:nvSpPr>
          <p:spPr>
            <a:xfrm>
              <a:off x="4819931" y="3320376"/>
              <a:ext cx="132985" cy="162085"/>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1FAA5AE-48AD-453D-8996-FEE80870431D}"/>
                </a:ext>
              </a:extLst>
            </p:cNvPr>
            <p:cNvSpPr/>
            <p:nvPr/>
          </p:nvSpPr>
          <p:spPr>
            <a:xfrm>
              <a:off x="4292343" y="2951074"/>
              <a:ext cx="131204" cy="1055154"/>
            </a:xfrm>
            <a:custGeom>
              <a:avLst/>
              <a:gdLst>
                <a:gd name="connsiteX0" fmla="*/ 205424 w 246947"/>
                <a:gd name="connsiteY0" fmla="*/ 113107 h 1985970"/>
                <a:gd name="connsiteX1" fmla="*/ 78198 w 246947"/>
                <a:gd name="connsiteY1" fmla="*/ 0 h 1985970"/>
                <a:gd name="connsiteX2" fmla="*/ 138242 w 246947"/>
                <a:gd name="connsiteY2" fmla="*/ 481287 h 1985970"/>
                <a:gd name="connsiteX3" fmla="*/ 0 w 246947"/>
                <a:gd name="connsiteY3" fmla="*/ 660335 h 1985970"/>
                <a:gd name="connsiteX4" fmla="*/ 148327 w 246947"/>
                <a:gd name="connsiteY4" fmla="*/ 840624 h 1985970"/>
                <a:gd name="connsiteX5" fmla="*/ 58648 w 246947"/>
                <a:gd name="connsiteY5" fmla="*/ 1985970 h 1985970"/>
                <a:gd name="connsiteX6" fmla="*/ 181065 w 246947"/>
                <a:gd name="connsiteY6" fmla="*/ 1927632 h 1985970"/>
                <a:gd name="connsiteX7" fmla="*/ 205424 w 246947"/>
                <a:gd name="connsiteY7" fmla="*/ 113107 h 198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6947" h="1985970">
                  <a:moveTo>
                    <a:pt x="205424" y="113107"/>
                  </a:moveTo>
                  <a:cubicBezTo>
                    <a:pt x="175789" y="80215"/>
                    <a:pt x="135294" y="38013"/>
                    <a:pt x="78198" y="0"/>
                  </a:cubicBezTo>
                  <a:cubicBezTo>
                    <a:pt x="105660" y="39719"/>
                    <a:pt x="126606" y="231334"/>
                    <a:pt x="138242" y="481287"/>
                  </a:cubicBezTo>
                  <a:cubicBezTo>
                    <a:pt x="60045" y="493700"/>
                    <a:pt x="0" y="569105"/>
                    <a:pt x="0" y="660335"/>
                  </a:cubicBezTo>
                  <a:cubicBezTo>
                    <a:pt x="0" y="755444"/>
                    <a:pt x="65320" y="833332"/>
                    <a:pt x="148327" y="840624"/>
                  </a:cubicBezTo>
                  <a:cubicBezTo>
                    <a:pt x="154068" y="1338668"/>
                    <a:pt x="128467" y="1889309"/>
                    <a:pt x="58648" y="1985970"/>
                  </a:cubicBezTo>
                  <a:cubicBezTo>
                    <a:pt x="103798" y="1964869"/>
                    <a:pt x="144293" y="1945630"/>
                    <a:pt x="181065" y="1927632"/>
                  </a:cubicBezTo>
                  <a:cubicBezTo>
                    <a:pt x="267330" y="1627409"/>
                    <a:pt x="261745" y="488425"/>
                    <a:pt x="205424" y="113107"/>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0" name="Freeform: Shape 79">
              <a:extLst>
                <a:ext uri="{FF2B5EF4-FFF2-40B4-BE49-F238E27FC236}">
                  <a16:creationId xmlns:a16="http://schemas.microsoft.com/office/drawing/2014/main" id="{16AB8D26-0699-488B-B03B-BBB4576E10A5}"/>
                </a:ext>
              </a:extLst>
            </p:cNvPr>
            <p:cNvSpPr/>
            <p:nvPr/>
          </p:nvSpPr>
          <p:spPr>
            <a:xfrm>
              <a:off x="4109504" y="3717709"/>
              <a:ext cx="96282" cy="176738"/>
            </a:xfrm>
            <a:custGeom>
              <a:avLst/>
              <a:gdLst>
                <a:gd name="connsiteX0" fmla="*/ 181220 w 181219"/>
                <a:gd name="connsiteY0" fmla="*/ 11947 h 332649"/>
                <a:gd name="connsiteX1" fmla="*/ 132036 w 181219"/>
                <a:gd name="connsiteY1" fmla="*/ 0 h 332649"/>
                <a:gd name="connsiteX2" fmla="*/ 0 w 181219"/>
                <a:gd name="connsiteY2" fmla="*/ 166325 h 332649"/>
                <a:gd name="connsiteX3" fmla="*/ 132036 w 181219"/>
                <a:gd name="connsiteY3" fmla="*/ 332650 h 332649"/>
                <a:gd name="connsiteX4" fmla="*/ 181220 w 181219"/>
                <a:gd name="connsiteY4" fmla="*/ 320703 h 332649"/>
                <a:gd name="connsiteX5" fmla="*/ 87972 w 181219"/>
                <a:gd name="connsiteY5" fmla="*/ 166325 h 332649"/>
                <a:gd name="connsiteX6" fmla="*/ 181220 w 181219"/>
                <a:gd name="connsiteY6" fmla="*/ 11947 h 33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219" h="332649">
                  <a:moveTo>
                    <a:pt x="181220" y="11947"/>
                  </a:moveTo>
                  <a:cubicBezTo>
                    <a:pt x="166014" y="4344"/>
                    <a:pt x="149413" y="0"/>
                    <a:pt x="132036" y="0"/>
                  </a:cubicBezTo>
                  <a:cubicBezTo>
                    <a:pt x="59114" y="0"/>
                    <a:pt x="0" y="74474"/>
                    <a:pt x="0" y="166325"/>
                  </a:cubicBezTo>
                  <a:cubicBezTo>
                    <a:pt x="0" y="258176"/>
                    <a:pt x="59114" y="332650"/>
                    <a:pt x="132036" y="332650"/>
                  </a:cubicBezTo>
                  <a:cubicBezTo>
                    <a:pt x="149413" y="332650"/>
                    <a:pt x="166014" y="328461"/>
                    <a:pt x="181220" y="320703"/>
                  </a:cubicBezTo>
                  <a:cubicBezTo>
                    <a:pt x="127226" y="300378"/>
                    <a:pt x="87972" y="238937"/>
                    <a:pt x="87972" y="166325"/>
                  </a:cubicBezTo>
                  <a:cubicBezTo>
                    <a:pt x="87972" y="93868"/>
                    <a:pt x="127226" y="32427"/>
                    <a:pt x="181220" y="11947"/>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1" name="Freeform: Shape 80">
              <a:extLst>
                <a:ext uri="{FF2B5EF4-FFF2-40B4-BE49-F238E27FC236}">
                  <a16:creationId xmlns:a16="http://schemas.microsoft.com/office/drawing/2014/main" id="{FADB188E-F291-4881-84EF-0E653D493D53}"/>
                </a:ext>
              </a:extLst>
            </p:cNvPr>
            <p:cNvSpPr/>
            <p:nvPr/>
          </p:nvSpPr>
          <p:spPr>
            <a:xfrm>
              <a:off x="4114615" y="3499424"/>
              <a:ext cx="89276" cy="163713"/>
            </a:xfrm>
            <a:custGeom>
              <a:avLst/>
              <a:gdLst>
                <a:gd name="connsiteX0" fmla="*/ 0 w 168031"/>
                <a:gd name="connsiteY0" fmla="*/ 154068 h 308135"/>
                <a:gd name="connsiteX1" fmla="*/ 122416 w 168031"/>
                <a:gd name="connsiteY1" fmla="*/ 308136 h 308135"/>
                <a:gd name="connsiteX2" fmla="*/ 168032 w 168031"/>
                <a:gd name="connsiteY2" fmla="*/ 297120 h 308135"/>
                <a:gd name="connsiteX3" fmla="*/ 81611 w 168031"/>
                <a:gd name="connsiteY3" fmla="*/ 154068 h 308135"/>
                <a:gd name="connsiteX4" fmla="*/ 168032 w 168031"/>
                <a:gd name="connsiteY4" fmla="*/ 11016 h 308135"/>
                <a:gd name="connsiteX5" fmla="*/ 122416 w 168031"/>
                <a:gd name="connsiteY5" fmla="*/ 0 h 308135"/>
                <a:gd name="connsiteX6" fmla="*/ 0 w 168031"/>
                <a:gd name="connsiteY6" fmla="*/ 154068 h 30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031" h="308135">
                  <a:moveTo>
                    <a:pt x="0" y="154068"/>
                  </a:moveTo>
                  <a:cubicBezTo>
                    <a:pt x="0" y="239247"/>
                    <a:pt x="54925" y="308136"/>
                    <a:pt x="122416" y="308136"/>
                  </a:cubicBezTo>
                  <a:cubicBezTo>
                    <a:pt x="138552" y="308136"/>
                    <a:pt x="153912" y="304257"/>
                    <a:pt x="168032" y="297120"/>
                  </a:cubicBezTo>
                  <a:cubicBezTo>
                    <a:pt x="118072" y="278346"/>
                    <a:pt x="81611" y="221405"/>
                    <a:pt x="81611" y="154068"/>
                  </a:cubicBezTo>
                  <a:cubicBezTo>
                    <a:pt x="81611" y="86886"/>
                    <a:pt x="118072" y="29945"/>
                    <a:pt x="168032" y="11016"/>
                  </a:cubicBezTo>
                  <a:cubicBezTo>
                    <a:pt x="153912" y="3879"/>
                    <a:pt x="138552" y="0"/>
                    <a:pt x="122416" y="0"/>
                  </a:cubicBezTo>
                  <a:cubicBezTo>
                    <a:pt x="54925" y="0"/>
                    <a:pt x="0" y="69044"/>
                    <a:pt x="0" y="154068"/>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2" name="Freeform: Shape 81">
              <a:extLst>
                <a:ext uri="{FF2B5EF4-FFF2-40B4-BE49-F238E27FC236}">
                  <a16:creationId xmlns:a16="http://schemas.microsoft.com/office/drawing/2014/main" id="{A6569174-41DE-4D0D-991A-0049B7CB12CA}"/>
                </a:ext>
              </a:extLst>
            </p:cNvPr>
            <p:cNvSpPr/>
            <p:nvPr/>
          </p:nvSpPr>
          <p:spPr>
            <a:xfrm>
              <a:off x="4079169" y="3127812"/>
              <a:ext cx="96365" cy="176738"/>
            </a:xfrm>
            <a:custGeom>
              <a:avLst/>
              <a:gdLst>
                <a:gd name="connsiteX0" fmla="*/ 181375 w 181374"/>
                <a:gd name="connsiteY0" fmla="*/ 320548 h 332649"/>
                <a:gd name="connsiteX1" fmla="*/ 88127 w 181374"/>
                <a:gd name="connsiteY1" fmla="*/ 166325 h 332649"/>
                <a:gd name="connsiteX2" fmla="*/ 181375 w 181374"/>
                <a:gd name="connsiteY2" fmla="*/ 11947 h 332649"/>
                <a:gd name="connsiteX3" fmla="*/ 132191 w 181374"/>
                <a:gd name="connsiteY3" fmla="*/ 0 h 332649"/>
                <a:gd name="connsiteX4" fmla="*/ 0 w 181374"/>
                <a:gd name="connsiteY4" fmla="*/ 166325 h 332649"/>
                <a:gd name="connsiteX5" fmla="*/ 132191 w 181374"/>
                <a:gd name="connsiteY5" fmla="*/ 332650 h 332649"/>
                <a:gd name="connsiteX6" fmla="*/ 181375 w 181374"/>
                <a:gd name="connsiteY6" fmla="*/ 320548 h 33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74" h="332649">
                  <a:moveTo>
                    <a:pt x="181375" y="320548"/>
                  </a:moveTo>
                  <a:cubicBezTo>
                    <a:pt x="127381" y="300378"/>
                    <a:pt x="88127" y="238937"/>
                    <a:pt x="88127" y="166325"/>
                  </a:cubicBezTo>
                  <a:cubicBezTo>
                    <a:pt x="88127" y="93713"/>
                    <a:pt x="127381" y="32272"/>
                    <a:pt x="181375" y="11947"/>
                  </a:cubicBezTo>
                  <a:cubicBezTo>
                    <a:pt x="166170" y="4189"/>
                    <a:pt x="149568" y="0"/>
                    <a:pt x="132191" y="0"/>
                  </a:cubicBezTo>
                  <a:cubicBezTo>
                    <a:pt x="59114" y="0"/>
                    <a:pt x="0" y="74474"/>
                    <a:pt x="0" y="166325"/>
                  </a:cubicBezTo>
                  <a:cubicBezTo>
                    <a:pt x="0" y="258176"/>
                    <a:pt x="59114" y="332650"/>
                    <a:pt x="132191" y="332650"/>
                  </a:cubicBezTo>
                  <a:cubicBezTo>
                    <a:pt x="149568" y="332650"/>
                    <a:pt x="166170" y="328461"/>
                    <a:pt x="181375" y="320548"/>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3" name="Freeform: Shape 82">
              <a:extLst>
                <a:ext uri="{FF2B5EF4-FFF2-40B4-BE49-F238E27FC236}">
                  <a16:creationId xmlns:a16="http://schemas.microsoft.com/office/drawing/2014/main" id="{BAFE8023-7C3F-49B5-96B3-AB4568C71037}"/>
                </a:ext>
              </a:extLst>
            </p:cNvPr>
            <p:cNvSpPr/>
            <p:nvPr/>
          </p:nvSpPr>
          <p:spPr>
            <a:xfrm>
              <a:off x="3918093" y="3681356"/>
              <a:ext cx="80785" cy="148133"/>
            </a:xfrm>
            <a:custGeom>
              <a:avLst/>
              <a:gdLst>
                <a:gd name="connsiteX0" fmla="*/ 152051 w 152050"/>
                <a:gd name="connsiteY0" fmla="*/ 10085 h 278811"/>
                <a:gd name="connsiteX1" fmla="*/ 110780 w 152050"/>
                <a:gd name="connsiteY1" fmla="*/ 0 h 278811"/>
                <a:gd name="connsiteX2" fmla="*/ 0 w 152050"/>
                <a:gd name="connsiteY2" fmla="*/ 139483 h 278811"/>
                <a:gd name="connsiteX3" fmla="*/ 110780 w 152050"/>
                <a:gd name="connsiteY3" fmla="*/ 278812 h 278811"/>
                <a:gd name="connsiteX4" fmla="*/ 152051 w 152050"/>
                <a:gd name="connsiteY4" fmla="*/ 268727 h 278811"/>
                <a:gd name="connsiteX5" fmla="*/ 73853 w 152050"/>
                <a:gd name="connsiteY5" fmla="*/ 139483 h 278811"/>
                <a:gd name="connsiteX6" fmla="*/ 152051 w 152050"/>
                <a:gd name="connsiteY6" fmla="*/ 10085 h 27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050" h="278811">
                  <a:moveTo>
                    <a:pt x="152051" y="10085"/>
                  </a:moveTo>
                  <a:cubicBezTo>
                    <a:pt x="139328" y="3569"/>
                    <a:pt x="125364" y="0"/>
                    <a:pt x="110780" y="0"/>
                  </a:cubicBezTo>
                  <a:cubicBezTo>
                    <a:pt x="49649" y="0"/>
                    <a:pt x="0" y="62372"/>
                    <a:pt x="0" y="139483"/>
                  </a:cubicBezTo>
                  <a:cubicBezTo>
                    <a:pt x="0" y="216440"/>
                    <a:pt x="49649" y="278812"/>
                    <a:pt x="110780" y="278812"/>
                  </a:cubicBezTo>
                  <a:cubicBezTo>
                    <a:pt x="125364" y="278812"/>
                    <a:pt x="139328" y="275243"/>
                    <a:pt x="152051" y="268727"/>
                  </a:cubicBezTo>
                  <a:cubicBezTo>
                    <a:pt x="106746" y="251660"/>
                    <a:pt x="73853" y="200304"/>
                    <a:pt x="73853" y="139483"/>
                  </a:cubicBezTo>
                  <a:cubicBezTo>
                    <a:pt x="73853" y="78508"/>
                    <a:pt x="106746" y="27152"/>
                    <a:pt x="152051" y="10085"/>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4" name="Freeform: Shape 83">
              <a:extLst>
                <a:ext uri="{FF2B5EF4-FFF2-40B4-BE49-F238E27FC236}">
                  <a16:creationId xmlns:a16="http://schemas.microsoft.com/office/drawing/2014/main" id="{535B6332-8874-4F39-8E47-16F2A1E6DEF4}"/>
                </a:ext>
              </a:extLst>
            </p:cNvPr>
            <p:cNvSpPr/>
            <p:nvPr/>
          </p:nvSpPr>
          <p:spPr>
            <a:xfrm>
              <a:off x="3912899" y="3338349"/>
              <a:ext cx="66606" cy="122084"/>
            </a:xfrm>
            <a:custGeom>
              <a:avLst/>
              <a:gdLst>
                <a:gd name="connsiteX0" fmla="*/ 91231 w 125364"/>
                <a:gd name="connsiteY0" fmla="*/ 229783 h 229782"/>
                <a:gd name="connsiteX1" fmla="*/ 125364 w 125364"/>
                <a:gd name="connsiteY1" fmla="*/ 221560 h 229782"/>
                <a:gd name="connsiteX2" fmla="*/ 60821 w 125364"/>
                <a:gd name="connsiteY2" fmla="*/ 114814 h 229782"/>
                <a:gd name="connsiteX3" fmla="*/ 125364 w 125364"/>
                <a:gd name="connsiteY3" fmla="*/ 8223 h 229782"/>
                <a:gd name="connsiteX4" fmla="*/ 91231 w 125364"/>
                <a:gd name="connsiteY4" fmla="*/ 0 h 229782"/>
                <a:gd name="connsiteX5" fmla="*/ 0 w 125364"/>
                <a:gd name="connsiteY5" fmla="*/ 114814 h 229782"/>
                <a:gd name="connsiteX6" fmla="*/ 91231 w 125364"/>
                <a:gd name="connsiteY6" fmla="*/ 229783 h 22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64" h="229782">
                  <a:moveTo>
                    <a:pt x="91231" y="229783"/>
                  </a:moveTo>
                  <a:cubicBezTo>
                    <a:pt x="103333" y="229783"/>
                    <a:pt x="114814" y="226835"/>
                    <a:pt x="125364" y="221560"/>
                  </a:cubicBezTo>
                  <a:cubicBezTo>
                    <a:pt x="87973" y="207596"/>
                    <a:pt x="60821" y="165239"/>
                    <a:pt x="60821" y="114814"/>
                  </a:cubicBezTo>
                  <a:cubicBezTo>
                    <a:pt x="60821" y="64544"/>
                    <a:pt x="87973" y="22187"/>
                    <a:pt x="125364" y="8223"/>
                  </a:cubicBezTo>
                  <a:cubicBezTo>
                    <a:pt x="114814" y="2793"/>
                    <a:pt x="103333" y="0"/>
                    <a:pt x="91231" y="0"/>
                  </a:cubicBezTo>
                  <a:cubicBezTo>
                    <a:pt x="40806" y="0"/>
                    <a:pt x="0" y="51356"/>
                    <a:pt x="0" y="114814"/>
                  </a:cubicBezTo>
                  <a:cubicBezTo>
                    <a:pt x="0" y="178427"/>
                    <a:pt x="40806" y="229783"/>
                    <a:pt x="91231" y="229783"/>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5" name="Freeform: Shape 84">
              <a:extLst>
                <a:ext uri="{FF2B5EF4-FFF2-40B4-BE49-F238E27FC236}">
                  <a16:creationId xmlns:a16="http://schemas.microsoft.com/office/drawing/2014/main" id="{9647D7FD-61C6-41B3-B224-F2C7D73DD7E1}"/>
                </a:ext>
              </a:extLst>
            </p:cNvPr>
            <p:cNvSpPr/>
            <p:nvPr/>
          </p:nvSpPr>
          <p:spPr>
            <a:xfrm>
              <a:off x="3762128" y="2951074"/>
              <a:ext cx="609435" cy="1055236"/>
            </a:xfrm>
            <a:custGeom>
              <a:avLst/>
              <a:gdLst>
                <a:gd name="connsiteX0" fmla="*/ 785855 w 1147056"/>
                <a:gd name="connsiteY0" fmla="*/ 1340375 h 1986125"/>
                <a:gd name="connsiteX1" fmla="*/ 831470 w 1147056"/>
                <a:gd name="connsiteY1" fmla="*/ 1329359 h 1986125"/>
                <a:gd name="connsiteX2" fmla="*/ 908271 w 1147056"/>
                <a:gd name="connsiteY2" fmla="*/ 1186307 h 1986125"/>
                <a:gd name="connsiteX3" fmla="*/ 831470 w 1147056"/>
                <a:gd name="connsiteY3" fmla="*/ 1043255 h 1986125"/>
                <a:gd name="connsiteX4" fmla="*/ 785855 w 1147056"/>
                <a:gd name="connsiteY4" fmla="*/ 1032239 h 1986125"/>
                <a:gd name="connsiteX5" fmla="*/ 663438 w 1147056"/>
                <a:gd name="connsiteY5" fmla="*/ 1186307 h 1986125"/>
                <a:gd name="connsiteX6" fmla="*/ 785855 w 1147056"/>
                <a:gd name="connsiteY6" fmla="*/ 1340375 h 1986125"/>
                <a:gd name="connsiteX7" fmla="*/ 653819 w 1147056"/>
                <a:gd name="connsiteY7" fmla="*/ 1609412 h 1986125"/>
                <a:gd name="connsiteX8" fmla="*/ 785855 w 1147056"/>
                <a:gd name="connsiteY8" fmla="*/ 1775737 h 1986125"/>
                <a:gd name="connsiteX9" fmla="*/ 835039 w 1147056"/>
                <a:gd name="connsiteY9" fmla="*/ 1763790 h 1986125"/>
                <a:gd name="connsiteX10" fmla="*/ 917891 w 1147056"/>
                <a:gd name="connsiteY10" fmla="*/ 1609412 h 1986125"/>
                <a:gd name="connsiteX11" fmla="*/ 835039 w 1147056"/>
                <a:gd name="connsiteY11" fmla="*/ 1455033 h 1986125"/>
                <a:gd name="connsiteX12" fmla="*/ 785855 w 1147056"/>
                <a:gd name="connsiteY12" fmla="*/ 1443087 h 1986125"/>
                <a:gd name="connsiteX13" fmla="*/ 653819 w 1147056"/>
                <a:gd name="connsiteY13" fmla="*/ 1609412 h 1986125"/>
                <a:gd name="connsiteX14" fmla="*/ 596722 w 1147056"/>
                <a:gd name="connsiteY14" fmla="*/ 498975 h 1986125"/>
                <a:gd name="connsiteX15" fmla="*/ 728758 w 1147056"/>
                <a:gd name="connsiteY15" fmla="*/ 665300 h 1986125"/>
                <a:gd name="connsiteX16" fmla="*/ 777942 w 1147056"/>
                <a:gd name="connsiteY16" fmla="*/ 653198 h 1986125"/>
                <a:gd name="connsiteX17" fmla="*/ 860794 w 1147056"/>
                <a:gd name="connsiteY17" fmla="*/ 498975 h 1986125"/>
                <a:gd name="connsiteX18" fmla="*/ 777942 w 1147056"/>
                <a:gd name="connsiteY18" fmla="*/ 344752 h 1986125"/>
                <a:gd name="connsiteX19" fmla="*/ 728758 w 1147056"/>
                <a:gd name="connsiteY19" fmla="*/ 332650 h 1986125"/>
                <a:gd name="connsiteX20" fmla="*/ 596722 w 1147056"/>
                <a:gd name="connsiteY20" fmla="*/ 498975 h 1986125"/>
                <a:gd name="connsiteX21" fmla="*/ 1076148 w 1147056"/>
                <a:gd name="connsiteY21" fmla="*/ 0 h 1986125"/>
                <a:gd name="connsiteX22" fmla="*/ 1136193 w 1147056"/>
                <a:gd name="connsiteY22" fmla="*/ 481287 h 1986125"/>
                <a:gd name="connsiteX23" fmla="*/ 997795 w 1147056"/>
                <a:gd name="connsiteY23" fmla="*/ 660490 h 1986125"/>
                <a:gd name="connsiteX24" fmla="*/ 1146278 w 1147056"/>
                <a:gd name="connsiteY24" fmla="*/ 840779 h 1986125"/>
                <a:gd name="connsiteX25" fmla="*/ 1056599 w 1147056"/>
                <a:gd name="connsiteY25" fmla="*/ 1986125 h 1986125"/>
                <a:gd name="connsiteX26" fmla="*/ 127226 w 1147056"/>
                <a:gd name="connsiteY26" fmla="*/ 1731828 h 1986125"/>
                <a:gd name="connsiteX27" fmla="*/ 107211 w 1147056"/>
                <a:gd name="connsiteY27" fmla="*/ 1347977 h 1986125"/>
                <a:gd name="connsiteX28" fmla="*/ 215198 w 1147056"/>
                <a:gd name="connsiteY28" fmla="*/ 1218113 h 1986125"/>
                <a:gd name="connsiteX29" fmla="*/ 87973 w 1147056"/>
                <a:gd name="connsiteY29" fmla="*/ 1086077 h 1986125"/>
                <a:gd name="connsiteX30" fmla="*/ 0 w 1147056"/>
                <a:gd name="connsiteY30" fmla="*/ 518524 h 1986125"/>
                <a:gd name="connsiteX31" fmla="*/ 194718 w 1147056"/>
                <a:gd name="connsiteY31" fmla="*/ 369577 h 1986125"/>
                <a:gd name="connsiteX32" fmla="*/ 259263 w 1147056"/>
                <a:gd name="connsiteY32" fmla="*/ 386333 h 1986125"/>
                <a:gd name="connsiteX33" fmla="*/ 391298 w 1147056"/>
                <a:gd name="connsiteY33" fmla="*/ 254297 h 1986125"/>
                <a:gd name="connsiteX34" fmla="*/ 391143 w 1147056"/>
                <a:gd name="connsiteY34" fmla="*/ 248557 h 1986125"/>
                <a:gd name="connsiteX35" fmla="*/ 1076148 w 1147056"/>
                <a:gd name="connsiteY35" fmla="*/ 0 h 1986125"/>
                <a:gd name="connsiteX36" fmla="*/ 404331 w 1147056"/>
                <a:gd name="connsiteY36" fmla="*/ 1653320 h 1986125"/>
                <a:gd name="connsiteX37" fmla="*/ 445602 w 1147056"/>
                <a:gd name="connsiteY37" fmla="*/ 1643235 h 1986125"/>
                <a:gd name="connsiteX38" fmla="*/ 515111 w 1147056"/>
                <a:gd name="connsiteY38" fmla="*/ 1513837 h 1986125"/>
                <a:gd name="connsiteX39" fmla="*/ 445602 w 1147056"/>
                <a:gd name="connsiteY39" fmla="*/ 1384438 h 1986125"/>
                <a:gd name="connsiteX40" fmla="*/ 404331 w 1147056"/>
                <a:gd name="connsiteY40" fmla="*/ 1374353 h 1986125"/>
                <a:gd name="connsiteX41" fmla="*/ 293551 w 1147056"/>
                <a:gd name="connsiteY41" fmla="*/ 1513837 h 1986125"/>
                <a:gd name="connsiteX42" fmla="*/ 404331 w 1147056"/>
                <a:gd name="connsiteY42" fmla="*/ 1653320 h 1986125"/>
                <a:gd name="connsiteX43" fmla="*/ 466238 w 1147056"/>
                <a:gd name="connsiteY43" fmla="*/ 843882 h 1986125"/>
                <a:gd name="connsiteX44" fmla="*/ 409141 w 1147056"/>
                <a:gd name="connsiteY44" fmla="*/ 737291 h 1986125"/>
                <a:gd name="connsiteX45" fmla="*/ 375007 w 1147056"/>
                <a:gd name="connsiteY45" fmla="*/ 728913 h 1986125"/>
                <a:gd name="connsiteX46" fmla="*/ 283777 w 1147056"/>
                <a:gd name="connsiteY46" fmla="*/ 843882 h 1986125"/>
                <a:gd name="connsiteX47" fmla="*/ 375007 w 1147056"/>
                <a:gd name="connsiteY47" fmla="*/ 958851 h 1986125"/>
                <a:gd name="connsiteX48" fmla="*/ 409141 w 1147056"/>
                <a:gd name="connsiteY48" fmla="*/ 950473 h 1986125"/>
                <a:gd name="connsiteX49" fmla="*/ 466238 w 1147056"/>
                <a:gd name="connsiteY49" fmla="*/ 843882 h 19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47056" h="1986125">
                  <a:moveTo>
                    <a:pt x="785855" y="1340375"/>
                  </a:moveTo>
                  <a:cubicBezTo>
                    <a:pt x="801991" y="1340375"/>
                    <a:pt x="817351" y="1336496"/>
                    <a:pt x="831470" y="1329359"/>
                  </a:cubicBezTo>
                  <a:cubicBezTo>
                    <a:pt x="876465" y="1306551"/>
                    <a:pt x="908271" y="1251161"/>
                    <a:pt x="908271" y="1186307"/>
                  </a:cubicBezTo>
                  <a:cubicBezTo>
                    <a:pt x="908271" y="1121453"/>
                    <a:pt x="876465" y="1066063"/>
                    <a:pt x="831470" y="1043255"/>
                  </a:cubicBezTo>
                  <a:cubicBezTo>
                    <a:pt x="817351" y="1036118"/>
                    <a:pt x="801991" y="1032239"/>
                    <a:pt x="785855" y="1032239"/>
                  </a:cubicBezTo>
                  <a:cubicBezTo>
                    <a:pt x="718208" y="1032239"/>
                    <a:pt x="663438" y="1101282"/>
                    <a:pt x="663438" y="1186307"/>
                  </a:cubicBezTo>
                  <a:cubicBezTo>
                    <a:pt x="663438" y="1271331"/>
                    <a:pt x="718363" y="1340375"/>
                    <a:pt x="785855" y="1340375"/>
                  </a:cubicBezTo>
                  <a:close/>
                  <a:moveTo>
                    <a:pt x="653819" y="1609412"/>
                  </a:moveTo>
                  <a:cubicBezTo>
                    <a:pt x="653819" y="1701263"/>
                    <a:pt x="712933" y="1775737"/>
                    <a:pt x="785855" y="1775737"/>
                  </a:cubicBezTo>
                  <a:cubicBezTo>
                    <a:pt x="803232" y="1775737"/>
                    <a:pt x="819833" y="1771547"/>
                    <a:pt x="835039" y="1763790"/>
                  </a:cubicBezTo>
                  <a:cubicBezTo>
                    <a:pt x="883602" y="1739275"/>
                    <a:pt x="917891" y="1679386"/>
                    <a:pt x="917891" y="1609412"/>
                  </a:cubicBezTo>
                  <a:cubicBezTo>
                    <a:pt x="917891" y="1539437"/>
                    <a:pt x="883602" y="1479548"/>
                    <a:pt x="835039" y="1455033"/>
                  </a:cubicBezTo>
                  <a:cubicBezTo>
                    <a:pt x="819833" y="1447276"/>
                    <a:pt x="803232" y="1443087"/>
                    <a:pt x="785855" y="1443087"/>
                  </a:cubicBezTo>
                  <a:cubicBezTo>
                    <a:pt x="712933" y="1443087"/>
                    <a:pt x="653819" y="1517405"/>
                    <a:pt x="653819" y="1609412"/>
                  </a:cubicBezTo>
                  <a:close/>
                  <a:moveTo>
                    <a:pt x="596722" y="498975"/>
                  </a:moveTo>
                  <a:cubicBezTo>
                    <a:pt x="596722" y="590826"/>
                    <a:pt x="655836" y="665300"/>
                    <a:pt x="728758" y="665300"/>
                  </a:cubicBezTo>
                  <a:cubicBezTo>
                    <a:pt x="746135" y="665300"/>
                    <a:pt x="762737" y="661111"/>
                    <a:pt x="777942" y="653198"/>
                  </a:cubicBezTo>
                  <a:cubicBezTo>
                    <a:pt x="826505" y="628684"/>
                    <a:pt x="860794" y="568794"/>
                    <a:pt x="860794" y="498975"/>
                  </a:cubicBezTo>
                  <a:cubicBezTo>
                    <a:pt x="860794" y="429156"/>
                    <a:pt x="826505" y="369111"/>
                    <a:pt x="777942" y="344752"/>
                  </a:cubicBezTo>
                  <a:cubicBezTo>
                    <a:pt x="762737" y="336994"/>
                    <a:pt x="746135" y="332650"/>
                    <a:pt x="728758" y="332650"/>
                  </a:cubicBezTo>
                  <a:cubicBezTo>
                    <a:pt x="655836" y="332650"/>
                    <a:pt x="596722" y="407124"/>
                    <a:pt x="596722" y="498975"/>
                  </a:cubicBezTo>
                  <a:close/>
                  <a:moveTo>
                    <a:pt x="1076148" y="0"/>
                  </a:moveTo>
                  <a:cubicBezTo>
                    <a:pt x="1103610" y="39719"/>
                    <a:pt x="1124401" y="231334"/>
                    <a:pt x="1136193" y="481287"/>
                  </a:cubicBezTo>
                  <a:cubicBezTo>
                    <a:pt x="1057995" y="493855"/>
                    <a:pt x="997795" y="569260"/>
                    <a:pt x="997795" y="660490"/>
                  </a:cubicBezTo>
                  <a:cubicBezTo>
                    <a:pt x="997795" y="755600"/>
                    <a:pt x="1063115" y="833487"/>
                    <a:pt x="1146278" y="840779"/>
                  </a:cubicBezTo>
                  <a:cubicBezTo>
                    <a:pt x="1152018" y="1338823"/>
                    <a:pt x="1126418" y="1889464"/>
                    <a:pt x="1056599" y="1986125"/>
                  </a:cubicBezTo>
                  <a:cubicBezTo>
                    <a:pt x="860950" y="1937252"/>
                    <a:pt x="127226" y="1731828"/>
                    <a:pt x="127226" y="1731828"/>
                  </a:cubicBezTo>
                  <a:cubicBezTo>
                    <a:pt x="127226" y="1731828"/>
                    <a:pt x="120710" y="1561934"/>
                    <a:pt x="107211" y="1347977"/>
                  </a:cubicBezTo>
                  <a:cubicBezTo>
                    <a:pt x="168652" y="1336651"/>
                    <a:pt x="215198" y="1282968"/>
                    <a:pt x="215198" y="1218113"/>
                  </a:cubicBezTo>
                  <a:cubicBezTo>
                    <a:pt x="215198" y="1146743"/>
                    <a:pt x="158723" y="1088715"/>
                    <a:pt x="87973" y="1086077"/>
                  </a:cubicBezTo>
                  <a:cubicBezTo>
                    <a:pt x="67337" y="840158"/>
                    <a:pt x="38323" y="599515"/>
                    <a:pt x="0" y="518524"/>
                  </a:cubicBezTo>
                  <a:cubicBezTo>
                    <a:pt x="66406" y="462514"/>
                    <a:pt x="131261" y="413175"/>
                    <a:pt x="194718" y="369577"/>
                  </a:cubicBezTo>
                  <a:cubicBezTo>
                    <a:pt x="213802" y="380282"/>
                    <a:pt x="235834" y="386333"/>
                    <a:pt x="259263" y="386333"/>
                  </a:cubicBezTo>
                  <a:cubicBezTo>
                    <a:pt x="332185" y="386333"/>
                    <a:pt x="391298" y="327220"/>
                    <a:pt x="391298" y="254297"/>
                  </a:cubicBezTo>
                  <a:cubicBezTo>
                    <a:pt x="391298" y="252280"/>
                    <a:pt x="391298" y="250418"/>
                    <a:pt x="391143" y="248557"/>
                  </a:cubicBezTo>
                  <a:cubicBezTo>
                    <a:pt x="664990" y="99143"/>
                    <a:pt x="900824" y="47322"/>
                    <a:pt x="1076148" y="0"/>
                  </a:cubicBezTo>
                  <a:close/>
                  <a:moveTo>
                    <a:pt x="404331" y="1653320"/>
                  </a:moveTo>
                  <a:cubicBezTo>
                    <a:pt x="418916" y="1653320"/>
                    <a:pt x="432879" y="1649752"/>
                    <a:pt x="445602" y="1643235"/>
                  </a:cubicBezTo>
                  <a:cubicBezTo>
                    <a:pt x="486252" y="1622755"/>
                    <a:pt x="515111" y="1572485"/>
                    <a:pt x="515111" y="1513837"/>
                  </a:cubicBezTo>
                  <a:cubicBezTo>
                    <a:pt x="515111" y="1455189"/>
                    <a:pt x="486408" y="1405074"/>
                    <a:pt x="445602" y="1384438"/>
                  </a:cubicBezTo>
                  <a:cubicBezTo>
                    <a:pt x="432879" y="1377922"/>
                    <a:pt x="418916" y="1374353"/>
                    <a:pt x="404331" y="1374353"/>
                  </a:cubicBezTo>
                  <a:cubicBezTo>
                    <a:pt x="343200" y="1374353"/>
                    <a:pt x="293551" y="1436725"/>
                    <a:pt x="293551" y="1513837"/>
                  </a:cubicBezTo>
                  <a:cubicBezTo>
                    <a:pt x="293551" y="1590948"/>
                    <a:pt x="343200" y="1653320"/>
                    <a:pt x="404331" y="1653320"/>
                  </a:cubicBezTo>
                  <a:close/>
                  <a:moveTo>
                    <a:pt x="466238" y="843882"/>
                  </a:moveTo>
                  <a:cubicBezTo>
                    <a:pt x="466238" y="795629"/>
                    <a:pt x="442499" y="754203"/>
                    <a:pt x="409141" y="737291"/>
                  </a:cubicBezTo>
                  <a:cubicBezTo>
                    <a:pt x="398591" y="731861"/>
                    <a:pt x="386954" y="728913"/>
                    <a:pt x="375007" y="728913"/>
                  </a:cubicBezTo>
                  <a:cubicBezTo>
                    <a:pt x="324582" y="728913"/>
                    <a:pt x="283777" y="780424"/>
                    <a:pt x="283777" y="843882"/>
                  </a:cubicBezTo>
                  <a:cubicBezTo>
                    <a:pt x="283777" y="907340"/>
                    <a:pt x="324737" y="958851"/>
                    <a:pt x="375007" y="958851"/>
                  </a:cubicBezTo>
                  <a:cubicBezTo>
                    <a:pt x="387109" y="958851"/>
                    <a:pt x="398591" y="955903"/>
                    <a:pt x="409141" y="950473"/>
                  </a:cubicBezTo>
                  <a:cubicBezTo>
                    <a:pt x="442654" y="933406"/>
                    <a:pt x="466238" y="892135"/>
                    <a:pt x="466238" y="843882"/>
                  </a:cubicBez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87" name="Freeform: Shape 86">
              <a:extLst>
                <a:ext uri="{FF2B5EF4-FFF2-40B4-BE49-F238E27FC236}">
                  <a16:creationId xmlns:a16="http://schemas.microsoft.com/office/drawing/2014/main" id="{6A4BBB46-2A5A-424A-B680-1ADA72579D94}"/>
                </a:ext>
              </a:extLst>
            </p:cNvPr>
            <p:cNvSpPr/>
            <p:nvPr/>
          </p:nvSpPr>
          <p:spPr>
            <a:xfrm>
              <a:off x="4205787" y="3724139"/>
              <a:ext cx="141539" cy="164043"/>
            </a:xfrm>
            <a:custGeom>
              <a:avLst/>
              <a:gdLst>
                <a:gd name="connsiteX0" fmla="*/ 0 w 266399"/>
                <a:gd name="connsiteY0" fmla="*/ 308756 h 308756"/>
                <a:gd name="connsiteX1" fmla="*/ 82852 w 266399"/>
                <a:gd name="connsiteY1" fmla="*/ 154378 h 308756"/>
                <a:gd name="connsiteX2" fmla="*/ 0 w 266399"/>
                <a:gd name="connsiteY2" fmla="*/ 0 h 308756"/>
                <a:gd name="connsiteX3" fmla="*/ 266400 w 266399"/>
                <a:gd name="connsiteY3" fmla="*/ 0 h 308756"/>
                <a:gd name="connsiteX4" fmla="*/ 266400 w 266399"/>
                <a:gd name="connsiteY4" fmla="*/ 308756 h 308756"/>
                <a:gd name="connsiteX5" fmla="*/ 0 w 266399"/>
                <a:gd name="connsiteY5" fmla="*/ 308756 h 30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399" h="308756">
                  <a:moveTo>
                    <a:pt x="0" y="308756"/>
                  </a:moveTo>
                  <a:cubicBezTo>
                    <a:pt x="48563" y="284242"/>
                    <a:pt x="82852" y="224353"/>
                    <a:pt x="82852" y="154378"/>
                  </a:cubicBezTo>
                  <a:cubicBezTo>
                    <a:pt x="82852" y="84404"/>
                    <a:pt x="48563" y="24514"/>
                    <a:pt x="0" y="0"/>
                  </a:cubicBezTo>
                  <a:lnTo>
                    <a:pt x="266400" y="0"/>
                  </a:lnTo>
                  <a:lnTo>
                    <a:pt x="266400" y="308756"/>
                  </a:lnTo>
                  <a:lnTo>
                    <a:pt x="0" y="308756"/>
                  </a:ln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0" name="Freeform: Shape 89">
              <a:extLst>
                <a:ext uri="{FF2B5EF4-FFF2-40B4-BE49-F238E27FC236}">
                  <a16:creationId xmlns:a16="http://schemas.microsoft.com/office/drawing/2014/main" id="{5F5F16F9-3D63-4F9E-B0C1-23C8E8C8D09A}"/>
                </a:ext>
              </a:extLst>
            </p:cNvPr>
            <p:cNvSpPr/>
            <p:nvPr/>
          </p:nvSpPr>
          <p:spPr>
            <a:xfrm>
              <a:off x="3627265" y="3555068"/>
              <a:ext cx="657280" cy="201467"/>
            </a:xfrm>
            <a:custGeom>
              <a:avLst/>
              <a:gdLst>
                <a:gd name="connsiteX0" fmla="*/ 0 w 1259384"/>
                <a:gd name="connsiteY0" fmla="*/ 386023 h 386022"/>
                <a:gd name="connsiteX1" fmla="*/ 1259385 w 1259384"/>
                <a:gd name="connsiteY1" fmla="*/ 0 h 386022"/>
              </a:gdLst>
              <a:ahLst/>
              <a:cxnLst>
                <a:cxn ang="0">
                  <a:pos x="connsiteX0" y="connsiteY0"/>
                </a:cxn>
                <a:cxn ang="0">
                  <a:pos x="connsiteX1" y="connsiteY1"/>
                </a:cxn>
              </a:cxnLst>
              <a:rect l="l" t="t" r="r" b="b"/>
              <a:pathLst>
                <a:path w="1259384" h="386022">
                  <a:moveTo>
                    <a:pt x="0" y="386023"/>
                  </a:moveTo>
                  <a:lnTo>
                    <a:pt x="1259385" y="0"/>
                  </a:lnTo>
                </a:path>
              </a:pathLst>
            </a:custGeom>
            <a:ln w="114300" cap="flat">
              <a:solidFill>
                <a:srgbClr val="003C4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1" name="Freeform: Shape 90">
              <a:extLst>
                <a:ext uri="{FF2B5EF4-FFF2-40B4-BE49-F238E27FC236}">
                  <a16:creationId xmlns:a16="http://schemas.microsoft.com/office/drawing/2014/main" id="{7D57304C-3C88-4A42-8AE2-13BAE7F04FD2}"/>
                </a:ext>
              </a:extLst>
            </p:cNvPr>
            <p:cNvSpPr/>
            <p:nvPr/>
          </p:nvSpPr>
          <p:spPr>
            <a:xfrm>
              <a:off x="2227663" y="3065193"/>
              <a:ext cx="550081" cy="923177"/>
            </a:xfrm>
            <a:custGeom>
              <a:avLst/>
              <a:gdLst>
                <a:gd name="connsiteX0" fmla="*/ 0 w 1035342"/>
                <a:gd name="connsiteY0" fmla="*/ 0 h 1737568"/>
                <a:gd name="connsiteX1" fmla="*/ 1035342 w 1035342"/>
                <a:gd name="connsiteY1" fmla="*/ 1737569 h 1737568"/>
              </a:gdLst>
              <a:ahLst/>
              <a:cxnLst>
                <a:cxn ang="0">
                  <a:pos x="connsiteX0" y="connsiteY0"/>
                </a:cxn>
                <a:cxn ang="0">
                  <a:pos x="connsiteX1" y="connsiteY1"/>
                </a:cxn>
              </a:cxnLst>
              <a:rect l="l" t="t" r="r" b="b"/>
              <a:pathLst>
                <a:path w="1035342" h="1737568">
                  <a:moveTo>
                    <a:pt x="0" y="0"/>
                  </a:moveTo>
                  <a:lnTo>
                    <a:pt x="1035342" y="1737569"/>
                  </a:lnTo>
                </a:path>
              </a:pathLst>
            </a:custGeom>
            <a:ln w="114300" cap="flat">
              <a:solidFill>
                <a:srgbClr val="003C47"/>
              </a:solid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78F9791B-41E5-4987-BCB1-39E392D1807E}"/>
                </a:ext>
              </a:extLst>
            </p:cNvPr>
            <p:cNvSpPr/>
            <p:nvPr/>
          </p:nvSpPr>
          <p:spPr>
            <a:xfrm>
              <a:off x="2130721" y="2902551"/>
              <a:ext cx="229578" cy="263046"/>
            </a:xfrm>
            <a:custGeom>
              <a:avLst/>
              <a:gdLst>
                <a:gd name="connsiteX0" fmla="*/ 6827 w 432103"/>
                <a:gd name="connsiteY0" fmla="*/ 495096 h 495096"/>
                <a:gd name="connsiteX1" fmla="*/ 0 w 432103"/>
                <a:gd name="connsiteY1" fmla="*/ 0 h 495096"/>
                <a:gd name="connsiteX2" fmla="*/ 432104 w 432103"/>
                <a:gd name="connsiteY2" fmla="*/ 241575 h 495096"/>
              </a:gdLst>
              <a:ahLst/>
              <a:cxnLst>
                <a:cxn ang="0">
                  <a:pos x="connsiteX0" y="connsiteY0"/>
                </a:cxn>
                <a:cxn ang="0">
                  <a:pos x="connsiteX1" y="connsiteY1"/>
                </a:cxn>
                <a:cxn ang="0">
                  <a:pos x="connsiteX2" y="connsiteY2"/>
                </a:cxn>
              </a:cxnLst>
              <a:rect l="l" t="t" r="r" b="b"/>
              <a:pathLst>
                <a:path w="432103" h="495096">
                  <a:moveTo>
                    <a:pt x="6827" y="495096"/>
                  </a:moveTo>
                  <a:lnTo>
                    <a:pt x="0" y="0"/>
                  </a:lnTo>
                  <a:lnTo>
                    <a:pt x="432104" y="241575"/>
                  </a:lnTo>
                  <a:close/>
                </a:path>
              </a:pathLst>
            </a:custGeom>
            <a:solidFill>
              <a:srgbClr val="003C47"/>
            </a:solidFill>
            <a:ln w="15453"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CE435F9-E363-4BF7-BF80-22ED61863F9F}"/>
                </a:ext>
              </a:extLst>
            </p:cNvPr>
            <p:cNvSpPr/>
            <p:nvPr/>
          </p:nvSpPr>
          <p:spPr>
            <a:xfrm>
              <a:off x="3386064" y="3673030"/>
              <a:ext cx="107988" cy="198171"/>
            </a:xfrm>
            <a:custGeom>
              <a:avLst/>
              <a:gdLst>
                <a:gd name="connsiteX0" fmla="*/ 0 w 203251"/>
                <a:gd name="connsiteY0" fmla="*/ 186495 h 372989"/>
                <a:gd name="connsiteX1" fmla="*/ 148172 w 203251"/>
                <a:gd name="connsiteY1" fmla="*/ 372990 h 372989"/>
                <a:gd name="connsiteX2" fmla="*/ 203252 w 203251"/>
                <a:gd name="connsiteY2" fmla="*/ 359647 h 372989"/>
                <a:gd name="connsiteX3" fmla="*/ 98678 w 203251"/>
                <a:gd name="connsiteY3" fmla="*/ 186495 h 372989"/>
                <a:gd name="connsiteX4" fmla="*/ 203252 w 203251"/>
                <a:gd name="connsiteY4" fmla="*/ 13343 h 372989"/>
                <a:gd name="connsiteX5" fmla="*/ 148172 w 203251"/>
                <a:gd name="connsiteY5" fmla="*/ 0 h 372989"/>
                <a:gd name="connsiteX6" fmla="*/ 0 w 203251"/>
                <a:gd name="connsiteY6" fmla="*/ 186495 h 37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251" h="372989">
                  <a:moveTo>
                    <a:pt x="0" y="186495"/>
                  </a:moveTo>
                  <a:cubicBezTo>
                    <a:pt x="0" y="289517"/>
                    <a:pt x="66251" y="372990"/>
                    <a:pt x="148172" y="372990"/>
                  </a:cubicBezTo>
                  <a:cubicBezTo>
                    <a:pt x="167721" y="372990"/>
                    <a:pt x="186185" y="368335"/>
                    <a:pt x="203252" y="359647"/>
                  </a:cubicBezTo>
                  <a:cubicBezTo>
                    <a:pt x="142742" y="336839"/>
                    <a:pt x="98678" y="267951"/>
                    <a:pt x="98678" y="186495"/>
                  </a:cubicBezTo>
                  <a:cubicBezTo>
                    <a:pt x="98678" y="105039"/>
                    <a:pt x="142742" y="36151"/>
                    <a:pt x="203252" y="13343"/>
                  </a:cubicBezTo>
                  <a:cubicBezTo>
                    <a:pt x="186185" y="4655"/>
                    <a:pt x="167721" y="0"/>
                    <a:pt x="148172" y="0"/>
                  </a:cubicBezTo>
                  <a:cubicBezTo>
                    <a:pt x="66251" y="0"/>
                    <a:pt x="0" y="83473"/>
                    <a:pt x="0" y="186495"/>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Freeform: Shape 93">
              <a:extLst>
                <a:ext uri="{FF2B5EF4-FFF2-40B4-BE49-F238E27FC236}">
                  <a16:creationId xmlns:a16="http://schemas.microsoft.com/office/drawing/2014/main" id="{1EE8F578-1440-43D4-816C-10D3BA2585DA}"/>
                </a:ext>
              </a:extLst>
            </p:cNvPr>
            <p:cNvSpPr/>
            <p:nvPr/>
          </p:nvSpPr>
          <p:spPr>
            <a:xfrm>
              <a:off x="3601134" y="3009190"/>
              <a:ext cx="158834" cy="1277313"/>
            </a:xfrm>
            <a:custGeom>
              <a:avLst/>
              <a:gdLst>
                <a:gd name="connsiteX0" fmla="*/ 94644 w 298952"/>
                <a:gd name="connsiteY0" fmla="*/ 0 h 2404109"/>
                <a:gd name="connsiteX1" fmla="*/ 167411 w 298952"/>
                <a:gd name="connsiteY1" fmla="*/ 582603 h 2404109"/>
                <a:gd name="connsiteX2" fmla="*/ 0 w 298952"/>
                <a:gd name="connsiteY2" fmla="*/ 799353 h 2404109"/>
                <a:gd name="connsiteX3" fmla="*/ 179669 w 298952"/>
                <a:gd name="connsiteY3" fmla="*/ 1017655 h 2404109"/>
                <a:gd name="connsiteX4" fmla="*/ 71061 w 298952"/>
                <a:gd name="connsiteY4" fmla="*/ 2404110 h 2404109"/>
                <a:gd name="connsiteX5" fmla="*/ 219233 w 298952"/>
                <a:gd name="connsiteY5" fmla="*/ 2333515 h 2404109"/>
                <a:gd name="connsiteX6" fmla="*/ 248712 w 298952"/>
                <a:gd name="connsiteY6" fmla="*/ 136846 h 2404109"/>
                <a:gd name="connsiteX7" fmla="*/ 94644 w 298952"/>
                <a:gd name="connsiteY7" fmla="*/ 0 h 240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52" h="2404109">
                  <a:moveTo>
                    <a:pt x="94644" y="0"/>
                  </a:moveTo>
                  <a:cubicBezTo>
                    <a:pt x="128002" y="48098"/>
                    <a:pt x="153137" y="279898"/>
                    <a:pt x="167411" y="582603"/>
                  </a:cubicBezTo>
                  <a:cubicBezTo>
                    <a:pt x="72767" y="597653"/>
                    <a:pt x="0" y="689039"/>
                    <a:pt x="0" y="799353"/>
                  </a:cubicBezTo>
                  <a:cubicBezTo>
                    <a:pt x="0" y="914477"/>
                    <a:pt x="79129" y="1008811"/>
                    <a:pt x="179669" y="1017655"/>
                  </a:cubicBezTo>
                  <a:cubicBezTo>
                    <a:pt x="186495" y="1620583"/>
                    <a:pt x="155619" y="2287124"/>
                    <a:pt x="71061" y="2404110"/>
                  </a:cubicBezTo>
                  <a:cubicBezTo>
                    <a:pt x="125675" y="2378509"/>
                    <a:pt x="174704" y="2355392"/>
                    <a:pt x="219233" y="2333515"/>
                  </a:cubicBezTo>
                  <a:cubicBezTo>
                    <a:pt x="323651" y="1970144"/>
                    <a:pt x="316825" y="591136"/>
                    <a:pt x="248712" y="136846"/>
                  </a:cubicBezTo>
                  <a:cubicBezTo>
                    <a:pt x="212871" y="97126"/>
                    <a:pt x="163688" y="46081"/>
                    <a:pt x="94644" y="0"/>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5" name="Freeform: Shape 94">
              <a:extLst>
                <a:ext uri="{FF2B5EF4-FFF2-40B4-BE49-F238E27FC236}">
                  <a16:creationId xmlns:a16="http://schemas.microsoft.com/office/drawing/2014/main" id="{65907186-035D-4C24-B9EB-D2F0632D57FF}"/>
                </a:ext>
              </a:extLst>
            </p:cNvPr>
            <p:cNvSpPr/>
            <p:nvPr/>
          </p:nvSpPr>
          <p:spPr>
            <a:xfrm>
              <a:off x="3366363" y="3966248"/>
              <a:ext cx="91913" cy="168577"/>
            </a:xfrm>
            <a:custGeom>
              <a:avLst/>
              <a:gdLst>
                <a:gd name="connsiteX0" fmla="*/ 172997 w 172996"/>
                <a:gd name="connsiteY0" fmla="*/ 11326 h 317289"/>
                <a:gd name="connsiteX1" fmla="*/ 125985 w 172996"/>
                <a:gd name="connsiteY1" fmla="*/ 0 h 317289"/>
                <a:gd name="connsiteX2" fmla="*/ 0 w 172996"/>
                <a:gd name="connsiteY2" fmla="*/ 158567 h 317289"/>
                <a:gd name="connsiteX3" fmla="*/ 125985 w 172996"/>
                <a:gd name="connsiteY3" fmla="*/ 317290 h 317289"/>
                <a:gd name="connsiteX4" fmla="*/ 172997 w 172996"/>
                <a:gd name="connsiteY4" fmla="*/ 305964 h 317289"/>
                <a:gd name="connsiteX5" fmla="*/ 83938 w 172996"/>
                <a:gd name="connsiteY5" fmla="*/ 158567 h 317289"/>
                <a:gd name="connsiteX6" fmla="*/ 172997 w 172996"/>
                <a:gd name="connsiteY6" fmla="*/ 11326 h 317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996" h="317289">
                  <a:moveTo>
                    <a:pt x="172997" y="11326"/>
                  </a:moveTo>
                  <a:cubicBezTo>
                    <a:pt x="158412" y="4034"/>
                    <a:pt x="142741" y="0"/>
                    <a:pt x="125985" y="0"/>
                  </a:cubicBezTo>
                  <a:cubicBezTo>
                    <a:pt x="56476" y="0"/>
                    <a:pt x="0" y="71061"/>
                    <a:pt x="0" y="158567"/>
                  </a:cubicBezTo>
                  <a:cubicBezTo>
                    <a:pt x="0" y="246229"/>
                    <a:pt x="56476" y="317290"/>
                    <a:pt x="125985" y="317290"/>
                  </a:cubicBezTo>
                  <a:cubicBezTo>
                    <a:pt x="142586" y="317290"/>
                    <a:pt x="158412" y="313256"/>
                    <a:pt x="172997" y="305964"/>
                  </a:cubicBezTo>
                  <a:cubicBezTo>
                    <a:pt x="121330" y="286569"/>
                    <a:pt x="83938" y="227921"/>
                    <a:pt x="83938" y="158567"/>
                  </a:cubicBezTo>
                  <a:cubicBezTo>
                    <a:pt x="83938" y="89214"/>
                    <a:pt x="121330" y="30721"/>
                    <a:pt x="172997" y="11326"/>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6" name="Freeform: Shape 95">
              <a:extLst>
                <a:ext uri="{FF2B5EF4-FFF2-40B4-BE49-F238E27FC236}">
                  <a16:creationId xmlns:a16="http://schemas.microsoft.com/office/drawing/2014/main" id="{7A9A2229-854A-431A-BBCB-C8DC664FA1CB}"/>
                </a:ext>
              </a:extLst>
            </p:cNvPr>
            <p:cNvSpPr/>
            <p:nvPr/>
          </p:nvSpPr>
          <p:spPr>
            <a:xfrm>
              <a:off x="3392577" y="3132429"/>
              <a:ext cx="116644" cy="213916"/>
            </a:xfrm>
            <a:custGeom>
              <a:avLst/>
              <a:gdLst>
                <a:gd name="connsiteX0" fmla="*/ 219543 w 219542"/>
                <a:gd name="connsiteY0" fmla="*/ 388195 h 402624"/>
                <a:gd name="connsiteX1" fmla="*/ 106591 w 219542"/>
                <a:gd name="connsiteY1" fmla="*/ 201390 h 402624"/>
                <a:gd name="connsiteX2" fmla="*/ 219543 w 219542"/>
                <a:gd name="connsiteY2" fmla="*/ 14584 h 402624"/>
                <a:gd name="connsiteX3" fmla="*/ 159964 w 219542"/>
                <a:gd name="connsiteY3" fmla="*/ 0 h 402624"/>
                <a:gd name="connsiteX4" fmla="*/ 0 w 219542"/>
                <a:gd name="connsiteY4" fmla="*/ 201390 h 402624"/>
                <a:gd name="connsiteX5" fmla="*/ 159964 w 219542"/>
                <a:gd name="connsiteY5" fmla="*/ 402624 h 402624"/>
                <a:gd name="connsiteX6" fmla="*/ 219543 w 219542"/>
                <a:gd name="connsiteY6" fmla="*/ 388195 h 40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42" h="402624">
                  <a:moveTo>
                    <a:pt x="219543" y="388195"/>
                  </a:moveTo>
                  <a:cubicBezTo>
                    <a:pt x="154068" y="363681"/>
                    <a:pt x="106591" y="289207"/>
                    <a:pt x="106591" y="201390"/>
                  </a:cubicBezTo>
                  <a:cubicBezTo>
                    <a:pt x="106591" y="113418"/>
                    <a:pt x="154068" y="39099"/>
                    <a:pt x="219543" y="14584"/>
                  </a:cubicBezTo>
                  <a:cubicBezTo>
                    <a:pt x="201079" y="5120"/>
                    <a:pt x="181064" y="0"/>
                    <a:pt x="159964" y="0"/>
                  </a:cubicBezTo>
                  <a:cubicBezTo>
                    <a:pt x="71526" y="0"/>
                    <a:pt x="0" y="90144"/>
                    <a:pt x="0" y="201390"/>
                  </a:cubicBezTo>
                  <a:cubicBezTo>
                    <a:pt x="0" y="312635"/>
                    <a:pt x="71526" y="402624"/>
                    <a:pt x="159964" y="402624"/>
                  </a:cubicBezTo>
                  <a:cubicBezTo>
                    <a:pt x="181064" y="402624"/>
                    <a:pt x="201079" y="397659"/>
                    <a:pt x="219543" y="388195"/>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C3068F07-24C3-4F3A-8AAB-44DE73152358}"/>
                </a:ext>
              </a:extLst>
            </p:cNvPr>
            <p:cNvSpPr/>
            <p:nvPr/>
          </p:nvSpPr>
          <p:spPr>
            <a:xfrm>
              <a:off x="3148160" y="3893211"/>
              <a:ext cx="97766" cy="179376"/>
            </a:xfrm>
            <a:custGeom>
              <a:avLst/>
              <a:gdLst>
                <a:gd name="connsiteX0" fmla="*/ 184012 w 184012"/>
                <a:gd name="connsiteY0" fmla="*/ 12257 h 337614"/>
                <a:gd name="connsiteX1" fmla="*/ 134053 w 184012"/>
                <a:gd name="connsiteY1" fmla="*/ 0 h 337614"/>
                <a:gd name="connsiteX2" fmla="*/ 0 w 184012"/>
                <a:gd name="connsiteY2" fmla="*/ 168807 h 337614"/>
                <a:gd name="connsiteX3" fmla="*/ 134053 w 184012"/>
                <a:gd name="connsiteY3" fmla="*/ 337615 h 337614"/>
                <a:gd name="connsiteX4" fmla="*/ 184012 w 184012"/>
                <a:gd name="connsiteY4" fmla="*/ 325358 h 337614"/>
                <a:gd name="connsiteX5" fmla="*/ 89368 w 184012"/>
                <a:gd name="connsiteY5" fmla="*/ 168807 h 337614"/>
                <a:gd name="connsiteX6" fmla="*/ 184012 w 184012"/>
                <a:gd name="connsiteY6" fmla="*/ 12257 h 33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12" h="337614">
                  <a:moveTo>
                    <a:pt x="184012" y="12257"/>
                  </a:moveTo>
                  <a:cubicBezTo>
                    <a:pt x="168652" y="4344"/>
                    <a:pt x="151741" y="0"/>
                    <a:pt x="134053" y="0"/>
                  </a:cubicBezTo>
                  <a:cubicBezTo>
                    <a:pt x="60045" y="0"/>
                    <a:pt x="0" y="75560"/>
                    <a:pt x="0" y="168807"/>
                  </a:cubicBezTo>
                  <a:cubicBezTo>
                    <a:pt x="0" y="262055"/>
                    <a:pt x="60045" y="337615"/>
                    <a:pt x="134053" y="337615"/>
                  </a:cubicBezTo>
                  <a:cubicBezTo>
                    <a:pt x="151741" y="337615"/>
                    <a:pt x="168652" y="333271"/>
                    <a:pt x="184012" y="325358"/>
                  </a:cubicBezTo>
                  <a:cubicBezTo>
                    <a:pt x="129088" y="304722"/>
                    <a:pt x="89368" y="242506"/>
                    <a:pt x="89368" y="168807"/>
                  </a:cubicBezTo>
                  <a:cubicBezTo>
                    <a:pt x="89368" y="95109"/>
                    <a:pt x="129088" y="32893"/>
                    <a:pt x="184012" y="12257"/>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5BD14526-F7C8-4A34-A631-FEE779CA6225}"/>
                </a:ext>
              </a:extLst>
            </p:cNvPr>
            <p:cNvSpPr/>
            <p:nvPr/>
          </p:nvSpPr>
          <p:spPr>
            <a:xfrm>
              <a:off x="3141812" y="3412787"/>
              <a:ext cx="116149" cy="213009"/>
            </a:xfrm>
            <a:custGeom>
              <a:avLst/>
              <a:gdLst>
                <a:gd name="connsiteX0" fmla="*/ 159188 w 218611"/>
                <a:gd name="connsiteY0" fmla="*/ 400918 h 400917"/>
                <a:gd name="connsiteX1" fmla="*/ 218612 w 218611"/>
                <a:gd name="connsiteY1" fmla="*/ 386333 h 400917"/>
                <a:gd name="connsiteX2" fmla="*/ 105970 w 218611"/>
                <a:gd name="connsiteY2" fmla="*/ 200304 h 400917"/>
                <a:gd name="connsiteX3" fmla="*/ 218612 w 218611"/>
                <a:gd name="connsiteY3" fmla="*/ 14274 h 400917"/>
                <a:gd name="connsiteX4" fmla="*/ 159188 w 218611"/>
                <a:gd name="connsiteY4" fmla="*/ 0 h 400917"/>
                <a:gd name="connsiteX5" fmla="*/ 0 w 218611"/>
                <a:gd name="connsiteY5" fmla="*/ 200304 h 400917"/>
                <a:gd name="connsiteX6" fmla="*/ 159188 w 218611"/>
                <a:gd name="connsiteY6" fmla="*/ 400918 h 400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611" h="400917">
                  <a:moveTo>
                    <a:pt x="159188" y="400918"/>
                  </a:moveTo>
                  <a:cubicBezTo>
                    <a:pt x="180134" y="400918"/>
                    <a:pt x="200304" y="395798"/>
                    <a:pt x="218612" y="386333"/>
                  </a:cubicBezTo>
                  <a:cubicBezTo>
                    <a:pt x="153602" y="362129"/>
                    <a:pt x="105970" y="288121"/>
                    <a:pt x="105970" y="200304"/>
                  </a:cubicBezTo>
                  <a:cubicBezTo>
                    <a:pt x="105970" y="112642"/>
                    <a:pt x="153602" y="38633"/>
                    <a:pt x="218612" y="14274"/>
                  </a:cubicBezTo>
                  <a:cubicBezTo>
                    <a:pt x="200304" y="5120"/>
                    <a:pt x="180134" y="0"/>
                    <a:pt x="159188" y="0"/>
                  </a:cubicBezTo>
                  <a:cubicBezTo>
                    <a:pt x="71371" y="0"/>
                    <a:pt x="0" y="89679"/>
                    <a:pt x="0" y="200304"/>
                  </a:cubicBezTo>
                  <a:cubicBezTo>
                    <a:pt x="0" y="311239"/>
                    <a:pt x="71371" y="400918"/>
                    <a:pt x="159188" y="400918"/>
                  </a:cubicBezTo>
                  <a:close/>
                </a:path>
              </a:pathLst>
            </a:custGeom>
            <a:solidFill>
              <a:srgbClr val="D87D22"/>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9" name="Freeform: Shape 98">
              <a:extLst>
                <a:ext uri="{FF2B5EF4-FFF2-40B4-BE49-F238E27FC236}">
                  <a16:creationId xmlns:a16="http://schemas.microsoft.com/office/drawing/2014/main" id="{4929F603-42EC-4B54-8FB7-09431F6902E0}"/>
                </a:ext>
              </a:extLst>
            </p:cNvPr>
            <p:cNvSpPr/>
            <p:nvPr/>
          </p:nvSpPr>
          <p:spPr>
            <a:xfrm>
              <a:off x="2959386" y="3009190"/>
              <a:ext cx="737693" cy="1277395"/>
            </a:xfrm>
            <a:custGeom>
              <a:avLst/>
              <a:gdLst>
                <a:gd name="connsiteX0" fmla="*/ 951249 w 1388457"/>
                <a:gd name="connsiteY0" fmla="*/ 1622444 h 2404264"/>
                <a:gd name="connsiteX1" fmla="*/ 1006484 w 1388457"/>
                <a:gd name="connsiteY1" fmla="*/ 1609101 h 2404264"/>
                <a:gd name="connsiteX2" fmla="*/ 1099421 w 1388457"/>
                <a:gd name="connsiteY2" fmla="*/ 1435949 h 2404264"/>
                <a:gd name="connsiteX3" fmla="*/ 1006484 w 1388457"/>
                <a:gd name="connsiteY3" fmla="*/ 1262798 h 2404264"/>
                <a:gd name="connsiteX4" fmla="*/ 951249 w 1388457"/>
                <a:gd name="connsiteY4" fmla="*/ 1249455 h 2404264"/>
                <a:gd name="connsiteX5" fmla="*/ 803077 w 1388457"/>
                <a:gd name="connsiteY5" fmla="*/ 1435949 h 2404264"/>
                <a:gd name="connsiteX6" fmla="*/ 951249 w 1388457"/>
                <a:gd name="connsiteY6" fmla="*/ 1622444 h 2404264"/>
                <a:gd name="connsiteX7" fmla="*/ 765995 w 1388457"/>
                <a:gd name="connsiteY7" fmla="*/ 1959904 h 2404264"/>
                <a:gd name="connsiteX8" fmla="*/ 891980 w 1388457"/>
                <a:gd name="connsiteY8" fmla="*/ 2118472 h 2404264"/>
                <a:gd name="connsiteX9" fmla="*/ 938992 w 1388457"/>
                <a:gd name="connsiteY9" fmla="*/ 2107145 h 2404264"/>
                <a:gd name="connsiteX10" fmla="*/ 1017965 w 1388457"/>
                <a:gd name="connsiteY10" fmla="*/ 1959904 h 2404264"/>
                <a:gd name="connsiteX11" fmla="*/ 938992 w 1388457"/>
                <a:gd name="connsiteY11" fmla="*/ 1812663 h 2404264"/>
                <a:gd name="connsiteX12" fmla="*/ 891980 w 1388457"/>
                <a:gd name="connsiteY12" fmla="*/ 1801337 h 2404264"/>
                <a:gd name="connsiteX13" fmla="*/ 765995 w 1388457"/>
                <a:gd name="connsiteY13" fmla="*/ 1959904 h 2404264"/>
                <a:gd name="connsiteX14" fmla="*/ 815334 w 1388457"/>
                <a:gd name="connsiteY14" fmla="*/ 433345 h 2404264"/>
                <a:gd name="connsiteX15" fmla="*/ 975142 w 1388457"/>
                <a:gd name="connsiteY15" fmla="*/ 634735 h 2404264"/>
                <a:gd name="connsiteX16" fmla="*/ 1034722 w 1388457"/>
                <a:gd name="connsiteY16" fmla="*/ 620150 h 2404264"/>
                <a:gd name="connsiteX17" fmla="*/ 1135106 w 1388457"/>
                <a:gd name="connsiteY17" fmla="*/ 433345 h 2404264"/>
                <a:gd name="connsiteX18" fmla="*/ 1034722 w 1388457"/>
                <a:gd name="connsiteY18" fmla="*/ 246540 h 2404264"/>
                <a:gd name="connsiteX19" fmla="*/ 975142 w 1388457"/>
                <a:gd name="connsiteY19" fmla="*/ 231955 h 2404264"/>
                <a:gd name="connsiteX20" fmla="*/ 815334 w 1388457"/>
                <a:gd name="connsiteY20" fmla="*/ 433345 h 2404264"/>
                <a:gd name="connsiteX21" fmla="*/ 1302517 w 1388457"/>
                <a:gd name="connsiteY21" fmla="*/ 0 h 2404264"/>
                <a:gd name="connsiteX22" fmla="*/ 1375285 w 1388457"/>
                <a:gd name="connsiteY22" fmla="*/ 582603 h 2404264"/>
                <a:gd name="connsiteX23" fmla="*/ 1207873 w 1388457"/>
                <a:gd name="connsiteY23" fmla="*/ 799508 h 2404264"/>
                <a:gd name="connsiteX24" fmla="*/ 1387542 w 1388457"/>
                <a:gd name="connsiteY24" fmla="*/ 1017810 h 2404264"/>
                <a:gd name="connsiteX25" fmla="*/ 1278934 w 1388457"/>
                <a:gd name="connsiteY25" fmla="*/ 2404265 h 2404264"/>
                <a:gd name="connsiteX26" fmla="*/ 153913 w 1388457"/>
                <a:gd name="connsiteY26" fmla="*/ 2096285 h 2404264"/>
                <a:gd name="connsiteX27" fmla="*/ 129709 w 1388457"/>
                <a:gd name="connsiteY27" fmla="*/ 1631754 h 2404264"/>
                <a:gd name="connsiteX28" fmla="*/ 260503 w 1388457"/>
                <a:gd name="connsiteY28" fmla="*/ 1474583 h 2404264"/>
                <a:gd name="connsiteX29" fmla="*/ 106591 w 1388457"/>
                <a:gd name="connsiteY29" fmla="*/ 1314774 h 2404264"/>
                <a:gd name="connsiteX30" fmla="*/ 0 w 1388457"/>
                <a:gd name="connsiteY30" fmla="*/ 627753 h 2404264"/>
                <a:gd name="connsiteX31" fmla="*/ 235679 w 1388457"/>
                <a:gd name="connsiteY31" fmla="*/ 447464 h 2404264"/>
                <a:gd name="connsiteX32" fmla="*/ 313876 w 1388457"/>
                <a:gd name="connsiteY32" fmla="*/ 467789 h 2404264"/>
                <a:gd name="connsiteX33" fmla="*/ 473685 w 1388457"/>
                <a:gd name="connsiteY33" fmla="*/ 307981 h 2404264"/>
                <a:gd name="connsiteX34" fmla="*/ 473375 w 1388457"/>
                <a:gd name="connsiteY34" fmla="*/ 300999 h 2404264"/>
                <a:gd name="connsiteX35" fmla="*/ 1302517 w 1388457"/>
                <a:gd name="connsiteY35" fmla="*/ 0 h 2404264"/>
                <a:gd name="connsiteX36" fmla="*/ 489355 w 1388457"/>
                <a:gd name="connsiteY36" fmla="*/ 2001486 h 2404264"/>
                <a:gd name="connsiteX37" fmla="*/ 539315 w 1388457"/>
                <a:gd name="connsiteY37" fmla="*/ 1989228 h 2404264"/>
                <a:gd name="connsiteX38" fmla="*/ 623409 w 1388457"/>
                <a:gd name="connsiteY38" fmla="*/ 1832678 h 2404264"/>
                <a:gd name="connsiteX39" fmla="*/ 539315 w 1388457"/>
                <a:gd name="connsiteY39" fmla="*/ 1676128 h 2404264"/>
                <a:gd name="connsiteX40" fmla="*/ 489355 w 1388457"/>
                <a:gd name="connsiteY40" fmla="*/ 1663871 h 2404264"/>
                <a:gd name="connsiteX41" fmla="*/ 355303 w 1388457"/>
                <a:gd name="connsiteY41" fmla="*/ 1832678 h 2404264"/>
                <a:gd name="connsiteX42" fmla="*/ 489355 w 1388457"/>
                <a:gd name="connsiteY42" fmla="*/ 2001486 h 2404264"/>
                <a:gd name="connsiteX43" fmla="*/ 661887 w 1388457"/>
                <a:gd name="connsiteY43" fmla="*/ 960092 h 2404264"/>
                <a:gd name="connsiteX44" fmla="*/ 562278 w 1388457"/>
                <a:gd name="connsiteY44" fmla="*/ 774063 h 2404264"/>
                <a:gd name="connsiteX45" fmla="*/ 502699 w 1388457"/>
                <a:gd name="connsiteY45" fmla="*/ 759478 h 2404264"/>
                <a:gd name="connsiteX46" fmla="*/ 343511 w 1388457"/>
                <a:gd name="connsiteY46" fmla="*/ 960092 h 2404264"/>
                <a:gd name="connsiteX47" fmla="*/ 502699 w 1388457"/>
                <a:gd name="connsiteY47" fmla="*/ 1160706 h 2404264"/>
                <a:gd name="connsiteX48" fmla="*/ 562278 w 1388457"/>
                <a:gd name="connsiteY48" fmla="*/ 1146122 h 2404264"/>
                <a:gd name="connsiteX49" fmla="*/ 661887 w 1388457"/>
                <a:gd name="connsiteY49" fmla="*/ 960092 h 240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88457" h="2404264">
                  <a:moveTo>
                    <a:pt x="951249" y="1622444"/>
                  </a:moveTo>
                  <a:cubicBezTo>
                    <a:pt x="970798" y="1622444"/>
                    <a:pt x="989417" y="1617635"/>
                    <a:pt x="1006484" y="1609101"/>
                  </a:cubicBezTo>
                  <a:cubicBezTo>
                    <a:pt x="1060943" y="1581484"/>
                    <a:pt x="1099421" y="1514457"/>
                    <a:pt x="1099421" y="1435949"/>
                  </a:cubicBezTo>
                  <a:cubicBezTo>
                    <a:pt x="1099421" y="1357442"/>
                    <a:pt x="1060943" y="1290415"/>
                    <a:pt x="1006484" y="1262798"/>
                  </a:cubicBezTo>
                  <a:cubicBezTo>
                    <a:pt x="989417" y="1254109"/>
                    <a:pt x="970798" y="1249455"/>
                    <a:pt x="951249" y="1249455"/>
                  </a:cubicBezTo>
                  <a:cubicBezTo>
                    <a:pt x="869483" y="1249455"/>
                    <a:pt x="803077" y="1332927"/>
                    <a:pt x="803077" y="1435949"/>
                  </a:cubicBezTo>
                  <a:cubicBezTo>
                    <a:pt x="803077" y="1538972"/>
                    <a:pt x="869327" y="1622444"/>
                    <a:pt x="951249" y="1622444"/>
                  </a:cubicBezTo>
                  <a:close/>
                  <a:moveTo>
                    <a:pt x="765995" y="1959904"/>
                  </a:moveTo>
                  <a:cubicBezTo>
                    <a:pt x="765995" y="2047566"/>
                    <a:pt x="822471" y="2118472"/>
                    <a:pt x="891980" y="2118472"/>
                  </a:cubicBezTo>
                  <a:cubicBezTo>
                    <a:pt x="908581" y="2118472"/>
                    <a:pt x="924407" y="2114438"/>
                    <a:pt x="938992" y="2107145"/>
                  </a:cubicBezTo>
                  <a:cubicBezTo>
                    <a:pt x="985227" y="2083717"/>
                    <a:pt x="1017965" y="2026620"/>
                    <a:pt x="1017965" y="1959904"/>
                  </a:cubicBezTo>
                  <a:cubicBezTo>
                    <a:pt x="1017965" y="1893188"/>
                    <a:pt x="985227" y="1836091"/>
                    <a:pt x="938992" y="1812663"/>
                  </a:cubicBezTo>
                  <a:cubicBezTo>
                    <a:pt x="924407" y="1805216"/>
                    <a:pt x="908737" y="1801337"/>
                    <a:pt x="891980" y="1801337"/>
                  </a:cubicBezTo>
                  <a:cubicBezTo>
                    <a:pt x="822471" y="1801182"/>
                    <a:pt x="765995" y="1872242"/>
                    <a:pt x="765995" y="1959904"/>
                  </a:cubicBezTo>
                  <a:close/>
                  <a:moveTo>
                    <a:pt x="815334" y="433345"/>
                  </a:moveTo>
                  <a:cubicBezTo>
                    <a:pt x="815334" y="544590"/>
                    <a:pt x="886860" y="634735"/>
                    <a:pt x="975142" y="634735"/>
                  </a:cubicBezTo>
                  <a:cubicBezTo>
                    <a:pt x="996244" y="634735"/>
                    <a:pt x="1016413" y="629615"/>
                    <a:pt x="1034722" y="620150"/>
                  </a:cubicBezTo>
                  <a:cubicBezTo>
                    <a:pt x="1093525" y="590516"/>
                    <a:pt x="1135106" y="518059"/>
                    <a:pt x="1135106" y="433345"/>
                  </a:cubicBezTo>
                  <a:cubicBezTo>
                    <a:pt x="1135106" y="348631"/>
                    <a:pt x="1093680" y="276174"/>
                    <a:pt x="1034722" y="246540"/>
                  </a:cubicBezTo>
                  <a:cubicBezTo>
                    <a:pt x="1016413" y="237075"/>
                    <a:pt x="996244" y="231955"/>
                    <a:pt x="975142" y="231955"/>
                  </a:cubicBezTo>
                  <a:cubicBezTo>
                    <a:pt x="886860" y="231955"/>
                    <a:pt x="815334" y="322100"/>
                    <a:pt x="815334" y="433345"/>
                  </a:cubicBezTo>
                  <a:close/>
                  <a:moveTo>
                    <a:pt x="1302517" y="0"/>
                  </a:moveTo>
                  <a:cubicBezTo>
                    <a:pt x="1335721" y="48098"/>
                    <a:pt x="1361010" y="279898"/>
                    <a:pt x="1375285" y="582603"/>
                  </a:cubicBezTo>
                  <a:cubicBezTo>
                    <a:pt x="1280641" y="597808"/>
                    <a:pt x="1207873" y="689039"/>
                    <a:pt x="1207873" y="799508"/>
                  </a:cubicBezTo>
                  <a:cubicBezTo>
                    <a:pt x="1207873" y="914632"/>
                    <a:pt x="1287002" y="1008966"/>
                    <a:pt x="1387542" y="1017810"/>
                  </a:cubicBezTo>
                  <a:cubicBezTo>
                    <a:pt x="1394369" y="1620738"/>
                    <a:pt x="1363493" y="2287279"/>
                    <a:pt x="1278934" y="2404265"/>
                  </a:cubicBezTo>
                  <a:cubicBezTo>
                    <a:pt x="1042014" y="2344996"/>
                    <a:pt x="153913" y="2096285"/>
                    <a:pt x="153913" y="2096285"/>
                  </a:cubicBezTo>
                  <a:cubicBezTo>
                    <a:pt x="153913" y="2096285"/>
                    <a:pt x="146155" y="1890706"/>
                    <a:pt x="129709" y="1631754"/>
                  </a:cubicBezTo>
                  <a:cubicBezTo>
                    <a:pt x="204028" y="1618100"/>
                    <a:pt x="260503" y="1552936"/>
                    <a:pt x="260503" y="1474583"/>
                  </a:cubicBezTo>
                  <a:cubicBezTo>
                    <a:pt x="260503" y="1388317"/>
                    <a:pt x="192236" y="1317877"/>
                    <a:pt x="106591" y="1314774"/>
                  </a:cubicBezTo>
                  <a:cubicBezTo>
                    <a:pt x="81611" y="1017189"/>
                    <a:pt x="46391" y="725810"/>
                    <a:pt x="0" y="627753"/>
                  </a:cubicBezTo>
                  <a:cubicBezTo>
                    <a:pt x="80370" y="559951"/>
                    <a:pt x="158878" y="500216"/>
                    <a:pt x="235679" y="447464"/>
                  </a:cubicBezTo>
                  <a:cubicBezTo>
                    <a:pt x="258797" y="460497"/>
                    <a:pt x="285483" y="467789"/>
                    <a:pt x="313876" y="467789"/>
                  </a:cubicBezTo>
                  <a:cubicBezTo>
                    <a:pt x="402159" y="467789"/>
                    <a:pt x="473685" y="396263"/>
                    <a:pt x="473685" y="307981"/>
                  </a:cubicBezTo>
                  <a:cubicBezTo>
                    <a:pt x="473685" y="305653"/>
                    <a:pt x="473685" y="303326"/>
                    <a:pt x="473375" y="300999"/>
                  </a:cubicBezTo>
                  <a:cubicBezTo>
                    <a:pt x="804784" y="119934"/>
                    <a:pt x="1090422" y="57252"/>
                    <a:pt x="1302517" y="0"/>
                  </a:cubicBezTo>
                  <a:close/>
                  <a:moveTo>
                    <a:pt x="489355" y="2001486"/>
                  </a:moveTo>
                  <a:cubicBezTo>
                    <a:pt x="507043" y="2001486"/>
                    <a:pt x="523955" y="1997296"/>
                    <a:pt x="539315" y="1989228"/>
                  </a:cubicBezTo>
                  <a:cubicBezTo>
                    <a:pt x="588654" y="1964404"/>
                    <a:pt x="623409" y="1903583"/>
                    <a:pt x="623409" y="1832678"/>
                  </a:cubicBezTo>
                  <a:cubicBezTo>
                    <a:pt x="623409" y="1761773"/>
                    <a:pt x="588654" y="1700952"/>
                    <a:pt x="539315" y="1676128"/>
                  </a:cubicBezTo>
                  <a:cubicBezTo>
                    <a:pt x="523955" y="1668215"/>
                    <a:pt x="507043" y="1663871"/>
                    <a:pt x="489355" y="1663871"/>
                  </a:cubicBezTo>
                  <a:cubicBezTo>
                    <a:pt x="415347" y="1663871"/>
                    <a:pt x="355303" y="1739430"/>
                    <a:pt x="355303" y="1832678"/>
                  </a:cubicBezTo>
                  <a:cubicBezTo>
                    <a:pt x="355303" y="1925925"/>
                    <a:pt x="415347" y="2001486"/>
                    <a:pt x="489355" y="2001486"/>
                  </a:cubicBezTo>
                  <a:close/>
                  <a:moveTo>
                    <a:pt x="661887" y="960092"/>
                  </a:moveTo>
                  <a:cubicBezTo>
                    <a:pt x="661887" y="875844"/>
                    <a:pt x="620616" y="803697"/>
                    <a:pt x="562278" y="774063"/>
                  </a:cubicBezTo>
                  <a:cubicBezTo>
                    <a:pt x="543815" y="764598"/>
                    <a:pt x="523644" y="759478"/>
                    <a:pt x="502699" y="759478"/>
                  </a:cubicBezTo>
                  <a:cubicBezTo>
                    <a:pt x="414726" y="759478"/>
                    <a:pt x="343511" y="849313"/>
                    <a:pt x="343511" y="960092"/>
                  </a:cubicBezTo>
                  <a:cubicBezTo>
                    <a:pt x="343511" y="1070872"/>
                    <a:pt x="414882" y="1160706"/>
                    <a:pt x="502699" y="1160706"/>
                  </a:cubicBezTo>
                  <a:cubicBezTo>
                    <a:pt x="523644" y="1160706"/>
                    <a:pt x="543815" y="1155586"/>
                    <a:pt x="562278" y="1146122"/>
                  </a:cubicBezTo>
                  <a:cubicBezTo>
                    <a:pt x="620461" y="1116488"/>
                    <a:pt x="661887" y="1044341"/>
                    <a:pt x="661887" y="960092"/>
                  </a:cubicBez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0" name="Freeform: Shape 99">
              <a:extLst>
                <a:ext uri="{FF2B5EF4-FFF2-40B4-BE49-F238E27FC236}">
                  <a16:creationId xmlns:a16="http://schemas.microsoft.com/office/drawing/2014/main" id="{744C716C-B759-47B6-8D3E-EDE3D04D5E4A}"/>
                </a:ext>
              </a:extLst>
            </p:cNvPr>
            <p:cNvSpPr/>
            <p:nvPr/>
          </p:nvSpPr>
          <p:spPr>
            <a:xfrm>
              <a:off x="2751982" y="3756536"/>
              <a:ext cx="875283" cy="268239"/>
            </a:xfrm>
            <a:custGeom>
              <a:avLst/>
              <a:gdLst>
                <a:gd name="connsiteX0" fmla="*/ 0 w 1647424"/>
                <a:gd name="connsiteY0" fmla="*/ 504871 h 504870"/>
                <a:gd name="connsiteX1" fmla="*/ 1647425 w 1647424"/>
                <a:gd name="connsiteY1" fmla="*/ 0 h 504870"/>
              </a:gdLst>
              <a:ahLst/>
              <a:cxnLst>
                <a:cxn ang="0">
                  <a:pos x="connsiteX0" y="connsiteY0"/>
                </a:cxn>
                <a:cxn ang="0">
                  <a:pos x="connsiteX1" y="connsiteY1"/>
                </a:cxn>
              </a:cxnLst>
              <a:rect l="l" t="t" r="r" b="b"/>
              <a:pathLst>
                <a:path w="1647424" h="504870">
                  <a:moveTo>
                    <a:pt x="0" y="504871"/>
                  </a:moveTo>
                  <a:lnTo>
                    <a:pt x="1647425" y="0"/>
                  </a:lnTo>
                </a:path>
              </a:pathLst>
            </a:custGeom>
            <a:ln w="114300" cap="flat">
              <a:solidFill>
                <a:srgbClr val="003C4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1" name="Freeform: Shape 100">
              <a:extLst>
                <a:ext uri="{FF2B5EF4-FFF2-40B4-BE49-F238E27FC236}">
                  <a16:creationId xmlns:a16="http://schemas.microsoft.com/office/drawing/2014/main" id="{8FDF6E3D-133A-43D5-99C5-3561B79431C9}"/>
                </a:ext>
              </a:extLst>
            </p:cNvPr>
            <p:cNvSpPr/>
            <p:nvPr/>
          </p:nvSpPr>
          <p:spPr>
            <a:xfrm>
              <a:off x="2537242" y="4188407"/>
              <a:ext cx="137335" cy="252000"/>
            </a:xfrm>
            <a:custGeom>
              <a:avLst/>
              <a:gdLst>
                <a:gd name="connsiteX0" fmla="*/ 258487 w 258486"/>
                <a:gd name="connsiteY0" fmla="*/ 17067 h 474305"/>
                <a:gd name="connsiteX1" fmla="*/ 188357 w 258486"/>
                <a:gd name="connsiteY1" fmla="*/ 0 h 474305"/>
                <a:gd name="connsiteX2" fmla="*/ 0 w 258486"/>
                <a:gd name="connsiteY2" fmla="*/ 237230 h 474305"/>
                <a:gd name="connsiteX3" fmla="*/ 188357 w 258486"/>
                <a:gd name="connsiteY3" fmla="*/ 474306 h 474305"/>
                <a:gd name="connsiteX4" fmla="*/ 258487 w 258486"/>
                <a:gd name="connsiteY4" fmla="*/ 457239 h 474305"/>
                <a:gd name="connsiteX5" fmla="*/ 125519 w 258486"/>
                <a:gd name="connsiteY5" fmla="*/ 237230 h 474305"/>
                <a:gd name="connsiteX6" fmla="*/ 258487 w 258486"/>
                <a:gd name="connsiteY6" fmla="*/ 17067 h 47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86" h="474305">
                  <a:moveTo>
                    <a:pt x="258487" y="17067"/>
                  </a:moveTo>
                  <a:cubicBezTo>
                    <a:pt x="236765" y="6051"/>
                    <a:pt x="213182" y="0"/>
                    <a:pt x="188357" y="0"/>
                  </a:cubicBezTo>
                  <a:cubicBezTo>
                    <a:pt x="84404" y="0"/>
                    <a:pt x="0" y="106281"/>
                    <a:pt x="0" y="237230"/>
                  </a:cubicBezTo>
                  <a:cubicBezTo>
                    <a:pt x="0" y="368180"/>
                    <a:pt x="84404" y="474306"/>
                    <a:pt x="188357" y="474306"/>
                  </a:cubicBezTo>
                  <a:cubicBezTo>
                    <a:pt x="213182" y="474306"/>
                    <a:pt x="236765" y="468255"/>
                    <a:pt x="258487" y="457239"/>
                  </a:cubicBezTo>
                  <a:cubicBezTo>
                    <a:pt x="181530" y="428225"/>
                    <a:pt x="125519" y="340718"/>
                    <a:pt x="125519" y="237230"/>
                  </a:cubicBezTo>
                  <a:cubicBezTo>
                    <a:pt x="125519" y="133743"/>
                    <a:pt x="181530" y="46081"/>
                    <a:pt x="258487" y="17067"/>
                  </a:cubicBezTo>
                  <a:close/>
                </a:path>
              </a:pathLst>
            </a:custGeom>
            <a:solidFill>
              <a:srgbClr val="D87D22"/>
            </a:solidFill>
            <a:ln w="15453"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7F658CB-965C-42B6-920E-2F50F26F7B18}"/>
                </a:ext>
              </a:extLst>
            </p:cNvPr>
            <p:cNvSpPr/>
            <p:nvPr/>
          </p:nvSpPr>
          <p:spPr>
            <a:xfrm>
              <a:off x="2371468" y="3852488"/>
              <a:ext cx="127278" cy="233452"/>
            </a:xfrm>
            <a:custGeom>
              <a:avLst/>
              <a:gdLst>
                <a:gd name="connsiteX0" fmla="*/ 0 w 239557"/>
                <a:gd name="connsiteY0" fmla="*/ 219698 h 439395"/>
                <a:gd name="connsiteX1" fmla="*/ 174548 w 239557"/>
                <a:gd name="connsiteY1" fmla="*/ 439396 h 439395"/>
                <a:gd name="connsiteX2" fmla="*/ 239558 w 239557"/>
                <a:gd name="connsiteY2" fmla="*/ 423570 h 439395"/>
                <a:gd name="connsiteX3" fmla="*/ 116365 w 239557"/>
                <a:gd name="connsiteY3" fmla="*/ 219698 h 439395"/>
                <a:gd name="connsiteX4" fmla="*/ 239558 w 239557"/>
                <a:gd name="connsiteY4" fmla="*/ 15671 h 439395"/>
                <a:gd name="connsiteX5" fmla="*/ 174548 w 239557"/>
                <a:gd name="connsiteY5" fmla="*/ 0 h 439395"/>
                <a:gd name="connsiteX6" fmla="*/ 0 w 239557"/>
                <a:gd name="connsiteY6" fmla="*/ 219698 h 43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557" h="439395">
                  <a:moveTo>
                    <a:pt x="0" y="219698"/>
                  </a:moveTo>
                  <a:cubicBezTo>
                    <a:pt x="0" y="341028"/>
                    <a:pt x="78198" y="439396"/>
                    <a:pt x="174548" y="439396"/>
                  </a:cubicBezTo>
                  <a:cubicBezTo>
                    <a:pt x="197511" y="439396"/>
                    <a:pt x="219388" y="433810"/>
                    <a:pt x="239558" y="423570"/>
                  </a:cubicBezTo>
                  <a:cubicBezTo>
                    <a:pt x="168187" y="396729"/>
                    <a:pt x="116365" y="315583"/>
                    <a:pt x="116365" y="219698"/>
                  </a:cubicBezTo>
                  <a:cubicBezTo>
                    <a:pt x="116365" y="123658"/>
                    <a:pt x="168187" y="42512"/>
                    <a:pt x="239558" y="15671"/>
                  </a:cubicBezTo>
                  <a:cubicBezTo>
                    <a:pt x="219388" y="5586"/>
                    <a:pt x="197511" y="0"/>
                    <a:pt x="174548" y="0"/>
                  </a:cubicBezTo>
                  <a:cubicBezTo>
                    <a:pt x="78198" y="0"/>
                    <a:pt x="0" y="98212"/>
                    <a:pt x="0" y="219698"/>
                  </a:cubicBezTo>
                  <a:close/>
                </a:path>
              </a:pathLst>
            </a:custGeom>
            <a:solidFill>
              <a:srgbClr val="D87D22"/>
            </a:solidFill>
            <a:ln w="15453"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64EC5D1-21A7-4871-BFB3-06BAAF9479CF}"/>
                </a:ext>
              </a:extLst>
            </p:cNvPr>
            <p:cNvSpPr/>
            <p:nvPr/>
          </p:nvSpPr>
          <p:spPr>
            <a:xfrm>
              <a:off x="2502290" y="3355577"/>
              <a:ext cx="137335" cy="251918"/>
            </a:xfrm>
            <a:custGeom>
              <a:avLst/>
              <a:gdLst>
                <a:gd name="connsiteX0" fmla="*/ 258486 w 258486"/>
                <a:gd name="connsiteY0" fmla="*/ 457083 h 474150"/>
                <a:gd name="connsiteX1" fmla="*/ 125519 w 258486"/>
                <a:gd name="connsiteY1" fmla="*/ 237075 h 474150"/>
                <a:gd name="connsiteX2" fmla="*/ 258486 w 258486"/>
                <a:gd name="connsiteY2" fmla="*/ 17067 h 474150"/>
                <a:gd name="connsiteX3" fmla="*/ 188357 w 258486"/>
                <a:gd name="connsiteY3" fmla="*/ 0 h 474150"/>
                <a:gd name="connsiteX4" fmla="*/ 0 w 258486"/>
                <a:gd name="connsiteY4" fmla="*/ 237075 h 474150"/>
                <a:gd name="connsiteX5" fmla="*/ 188357 w 258486"/>
                <a:gd name="connsiteY5" fmla="*/ 474150 h 474150"/>
                <a:gd name="connsiteX6" fmla="*/ 258486 w 258486"/>
                <a:gd name="connsiteY6" fmla="*/ 457083 h 47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86" h="474150">
                  <a:moveTo>
                    <a:pt x="258486" y="457083"/>
                  </a:moveTo>
                  <a:cubicBezTo>
                    <a:pt x="181530" y="428225"/>
                    <a:pt x="125519" y="340563"/>
                    <a:pt x="125519" y="237075"/>
                  </a:cubicBezTo>
                  <a:cubicBezTo>
                    <a:pt x="125519" y="133588"/>
                    <a:pt x="181530" y="45926"/>
                    <a:pt x="258486" y="17067"/>
                  </a:cubicBezTo>
                  <a:cubicBezTo>
                    <a:pt x="236920" y="5896"/>
                    <a:pt x="213181" y="0"/>
                    <a:pt x="188357" y="0"/>
                  </a:cubicBezTo>
                  <a:cubicBezTo>
                    <a:pt x="84248" y="0"/>
                    <a:pt x="0" y="106125"/>
                    <a:pt x="0" y="237075"/>
                  </a:cubicBezTo>
                  <a:cubicBezTo>
                    <a:pt x="0" y="368025"/>
                    <a:pt x="84248" y="474150"/>
                    <a:pt x="188357" y="474150"/>
                  </a:cubicBezTo>
                  <a:cubicBezTo>
                    <a:pt x="213181" y="474150"/>
                    <a:pt x="236920" y="468255"/>
                    <a:pt x="258486" y="457083"/>
                  </a:cubicBezTo>
                  <a:close/>
                </a:path>
              </a:pathLst>
            </a:custGeom>
            <a:solidFill>
              <a:srgbClr val="D87D22"/>
            </a:solidFill>
            <a:ln w="15453"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0F8186F-A32D-4D6D-AF8D-A463841C9CA3}"/>
                </a:ext>
              </a:extLst>
            </p:cNvPr>
            <p:cNvSpPr/>
            <p:nvPr/>
          </p:nvSpPr>
          <p:spPr>
            <a:xfrm>
              <a:off x="2173708" y="4210746"/>
              <a:ext cx="115160" cy="211195"/>
            </a:xfrm>
            <a:custGeom>
              <a:avLst/>
              <a:gdLst>
                <a:gd name="connsiteX0" fmla="*/ 216750 w 216750"/>
                <a:gd name="connsiteY0" fmla="*/ 14429 h 397504"/>
                <a:gd name="connsiteX1" fmla="*/ 157947 w 216750"/>
                <a:gd name="connsiteY1" fmla="*/ 0 h 397504"/>
                <a:gd name="connsiteX2" fmla="*/ 0 w 216750"/>
                <a:gd name="connsiteY2" fmla="*/ 198752 h 397504"/>
                <a:gd name="connsiteX3" fmla="*/ 157947 w 216750"/>
                <a:gd name="connsiteY3" fmla="*/ 397504 h 397504"/>
                <a:gd name="connsiteX4" fmla="*/ 216750 w 216750"/>
                <a:gd name="connsiteY4" fmla="*/ 383230 h 397504"/>
                <a:gd name="connsiteX5" fmla="*/ 105349 w 216750"/>
                <a:gd name="connsiteY5" fmla="*/ 198752 h 397504"/>
                <a:gd name="connsiteX6" fmla="*/ 216750 w 216750"/>
                <a:gd name="connsiteY6" fmla="*/ 14429 h 39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50" h="397504">
                  <a:moveTo>
                    <a:pt x="216750" y="14429"/>
                  </a:moveTo>
                  <a:cubicBezTo>
                    <a:pt x="198597" y="5120"/>
                    <a:pt x="178737" y="0"/>
                    <a:pt x="157947" y="0"/>
                  </a:cubicBezTo>
                  <a:cubicBezTo>
                    <a:pt x="70750" y="0"/>
                    <a:pt x="0" y="89058"/>
                    <a:pt x="0" y="198752"/>
                  </a:cubicBezTo>
                  <a:cubicBezTo>
                    <a:pt x="0" y="308601"/>
                    <a:pt x="70750" y="397504"/>
                    <a:pt x="157947" y="397504"/>
                  </a:cubicBezTo>
                  <a:cubicBezTo>
                    <a:pt x="178737" y="397504"/>
                    <a:pt x="198597" y="392539"/>
                    <a:pt x="216750" y="383230"/>
                  </a:cubicBezTo>
                  <a:cubicBezTo>
                    <a:pt x="152206" y="358871"/>
                    <a:pt x="105349" y="285483"/>
                    <a:pt x="105349" y="198752"/>
                  </a:cubicBezTo>
                  <a:cubicBezTo>
                    <a:pt x="105349" y="112021"/>
                    <a:pt x="152206" y="38633"/>
                    <a:pt x="216750" y="14429"/>
                  </a:cubicBezTo>
                  <a:close/>
                </a:path>
              </a:pathLst>
            </a:custGeom>
            <a:solidFill>
              <a:srgbClr val="D87D22"/>
            </a:solidFill>
            <a:ln w="15453"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CA3346D-418C-4210-8285-4872BC4633AA}"/>
                </a:ext>
              </a:extLst>
            </p:cNvPr>
            <p:cNvSpPr/>
            <p:nvPr/>
          </p:nvSpPr>
          <p:spPr>
            <a:xfrm>
              <a:off x="2166207" y="3655719"/>
              <a:ext cx="95046" cy="174100"/>
            </a:xfrm>
            <a:custGeom>
              <a:avLst/>
              <a:gdLst>
                <a:gd name="connsiteX0" fmla="*/ 130174 w 178892"/>
                <a:gd name="connsiteY0" fmla="*/ 327685 h 327685"/>
                <a:gd name="connsiteX1" fmla="*/ 178892 w 178892"/>
                <a:gd name="connsiteY1" fmla="*/ 315893 h 327685"/>
                <a:gd name="connsiteX2" fmla="*/ 86731 w 178892"/>
                <a:gd name="connsiteY2" fmla="*/ 163843 h 327685"/>
                <a:gd name="connsiteX3" fmla="*/ 178892 w 178892"/>
                <a:gd name="connsiteY3" fmla="*/ 11792 h 327685"/>
                <a:gd name="connsiteX4" fmla="*/ 130174 w 178892"/>
                <a:gd name="connsiteY4" fmla="*/ 0 h 327685"/>
                <a:gd name="connsiteX5" fmla="*/ 0 w 178892"/>
                <a:gd name="connsiteY5" fmla="*/ 163843 h 327685"/>
                <a:gd name="connsiteX6" fmla="*/ 130174 w 178892"/>
                <a:gd name="connsiteY6" fmla="*/ 327685 h 32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892" h="327685">
                  <a:moveTo>
                    <a:pt x="130174" y="327685"/>
                  </a:moveTo>
                  <a:cubicBezTo>
                    <a:pt x="147396" y="327685"/>
                    <a:pt x="163843" y="323496"/>
                    <a:pt x="178892" y="315893"/>
                  </a:cubicBezTo>
                  <a:cubicBezTo>
                    <a:pt x="125519" y="296034"/>
                    <a:pt x="86731" y="235524"/>
                    <a:pt x="86731" y="163843"/>
                  </a:cubicBezTo>
                  <a:cubicBezTo>
                    <a:pt x="86731" y="92161"/>
                    <a:pt x="125519" y="31651"/>
                    <a:pt x="178892" y="11792"/>
                  </a:cubicBezTo>
                  <a:cubicBezTo>
                    <a:pt x="163843" y="4189"/>
                    <a:pt x="147396" y="0"/>
                    <a:pt x="130174" y="0"/>
                  </a:cubicBezTo>
                  <a:cubicBezTo>
                    <a:pt x="58338" y="0"/>
                    <a:pt x="0" y="73388"/>
                    <a:pt x="0" y="163843"/>
                  </a:cubicBezTo>
                  <a:cubicBezTo>
                    <a:pt x="0" y="254297"/>
                    <a:pt x="58338" y="327685"/>
                    <a:pt x="130174" y="327685"/>
                  </a:cubicBezTo>
                  <a:close/>
                </a:path>
              </a:pathLst>
            </a:custGeom>
            <a:solidFill>
              <a:srgbClr val="D87D22"/>
            </a:solidFill>
            <a:ln w="15453"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B69E4BF2-039B-47C0-BA5D-7B726B701499}"/>
                </a:ext>
              </a:extLst>
            </p:cNvPr>
            <p:cNvSpPr/>
            <p:nvPr/>
          </p:nvSpPr>
          <p:spPr>
            <a:xfrm>
              <a:off x="1773987" y="3367365"/>
              <a:ext cx="208136" cy="1673408"/>
            </a:xfrm>
            <a:custGeom>
              <a:avLst/>
              <a:gdLst>
                <a:gd name="connsiteX0" fmla="*/ 124123 w 391746"/>
                <a:gd name="connsiteY0" fmla="*/ 0 h 3149624"/>
                <a:gd name="connsiteX1" fmla="*/ 219388 w 391746"/>
                <a:gd name="connsiteY1" fmla="*/ 763202 h 3149624"/>
                <a:gd name="connsiteX2" fmla="*/ 0 w 391746"/>
                <a:gd name="connsiteY2" fmla="*/ 1047289 h 3149624"/>
                <a:gd name="connsiteX3" fmla="*/ 235369 w 391746"/>
                <a:gd name="connsiteY3" fmla="*/ 1333237 h 3149624"/>
                <a:gd name="connsiteX4" fmla="*/ 93092 w 391746"/>
                <a:gd name="connsiteY4" fmla="*/ 3149624 h 3149624"/>
                <a:gd name="connsiteX5" fmla="*/ 287345 w 391746"/>
                <a:gd name="connsiteY5" fmla="*/ 3057153 h 3149624"/>
                <a:gd name="connsiteX6" fmla="*/ 325978 w 391746"/>
                <a:gd name="connsiteY6" fmla="*/ 179358 h 3149624"/>
                <a:gd name="connsiteX7" fmla="*/ 124123 w 391746"/>
                <a:gd name="connsiteY7" fmla="*/ 0 h 31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746" h="3149624">
                  <a:moveTo>
                    <a:pt x="124123" y="0"/>
                  </a:moveTo>
                  <a:cubicBezTo>
                    <a:pt x="167721" y="62992"/>
                    <a:pt x="200769" y="366784"/>
                    <a:pt x="219388" y="763202"/>
                  </a:cubicBezTo>
                  <a:cubicBezTo>
                    <a:pt x="95420" y="783062"/>
                    <a:pt x="0" y="902685"/>
                    <a:pt x="0" y="1047289"/>
                  </a:cubicBezTo>
                  <a:cubicBezTo>
                    <a:pt x="0" y="1198099"/>
                    <a:pt x="103643" y="1321601"/>
                    <a:pt x="235369" y="1333237"/>
                  </a:cubicBezTo>
                  <a:cubicBezTo>
                    <a:pt x="244367" y="2123126"/>
                    <a:pt x="203872" y="2996332"/>
                    <a:pt x="93092" y="3149624"/>
                  </a:cubicBezTo>
                  <a:cubicBezTo>
                    <a:pt x="164774" y="3116111"/>
                    <a:pt x="229007" y="3085701"/>
                    <a:pt x="287345" y="3057153"/>
                  </a:cubicBezTo>
                  <a:cubicBezTo>
                    <a:pt x="424036" y="2580985"/>
                    <a:pt x="415192" y="774528"/>
                    <a:pt x="325978" y="179358"/>
                  </a:cubicBezTo>
                  <a:cubicBezTo>
                    <a:pt x="278967" y="127226"/>
                    <a:pt x="214578" y="60355"/>
                    <a:pt x="124123" y="0"/>
                  </a:cubicBezTo>
                  <a:close/>
                </a:path>
              </a:pathLst>
            </a:custGeom>
            <a:solidFill>
              <a:srgbClr val="D87D22"/>
            </a:solidFill>
            <a:ln w="15453"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A86671D-469F-4DA1-AF4D-D15F330EC200}"/>
                </a:ext>
              </a:extLst>
            </p:cNvPr>
            <p:cNvSpPr/>
            <p:nvPr/>
          </p:nvSpPr>
          <p:spPr>
            <a:xfrm>
              <a:off x="1484066" y="4583265"/>
              <a:ext cx="152750" cy="280275"/>
            </a:xfrm>
            <a:custGeom>
              <a:avLst/>
              <a:gdLst>
                <a:gd name="connsiteX0" fmla="*/ 287500 w 287500"/>
                <a:gd name="connsiteY0" fmla="*/ 18929 h 527523"/>
                <a:gd name="connsiteX1" fmla="*/ 209458 w 287500"/>
                <a:gd name="connsiteY1" fmla="*/ 0 h 527523"/>
                <a:gd name="connsiteX2" fmla="*/ 0 w 287500"/>
                <a:gd name="connsiteY2" fmla="*/ 263762 h 527523"/>
                <a:gd name="connsiteX3" fmla="*/ 209458 w 287500"/>
                <a:gd name="connsiteY3" fmla="*/ 527523 h 527523"/>
                <a:gd name="connsiteX4" fmla="*/ 287500 w 287500"/>
                <a:gd name="connsiteY4" fmla="*/ 508595 h 527523"/>
                <a:gd name="connsiteX5" fmla="*/ 139639 w 287500"/>
                <a:gd name="connsiteY5" fmla="*/ 263762 h 527523"/>
                <a:gd name="connsiteX6" fmla="*/ 287500 w 287500"/>
                <a:gd name="connsiteY6" fmla="*/ 18929 h 52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00" h="527523">
                  <a:moveTo>
                    <a:pt x="287500" y="18929"/>
                  </a:moveTo>
                  <a:cubicBezTo>
                    <a:pt x="263296" y="6672"/>
                    <a:pt x="237075" y="0"/>
                    <a:pt x="209458" y="0"/>
                  </a:cubicBezTo>
                  <a:cubicBezTo>
                    <a:pt x="93868" y="0"/>
                    <a:pt x="0" y="118072"/>
                    <a:pt x="0" y="263762"/>
                  </a:cubicBezTo>
                  <a:cubicBezTo>
                    <a:pt x="0" y="409451"/>
                    <a:pt x="93868" y="527523"/>
                    <a:pt x="209458" y="527523"/>
                  </a:cubicBezTo>
                  <a:cubicBezTo>
                    <a:pt x="237075" y="527523"/>
                    <a:pt x="263296" y="520852"/>
                    <a:pt x="287500" y="508595"/>
                  </a:cubicBezTo>
                  <a:cubicBezTo>
                    <a:pt x="201855" y="476322"/>
                    <a:pt x="139639" y="378886"/>
                    <a:pt x="139639" y="263762"/>
                  </a:cubicBezTo>
                  <a:cubicBezTo>
                    <a:pt x="139639" y="148637"/>
                    <a:pt x="201855" y="51201"/>
                    <a:pt x="287500" y="18929"/>
                  </a:cubicBezTo>
                  <a:close/>
                </a:path>
              </a:pathLst>
            </a:custGeom>
            <a:solidFill>
              <a:srgbClr val="D87D22"/>
            </a:solidFill>
            <a:ln w="15453"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ACF922A9-4FCF-4FAF-AB73-826A41BE2E61}"/>
                </a:ext>
              </a:extLst>
            </p:cNvPr>
            <p:cNvSpPr/>
            <p:nvPr/>
          </p:nvSpPr>
          <p:spPr>
            <a:xfrm>
              <a:off x="1434524" y="4113392"/>
              <a:ext cx="166187" cy="305005"/>
            </a:xfrm>
            <a:custGeom>
              <a:avLst/>
              <a:gdLst>
                <a:gd name="connsiteX0" fmla="*/ 0 w 312790"/>
                <a:gd name="connsiteY0" fmla="*/ 287035 h 574069"/>
                <a:gd name="connsiteX1" fmla="*/ 227921 w 312790"/>
                <a:gd name="connsiteY1" fmla="*/ 574069 h 574069"/>
                <a:gd name="connsiteX2" fmla="*/ 312790 w 312790"/>
                <a:gd name="connsiteY2" fmla="*/ 553434 h 574069"/>
                <a:gd name="connsiteX3" fmla="*/ 151896 w 312790"/>
                <a:gd name="connsiteY3" fmla="*/ 287035 h 574069"/>
                <a:gd name="connsiteX4" fmla="*/ 312790 w 312790"/>
                <a:gd name="connsiteY4" fmla="*/ 20635 h 574069"/>
                <a:gd name="connsiteX5" fmla="*/ 227921 w 312790"/>
                <a:gd name="connsiteY5" fmla="*/ 0 h 574069"/>
                <a:gd name="connsiteX6" fmla="*/ 0 w 312790"/>
                <a:gd name="connsiteY6" fmla="*/ 287035 h 57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90" h="574069">
                  <a:moveTo>
                    <a:pt x="0" y="287035"/>
                  </a:moveTo>
                  <a:cubicBezTo>
                    <a:pt x="0" y="445602"/>
                    <a:pt x="102091" y="574069"/>
                    <a:pt x="227921" y="574069"/>
                  </a:cubicBezTo>
                  <a:cubicBezTo>
                    <a:pt x="258021" y="574069"/>
                    <a:pt x="286569" y="566777"/>
                    <a:pt x="312790" y="553434"/>
                  </a:cubicBezTo>
                  <a:cubicBezTo>
                    <a:pt x="219698" y="518369"/>
                    <a:pt x="151896" y="412399"/>
                    <a:pt x="151896" y="287035"/>
                  </a:cubicBezTo>
                  <a:cubicBezTo>
                    <a:pt x="151896" y="161670"/>
                    <a:pt x="219698" y="55545"/>
                    <a:pt x="312790" y="20635"/>
                  </a:cubicBezTo>
                  <a:cubicBezTo>
                    <a:pt x="286569" y="7292"/>
                    <a:pt x="257866" y="0"/>
                    <a:pt x="227921" y="0"/>
                  </a:cubicBezTo>
                  <a:cubicBezTo>
                    <a:pt x="102091" y="0"/>
                    <a:pt x="0" y="128467"/>
                    <a:pt x="0" y="287035"/>
                  </a:cubicBezTo>
                  <a:close/>
                </a:path>
              </a:pathLst>
            </a:custGeom>
            <a:solidFill>
              <a:srgbClr val="D87D22"/>
            </a:solidFill>
            <a:ln w="15453"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B806747-CE00-4221-871F-18CB21B60C4D}"/>
                </a:ext>
              </a:extLst>
            </p:cNvPr>
            <p:cNvSpPr/>
            <p:nvPr/>
          </p:nvSpPr>
          <p:spPr>
            <a:xfrm>
              <a:off x="1436008" y="3647640"/>
              <a:ext cx="152750" cy="280275"/>
            </a:xfrm>
            <a:custGeom>
              <a:avLst/>
              <a:gdLst>
                <a:gd name="connsiteX0" fmla="*/ 287500 w 287500"/>
                <a:gd name="connsiteY0" fmla="*/ 508439 h 527523"/>
                <a:gd name="connsiteX1" fmla="*/ 139639 w 287500"/>
                <a:gd name="connsiteY1" fmla="*/ 263762 h 527523"/>
                <a:gd name="connsiteX2" fmla="*/ 287500 w 287500"/>
                <a:gd name="connsiteY2" fmla="*/ 19084 h 527523"/>
                <a:gd name="connsiteX3" fmla="*/ 209458 w 287500"/>
                <a:gd name="connsiteY3" fmla="*/ 0 h 527523"/>
                <a:gd name="connsiteX4" fmla="*/ 0 w 287500"/>
                <a:gd name="connsiteY4" fmla="*/ 263762 h 527523"/>
                <a:gd name="connsiteX5" fmla="*/ 209458 w 287500"/>
                <a:gd name="connsiteY5" fmla="*/ 527523 h 527523"/>
                <a:gd name="connsiteX6" fmla="*/ 287500 w 287500"/>
                <a:gd name="connsiteY6" fmla="*/ 508439 h 52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00" h="527523">
                  <a:moveTo>
                    <a:pt x="287500" y="508439"/>
                  </a:moveTo>
                  <a:cubicBezTo>
                    <a:pt x="201855" y="476322"/>
                    <a:pt x="139639" y="378886"/>
                    <a:pt x="139639" y="263762"/>
                  </a:cubicBezTo>
                  <a:cubicBezTo>
                    <a:pt x="139639" y="148637"/>
                    <a:pt x="201855" y="51201"/>
                    <a:pt x="287500" y="19084"/>
                  </a:cubicBezTo>
                  <a:cubicBezTo>
                    <a:pt x="263451" y="6672"/>
                    <a:pt x="237075" y="0"/>
                    <a:pt x="209458" y="0"/>
                  </a:cubicBezTo>
                  <a:cubicBezTo>
                    <a:pt x="93713" y="0"/>
                    <a:pt x="0" y="118072"/>
                    <a:pt x="0" y="263762"/>
                  </a:cubicBezTo>
                  <a:cubicBezTo>
                    <a:pt x="0" y="409451"/>
                    <a:pt x="93713" y="527523"/>
                    <a:pt x="209458" y="527523"/>
                  </a:cubicBezTo>
                  <a:cubicBezTo>
                    <a:pt x="237075" y="527523"/>
                    <a:pt x="263451" y="520852"/>
                    <a:pt x="287500" y="508439"/>
                  </a:cubicBezTo>
                  <a:close/>
                </a:path>
              </a:pathLst>
            </a:custGeom>
            <a:solidFill>
              <a:srgbClr val="D87D22"/>
            </a:solidFill>
            <a:ln w="15453"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B3CDDD23-A4C2-4CD5-91F4-17604675C58A}"/>
                </a:ext>
              </a:extLst>
            </p:cNvPr>
            <p:cNvSpPr/>
            <p:nvPr/>
          </p:nvSpPr>
          <p:spPr>
            <a:xfrm>
              <a:off x="1180545" y="4525561"/>
              <a:ext cx="128102" cy="234936"/>
            </a:xfrm>
            <a:custGeom>
              <a:avLst/>
              <a:gdLst>
                <a:gd name="connsiteX0" fmla="*/ 241109 w 241109"/>
                <a:gd name="connsiteY0" fmla="*/ 15981 h 442188"/>
                <a:gd name="connsiteX1" fmla="*/ 175634 w 241109"/>
                <a:gd name="connsiteY1" fmla="*/ 0 h 442188"/>
                <a:gd name="connsiteX2" fmla="*/ 0 w 241109"/>
                <a:gd name="connsiteY2" fmla="*/ 221094 h 442188"/>
                <a:gd name="connsiteX3" fmla="*/ 175634 w 241109"/>
                <a:gd name="connsiteY3" fmla="*/ 442189 h 442188"/>
                <a:gd name="connsiteX4" fmla="*/ 241109 w 241109"/>
                <a:gd name="connsiteY4" fmla="*/ 426208 h 442188"/>
                <a:gd name="connsiteX5" fmla="*/ 117141 w 241109"/>
                <a:gd name="connsiteY5" fmla="*/ 221094 h 442188"/>
                <a:gd name="connsiteX6" fmla="*/ 241109 w 241109"/>
                <a:gd name="connsiteY6" fmla="*/ 15981 h 44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109" h="442188">
                  <a:moveTo>
                    <a:pt x="241109" y="15981"/>
                  </a:moveTo>
                  <a:cubicBezTo>
                    <a:pt x="220939" y="5586"/>
                    <a:pt x="198752" y="0"/>
                    <a:pt x="175634" y="0"/>
                  </a:cubicBezTo>
                  <a:cubicBezTo>
                    <a:pt x="78663" y="0"/>
                    <a:pt x="0" y="98988"/>
                    <a:pt x="0" y="221094"/>
                  </a:cubicBezTo>
                  <a:cubicBezTo>
                    <a:pt x="0" y="343200"/>
                    <a:pt x="78663" y="442189"/>
                    <a:pt x="175634" y="442189"/>
                  </a:cubicBezTo>
                  <a:cubicBezTo>
                    <a:pt x="198752" y="442189"/>
                    <a:pt x="220939" y="436603"/>
                    <a:pt x="241109" y="426208"/>
                  </a:cubicBezTo>
                  <a:cubicBezTo>
                    <a:pt x="169273" y="399211"/>
                    <a:pt x="117141" y="317600"/>
                    <a:pt x="117141" y="221094"/>
                  </a:cubicBezTo>
                  <a:cubicBezTo>
                    <a:pt x="117141" y="124589"/>
                    <a:pt x="169273" y="42978"/>
                    <a:pt x="241109" y="15981"/>
                  </a:cubicBezTo>
                  <a:close/>
                </a:path>
              </a:pathLst>
            </a:custGeom>
            <a:solidFill>
              <a:srgbClr val="D87D22"/>
            </a:solidFill>
            <a:ln w="15453"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46241A3-164D-4B51-820C-3C62ECAE80B1}"/>
                </a:ext>
              </a:extLst>
            </p:cNvPr>
            <p:cNvSpPr/>
            <p:nvPr/>
          </p:nvSpPr>
          <p:spPr>
            <a:xfrm>
              <a:off x="1172219" y="3981498"/>
              <a:ext cx="105680" cy="193719"/>
            </a:xfrm>
            <a:custGeom>
              <a:avLst/>
              <a:gdLst>
                <a:gd name="connsiteX0" fmla="*/ 144759 w 198907"/>
                <a:gd name="connsiteY0" fmla="*/ 364612 h 364611"/>
                <a:gd name="connsiteX1" fmla="*/ 198907 w 198907"/>
                <a:gd name="connsiteY1" fmla="*/ 351424 h 364611"/>
                <a:gd name="connsiteX2" fmla="*/ 96506 w 198907"/>
                <a:gd name="connsiteY2" fmla="*/ 182306 h 364611"/>
                <a:gd name="connsiteX3" fmla="*/ 198907 w 198907"/>
                <a:gd name="connsiteY3" fmla="*/ 13188 h 364611"/>
                <a:gd name="connsiteX4" fmla="*/ 144759 w 198907"/>
                <a:gd name="connsiteY4" fmla="*/ 0 h 364611"/>
                <a:gd name="connsiteX5" fmla="*/ 0 w 198907"/>
                <a:gd name="connsiteY5" fmla="*/ 182306 h 364611"/>
                <a:gd name="connsiteX6" fmla="*/ 144759 w 198907"/>
                <a:gd name="connsiteY6" fmla="*/ 364612 h 36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907" h="364611">
                  <a:moveTo>
                    <a:pt x="144759" y="364612"/>
                  </a:moveTo>
                  <a:cubicBezTo>
                    <a:pt x="163843" y="364612"/>
                    <a:pt x="182151" y="359957"/>
                    <a:pt x="198907" y="351424"/>
                  </a:cubicBezTo>
                  <a:cubicBezTo>
                    <a:pt x="139639" y="329392"/>
                    <a:pt x="96506" y="262055"/>
                    <a:pt x="96506" y="182306"/>
                  </a:cubicBezTo>
                  <a:cubicBezTo>
                    <a:pt x="96506" y="102557"/>
                    <a:pt x="139639" y="35220"/>
                    <a:pt x="198907" y="13188"/>
                  </a:cubicBezTo>
                  <a:cubicBezTo>
                    <a:pt x="182151" y="4655"/>
                    <a:pt x="163843" y="0"/>
                    <a:pt x="144759" y="0"/>
                  </a:cubicBezTo>
                  <a:cubicBezTo>
                    <a:pt x="64854" y="0"/>
                    <a:pt x="0" y="81611"/>
                    <a:pt x="0" y="182306"/>
                  </a:cubicBezTo>
                  <a:cubicBezTo>
                    <a:pt x="0" y="283001"/>
                    <a:pt x="64854" y="364612"/>
                    <a:pt x="144759" y="364612"/>
                  </a:cubicBezTo>
                  <a:close/>
                </a:path>
              </a:pathLst>
            </a:custGeom>
            <a:solidFill>
              <a:srgbClr val="D87D22"/>
            </a:solidFill>
            <a:ln w="15453"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2B25A24-7B02-4D79-8A86-07C69A1B716D}"/>
                </a:ext>
              </a:extLst>
            </p:cNvPr>
            <p:cNvSpPr/>
            <p:nvPr/>
          </p:nvSpPr>
          <p:spPr>
            <a:xfrm>
              <a:off x="933161" y="3367365"/>
              <a:ext cx="966522" cy="1673408"/>
            </a:xfrm>
            <a:custGeom>
              <a:avLst/>
              <a:gdLst>
                <a:gd name="connsiteX0" fmla="*/ 1171568 w 1819150"/>
                <a:gd name="connsiteY0" fmla="*/ 1978212 h 3149624"/>
                <a:gd name="connsiteX1" fmla="*/ 1256437 w 1819150"/>
                <a:gd name="connsiteY1" fmla="*/ 1957577 h 3149624"/>
                <a:gd name="connsiteX2" fmla="*/ 1399489 w 1819150"/>
                <a:gd name="connsiteY2" fmla="*/ 1691178 h 3149624"/>
                <a:gd name="connsiteX3" fmla="*/ 1256437 w 1819150"/>
                <a:gd name="connsiteY3" fmla="*/ 1424778 h 3149624"/>
                <a:gd name="connsiteX4" fmla="*/ 1171568 w 1819150"/>
                <a:gd name="connsiteY4" fmla="*/ 1404143 h 3149624"/>
                <a:gd name="connsiteX5" fmla="*/ 943646 w 1819150"/>
                <a:gd name="connsiteY5" fmla="*/ 1691178 h 3149624"/>
                <a:gd name="connsiteX6" fmla="*/ 1171568 w 1819150"/>
                <a:gd name="connsiteY6" fmla="*/ 1978212 h 3149624"/>
                <a:gd name="connsiteX7" fmla="*/ 1036894 w 1819150"/>
                <a:gd name="connsiteY7" fmla="*/ 2552282 h 3149624"/>
                <a:gd name="connsiteX8" fmla="*/ 1246352 w 1819150"/>
                <a:gd name="connsiteY8" fmla="*/ 2816044 h 3149624"/>
                <a:gd name="connsiteX9" fmla="*/ 1324394 w 1819150"/>
                <a:gd name="connsiteY9" fmla="*/ 2797115 h 3149624"/>
                <a:gd name="connsiteX10" fmla="*/ 1455810 w 1819150"/>
                <a:gd name="connsiteY10" fmla="*/ 2552282 h 3149624"/>
                <a:gd name="connsiteX11" fmla="*/ 1324394 w 1819150"/>
                <a:gd name="connsiteY11" fmla="*/ 2307449 h 3149624"/>
                <a:gd name="connsiteX12" fmla="*/ 1246352 w 1819150"/>
                <a:gd name="connsiteY12" fmla="*/ 2288520 h 3149624"/>
                <a:gd name="connsiteX13" fmla="*/ 1036894 w 1819150"/>
                <a:gd name="connsiteY13" fmla="*/ 2552282 h 3149624"/>
                <a:gd name="connsiteX14" fmla="*/ 946439 w 1819150"/>
                <a:gd name="connsiteY14" fmla="*/ 791285 h 3149624"/>
                <a:gd name="connsiteX15" fmla="*/ 1155897 w 1819150"/>
                <a:gd name="connsiteY15" fmla="*/ 1055047 h 3149624"/>
                <a:gd name="connsiteX16" fmla="*/ 1233939 w 1819150"/>
                <a:gd name="connsiteY16" fmla="*/ 1035963 h 3149624"/>
                <a:gd name="connsiteX17" fmla="*/ 1365355 w 1819150"/>
                <a:gd name="connsiteY17" fmla="*/ 791285 h 3149624"/>
                <a:gd name="connsiteX18" fmla="*/ 1233939 w 1819150"/>
                <a:gd name="connsiteY18" fmla="*/ 546607 h 3149624"/>
                <a:gd name="connsiteX19" fmla="*/ 1155897 w 1819150"/>
                <a:gd name="connsiteY19" fmla="*/ 527523 h 3149624"/>
                <a:gd name="connsiteX20" fmla="*/ 946439 w 1819150"/>
                <a:gd name="connsiteY20" fmla="*/ 791285 h 3149624"/>
                <a:gd name="connsiteX21" fmla="*/ 1706693 w 1819150"/>
                <a:gd name="connsiteY21" fmla="*/ 0 h 3149624"/>
                <a:gd name="connsiteX22" fmla="*/ 1801958 w 1819150"/>
                <a:gd name="connsiteY22" fmla="*/ 763202 h 3149624"/>
                <a:gd name="connsiteX23" fmla="*/ 1582570 w 1819150"/>
                <a:gd name="connsiteY23" fmla="*/ 1047289 h 3149624"/>
                <a:gd name="connsiteX24" fmla="*/ 1817939 w 1819150"/>
                <a:gd name="connsiteY24" fmla="*/ 1333237 h 3149624"/>
                <a:gd name="connsiteX25" fmla="*/ 1675663 w 1819150"/>
                <a:gd name="connsiteY25" fmla="*/ 3149624 h 3149624"/>
                <a:gd name="connsiteX26" fmla="*/ 201700 w 1819150"/>
                <a:gd name="connsiteY26" fmla="*/ 2746224 h 3149624"/>
                <a:gd name="connsiteX27" fmla="*/ 170049 w 1819150"/>
                <a:gd name="connsiteY27" fmla="*/ 2137556 h 3149624"/>
                <a:gd name="connsiteX28" fmla="*/ 341339 w 1819150"/>
                <a:gd name="connsiteY28" fmla="*/ 1931666 h 3149624"/>
                <a:gd name="connsiteX29" fmla="*/ 139639 w 1819150"/>
                <a:gd name="connsiteY29" fmla="*/ 1722364 h 3149624"/>
                <a:gd name="connsiteX30" fmla="*/ 0 w 1819150"/>
                <a:gd name="connsiteY30" fmla="*/ 822316 h 3149624"/>
                <a:gd name="connsiteX31" fmla="*/ 308756 w 1819150"/>
                <a:gd name="connsiteY31" fmla="*/ 586171 h 3149624"/>
                <a:gd name="connsiteX32" fmla="*/ 411158 w 1819150"/>
                <a:gd name="connsiteY32" fmla="*/ 612858 h 3149624"/>
                <a:gd name="connsiteX33" fmla="*/ 620616 w 1819150"/>
                <a:gd name="connsiteY33" fmla="*/ 403400 h 3149624"/>
                <a:gd name="connsiteX34" fmla="*/ 620306 w 1819150"/>
                <a:gd name="connsiteY34" fmla="*/ 394246 h 3149624"/>
                <a:gd name="connsiteX35" fmla="*/ 1706693 w 1819150"/>
                <a:gd name="connsiteY35" fmla="*/ 0 h 3149624"/>
                <a:gd name="connsiteX36" fmla="*/ 641251 w 1819150"/>
                <a:gd name="connsiteY36" fmla="*/ 2622101 h 3149624"/>
                <a:gd name="connsiteX37" fmla="*/ 706726 w 1819150"/>
                <a:gd name="connsiteY37" fmla="*/ 2606120 h 3149624"/>
                <a:gd name="connsiteX38" fmla="*/ 816886 w 1819150"/>
                <a:gd name="connsiteY38" fmla="*/ 2401007 h 3149624"/>
                <a:gd name="connsiteX39" fmla="*/ 706726 w 1819150"/>
                <a:gd name="connsiteY39" fmla="*/ 2195893 h 3149624"/>
                <a:gd name="connsiteX40" fmla="*/ 641251 w 1819150"/>
                <a:gd name="connsiteY40" fmla="*/ 2179913 h 3149624"/>
                <a:gd name="connsiteX41" fmla="*/ 465617 w 1819150"/>
                <a:gd name="connsiteY41" fmla="*/ 2401007 h 3149624"/>
                <a:gd name="connsiteX42" fmla="*/ 641251 w 1819150"/>
                <a:gd name="connsiteY42" fmla="*/ 2622101 h 3149624"/>
                <a:gd name="connsiteX43" fmla="*/ 739464 w 1819150"/>
                <a:gd name="connsiteY43" fmla="*/ 1338203 h 3149624"/>
                <a:gd name="connsiteX44" fmla="*/ 648854 w 1819150"/>
                <a:gd name="connsiteY44" fmla="*/ 1169085 h 3149624"/>
                <a:gd name="connsiteX45" fmla="*/ 594705 w 1819150"/>
                <a:gd name="connsiteY45" fmla="*/ 1155897 h 3149624"/>
                <a:gd name="connsiteX46" fmla="*/ 449946 w 1819150"/>
                <a:gd name="connsiteY46" fmla="*/ 1338203 h 3149624"/>
                <a:gd name="connsiteX47" fmla="*/ 594705 w 1819150"/>
                <a:gd name="connsiteY47" fmla="*/ 1520508 h 3149624"/>
                <a:gd name="connsiteX48" fmla="*/ 648854 w 1819150"/>
                <a:gd name="connsiteY48" fmla="*/ 1507320 h 3149624"/>
                <a:gd name="connsiteX49" fmla="*/ 739464 w 1819150"/>
                <a:gd name="connsiteY49" fmla="*/ 1338203 h 314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819150" h="3149624">
                  <a:moveTo>
                    <a:pt x="1171568" y="1978212"/>
                  </a:moveTo>
                  <a:cubicBezTo>
                    <a:pt x="1201667" y="1978212"/>
                    <a:pt x="1230216" y="1970920"/>
                    <a:pt x="1256437" y="1957577"/>
                  </a:cubicBezTo>
                  <a:cubicBezTo>
                    <a:pt x="1340220" y="1915065"/>
                    <a:pt x="1399489" y="1811887"/>
                    <a:pt x="1399489" y="1691178"/>
                  </a:cubicBezTo>
                  <a:cubicBezTo>
                    <a:pt x="1399489" y="1570313"/>
                    <a:pt x="1340220" y="1467135"/>
                    <a:pt x="1256437" y="1424778"/>
                  </a:cubicBezTo>
                  <a:cubicBezTo>
                    <a:pt x="1230216" y="1411435"/>
                    <a:pt x="1201512" y="1404143"/>
                    <a:pt x="1171568" y="1404143"/>
                  </a:cubicBezTo>
                  <a:cubicBezTo>
                    <a:pt x="1045582" y="1404143"/>
                    <a:pt x="943646" y="1532610"/>
                    <a:pt x="943646" y="1691178"/>
                  </a:cubicBezTo>
                  <a:cubicBezTo>
                    <a:pt x="943646" y="1849745"/>
                    <a:pt x="1045738" y="1978212"/>
                    <a:pt x="1171568" y="1978212"/>
                  </a:cubicBezTo>
                  <a:close/>
                  <a:moveTo>
                    <a:pt x="1036894" y="2552282"/>
                  </a:moveTo>
                  <a:cubicBezTo>
                    <a:pt x="1036894" y="2697971"/>
                    <a:pt x="1130762" y="2816044"/>
                    <a:pt x="1246352" y="2816044"/>
                  </a:cubicBezTo>
                  <a:cubicBezTo>
                    <a:pt x="1273969" y="2816044"/>
                    <a:pt x="1300190" y="2809372"/>
                    <a:pt x="1324394" y="2797115"/>
                  </a:cubicBezTo>
                  <a:cubicBezTo>
                    <a:pt x="1401351" y="2758171"/>
                    <a:pt x="1455810" y="2663217"/>
                    <a:pt x="1455810" y="2552282"/>
                  </a:cubicBezTo>
                  <a:cubicBezTo>
                    <a:pt x="1455810" y="2441347"/>
                    <a:pt x="1401351" y="2346393"/>
                    <a:pt x="1324394" y="2307449"/>
                  </a:cubicBezTo>
                  <a:cubicBezTo>
                    <a:pt x="1300190" y="2295192"/>
                    <a:pt x="1273969" y="2288520"/>
                    <a:pt x="1246352" y="2288520"/>
                  </a:cubicBezTo>
                  <a:cubicBezTo>
                    <a:pt x="1130762" y="2288520"/>
                    <a:pt x="1036894" y="2406592"/>
                    <a:pt x="1036894" y="2552282"/>
                  </a:cubicBezTo>
                  <a:close/>
                  <a:moveTo>
                    <a:pt x="946439" y="791285"/>
                  </a:moveTo>
                  <a:cubicBezTo>
                    <a:pt x="946439" y="936974"/>
                    <a:pt x="1040152" y="1055047"/>
                    <a:pt x="1155897" y="1055047"/>
                  </a:cubicBezTo>
                  <a:cubicBezTo>
                    <a:pt x="1183514" y="1055047"/>
                    <a:pt x="1209891" y="1048375"/>
                    <a:pt x="1233939" y="1035963"/>
                  </a:cubicBezTo>
                  <a:cubicBezTo>
                    <a:pt x="1311051" y="997174"/>
                    <a:pt x="1365355" y="902220"/>
                    <a:pt x="1365355" y="791285"/>
                  </a:cubicBezTo>
                  <a:cubicBezTo>
                    <a:pt x="1365355" y="680350"/>
                    <a:pt x="1311051" y="585396"/>
                    <a:pt x="1233939" y="546607"/>
                  </a:cubicBezTo>
                  <a:cubicBezTo>
                    <a:pt x="1209891" y="534195"/>
                    <a:pt x="1183514" y="527523"/>
                    <a:pt x="1155897" y="527523"/>
                  </a:cubicBezTo>
                  <a:cubicBezTo>
                    <a:pt x="1040152" y="527523"/>
                    <a:pt x="946439" y="645595"/>
                    <a:pt x="946439" y="791285"/>
                  </a:cubicBezTo>
                  <a:close/>
                  <a:moveTo>
                    <a:pt x="1706693" y="0"/>
                  </a:moveTo>
                  <a:cubicBezTo>
                    <a:pt x="1750292" y="62992"/>
                    <a:pt x="1783340" y="366784"/>
                    <a:pt x="1801958" y="763202"/>
                  </a:cubicBezTo>
                  <a:cubicBezTo>
                    <a:pt x="1677990" y="783062"/>
                    <a:pt x="1582570" y="902685"/>
                    <a:pt x="1582570" y="1047289"/>
                  </a:cubicBezTo>
                  <a:cubicBezTo>
                    <a:pt x="1582570" y="1198099"/>
                    <a:pt x="1686213" y="1321601"/>
                    <a:pt x="1817939" y="1333237"/>
                  </a:cubicBezTo>
                  <a:cubicBezTo>
                    <a:pt x="1826938" y="2123126"/>
                    <a:pt x="1786443" y="2996332"/>
                    <a:pt x="1675663" y="3149624"/>
                  </a:cubicBezTo>
                  <a:cubicBezTo>
                    <a:pt x="1365355" y="3072048"/>
                    <a:pt x="201700" y="2746224"/>
                    <a:pt x="201700" y="2746224"/>
                  </a:cubicBezTo>
                  <a:cubicBezTo>
                    <a:pt x="201700" y="2746224"/>
                    <a:pt x="191460" y="2476877"/>
                    <a:pt x="170049" y="2137556"/>
                  </a:cubicBezTo>
                  <a:cubicBezTo>
                    <a:pt x="267485" y="2119713"/>
                    <a:pt x="341339" y="2034378"/>
                    <a:pt x="341339" y="1931666"/>
                  </a:cubicBezTo>
                  <a:cubicBezTo>
                    <a:pt x="341339" y="1818559"/>
                    <a:pt x="251815" y="1726398"/>
                    <a:pt x="139639" y="1722364"/>
                  </a:cubicBezTo>
                  <a:cubicBezTo>
                    <a:pt x="106901" y="1332462"/>
                    <a:pt x="60820" y="950783"/>
                    <a:pt x="0" y="822316"/>
                  </a:cubicBezTo>
                  <a:cubicBezTo>
                    <a:pt x="105194" y="733568"/>
                    <a:pt x="208217" y="655215"/>
                    <a:pt x="308756" y="586171"/>
                  </a:cubicBezTo>
                  <a:cubicBezTo>
                    <a:pt x="339011" y="603238"/>
                    <a:pt x="373921" y="612858"/>
                    <a:pt x="411158" y="612858"/>
                  </a:cubicBezTo>
                  <a:cubicBezTo>
                    <a:pt x="526903" y="612858"/>
                    <a:pt x="620616" y="519145"/>
                    <a:pt x="620616" y="403400"/>
                  </a:cubicBezTo>
                  <a:cubicBezTo>
                    <a:pt x="620616" y="400297"/>
                    <a:pt x="620616" y="397349"/>
                    <a:pt x="620306" y="394246"/>
                  </a:cubicBezTo>
                  <a:cubicBezTo>
                    <a:pt x="1054581" y="157171"/>
                    <a:pt x="1428658" y="74939"/>
                    <a:pt x="1706693" y="0"/>
                  </a:cubicBezTo>
                  <a:close/>
                  <a:moveTo>
                    <a:pt x="641251" y="2622101"/>
                  </a:moveTo>
                  <a:cubicBezTo>
                    <a:pt x="664369" y="2622101"/>
                    <a:pt x="686556" y="2616516"/>
                    <a:pt x="706726" y="2606120"/>
                  </a:cubicBezTo>
                  <a:cubicBezTo>
                    <a:pt x="771270" y="2573538"/>
                    <a:pt x="816886" y="2493944"/>
                    <a:pt x="816886" y="2401007"/>
                  </a:cubicBezTo>
                  <a:cubicBezTo>
                    <a:pt x="816886" y="2308070"/>
                    <a:pt x="771270" y="2228476"/>
                    <a:pt x="706726" y="2195893"/>
                  </a:cubicBezTo>
                  <a:cubicBezTo>
                    <a:pt x="686556" y="2185498"/>
                    <a:pt x="664369" y="2179913"/>
                    <a:pt x="641251" y="2179913"/>
                  </a:cubicBezTo>
                  <a:cubicBezTo>
                    <a:pt x="544280" y="2179913"/>
                    <a:pt x="465617" y="2278901"/>
                    <a:pt x="465617" y="2401007"/>
                  </a:cubicBezTo>
                  <a:cubicBezTo>
                    <a:pt x="465617" y="2523113"/>
                    <a:pt x="544280" y="2622101"/>
                    <a:pt x="641251" y="2622101"/>
                  </a:cubicBezTo>
                  <a:close/>
                  <a:moveTo>
                    <a:pt x="739464" y="1338203"/>
                  </a:moveTo>
                  <a:cubicBezTo>
                    <a:pt x="739464" y="1261556"/>
                    <a:pt x="701917" y="1196081"/>
                    <a:pt x="648854" y="1169085"/>
                  </a:cubicBezTo>
                  <a:cubicBezTo>
                    <a:pt x="632097" y="1160551"/>
                    <a:pt x="613789" y="1155897"/>
                    <a:pt x="594705" y="1155897"/>
                  </a:cubicBezTo>
                  <a:cubicBezTo>
                    <a:pt x="514801" y="1155897"/>
                    <a:pt x="449946" y="1237508"/>
                    <a:pt x="449946" y="1338203"/>
                  </a:cubicBezTo>
                  <a:cubicBezTo>
                    <a:pt x="449946" y="1438897"/>
                    <a:pt x="514801" y="1520508"/>
                    <a:pt x="594705" y="1520508"/>
                  </a:cubicBezTo>
                  <a:cubicBezTo>
                    <a:pt x="613789" y="1520508"/>
                    <a:pt x="632097" y="1515854"/>
                    <a:pt x="648854" y="1507320"/>
                  </a:cubicBezTo>
                  <a:cubicBezTo>
                    <a:pt x="701917" y="1480324"/>
                    <a:pt x="739464" y="1414849"/>
                    <a:pt x="739464" y="1338203"/>
                  </a:cubicBezTo>
                  <a:close/>
                </a:path>
              </a:pathLst>
            </a:custGeom>
            <a:solidFill>
              <a:schemeClr val="bg1"/>
            </a:solidFill>
            <a:ln w="15453" cap="flat">
              <a:noFill/>
              <a:prstDash val="solid"/>
              <a:miter/>
            </a:ln>
          </p:spPr>
          <p:txBody>
            <a:bodyPr rtlCol="0" anchor="ctr"/>
            <a:lstStyle/>
            <a:p>
              <a:endParaRPr lang="en-US" dirty="0"/>
            </a:p>
          </p:txBody>
        </p:sp>
        <p:sp>
          <p:nvSpPr>
            <p:cNvPr id="113" name="Freeform: Shape 112">
              <a:extLst>
                <a:ext uri="{FF2B5EF4-FFF2-40B4-BE49-F238E27FC236}">
                  <a16:creationId xmlns:a16="http://schemas.microsoft.com/office/drawing/2014/main" id="{B6C7E051-D51A-4A63-9898-C17CC1B734D5}"/>
                </a:ext>
              </a:extLst>
            </p:cNvPr>
            <p:cNvSpPr/>
            <p:nvPr/>
          </p:nvSpPr>
          <p:spPr>
            <a:xfrm>
              <a:off x="3494053" y="3680120"/>
              <a:ext cx="152585" cy="185971"/>
            </a:xfrm>
            <a:custGeom>
              <a:avLst/>
              <a:gdLst>
                <a:gd name="connsiteX0" fmla="*/ 0 w 287190"/>
                <a:gd name="connsiteY0" fmla="*/ 346304 h 350027"/>
                <a:gd name="connsiteX1" fmla="*/ 92937 w 287190"/>
                <a:gd name="connsiteY1" fmla="*/ 173152 h 350027"/>
                <a:gd name="connsiteX2" fmla="*/ 0 w 287190"/>
                <a:gd name="connsiteY2" fmla="*/ 0 h 350027"/>
                <a:gd name="connsiteX3" fmla="*/ 287190 w 287190"/>
                <a:gd name="connsiteY3" fmla="*/ 0 h 350027"/>
                <a:gd name="connsiteX4" fmla="*/ 287190 w 287190"/>
                <a:gd name="connsiteY4" fmla="*/ 350027 h 350027"/>
                <a:gd name="connsiteX5" fmla="*/ 0 w 287190"/>
                <a:gd name="connsiteY5" fmla="*/ 346304 h 35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190" h="350027">
                  <a:moveTo>
                    <a:pt x="0" y="346304"/>
                  </a:moveTo>
                  <a:cubicBezTo>
                    <a:pt x="54459" y="318686"/>
                    <a:pt x="92937" y="251660"/>
                    <a:pt x="92937" y="173152"/>
                  </a:cubicBezTo>
                  <a:cubicBezTo>
                    <a:pt x="92937" y="94644"/>
                    <a:pt x="54459" y="27617"/>
                    <a:pt x="0" y="0"/>
                  </a:cubicBezTo>
                  <a:lnTo>
                    <a:pt x="287190" y="0"/>
                  </a:lnTo>
                  <a:lnTo>
                    <a:pt x="287190" y="350027"/>
                  </a:lnTo>
                  <a:lnTo>
                    <a:pt x="0" y="346304"/>
                  </a:ln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Freeform: Shape 113">
              <a:extLst>
                <a:ext uri="{FF2B5EF4-FFF2-40B4-BE49-F238E27FC236}">
                  <a16:creationId xmlns:a16="http://schemas.microsoft.com/office/drawing/2014/main" id="{084CD833-731E-47C7-A677-697FA3D68987}"/>
                </a:ext>
              </a:extLst>
            </p:cNvPr>
            <p:cNvSpPr/>
            <p:nvPr/>
          </p:nvSpPr>
          <p:spPr>
            <a:xfrm>
              <a:off x="4838770" y="3532294"/>
              <a:ext cx="109520" cy="162085"/>
            </a:xfrm>
            <a:custGeom>
              <a:avLst/>
              <a:gdLst>
                <a:gd name="connsiteX0" fmla="*/ 0 w 238187"/>
                <a:gd name="connsiteY0" fmla="*/ 285207 h 290310"/>
                <a:gd name="connsiteX1" fmla="*/ 76561 w 238187"/>
                <a:gd name="connsiteY1" fmla="*/ 142603 h 290310"/>
                <a:gd name="connsiteX2" fmla="*/ 0 w 238187"/>
                <a:gd name="connsiteY2" fmla="*/ 0 h 290310"/>
                <a:gd name="connsiteX3" fmla="*/ 238188 w 238187"/>
                <a:gd name="connsiteY3" fmla="*/ 0 h 290310"/>
                <a:gd name="connsiteX4" fmla="*/ 238188 w 238187"/>
                <a:gd name="connsiteY4" fmla="*/ 290311 h 290310"/>
                <a:gd name="connsiteX5" fmla="*/ 0 w 238187"/>
                <a:gd name="connsiteY5" fmla="*/ 285207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87" h="290310">
                  <a:moveTo>
                    <a:pt x="0" y="285207"/>
                  </a:moveTo>
                  <a:cubicBezTo>
                    <a:pt x="44853" y="262471"/>
                    <a:pt x="76561" y="207254"/>
                    <a:pt x="76561" y="142603"/>
                  </a:cubicBezTo>
                  <a:cubicBezTo>
                    <a:pt x="76561" y="77952"/>
                    <a:pt x="44853" y="22736"/>
                    <a:pt x="0" y="0"/>
                  </a:cubicBezTo>
                  <a:lnTo>
                    <a:pt x="238188" y="0"/>
                  </a:lnTo>
                  <a:lnTo>
                    <a:pt x="238188" y="290311"/>
                  </a:lnTo>
                  <a:lnTo>
                    <a:pt x="0" y="285207"/>
                  </a:lnTo>
                  <a:close/>
                </a:path>
              </a:pathLst>
            </a:custGeom>
            <a:solidFill>
              <a:schemeClr val="bg1"/>
            </a:solidFill>
            <a:ln w="15453"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A134FAB1-7D32-4F95-A378-3C72B61AA73D}"/>
                </a:ext>
              </a:extLst>
            </p:cNvPr>
            <p:cNvSpPr/>
            <p:nvPr/>
          </p:nvSpPr>
          <p:spPr>
            <a:xfrm>
              <a:off x="4203891" y="3505277"/>
              <a:ext cx="126948" cy="154728"/>
            </a:xfrm>
            <a:custGeom>
              <a:avLst/>
              <a:gdLst>
                <a:gd name="connsiteX0" fmla="*/ 0 w 238937"/>
                <a:gd name="connsiteY0" fmla="*/ 286104 h 291223"/>
                <a:gd name="connsiteX1" fmla="*/ 76801 w 238937"/>
                <a:gd name="connsiteY1" fmla="*/ 143052 h 291223"/>
                <a:gd name="connsiteX2" fmla="*/ 0 w 238937"/>
                <a:gd name="connsiteY2" fmla="*/ 0 h 291223"/>
                <a:gd name="connsiteX3" fmla="*/ 238937 w 238937"/>
                <a:gd name="connsiteY3" fmla="*/ 0 h 291223"/>
                <a:gd name="connsiteX4" fmla="*/ 238937 w 238937"/>
                <a:gd name="connsiteY4" fmla="*/ 291224 h 291223"/>
                <a:gd name="connsiteX5" fmla="*/ 0 w 238937"/>
                <a:gd name="connsiteY5" fmla="*/ 286104 h 29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937" h="291223">
                  <a:moveTo>
                    <a:pt x="0" y="286104"/>
                  </a:moveTo>
                  <a:cubicBezTo>
                    <a:pt x="44995" y="263296"/>
                    <a:pt x="76801" y="207906"/>
                    <a:pt x="76801" y="143052"/>
                  </a:cubicBezTo>
                  <a:cubicBezTo>
                    <a:pt x="76801" y="78198"/>
                    <a:pt x="44995" y="22808"/>
                    <a:pt x="0" y="0"/>
                  </a:cubicBezTo>
                  <a:lnTo>
                    <a:pt x="238937" y="0"/>
                  </a:lnTo>
                  <a:lnTo>
                    <a:pt x="238937" y="291224"/>
                  </a:lnTo>
                  <a:lnTo>
                    <a:pt x="0" y="286104"/>
                  </a:ln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16" name="Freeform: Shape 115">
              <a:extLst>
                <a:ext uri="{FF2B5EF4-FFF2-40B4-BE49-F238E27FC236}">
                  <a16:creationId xmlns:a16="http://schemas.microsoft.com/office/drawing/2014/main" id="{8476869B-4DE6-4F27-91C0-6236C57E5DD8}"/>
                </a:ext>
              </a:extLst>
            </p:cNvPr>
            <p:cNvSpPr/>
            <p:nvPr/>
          </p:nvSpPr>
          <p:spPr>
            <a:xfrm>
              <a:off x="2740194" y="3153037"/>
              <a:ext cx="187127" cy="1504418"/>
            </a:xfrm>
            <a:custGeom>
              <a:avLst/>
              <a:gdLst>
                <a:gd name="connsiteX0" fmla="*/ 111555 w 352204"/>
                <a:gd name="connsiteY0" fmla="*/ 0 h 2831558"/>
                <a:gd name="connsiteX1" fmla="*/ 197201 w 352204"/>
                <a:gd name="connsiteY1" fmla="*/ 686091 h 2831558"/>
                <a:gd name="connsiteX2" fmla="*/ 0 w 352204"/>
                <a:gd name="connsiteY2" fmla="*/ 941474 h 2831558"/>
                <a:gd name="connsiteX3" fmla="*/ 211630 w 352204"/>
                <a:gd name="connsiteY3" fmla="*/ 1198564 h 2831558"/>
                <a:gd name="connsiteX4" fmla="*/ 83628 w 352204"/>
                <a:gd name="connsiteY4" fmla="*/ 2831559 h 2831558"/>
                <a:gd name="connsiteX5" fmla="*/ 258331 w 352204"/>
                <a:gd name="connsiteY5" fmla="*/ 2748396 h 2831558"/>
                <a:gd name="connsiteX6" fmla="*/ 293086 w 352204"/>
                <a:gd name="connsiteY6" fmla="*/ 161205 h 2831558"/>
                <a:gd name="connsiteX7" fmla="*/ 111555 w 352204"/>
                <a:gd name="connsiteY7" fmla="*/ 0 h 283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2204" h="2831558">
                  <a:moveTo>
                    <a:pt x="111555" y="0"/>
                  </a:moveTo>
                  <a:cubicBezTo>
                    <a:pt x="150809" y="56631"/>
                    <a:pt x="180444" y="329702"/>
                    <a:pt x="197201" y="686091"/>
                  </a:cubicBezTo>
                  <a:cubicBezTo>
                    <a:pt x="85800" y="703933"/>
                    <a:pt x="0" y="811455"/>
                    <a:pt x="0" y="941474"/>
                  </a:cubicBezTo>
                  <a:cubicBezTo>
                    <a:pt x="0" y="1077078"/>
                    <a:pt x="93092" y="1188169"/>
                    <a:pt x="211630" y="1198564"/>
                  </a:cubicBezTo>
                  <a:cubicBezTo>
                    <a:pt x="219698" y="1908704"/>
                    <a:pt x="183237" y="2693782"/>
                    <a:pt x="83628" y="2831559"/>
                  </a:cubicBezTo>
                  <a:cubicBezTo>
                    <a:pt x="148172" y="2801459"/>
                    <a:pt x="205889" y="2774152"/>
                    <a:pt x="258331" y="2748396"/>
                  </a:cubicBezTo>
                  <a:cubicBezTo>
                    <a:pt x="381213" y="2320327"/>
                    <a:pt x="373300" y="696331"/>
                    <a:pt x="293086" y="161205"/>
                  </a:cubicBezTo>
                  <a:cubicBezTo>
                    <a:pt x="250729" y="114348"/>
                    <a:pt x="192856" y="54304"/>
                    <a:pt x="111555" y="0"/>
                  </a:cubicBezTo>
                  <a:close/>
                </a:path>
              </a:pathLst>
            </a:custGeom>
            <a:solidFill>
              <a:srgbClr val="D87D22"/>
            </a:solidFill>
            <a:ln w="15453"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4ADE0C3F-E42B-4D5A-B41D-0457CDFDEDB2}"/>
                </a:ext>
              </a:extLst>
            </p:cNvPr>
            <p:cNvSpPr/>
            <p:nvPr/>
          </p:nvSpPr>
          <p:spPr>
            <a:xfrm>
              <a:off x="1984358" y="3153037"/>
              <a:ext cx="868851" cy="1504418"/>
            </a:xfrm>
            <a:custGeom>
              <a:avLst/>
              <a:gdLst>
                <a:gd name="connsiteX0" fmla="*/ 903151 w 1635319"/>
                <a:gd name="connsiteY0" fmla="*/ 1755877 h 2831558"/>
                <a:gd name="connsiteX1" fmla="*/ 968161 w 1635319"/>
                <a:gd name="connsiteY1" fmla="*/ 1740051 h 2831558"/>
                <a:gd name="connsiteX2" fmla="*/ 1077699 w 1635319"/>
                <a:gd name="connsiteY2" fmla="*/ 1536179 h 2831558"/>
                <a:gd name="connsiteX3" fmla="*/ 968161 w 1635319"/>
                <a:gd name="connsiteY3" fmla="*/ 1332307 h 2831558"/>
                <a:gd name="connsiteX4" fmla="*/ 903151 w 1635319"/>
                <a:gd name="connsiteY4" fmla="*/ 1316481 h 2831558"/>
                <a:gd name="connsiteX5" fmla="*/ 728603 w 1635319"/>
                <a:gd name="connsiteY5" fmla="*/ 1536179 h 2831558"/>
                <a:gd name="connsiteX6" fmla="*/ 903151 w 1635319"/>
                <a:gd name="connsiteY6" fmla="*/ 1755877 h 2831558"/>
                <a:gd name="connsiteX7" fmla="*/ 1040618 w 1635319"/>
                <a:gd name="connsiteY7" fmla="*/ 2185964 h 2831558"/>
                <a:gd name="connsiteX8" fmla="*/ 1228974 w 1635319"/>
                <a:gd name="connsiteY8" fmla="*/ 2423039 h 2831558"/>
                <a:gd name="connsiteX9" fmla="*/ 1299104 w 1635319"/>
                <a:gd name="connsiteY9" fmla="*/ 2405972 h 2831558"/>
                <a:gd name="connsiteX10" fmla="*/ 1417176 w 1635319"/>
                <a:gd name="connsiteY10" fmla="*/ 2185808 h 2831558"/>
                <a:gd name="connsiteX11" fmla="*/ 1299104 w 1635319"/>
                <a:gd name="connsiteY11" fmla="*/ 1965645 h 2831558"/>
                <a:gd name="connsiteX12" fmla="*/ 1228974 w 1635319"/>
                <a:gd name="connsiteY12" fmla="*/ 1948578 h 2831558"/>
                <a:gd name="connsiteX13" fmla="*/ 1040618 w 1635319"/>
                <a:gd name="connsiteY13" fmla="*/ 2185964 h 2831558"/>
                <a:gd name="connsiteX14" fmla="*/ 974832 w 1635319"/>
                <a:gd name="connsiteY14" fmla="*/ 618288 h 2831558"/>
                <a:gd name="connsiteX15" fmla="*/ 1163189 w 1635319"/>
                <a:gd name="connsiteY15" fmla="*/ 855364 h 2831558"/>
                <a:gd name="connsiteX16" fmla="*/ 1233319 w 1635319"/>
                <a:gd name="connsiteY16" fmla="*/ 838141 h 2831558"/>
                <a:gd name="connsiteX17" fmla="*/ 1351391 w 1635319"/>
                <a:gd name="connsiteY17" fmla="*/ 618133 h 2831558"/>
                <a:gd name="connsiteX18" fmla="*/ 1233319 w 1635319"/>
                <a:gd name="connsiteY18" fmla="*/ 398125 h 2831558"/>
                <a:gd name="connsiteX19" fmla="*/ 1163189 w 1635319"/>
                <a:gd name="connsiteY19" fmla="*/ 380903 h 2831558"/>
                <a:gd name="connsiteX20" fmla="*/ 974832 w 1635319"/>
                <a:gd name="connsiteY20" fmla="*/ 618288 h 2831558"/>
                <a:gd name="connsiteX21" fmla="*/ 1534162 w 1635319"/>
                <a:gd name="connsiteY21" fmla="*/ 0 h 2831558"/>
                <a:gd name="connsiteX22" fmla="*/ 1619807 w 1635319"/>
                <a:gd name="connsiteY22" fmla="*/ 686091 h 2831558"/>
                <a:gd name="connsiteX23" fmla="*/ 1422607 w 1635319"/>
                <a:gd name="connsiteY23" fmla="*/ 941474 h 2831558"/>
                <a:gd name="connsiteX24" fmla="*/ 1634237 w 1635319"/>
                <a:gd name="connsiteY24" fmla="*/ 1198564 h 2831558"/>
                <a:gd name="connsiteX25" fmla="*/ 1506390 w 1635319"/>
                <a:gd name="connsiteY25" fmla="*/ 2831559 h 2831558"/>
                <a:gd name="connsiteX26" fmla="*/ 181220 w 1635319"/>
                <a:gd name="connsiteY26" fmla="*/ 2468964 h 2831558"/>
                <a:gd name="connsiteX27" fmla="*/ 152827 w 1635319"/>
                <a:gd name="connsiteY27" fmla="*/ 1921736 h 2831558"/>
                <a:gd name="connsiteX28" fmla="*/ 306895 w 1635319"/>
                <a:gd name="connsiteY28" fmla="*/ 1736638 h 2831558"/>
                <a:gd name="connsiteX29" fmla="*/ 125520 w 1635319"/>
                <a:gd name="connsiteY29" fmla="*/ 1548436 h 2831558"/>
                <a:gd name="connsiteX30" fmla="*/ 0 w 1635319"/>
                <a:gd name="connsiteY30" fmla="*/ 739308 h 2831558"/>
                <a:gd name="connsiteX31" fmla="*/ 277571 w 1635319"/>
                <a:gd name="connsiteY31" fmla="*/ 527058 h 2831558"/>
                <a:gd name="connsiteX32" fmla="*/ 369577 w 1635319"/>
                <a:gd name="connsiteY32" fmla="*/ 551107 h 2831558"/>
                <a:gd name="connsiteX33" fmla="*/ 557934 w 1635319"/>
                <a:gd name="connsiteY33" fmla="*/ 362750 h 2831558"/>
                <a:gd name="connsiteX34" fmla="*/ 557623 w 1635319"/>
                <a:gd name="connsiteY34" fmla="*/ 354527 h 2831558"/>
                <a:gd name="connsiteX35" fmla="*/ 1534162 w 1635319"/>
                <a:gd name="connsiteY35" fmla="*/ 0 h 2831558"/>
                <a:gd name="connsiteX36" fmla="*/ 514335 w 1635319"/>
                <a:gd name="connsiteY36" fmla="*/ 2388284 h 2831558"/>
                <a:gd name="connsiteX37" fmla="*/ 573139 w 1635319"/>
                <a:gd name="connsiteY37" fmla="*/ 2373855 h 2831558"/>
                <a:gd name="connsiteX38" fmla="*/ 672127 w 1635319"/>
                <a:gd name="connsiteY38" fmla="*/ 2189532 h 2831558"/>
                <a:gd name="connsiteX39" fmla="*/ 573139 w 1635319"/>
                <a:gd name="connsiteY39" fmla="*/ 2005209 h 2831558"/>
                <a:gd name="connsiteX40" fmla="*/ 514335 w 1635319"/>
                <a:gd name="connsiteY40" fmla="*/ 1990780 h 2831558"/>
                <a:gd name="connsiteX41" fmla="*/ 356389 w 1635319"/>
                <a:gd name="connsiteY41" fmla="*/ 2189532 h 2831558"/>
                <a:gd name="connsiteX42" fmla="*/ 514335 w 1635319"/>
                <a:gd name="connsiteY42" fmla="*/ 2388284 h 2831558"/>
                <a:gd name="connsiteX43" fmla="*/ 602618 w 1635319"/>
                <a:gd name="connsiteY43" fmla="*/ 1109971 h 2831558"/>
                <a:gd name="connsiteX44" fmla="*/ 521162 w 1635319"/>
                <a:gd name="connsiteY44" fmla="*/ 957920 h 2831558"/>
                <a:gd name="connsiteX45" fmla="*/ 472444 w 1635319"/>
                <a:gd name="connsiteY45" fmla="*/ 946129 h 2831558"/>
                <a:gd name="connsiteX46" fmla="*/ 342270 w 1635319"/>
                <a:gd name="connsiteY46" fmla="*/ 1109971 h 2831558"/>
                <a:gd name="connsiteX47" fmla="*/ 472444 w 1635319"/>
                <a:gd name="connsiteY47" fmla="*/ 1273814 h 2831558"/>
                <a:gd name="connsiteX48" fmla="*/ 521162 w 1635319"/>
                <a:gd name="connsiteY48" fmla="*/ 1262022 h 2831558"/>
                <a:gd name="connsiteX49" fmla="*/ 602618 w 1635319"/>
                <a:gd name="connsiteY49" fmla="*/ 1109971 h 283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35319" h="2831558">
                  <a:moveTo>
                    <a:pt x="903151" y="1755877"/>
                  </a:moveTo>
                  <a:cubicBezTo>
                    <a:pt x="926114" y="1755877"/>
                    <a:pt x="947991" y="1750291"/>
                    <a:pt x="968161" y="1740051"/>
                  </a:cubicBezTo>
                  <a:cubicBezTo>
                    <a:pt x="1032394" y="1707624"/>
                    <a:pt x="1077699" y="1628651"/>
                    <a:pt x="1077699" y="1536179"/>
                  </a:cubicBezTo>
                  <a:cubicBezTo>
                    <a:pt x="1077699" y="1443707"/>
                    <a:pt x="1032394" y="1364734"/>
                    <a:pt x="968161" y="1332307"/>
                  </a:cubicBezTo>
                  <a:cubicBezTo>
                    <a:pt x="948146" y="1322067"/>
                    <a:pt x="926114" y="1316481"/>
                    <a:pt x="903151" y="1316481"/>
                  </a:cubicBezTo>
                  <a:cubicBezTo>
                    <a:pt x="806801" y="1316481"/>
                    <a:pt x="728603" y="1414848"/>
                    <a:pt x="728603" y="1536179"/>
                  </a:cubicBezTo>
                  <a:cubicBezTo>
                    <a:pt x="728603" y="1657509"/>
                    <a:pt x="806801" y="1755877"/>
                    <a:pt x="903151" y="1755877"/>
                  </a:cubicBezTo>
                  <a:close/>
                  <a:moveTo>
                    <a:pt x="1040618" y="2185964"/>
                  </a:moveTo>
                  <a:cubicBezTo>
                    <a:pt x="1040618" y="2316913"/>
                    <a:pt x="1125021" y="2423039"/>
                    <a:pt x="1228974" y="2423039"/>
                  </a:cubicBezTo>
                  <a:cubicBezTo>
                    <a:pt x="1253799" y="2423039"/>
                    <a:pt x="1277383" y="2416988"/>
                    <a:pt x="1299104" y="2405972"/>
                  </a:cubicBezTo>
                  <a:cubicBezTo>
                    <a:pt x="1368303" y="2370907"/>
                    <a:pt x="1417176" y="2285572"/>
                    <a:pt x="1417176" y="2185808"/>
                  </a:cubicBezTo>
                  <a:cubicBezTo>
                    <a:pt x="1417176" y="2086044"/>
                    <a:pt x="1368148" y="2000710"/>
                    <a:pt x="1299104" y="1965645"/>
                  </a:cubicBezTo>
                  <a:cubicBezTo>
                    <a:pt x="1277383" y="1954629"/>
                    <a:pt x="1253799" y="1948578"/>
                    <a:pt x="1228974" y="1948578"/>
                  </a:cubicBezTo>
                  <a:cubicBezTo>
                    <a:pt x="1125021" y="1948888"/>
                    <a:pt x="1040618" y="2055014"/>
                    <a:pt x="1040618" y="2185964"/>
                  </a:cubicBezTo>
                  <a:close/>
                  <a:moveTo>
                    <a:pt x="974832" y="618288"/>
                  </a:moveTo>
                  <a:cubicBezTo>
                    <a:pt x="974832" y="749238"/>
                    <a:pt x="1059081" y="855364"/>
                    <a:pt x="1163189" y="855364"/>
                  </a:cubicBezTo>
                  <a:cubicBezTo>
                    <a:pt x="1188014" y="855364"/>
                    <a:pt x="1211752" y="849313"/>
                    <a:pt x="1233319" y="838141"/>
                  </a:cubicBezTo>
                  <a:cubicBezTo>
                    <a:pt x="1302673" y="803232"/>
                    <a:pt x="1351391" y="717897"/>
                    <a:pt x="1351391" y="618133"/>
                  </a:cubicBezTo>
                  <a:cubicBezTo>
                    <a:pt x="1351391" y="518369"/>
                    <a:pt x="1302518" y="433035"/>
                    <a:pt x="1233319" y="398125"/>
                  </a:cubicBezTo>
                  <a:cubicBezTo>
                    <a:pt x="1211752" y="386954"/>
                    <a:pt x="1188014" y="380903"/>
                    <a:pt x="1163189" y="380903"/>
                  </a:cubicBezTo>
                  <a:cubicBezTo>
                    <a:pt x="1059081" y="381213"/>
                    <a:pt x="974832" y="487338"/>
                    <a:pt x="974832" y="618288"/>
                  </a:cubicBezTo>
                  <a:close/>
                  <a:moveTo>
                    <a:pt x="1534162" y="0"/>
                  </a:moveTo>
                  <a:cubicBezTo>
                    <a:pt x="1573416" y="56631"/>
                    <a:pt x="1603051" y="329702"/>
                    <a:pt x="1619807" y="686091"/>
                  </a:cubicBezTo>
                  <a:cubicBezTo>
                    <a:pt x="1508407" y="703933"/>
                    <a:pt x="1422607" y="811455"/>
                    <a:pt x="1422607" y="941474"/>
                  </a:cubicBezTo>
                  <a:cubicBezTo>
                    <a:pt x="1422607" y="1077078"/>
                    <a:pt x="1515854" y="1188014"/>
                    <a:pt x="1634237" y="1198564"/>
                  </a:cubicBezTo>
                  <a:cubicBezTo>
                    <a:pt x="1642305" y="1908704"/>
                    <a:pt x="1605844" y="2693782"/>
                    <a:pt x="1506390" y="2831559"/>
                  </a:cubicBezTo>
                  <a:cubicBezTo>
                    <a:pt x="1227423" y="2761740"/>
                    <a:pt x="181220" y="2468964"/>
                    <a:pt x="181220" y="2468964"/>
                  </a:cubicBezTo>
                  <a:cubicBezTo>
                    <a:pt x="181220" y="2468964"/>
                    <a:pt x="172066" y="2226769"/>
                    <a:pt x="152827" y="1921736"/>
                  </a:cubicBezTo>
                  <a:cubicBezTo>
                    <a:pt x="240489" y="1905756"/>
                    <a:pt x="306895" y="1828954"/>
                    <a:pt x="306895" y="1736638"/>
                  </a:cubicBezTo>
                  <a:cubicBezTo>
                    <a:pt x="306895" y="1635012"/>
                    <a:pt x="226370" y="1552160"/>
                    <a:pt x="125520" y="1548436"/>
                  </a:cubicBezTo>
                  <a:cubicBezTo>
                    <a:pt x="96040" y="1197943"/>
                    <a:pt x="54614" y="854743"/>
                    <a:pt x="0" y="739308"/>
                  </a:cubicBezTo>
                  <a:cubicBezTo>
                    <a:pt x="94644" y="659559"/>
                    <a:pt x="187116" y="589119"/>
                    <a:pt x="277571" y="527058"/>
                  </a:cubicBezTo>
                  <a:cubicBezTo>
                    <a:pt x="304722" y="542418"/>
                    <a:pt x="336219" y="551107"/>
                    <a:pt x="369577" y="551107"/>
                  </a:cubicBezTo>
                  <a:cubicBezTo>
                    <a:pt x="473685" y="551107"/>
                    <a:pt x="557934" y="466858"/>
                    <a:pt x="557934" y="362750"/>
                  </a:cubicBezTo>
                  <a:cubicBezTo>
                    <a:pt x="557934" y="359957"/>
                    <a:pt x="557934" y="357319"/>
                    <a:pt x="557623" y="354527"/>
                  </a:cubicBezTo>
                  <a:cubicBezTo>
                    <a:pt x="947991" y="141345"/>
                    <a:pt x="1284209" y="67337"/>
                    <a:pt x="1534162" y="0"/>
                  </a:cubicBezTo>
                  <a:close/>
                  <a:moveTo>
                    <a:pt x="514335" y="2388284"/>
                  </a:moveTo>
                  <a:cubicBezTo>
                    <a:pt x="535126" y="2388284"/>
                    <a:pt x="555141" y="2383319"/>
                    <a:pt x="573139" y="2373855"/>
                  </a:cubicBezTo>
                  <a:cubicBezTo>
                    <a:pt x="631166" y="2344531"/>
                    <a:pt x="672127" y="2273005"/>
                    <a:pt x="672127" y="2189532"/>
                  </a:cubicBezTo>
                  <a:cubicBezTo>
                    <a:pt x="672127" y="2105904"/>
                    <a:pt x="631166" y="2034378"/>
                    <a:pt x="573139" y="2005209"/>
                  </a:cubicBezTo>
                  <a:cubicBezTo>
                    <a:pt x="554986" y="1995900"/>
                    <a:pt x="535126" y="1990780"/>
                    <a:pt x="514335" y="1990780"/>
                  </a:cubicBezTo>
                  <a:cubicBezTo>
                    <a:pt x="427139" y="1990780"/>
                    <a:pt x="356389" y="2079838"/>
                    <a:pt x="356389" y="2189532"/>
                  </a:cubicBezTo>
                  <a:cubicBezTo>
                    <a:pt x="356389" y="2299381"/>
                    <a:pt x="427139" y="2388284"/>
                    <a:pt x="514335" y="2388284"/>
                  </a:cubicBezTo>
                  <a:close/>
                  <a:moveTo>
                    <a:pt x="602618" y="1109971"/>
                  </a:moveTo>
                  <a:cubicBezTo>
                    <a:pt x="602618" y="1041083"/>
                    <a:pt x="568794" y="982279"/>
                    <a:pt x="521162" y="957920"/>
                  </a:cubicBezTo>
                  <a:cubicBezTo>
                    <a:pt x="506112" y="950318"/>
                    <a:pt x="489666" y="946129"/>
                    <a:pt x="472444" y="946129"/>
                  </a:cubicBezTo>
                  <a:cubicBezTo>
                    <a:pt x="400608" y="946129"/>
                    <a:pt x="342270" y="1019516"/>
                    <a:pt x="342270" y="1109971"/>
                  </a:cubicBezTo>
                  <a:cubicBezTo>
                    <a:pt x="342270" y="1200426"/>
                    <a:pt x="400608" y="1273814"/>
                    <a:pt x="472444" y="1273814"/>
                  </a:cubicBezTo>
                  <a:cubicBezTo>
                    <a:pt x="489666" y="1273814"/>
                    <a:pt x="506112" y="1269625"/>
                    <a:pt x="521162" y="1262022"/>
                  </a:cubicBezTo>
                  <a:cubicBezTo>
                    <a:pt x="568794" y="1237818"/>
                    <a:pt x="602618" y="1178859"/>
                    <a:pt x="602618" y="1109971"/>
                  </a:cubicBezTo>
                  <a:close/>
                </a:path>
              </a:pathLst>
            </a:custGeom>
            <a:solidFill>
              <a:schemeClr val="bg1"/>
            </a:solidFill>
            <a:ln w="1545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Rectangle 5">
              <a:extLst>
                <a:ext uri="{FF2B5EF4-FFF2-40B4-BE49-F238E27FC236}">
                  <a16:creationId xmlns:a16="http://schemas.microsoft.com/office/drawing/2014/main" id="{7052D64B-AB59-44EF-B3D4-253192D1FB7C}"/>
                </a:ext>
              </a:extLst>
            </p:cNvPr>
            <p:cNvSpPr/>
            <p:nvPr/>
          </p:nvSpPr>
          <p:spPr>
            <a:xfrm>
              <a:off x="9820275" y="3487515"/>
              <a:ext cx="71821" cy="62668"/>
            </a:xfrm>
            <a:prstGeom prst="rect">
              <a:avLst/>
            </a:prstGeom>
            <a:solidFill>
              <a:schemeClr val="bg1"/>
            </a:solidFill>
            <a:ln w="15453" cap="flat">
              <a:noFill/>
              <a:prstDash val="solid"/>
              <a:miter/>
            </a:ln>
          </p:spPr>
          <p:txBody>
            <a:bodyPr rtlCol="0" anchor="ctr"/>
            <a:lstStyle/>
            <a:p>
              <a:endParaRPr lang="en-US">
                <a:solidFill>
                  <a:schemeClr val="tx1"/>
                </a:solidFill>
              </a:endParaRPr>
            </a:p>
          </p:txBody>
        </p:sp>
        <p:sp>
          <p:nvSpPr>
            <p:cNvPr id="123" name="Rectangle 122">
              <a:extLst>
                <a:ext uri="{FF2B5EF4-FFF2-40B4-BE49-F238E27FC236}">
                  <a16:creationId xmlns:a16="http://schemas.microsoft.com/office/drawing/2014/main" id="{1D171825-CE25-4004-95C7-89436066F272}"/>
                </a:ext>
              </a:extLst>
            </p:cNvPr>
            <p:cNvSpPr/>
            <p:nvPr/>
          </p:nvSpPr>
          <p:spPr>
            <a:xfrm>
              <a:off x="10414297" y="3276101"/>
              <a:ext cx="71821" cy="62668"/>
            </a:xfrm>
            <a:prstGeom prst="rect">
              <a:avLst/>
            </a:prstGeom>
            <a:solidFill>
              <a:schemeClr val="bg1"/>
            </a:solidFill>
            <a:ln w="15453" cap="flat">
              <a:noFill/>
              <a:prstDash val="solid"/>
              <a:miter/>
            </a:ln>
          </p:spPr>
          <p:txBody>
            <a:bodyPr rtlCol="0" anchor="ctr"/>
            <a:lstStyle/>
            <a:p>
              <a:endParaRPr lang="en-US">
                <a:solidFill>
                  <a:schemeClr val="tx1"/>
                </a:solidFill>
              </a:endParaRPr>
            </a:p>
          </p:txBody>
        </p:sp>
        <p:sp>
          <p:nvSpPr>
            <p:cNvPr id="33" name="Rectangle 32">
              <a:extLst>
                <a:ext uri="{FF2B5EF4-FFF2-40B4-BE49-F238E27FC236}">
                  <a16:creationId xmlns:a16="http://schemas.microsoft.com/office/drawing/2014/main" id="{625E8F80-B736-49C6-B4E3-2ADC917F1472}"/>
                </a:ext>
              </a:extLst>
            </p:cNvPr>
            <p:cNvSpPr/>
            <p:nvPr/>
          </p:nvSpPr>
          <p:spPr>
            <a:xfrm>
              <a:off x="4230438" y="3455834"/>
              <a:ext cx="71821" cy="62668"/>
            </a:xfrm>
            <a:prstGeom prst="rect">
              <a:avLst/>
            </a:prstGeom>
            <a:solidFill>
              <a:schemeClr val="bg1"/>
            </a:solidFill>
            <a:ln w="15453" cap="flat">
              <a:noFill/>
              <a:prstDash val="solid"/>
              <a:miter/>
            </a:ln>
          </p:spPr>
          <p:txBody>
            <a:bodyPr rtlCol="0" anchor="ctr"/>
            <a:lstStyle/>
            <a:p>
              <a:endParaRPr lang="en-US">
                <a:solidFill>
                  <a:schemeClr val="tx1"/>
                </a:solidFill>
              </a:endParaRPr>
            </a:p>
          </p:txBody>
        </p:sp>
        <p:sp>
          <p:nvSpPr>
            <p:cNvPr id="182" name="Content Placeholder 9">
              <a:extLst>
                <a:ext uri="{FF2B5EF4-FFF2-40B4-BE49-F238E27FC236}">
                  <a16:creationId xmlns:a16="http://schemas.microsoft.com/office/drawing/2014/main" id="{62B0EC71-3332-4AEC-8CDA-C0948978A54B}"/>
                </a:ext>
              </a:extLst>
            </p:cNvPr>
            <p:cNvSpPr txBox="1">
              <a:spLocks/>
            </p:cNvSpPr>
            <p:nvPr/>
          </p:nvSpPr>
          <p:spPr>
            <a:xfrm>
              <a:off x="1806429" y="5087268"/>
              <a:ext cx="993967" cy="66479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Post-crash care</a:t>
              </a:r>
            </a:p>
          </p:txBody>
        </p:sp>
        <p:sp>
          <p:nvSpPr>
            <p:cNvPr id="183" name="Content Placeholder 9">
              <a:extLst>
                <a:ext uri="{FF2B5EF4-FFF2-40B4-BE49-F238E27FC236}">
                  <a16:creationId xmlns:a16="http://schemas.microsoft.com/office/drawing/2014/main" id="{9EC26730-EFA1-4B6D-BA95-62525165033F}"/>
                </a:ext>
              </a:extLst>
            </p:cNvPr>
            <p:cNvSpPr txBox="1">
              <a:spLocks/>
            </p:cNvSpPr>
            <p:nvPr/>
          </p:nvSpPr>
          <p:spPr>
            <a:xfrm>
              <a:off x="2726515" y="4718187"/>
              <a:ext cx="903916"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Safe roads</a:t>
              </a:r>
            </a:p>
          </p:txBody>
        </p:sp>
        <p:sp>
          <p:nvSpPr>
            <p:cNvPr id="184" name="Content Placeholder 9">
              <a:extLst>
                <a:ext uri="{FF2B5EF4-FFF2-40B4-BE49-F238E27FC236}">
                  <a16:creationId xmlns:a16="http://schemas.microsoft.com/office/drawing/2014/main" id="{BD3A9644-8802-41B5-95E9-EE949FC00623}"/>
                </a:ext>
              </a:extLst>
            </p:cNvPr>
            <p:cNvSpPr txBox="1">
              <a:spLocks/>
            </p:cNvSpPr>
            <p:nvPr/>
          </p:nvSpPr>
          <p:spPr>
            <a:xfrm>
              <a:off x="3582555" y="4341316"/>
              <a:ext cx="932570"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Safe speeds</a:t>
              </a:r>
            </a:p>
          </p:txBody>
        </p:sp>
        <p:sp>
          <p:nvSpPr>
            <p:cNvPr id="185" name="Content Placeholder 9">
              <a:extLst>
                <a:ext uri="{FF2B5EF4-FFF2-40B4-BE49-F238E27FC236}">
                  <a16:creationId xmlns:a16="http://schemas.microsoft.com/office/drawing/2014/main" id="{83DC9C6B-0A7F-4F19-99FE-14326B9CE568}"/>
                </a:ext>
              </a:extLst>
            </p:cNvPr>
            <p:cNvSpPr txBox="1">
              <a:spLocks/>
            </p:cNvSpPr>
            <p:nvPr/>
          </p:nvSpPr>
          <p:spPr>
            <a:xfrm>
              <a:off x="4271826" y="4060536"/>
              <a:ext cx="918734"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Safe vehicles</a:t>
              </a:r>
            </a:p>
          </p:txBody>
        </p:sp>
        <p:sp>
          <p:nvSpPr>
            <p:cNvPr id="186" name="Content Placeholder 9">
              <a:extLst>
                <a:ext uri="{FF2B5EF4-FFF2-40B4-BE49-F238E27FC236}">
                  <a16:creationId xmlns:a16="http://schemas.microsoft.com/office/drawing/2014/main" id="{CF6312C3-13B4-4339-BB1E-B0CACFEFA739}"/>
                </a:ext>
              </a:extLst>
            </p:cNvPr>
            <p:cNvSpPr txBox="1">
              <a:spLocks/>
            </p:cNvSpPr>
            <p:nvPr/>
          </p:nvSpPr>
          <p:spPr>
            <a:xfrm>
              <a:off x="4881504" y="3815937"/>
              <a:ext cx="974931" cy="44319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Safe road users</a:t>
              </a:r>
            </a:p>
          </p:txBody>
        </p:sp>
      </p:grpSp>
      <p:sp>
        <p:nvSpPr>
          <p:cNvPr id="73" name="TextBox 72">
            <a:extLst>
              <a:ext uri="{FF2B5EF4-FFF2-40B4-BE49-F238E27FC236}">
                <a16:creationId xmlns:a16="http://schemas.microsoft.com/office/drawing/2014/main" id="{942848C3-C02D-4DBD-9BAE-D456B3329819}"/>
              </a:ext>
            </a:extLst>
          </p:cNvPr>
          <p:cNvSpPr txBox="1"/>
          <p:nvPr/>
        </p:nvSpPr>
        <p:spPr>
          <a:xfrm>
            <a:off x="7349924" y="6378258"/>
            <a:ext cx="4294208" cy="184666"/>
          </a:xfrm>
          <a:prstGeom prst="rect">
            <a:avLst/>
          </a:prstGeom>
          <a:noFill/>
        </p:spPr>
        <p:txBody>
          <a:bodyPr wrap="square" lIns="0" tIns="0" rIns="0" bIns="0" rtlCol="0">
            <a:spAutoFit/>
          </a:bodyPr>
          <a:lstStyle/>
          <a:p>
            <a:pPr algn="r"/>
            <a:r>
              <a:rPr lang="en-US" sz="1200" dirty="0">
                <a:solidFill>
                  <a:schemeClr val="bg1"/>
                </a:solidFill>
              </a:rPr>
              <a:t>Source: FHWA</a:t>
            </a:r>
          </a:p>
        </p:txBody>
      </p:sp>
    </p:spTree>
    <p:extLst>
      <p:ext uri="{BB962C8B-B14F-4D97-AF65-F5344CB8AC3E}">
        <p14:creationId xmlns:p14="http://schemas.microsoft.com/office/powerpoint/2010/main" val="351216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71C548B-4198-4327-9F6D-C7EA17EBE5A2}"/>
              </a:ext>
            </a:extLst>
          </p:cNvPr>
          <p:cNvSpPr txBox="1">
            <a:spLocks/>
          </p:cNvSpPr>
          <p:nvPr/>
        </p:nvSpPr>
        <p:spPr>
          <a:xfrm>
            <a:off x="587828" y="1200184"/>
            <a:ext cx="7237181" cy="80803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ts val="6000"/>
              </a:lnSpc>
            </a:pPr>
            <a:r>
              <a:rPr lang="en-US" sz="6000"/>
              <a:t>Presentation Overview</a:t>
            </a:r>
          </a:p>
        </p:txBody>
      </p:sp>
      <p:grpSp>
        <p:nvGrpSpPr>
          <p:cNvPr id="25" name="Group 24">
            <a:extLst>
              <a:ext uri="{FF2B5EF4-FFF2-40B4-BE49-F238E27FC236}">
                <a16:creationId xmlns:a16="http://schemas.microsoft.com/office/drawing/2014/main" id="{3A17A3E3-85A8-45D0-8FFB-BA8B7E420B26}"/>
              </a:ext>
              <a:ext uri="{C183D7F6-B498-43B3-948B-1728B52AA6E4}">
                <adec:decorative xmlns:adec="http://schemas.microsoft.com/office/drawing/2017/decorative" val="1"/>
              </a:ext>
            </a:extLst>
          </p:cNvPr>
          <p:cNvGrpSpPr/>
          <p:nvPr/>
        </p:nvGrpSpPr>
        <p:grpSpPr>
          <a:xfrm>
            <a:off x="532435" y="3852479"/>
            <a:ext cx="2116636" cy="2473089"/>
            <a:chOff x="532435" y="3852479"/>
            <a:chExt cx="2116636" cy="2473089"/>
          </a:xfrm>
          <a:solidFill>
            <a:srgbClr val="003C47"/>
          </a:solidFill>
        </p:grpSpPr>
        <p:sp>
          <p:nvSpPr>
            <p:cNvPr id="26" name="Rectangle 25">
              <a:extLst>
                <a:ext uri="{FF2B5EF4-FFF2-40B4-BE49-F238E27FC236}">
                  <a16:creationId xmlns:a16="http://schemas.microsoft.com/office/drawing/2014/main" id="{431EBA78-E61B-46FC-A36B-E703C2F59BE7}"/>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DDAE77BE-C04C-440C-ACCF-DF771D4EBFD4}"/>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1</a:t>
              </a:r>
            </a:p>
          </p:txBody>
        </p:sp>
        <p:sp>
          <p:nvSpPr>
            <p:cNvPr id="27" name="Title 1">
              <a:extLst>
                <a:ext uri="{FF2B5EF4-FFF2-40B4-BE49-F238E27FC236}">
                  <a16:creationId xmlns:a16="http://schemas.microsoft.com/office/drawing/2014/main" id="{8DF15BBA-D977-4A48-8F42-88AE74B7931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US DOT Equity Action Plan</a:t>
              </a:r>
            </a:p>
          </p:txBody>
        </p:sp>
      </p:grpSp>
      <p:grpSp>
        <p:nvGrpSpPr>
          <p:cNvPr id="29" name="Group 28">
            <a:extLst>
              <a:ext uri="{FF2B5EF4-FFF2-40B4-BE49-F238E27FC236}">
                <a16:creationId xmlns:a16="http://schemas.microsoft.com/office/drawing/2014/main" id="{6FAA4C06-3AB6-4FCD-99EF-287C9C926917}"/>
              </a:ext>
              <a:ext uri="{C183D7F6-B498-43B3-948B-1728B52AA6E4}">
                <adec:decorative xmlns:adec="http://schemas.microsoft.com/office/drawing/2017/decorative" val="1"/>
              </a:ext>
            </a:extLst>
          </p:cNvPr>
          <p:cNvGrpSpPr/>
          <p:nvPr/>
        </p:nvGrpSpPr>
        <p:grpSpPr>
          <a:xfrm>
            <a:off x="2785059" y="3852479"/>
            <a:ext cx="2116636" cy="2473089"/>
            <a:chOff x="532435" y="3852479"/>
            <a:chExt cx="2116636" cy="2473089"/>
          </a:xfrm>
          <a:solidFill>
            <a:srgbClr val="003C47"/>
          </a:solidFill>
        </p:grpSpPr>
        <p:sp>
          <p:nvSpPr>
            <p:cNvPr id="30" name="Rectangle 29">
              <a:extLst>
                <a:ext uri="{FF2B5EF4-FFF2-40B4-BE49-F238E27FC236}">
                  <a16:creationId xmlns:a16="http://schemas.microsoft.com/office/drawing/2014/main" id="{724A241E-920A-4C94-8D6A-8437450129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3320AA4E-541D-41DD-BC87-7DB8C5996D22}"/>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2</a:t>
              </a:r>
            </a:p>
          </p:txBody>
        </p:sp>
        <p:sp>
          <p:nvSpPr>
            <p:cNvPr id="31" name="Title 1">
              <a:extLst>
                <a:ext uri="{FF2B5EF4-FFF2-40B4-BE49-F238E27FC236}">
                  <a16:creationId xmlns:a16="http://schemas.microsoft.com/office/drawing/2014/main" id="{B9BE839D-2E74-4D1E-8E54-8C59CC83CF6F}"/>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Approach</a:t>
              </a:r>
            </a:p>
          </p:txBody>
        </p:sp>
      </p:grpSp>
      <p:grpSp>
        <p:nvGrpSpPr>
          <p:cNvPr id="33" name="Group 32">
            <a:extLst>
              <a:ext uri="{FF2B5EF4-FFF2-40B4-BE49-F238E27FC236}">
                <a16:creationId xmlns:a16="http://schemas.microsoft.com/office/drawing/2014/main" id="{2D60C22B-8285-4D63-9454-72A660C80070}"/>
              </a:ext>
              <a:ext uri="{C183D7F6-B498-43B3-948B-1728B52AA6E4}">
                <adec:decorative xmlns:adec="http://schemas.microsoft.com/office/drawing/2017/decorative" val="1"/>
              </a:ext>
            </a:extLst>
          </p:cNvPr>
          <p:cNvGrpSpPr/>
          <p:nvPr/>
        </p:nvGrpSpPr>
        <p:grpSpPr>
          <a:xfrm>
            <a:off x="5037683" y="3852479"/>
            <a:ext cx="2116636" cy="2473089"/>
            <a:chOff x="532435" y="3852479"/>
            <a:chExt cx="2116636" cy="2473089"/>
          </a:xfrm>
          <a:solidFill>
            <a:srgbClr val="003C47"/>
          </a:solidFill>
        </p:grpSpPr>
        <p:sp>
          <p:nvSpPr>
            <p:cNvPr id="34" name="Rectangle 33">
              <a:extLst>
                <a:ext uri="{FF2B5EF4-FFF2-40B4-BE49-F238E27FC236}">
                  <a16:creationId xmlns:a16="http://schemas.microsoft.com/office/drawing/2014/main" id="{983CE893-CD41-47CA-9D83-FC78BD00D68B}"/>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C4D623A3-A4F5-4C87-BFD9-B6CD88275908}"/>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3</a:t>
              </a:r>
            </a:p>
          </p:txBody>
        </p:sp>
        <p:sp>
          <p:nvSpPr>
            <p:cNvPr id="35" name="Title 1">
              <a:extLst>
                <a:ext uri="{FF2B5EF4-FFF2-40B4-BE49-F238E27FC236}">
                  <a16:creationId xmlns:a16="http://schemas.microsoft.com/office/drawing/2014/main" id="{C1392951-809F-443F-ADE2-677543862698}"/>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Principles </a:t>
              </a:r>
            </a:p>
          </p:txBody>
        </p:sp>
      </p:grpSp>
      <p:grpSp>
        <p:nvGrpSpPr>
          <p:cNvPr id="37" name="Group 36">
            <a:extLst>
              <a:ext uri="{FF2B5EF4-FFF2-40B4-BE49-F238E27FC236}">
                <a16:creationId xmlns:a16="http://schemas.microsoft.com/office/drawing/2014/main" id="{8088A7DB-343F-4BE2-8818-6AF712EA5683}"/>
              </a:ext>
              <a:ext uri="{C183D7F6-B498-43B3-948B-1728B52AA6E4}">
                <adec:decorative xmlns:adec="http://schemas.microsoft.com/office/drawing/2017/decorative" val="0"/>
              </a:ext>
            </a:extLst>
          </p:cNvPr>
          <p:cNvGrpSpPr/>
          <p:nvPr/>
        </p:nvGrpSpPr>
        <p:grpSpPr>
          <a:xfrm>
            <a:off x="7290305" y="3852479"/>
            <a:ext cx="2116636" cy="2473089"/>
            <a:chOff x="532433" y="3852479"/>
            <a:chExt cx="2116636" cy="2473089"/>
          </a:xfrm>
          <a:solidFill>
            <a:srgbClr val="3293C8"/>
          </a:solidFill>
        </p:grpSpPr>
        <p:sp>
          <p:nvSpPr>
            <p:cNvPr id="38" name="Rectangle 37">
              <a:extLst>
                <a:ext uri="{FF2B5EF4-FFF2-40B4-BE49-F238E27FC236}">
                  <a16:creationId xmlns:a16="http://schemas.microsoft.com/office/drawing/2014/main" id="{E6DFB066-97D4-4799-8CAD-1D0BE7BC50C7}"/>
                </a:ext>
              </a:extLst>
            </p:cNvPr>
            <p:cNvSpPr/>
            <p:nvPr/>
          </p:nvSpPr>
          <p:spPr>
            <a:xfrm>
              <a:off x="532433"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9CD24816-1EFF-4778-9361-DF62FB0961D0}"/>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4</a:t>
              </a:r>
            </a:p>
          </p:txBody>
        </p:sp>
        <p:sp>
          <p:nvSpPr>
            <p:cNvPr id="39" name="Title 1">
              <a:extLst>
                <a:ext uri="{FF2B5EF4-FFF2-40B4-BE49-F238E27FC236}">
                  <a16:creationId xmlns:a16="http://schemas.microsoft.com/office/drawing/2014/main" id="{4A9AF9CD-1240-44CF-8697-EC27892C5CCD}"/>
                </a:ext>
              </a:extLst>
            </p:cNvPr>
            <p:cNvSpPr txBox="1">
              <a:spLocks/>
            </p:cNvSpPr>
            <p:nvPr/>
          </p:nvSpPr>
          <p:spPr>
            <a:xfrm>
              <a:off x="616220" y="4969965"/>
              <a:ext cx="17089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endParaRPr lang="en-US" sz="2400" dirty="0"/>
            </a:p>
          </p:txBody>
        </p:sp>
      </p:grpSp>
      <p:grpSp>
        <p:nvGrpSpPr>
          <p:cNvPr id="41" name="Group 40">
            <a:extLst>
              <a:ext uri="{FF2B5EF4-FFF2-40B4-BE49-F238E27FC236}">
                <a16:creationId xmlns:a16="http://schemas.microsoft.com/office/drawing/2014/main" id="{477D67E4-1873-491F-8AE1-1BDB34C3DEDD}"/>
              </a:ext>
              <a:ext uri="{C183D7F6-B498-43B3-948B-1728B52AA6E4}">
                <adec:decorative xmlns:adec="http://schemas.microsoft.com/office/drawing/2017/decorative" val="1"/>
              </a:ext>
            </a:extLst>
          </p:cNvPr>
          <p:cNvGrpSpPr/>
          <p:nvPr/>
        </p:nvGrpSpPr>
        <p:grpSpPr>
          <a:xfrm>
            <a:off x="9542931" y="3852479"/>
            <a:ext cx="2116636" cy="2473089"/>
            <a:chOff x="532435" y="3852479"/>
            <a:chExt cx="2116636" cy="2473089"/>
          </a:xfrm>
          <a:solidFill>
            <a:srgbClr val="003C47"/>
          </a:solidFill>
        </p:grpSpPr>
        <p:sp>
          <p:nvSpPr>
            <p:cNvPr id="42" name="Rectangle 41">
              <a:extLst>
                <a:ext uri="{FF2B5EF4-FFF2-40B4-BE49-F238E27FC236}">
                  <a16:creationId xmlns:a16="http://schemas.microsoft.com/office/drawing/2014/main" id="{CDA2FB05-ACD6-4CCB-90AD-FC495B6633E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23FC221D-9050-4008-A3DA-E3A36BF9D145}"/>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5</a:t>
              </a:r>
            </a:p>
          </p:txBody>
        </p:sp>
        <p:sp>
          <p:nvSpPr>
            <p:cNvPr id="43" name="Title 1">
              <a:extLst>
                <a:ext uri="{FF2B5EF4-FFF2-40B4-BE49-F238E27FC236}">
                  <a16:creationId xmlns:a16="http://schemas.microsoft.com/office/drawing/2014/main" id="{1C7B3679-83B5-42FE-81D1-C44A57EF01A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Conclusion &amp; Resources</a:t>
              </a:r>
            </a:p>
          </p:txBody>
        </p:sp>
      </p:grpSp>
      <p:sp>
        <p:nvSpPr>
          <p:cNvPr id="23" name="Title 1">
            <a:extLst>
              <a:ext uri="{FF2B5EF4-FFF2-40B4-BE49-F238E27FC236}">
                <a16:creationId xmlns:a16="http://schemas.microsoft.com/office/drawing/2014/main" id="{8E8AE9CA-B860-44D1-8BD2-248275EC51BE}"/>
              </a:ext>
              <a:ext uri="{C183D7F6-B498-43B3-948B-1728B52AA6E4}">
                <adec:decorative xmlns:adec="http://schemas.microsoft.com/office/drawing/2017/decorative" val="1"/>
              </a:ext>
            </a:extLst>
          </p:cNvPr>
          <p:cNvSpPr txBox="1">
            <a:spLocks/>
          </p:cNvSpPr>
          <p:nvPr/>
        </p:nvSpPr>
        <p:spPr>
          <a:xfrm>
            <a:off x="7417293"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Equity in the Safe System Elements</a:t>
            </a:r>
          </a:p>
        </p:txBody>
      </p:sp>
    </p:spTree>
    <p:extLst>
      <p:ext uri="{BB962C8B-B14F-4D97-AF65-F5344CB8AC3E}">
        <p14:creationId xmlns:p14="http://schemas.microsoft.com/office/powerpoint/2010/main" val="1777927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FCB417-3B71-4022-BB72-9A48C22AF41C}"/>
              </a:ext>
              <a:ext uri="{C183D7F6-B498-43B3-948B-1728B52AA6E4}">
                <adec:decorative xmlns:adec="http://schemas.microsoft.com/office/drawing/2017/decorative" val="1"/>
              </a:ext>
            </a:extLst>
          </p:cNvPr>
          <p:cNvSpPr/>
          <p:nvPr/>
        </p:nvSpPr>
        <p:spPr>
          <a:xfrm>
            <a:off x="833437" y="426719"/>
            <a:ext cx="1808163"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3">
            <a:extLst>
              <a:ext uri="{FF2B5EF4-FFF2-40B4-BE49-F238E27FC236}">
                <a16:creationId xmlns:a16="http://schemas.microsoft.com/office/drawing/2014/main" id="{EE042764-5645-4BFA-85F7-64DF168722DF}"/>
              </a:ext>
            </a:extLst>
          </p:cNvPr>
          <p:cNvSpPr txBox="1">
            <a:spLocks noGrp="1"/>
          </p:cNvSpPr>
          <p:nvPr>
            <p:ph type="title" idx="4294967295"/>
          </p:nvPr>
        </p:nvSpPr>
        <p:spPr>
          <a:xfrm>
            <a:off x="838200" y="663707"/>
            <a:ext cx="2148840" cy="34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003C47"/>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all" spc="0" normalizeH="0" baseline="0" noProof="0" dirty="0">
                <a:ln>
                  <a:noFill/>
                </a:ln>
                <a:solidFill>
                  <a:schemeClr val="bg1"/>
                </a:solidFill>
                <a:effectLst/>
                <a:uLnTx/>
                <a:uFillTx/>
                <a:latin typeface="+mj-lt"/>
                <a:ea typeface="+mj-ea"/>
                <a:cs typeface="+mj-cs"/>
              </a:rPr>
              <a:t>The 5 Safe System Elements</a:t>
            </a:r>
          </a:p>
        </p:txBody>
      </p:sp>
      <p:grpSp>
        <p:nvGrpSpPr>
          <p:cNvPr id="2" name="Group 1" descr="This is the circular diagram from slide 14, where the inside of the diagram is highlighted. It is divided into five sections with logos representing each section: Safe vehicles is represented by a bus and automobile logo, safe speeds is represented by a tachometer logo, safe roads is represented by a roadway logo, post-crash care is represented by a flashing emergency vehicle light, and safe road users is represented by drawings of pedestrians, bicyclist, automobiles, and a person in a wheelchair."/>
          <p:cNvGrpSpPr/>
          <p:nvPr/>
        </p:nvGrpSpPr>
        <p:grpSpPr>
          <a:xfrm>
            <a:off x="2922223" y="255223"/>
            <a:ext cx="6347554" cy="6347554"/>
            <a:chOff x="2922223" y="255223"/>
            <a:chExt cx="6347554" cy="6347554"/>
          </a:xfrm>
        </p:grpSpPr>
        <p:pic>
          <p:nvPicPr>
            <p:cNvPr id="13" name="Graphic 12">
              <a:extLst>
                <a:ext uri="{FF2B5EF4-FFF2-40B4-BE49-F238E27FC236}">
                  <a16:creationId xmlns:a16="http://schemas.microsoft.com/office/drawing/2014/main" id="{3A6CB4F3-4A8C-46CC-B61A-94EB8E4321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2223" y="255223"/>
              <a:ext cx="6345936" cy="6345936"/>
            </a:xfrm>
            <a:prstGeom prst="rect">
              <a:avLst/>
            </a:prstGeom>
          </p:spPr>
        </p:pic>
        <p:pic>
          <p:nvPicPr>
            <p:cNvPr id="14" name="Graphic 13">
              <a:extLst>
                <a:ext uri="{FF2B5EF4-FFF2-40B4-BE49-F238E27FC236}">
                  <a16:creationId xmlns:a16="http://schemas.microsoft.com/office/drawing/2014/main" id="{DC3ED00F-98E7-4637-9F77-E8270F043A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22223" y="255223"/>
              <a:ext cx="6347554" cy="6347554"/>
            </a:xfrm>
            <a:prstGeom prst="rect">
              <a:avLst/>
            </a:prstGeom>
          </p:spPr>
        </p:pic>
        <p:sp>
          <p:nvSpPr>
            <p:cNvPr id="15" name="Freeform: Shape 14">
              <a:extLst>
                <a:ext uri="{FF2B5EF4-FFF2-40B4-BE49-F238E27FC236}">
                  <a16:creationId xmlns:a16="http://schemas.microsoft.com/office/drawing/2014/main" id="{56AAF797-4221-470B-91B0-B9F45318DC00}"/>
                </a:ext>
              </a:extLst>
            </p:cNvPr>
            <p:cNvSpPr/>
            <p:nvPr/>
          </p:nvSpPr>
          <p:spPr>
            <a:xfrm>
              <a:off x="5372101" y="2705101"/>
              <a:ext cx="1447798" cy="1447798"/>
            </a:xfrm>
            <a:custGeom>
              <a:avLst/>
              <a:gdLst>
                <a:gd name="connsiteX0" fmla="*/ 5512350 w 5512349"/>
                <a:gd name="connsiteY0" fmla="*/ 2756175 h 5512349"/>
                <a:gd name="connsiteX1" fmla="*/ 2756175 w 5512349"/>
                <a:gd name="connsiteY1" fmla="*/ 5512350 h 5512349"/>
                <a:gd name="connsiteX2" fmla="*/ 0 w 5512349"/>
                <a:gd name="connsiteY2" fmla="*/ 2756175 h 5512349"/>
                <a:gd name="connsiteX3" fmla="*/ 2756175 w 5512349"/>
                <a:gd name="connsiteY3" fmla="*/ 0 h 5512349"/>
                <a:gd name="connsiteX4" fmla="*/ 5512350 w 5512349"/>
                <a:gd name="connsiteY4" fmla="*/ 2756175 h 5512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349" h="5512349">
                  <a:moveTo>
                    <a:pt x="5512350" y="2756175"/>
                  </a:moveTo>
                  <a:cubicBezTo>
                    <a:pt x="5512350" y="4278368"/>
                    <a:pt x="4278368" y="5512350"/>
                    <a:pt x="2756175" y="5512350"/>
                  </a:cubicBezTo>
                  <a:cubicBezTo>
                    <a:pt x="1233982" y="5512350"/>
                    <a:pt x="0" y="4278368"/>
                    <a:pt x="0" y="2756175"/>
                  </a:cubicBezTo>
                  <a:cubicBezTo>
                    <a:pt x="0" y="1233982"/>
                    <a:pt x="1233982" y="0"/>
                    <a:pt x="2756175" y="0"/>
                  </a:cubicBezTo>
                  <a:cubicBezTo>
                    <a:pt x="4278368" y="0"/>
                    <a:pt x="5512350" y="1233982"/>
                    <a:pt x="5512350" y="2756175"/>
                  </a:cubicBezTo>
                  <a:close/>
                </a:path>
              </a:pathLst>
            </a:custGeom>
            <a:solidFill>
              <a:srgbClr val="1F6776">
                <a:alpha val="91000"/>
              </a:srgbClr>
            </a:solidFill>
            <a:ln w="9525" cap="flat">
              <a:noFill/>
              <a:prstDash val="solid"/>
              <a:miter/>
            </a:ln>
          </p:spPr>
          <p:txBody>
            <a:bodyPr rtlCol="0" anchor="ctr"/>
            <a:lstStyle/>
            <a:p>
              <a:endParaRPr lang="en-US"/>
            </a:p>
          </p:txBody>
        </p:sp>
      </p:grpSp>
      <p:sp>
        <p:nvSpPr>
          <p:cNvPr id="11" name="TextBox 10">
            <a:extLst>
              <a:ext uri="{FF2B5EF4-FFF2-40B4-BE49-F238E27FC236}">
                <a16:creationId xmlns:a16="http://schemas.microsoft.com/office/drawing/2014/main" id="{90263762-7519-4B82-80C9-2BE22BF44AE6}"/>
              </a:ext>
            </a:extLst>
          </p:cNvPr>
          <p:cNvSpPr txBox="1"/>
          <p:nvPr/>
        </p:nvSpPr>
        <p:spPr>
          <a:xfrm>
            <a:off x="8000999" y="6457661"/>
            <a:ext cx="1159207" cy="184666"/>
          </a:xfrm>
          <a:prstGeom prst="rect">
            <a:avLst/>
          </a:prstGeom>
          <a:noFill/>
        </p:spPr>
        <p:txBody>
          <a:bodyPr wrap="square" lIns="0" tIns="0" rIns="0" bIns="0" rtlCol="0">
            <a:spAutoFit/>
          </a:bodyPr>
          <a:lstStyle/>
          <a:p>
            <a:r>
              <a:rPr lang="en-US" sz="1200" dirty="0">
                <a:solidFill>
                  <a:schemeClr val="bg1"/>
                </a:solidFill>
              </a:rPr>
              <a:t>Source: FHWA</a:t>
            </a:r>
          </a:p>
        </p:txBody>
      </p:sp>
    </p:spTree>
    <p:extLst>
      <p:ext uri="{BB962C8B-B14F-4D97-AF65-F5344CB8AC3E}">
        <p14:creationId xmlns:p14="http://schemas.microsoft.com/office/powerpoint/2010/main" val="827020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43E72F2-07A3-4ACF-B61B-E37D550FD2BC}"/>
              </a:ext>
              <a:ext uri="{C183D7F6-B498-43B3-948B-1728B52AA6E4}">
                <adec:decorative xmlns:adec="http://schemas.microsoft.com/office/drawing/2017/decorative" val="1"/>
              </a:ext>
            </a:extLst>
          </p:cNvPr>
          <p:cNvSpPr/>
          <p:nvPr/>
        </p:nvSpPr>
        <p:spPr>
          <a:xfrm>
            <a:off x="581025" y="4593429"/>
            <a:ext cx="1304925"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F6586C-E17A-466F-B9BF-D4C024575C97}"/>
              </a:ext>
              <a:ext uri="{C183D7F6-B498-43B3-948B-1728B52AA6E4}">
                <adec:decorative xmlns:adec="http://schemas.microsoft.com/office/drawing/2017/decorative" val="1"/>
              </a:ext>
            </a:extLst>
          </p:cNvPr>
          <p:cNvSpPr/>
          <p:nvPr/>
        </p:nvSpPr>
        <p:spPr>
          <a:xfrm>
            <a:off x="833437" y="426719"/>
            <a:ext cx="1996339"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3">
            <a:extLst>
              <a:ext uri="{FF2B5EF4-FFF2-40B4-BE49-F238E27FC236}">
                <a16:creationId xmlns:a16="http://schemas.microsoft.com/office/drawing/2014/main" id="{B8632B49-0ADD-4BA7-9896-6B58625EAA68}"/>
              </a:ext>
            </a:extLst>
          </p:cNvPr>
          <p:cNvSpPr>
            <a:spLocks noGrp="1"/>
          </p:cNvSpPr>
          <p:nvPr>
            <p:ph type="title"/>
          </p:nvPr>
        </p:nvSpPr>
        <p:spPr/>
        <p:txBody>
          <a:bodyPr/>
          <a:lstStyle/>
          <a:p>
            <a:r>
              <a:rPr lang="en-US" dirty="0"/>
              <a:t>Safe ROADS for Users of all ages and abilities </a:t>
            </a:r>
          </a:p>
        </p:txBody>
      </p:sp>
      <p:pic>
        <p:nvPicPr>
          <p:cNvPr id="41" name="Graphic 40">
            <a:extLst>
              <a:ext uri="{FF2B5EF4-FFF2-40B4-BE49-F238E27FC236}">
                <a16:creationId xmlns:a16="http://schemas.microsoft.com/office/drawing/2014/main" id="{6F400EBE-2503-4834-B89A-21469971AAD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181" y="2118768"/>
            <a:ext cx="1221624" cy="383534"/>
          </a:xfrm>
          <a:prstGeom prst="rect">
            <a:avLst/>
          </a:prstGeom>
        </p:spPr>
      </p:pic>
      <p:grpSp>
        <p:nvGrpSpPr>
          <p:cNvPr id="30" name="Group 29">
            <a:extLst>
              <a:ext uri="{FF2B5EF4-FFF2-40B4-BE49-F238E27FC236}">
                <a16:creationId xmlns:a16="http://schemas.microsoft.com/office/drawing/2014/main" id="{D004D845-F2FA-4E80-B47E-C8B1438D9720}"/>
              </a:ext>
              <a:ext uri="{C183D7F6-B498-43B3-948B-1728B52AA6E4}">
                <adec:decorative xmlns:adec="http://schemas.microsoft.com/office/drawing/2017/decorative" val="1"/>
              </a:ext>
            </a:extLst>
          </p:cNvPr>
          <p:cNvGrpSpPr/>
          <p:nvPr/>
        </p:nvGrpSpPr>
        <p:grpSpPr>
          <a:xfrm>
            <a:off x="700014" y="2861297"/>
            <a:ext cx="993976" cy="565938"/>
            <a:chOff x="4157510" y="1508569"/>
            <a:chExt cx="993976" cy="565938"/>
          </a:xfrm>
          <a:solidFill>
            <a:srgbClr val="3293C8"/>
          </a:solidFill>
        </p:grpSpPr>
        <p:sp>
          <p:nvSpPr>
            <p:cNvPr id="32" name="Freeform: Shape 31">
              <a:extLst>
                <a:ext uri="{FF2B5EF4-FFF2-40B4-BE49-F238E27FC236}">
                  <a16:creationId xmlns:a16="http://schemas.microsoft.com/office/drawing/2014/main" id="{AE803B13-F15C-4D62-8162-FBA808F44339}"/>
                </a:ext>
              </a:extLst>
            </p:cNvPr>
            <p:cNvSpPr/>
            <p:nvPr/>
          </p:nvSpPr>
          <p:spPr>
            <a:xfrm>
              <a:off x="4157510" y="1508569"/>
              <a:ext cx="411643" cy="565938"/>
            </a:xfrm>
            <a:custGeom>
              <a:avLst/>
              <a:gdLst>
                <a:gd name="connsiteX0" fmla="*/ 161734 w 204311"/>
                <a:gd name="connsiteY0" fmla="*/ 0 h 280892"/>
                <a:gd name="connsiteX1" fmla="*/ 42577 w 204311"/>
                <a:gd name="connsiteY1" fmla="*/ 0 h 280892"/>
                <a:gd name="connsiteX2" fmla="*/ 0 w 204311"/>
                <a:gd name="connsiteY2" fmla="*/ 42577 h 280892"/>
                <a:gd name="connsiteX3" fmla="*/ 0 w 204311"/>
                <a:gd name="connsiteY3" fmla="*/ 212789 h 280892"/>
                <a:gd name="connsiteX4" fmla="*/ 33052 w 204311"/>
                <a:gd name="connsiteY4" fmla="*/ 254222 h 280892"/>
                <a:gd name="connsiteX5" fmla="*/ 33052 w 204311"/>
                <a:gd name="connsiteY5" fmla="*/ 272225 h 280892"/>
                <a:gd name="connsiteX6" fmla="*/ 41720 w 204311"/>
                <a:gd name="connsiteY6" fmla="*/ 280892 h 280892"/>
                <a:gd name="connsiteX7" fmla="*/ 51911 w 204311"/>
                <a:gd name="connsiteY7" fmla="*/ 280892 h 280892"/>
                <a:gd name="connsiteX8" fmla="*/ 60579 w 204311"/>
                <a:gd name="connsiteY8" fmla="*/ 272225 h 280892"/>
                <a:gd name="connsiteX9" fmla="*/ 60579 w 204311"/>
                <a:gd name="connsiteY9" fmla="*/ 255365 h 280892"/>
                <a:gd name="connsiteX10" fmla="*/ 143732 w 204311"/>
                <a:gd name="connsiteY10" fmla="*/ 255365 h 280892"/>
                <a:gd name="connsiteX11" fmla="*/ 143732 w 204311"/>
                <a:gd name="connsiteY11" fmla="*/ 272225 h 280892"/>
                <a:gd name="connsiteX12" fmla="*/ 152400 w 204311"/>
                <a:gd name="connsiteY12" fmla="*/ 280892 h 280892"/>
                <a:gd name="connsiteX13" fmla="*/ 162592 w 204311"/>
                <a:gd name="connsiteY13" fmla="*/ 280892 h 280892"/>
                <a:gd name="connsiteX14" fmla="*/ 171259 w 204311"/>
                <a:gd name="connsiteY14" fmla="*/ 272225 h 280892"/>
                <a:gd name="connsiteX15" fmla="*/ 171259 w 204311"/>
                <a:gd name="connsiteY15" fmla="*/ 254222 h 280892"/>
                <a:gd name="connsiteX16" fmla="*/ 204311 w 204311"/>
                <a:gd name="connsiteY16" fmla="*/ 212789 h 280892"/>
                <a:gd name="connsiteX17" fmla="*/ 204311 w 204311"/>
                <a:gd name="connsiteY17" fmla="*/ 42577 h 280892"/>
                <a:gd name="connsiteX18" fmla="*/ 161734 w 204311"/>
                <a:gd name="connsiteY18" fmla="*/ 0 h 280892"/>
                <a:gd name="connsiteX19" fmla="*/ 55340 w 204311"/>
                <a:gd name="connsiteY19" fmla="*/ 21241 h 280892"/>
                <a:gd name="connsiteX20" fmla="*/ 148971 w 204311"/>
                <a:gd name="connsiteY20" fmla="*/ 21241 h 280892"/>
                <a:gd name="connsiteX21" fmla="*/ 157448 w 204311"/>
                <a:gd name="connsiteY21" fmla="*/ 29718 h 280892"/>
                <a:gd name="connsiteX22" fmla="*/ 148971 w 204311"/>
                <a:gd name="connsiteY22" fmla="*/ 38195 h 280892"/>
                <a:gd name="connsiteX23" fmla="*/ 55340 w 204311"/>
                <a:gd name="connsiteY23" fmla="*/ 38195 h 280892"/>
                <a:gd name="connsiteX24" fmla="*/ 46863 w 204311"/>
                <a:gd name="connsiteY24" fmla="*/ 29718 h 280892"/>
                <a:gd name="connsiteX25" fmla="*/ 55340 w 204311"/>
                <a:gd name="connsiteY25" fmla="*/ 21241 h 280892"/>
                <a:gd name="connsiteX26" fmla="*/ 46863 w 204311"/>
                <a:gd name="connsiteY26" fmla="*/ 221361 h 280892"/>
                <a:gd name="connsiteX27" fmla="*/ 31147 w 204311"/>
                <a:gd name="connsiteY27" fmla="*/ 205645 h 280892"/>
                <a:gd name="connsiteX28" fmla="*/ 46863 w 204311"/>
                <a:gd name="connsiteY28" fmla="*/ 189929 h 280892"/>
                <a:gd name="connsiteX29" fmla="*/ 62579 w 204311"/>
                <a:gd name="connsiteY29" fmla="*/ 205645 h 280892"/>
                <a:gd name="connsiteX30" fmla="*/ 46863 w 204311"/>
                <a:gd name="connsiteY30" fmla="*/ 221361 h 280892"/>
                <a:gd name="connsiteX31" fmla="*/ 157448 w 204311"/>
                <a:gd name="connsiteY31" fmla="*/ 221361 h 280892"/>
                <a:gd name="connsiteX32" fmla="*/ 141732 w 204311"/>
                <a:gd name="connsiteY32" fmla="*/ 205645 h 280892"/>
                <a:gd name="connsiteX33" fmla="*/ 157448 w 204311"/>
                <a:gd name="connsiteY33" fmla="*/ 189929 h 280892"/>
                <a:gd name="connsiteX34" fmla="*/ 173164 w 204311"/>
                <a:gd name="connsiteY34" fmla="*/ 205645 h 280892"/>
                <a:gd name="connsiteX35" fmla="*/ 157448 w 204311"/>
                <a:gd name="connsiteY35" fmla="*/ 221361 h 280892"/>
                <a:gd name="connsiteX36" fmla="*/ 178784 w 204311"/>
                <a:gd name="connsiteY36" fmla="*/ 136112 h 280892"/>
                <a:gd name="connsiteX37" fmla="*/ 161734 w 204311"/>
                <a:gd name="connsiteY37" fmla="*/ 153162 h 280892"/>
                <a:gd name="connsiteX38" fmla="*/ 42577 w 204311"/>
                <a:gd name="connsiteY38" fmla="*/ 153162 h 280892"/>
                <a:gd name="connsiteX39" fmla="*/ 25527 w 204311"/>
                <a:gd name="connsiteY39" fmla="*/ 136112 h 280892"/>
                <a:gd name="connsiteX40" fmla="*/ 25527 w 204311"/>
                <a:gd name="connsiteY40" fmla="*/ 76581 h 280892"/>
                <a:gd name="connsiteX41" fmla="*/ 42577 w 204311"/>
                <a:gd name="connsiteY41" fmla="*/ 59531 h 280892"/>
                <a:gd name="connsiteX42" fmla="*/ 161734 w 204311"/>
                <a:gd name="connsiteY42" fmla="*/ 59531 h 280892"/>
                <a:gd name="connsiteX43" fmla="*/ 178784 w 204311"/>
                <a:gd name="connsiteY43" fmla="*/ 76581 h 280892"/>
                <a:gd name="connsiteX44" fmla="*/ 178784 w 204311"/>
                <a:gd name="connsiteY44" fmla="*/ 136112 h 28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4311" h="280892">
                  <a:moveTo>
                    <a:pt x="161734" y="0"/>
                  </a:moveTo>
                  <a:lnTo>
                    <a:pt x="42577" y="0"/>
                  </a:lnTo>
                  <a:cubicBezTo>
                    <a:pt x="19050" y="0"/>
                    <a:pt x="0" y="19050"/>
                    <a:pt x="0" y="42577"/>
                  </a:cubicBezTo>
                  <a:lnTo>
                    <a:pt x="0" y="212789"/>
                  </a:lnTo>
                  <a:cubicBezTo>
                    <a:pt x="0" y="232981"/>
                    <a:pt x="14097" y="249936"/>
                    <a:pt x="33052" y="254222"/>
                  </a:cubicBezTo>
                  <a:lnTo>
                    <a:pt x="33052" y="272225"/>
                  </a:lnTo>
                  <a:cubicBezTo>
                    <a:pt x="33052" y="276987"/>
                    <a:pt x="36957" y="280892"/>
                    <a:pt x="41720" y="280892"/>
                  </a:cubicBezTo>
                  <a:lnTo>
                    <a:pt x="51911" y="280892"/>
                  </a:lnTo>
                  <a:cubicBezTo>
                    <a:pt x="56674" y="280892"/>
                    <a:pt x="60579" y="276987"/>
                    <a:pt x="60579" y="272225"/>
                  </a:cubicBezTo>
                  <a:lnTo>
                    <a:pt x="60579" y="255365"/>
                  </a:lnTo>
                  <a:lnTo>
                    <a:pt x="143732" y="255365"/>
                  </a:lnTo>
                  <a:lnTo>
                    <a:pt x="143732" y="272225"/>
                  </a:lnTo>
                  <a:cubicBezTo>
                    <a:pt x="143732" y="276987"/>
                    <a:pt x="147638" y="280892"/>
                    <a:pt x="152400" y="280892"/>
                  </a:cubicBezTo>
                  <a:lnTo>
                    <a:pt x="162592" y="280892"/>
                  </a:lnTo>
                  <a:cubicBezTo>
                    <a:pt x="167354" y="280892"/>
                    <a:pt x="171259" y="276987"/>
                    <a:pt x="171259" y="272225"/>
                  </a:cubicBezTo>
                  <a:lnTo>
                    <a:pt x="171259" y="254222"/>
                  </a:lnTo>
                  <a:cubicBezTo>
                    <a:pt x="190214" y="249936"/>
                    <a:pt x="204311" y="232981"/>
                    <a:pt x="204311" y="212789"/>
                  </a:cubicBezTo>
                  <a:lnTo>
                    <a:pt x="204311" y="42577"/>
                  </a:lnTo>
                  <a:cubicBezTo>
                    <a:pt x="204311" y="19050"/>
                    <a:pt x="185261" y="0"/>
                    <a:pt x="161734" y="0"/>
                  </a:cubicBezTo>
                  <a:close/>
                  <a:moveTo>
                    <a:pt x="55340" y="21241"/>
                  </a:moveTo>
                  <a:lnTo>
                    <a:pt x="148971" y="21241"/>
                  </a:lnTo>
                  <a:cubicBezTo>
                    <a:pt x="153638" y="21241"/>
                    <a:pt x="157448" y="25051"/>
                    <a:pt x="157448" y="29718"/>
                  </a:cubicBezTo>
                  <a:cubicBezTo>
                    <a:pt x="157448" y="34385"/>
                    <a:pt x="153638" y="38195"/>
                    <a:pt x="148971" y="38195"/>
                  </a:cubicBezTo>
                  <a:lnTo>
                    <a:pt x="55340" y="38195"/>
                  </a:lnTo>
                  <a:cubicBezTo>
                    <a:pt x="50673" y="38195"/>
                    <a:pt x="46863" y="34385"/>
                    <a:pt x="46863" y="29718"/>
                  </a:cubicBezTo>
                  <a:cubicBezTo>
                    <a:pt x="46863" y="25051"/>
                    <a:pt x="50673" y="21241"/>
                    <a:pt x="55340" y="21241"/>
                  </a:cubicBezTo>
                  <a:close/>
                  <a:moveTo>
                    <a:pt x="46863" y="221361"/>
                  </a:moveTo>
                  <a:cubicBezTo>
                    <a:pt x="38195" y="221361"/>
                    <a:pt x="31147" y="214313"/>
                    <a:pt x="31147" y="205645"/>
                  </a:cubicBezTo>
                  <a:cubicBezTo>
                    <a:pt x="31147" y="196977"/>
                    <a:pt x="38195" y="189929"/>
                    <a:pt x="46863" y="189929"/>
                  </a:cubicBezTo>
                  <a:cubicBezTo>
                    <a:pt x="55531" y="189929"/>
                    <a:pt x="62579" y="196977"/>
                    <a:pt x="62579" y="205645"/>
                  </a:cubicBezTo>
                  <a:cubicBezTo>
                    <a:pt x="62579" y="214313"/>
                    <a:pt x="55531" y="221361"/>
                    <a:pt x="46863" y="221361"/>
                  </a:cubicBezTo>
                  <a:close/>
                  <a:moveTo>
                    <a:pt x="157448" y="221361"/>
                  </a:moveTo>
                  <a:cubicBezTo>
                    <a:pt x="148780" y="221361"/>
                    <a:pt x="141732" y="214313"/>
                    <a:pt x="141732" y="205645"/>
                  </a:cubicBezTo>
                  <a:cubicBezTo>
                    <a:pt x="141732" y="196977"/>
                    <a:pt x="148780" y="189929"/>
                    <a:pt x="157448" y="189929"/>
                  </a:cubicBezTo>
                  <a:cubicBezTo>
                    <a:pt x="166116" y="189929"/>
                    <a:pt x="173164" y="196977"/>
                    <a:pt x="173164" y="205645"/>
                  </a:cubicBezTo>
                  <a:cubicBezTo>
                    <a:pt x="173164" y="214313"/>
                    <a:pt x="166211" y="221361"/>
                    <a:pt x="157448" y="221361"/>
                  </a:cubicBezTo>
                  <a:close/>
                  <a:moveTo>
                    <a:pt x="178784" y="136112"/>
                  </a:moveTo>
                  <a:cubicBezTo>
                    <a:pt x="178784" y="145542"/>
                    <a:pt x="171164" y="153162"/>
                    <a:pt x="161734" y="153162"/>
                  </a:cubicBezTo>
                  <a:lnTo>
                    <a:pt x="42577" y="153162"/>
                  </a:lnTo>
                  <a:cubicBezTo>
                    <a:pt x="33147" y="153162"/>
                    <a:pt x="25527" y="145542"/>
                    <a:pt x="25527" y="136112"/>
                  </a:cubicBezTo>
                  <a:lnTo>
                    <a:pt x="25527" y="76581"/>
                  </a:lnTo>
                  <a:cubicBezTo>
                    <a:pt x="25527" y="67151"/>
                    <a:pt x="33147" y="59531"/>
                    <a:pt x="42577" y="59531"/>
                  </a:cubicBezTo>
                  <a:lnTo>
                    <a:pt x="161734" y="59531"/>
                  </a:lnTo>
                  <a:cubicBezTo>
                    <a:pt x="171164" y="59531"/>
                    <a:pt x="178784" y="67151"/>
                    <a:pt x="178784" y="76581"/>
                  </a:cubicBezTo>
                  <a:lnTo>
                    <a:pt x="178784" y="136112"/>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FC7D7BF-641E-44E0-933B-DB5F2FE74D5D}"/>
                </a:ext>
              </a:extLst>
            </p:cNvPr>
            <p:cNvSpPr/>
            <p:nvPr/>
          </p:nvSpPr>
          <p:spPr>
            <a:xfrm>
              <a:off x="4633109" y="1684934"/>
              <a:ext cx="518377" cy="389191"/>
            </a:xfrm>
            <a:custGeom>
              <a:avLst/>
              <a:gdLst>
                <a:gd name="connsiteX0" fmla="*/ 255626 w 257286"/>
                <a:gd name="connsiteY0" fmla="*/ 59817 h 193167"/>
                <a:gd name="connsiteX1" fmla="*/ 250197 w 257286"/>
                <a:gd name="connsiteY1" fmla="*/ 57245 h 193167"/>
                <a:gd name="connsiteX2" fmla="*/ 223622 w 257286"/>
                <a:gd name="connsiteY2" fmla="*/ 57245 h 193167"/>
                <a:gd name="connsiteX3" fmla="*/ 198857 w 257286"/>
                <a:gd name="connsiteY3" fmla="*/ 16573 h 193167"/>
                <a:gd name="connsiteX4" fmla="*/ 58364 w 257286"/>
                <a:gd name="connsiteY4" fmla="*/ 16573 h 193167"/>
                <a:gd name="connsiteX5" fmla="*/ 33599 w 257286"/>
                <a:gd name="connsiteY5" fmla="*/ 57245 h 193167"/>
                <a:gd name="connsiteX6" fmla="*/ 7024 w 257286"/>
                <a:gd name="connsiteY6" fmla="*/ 57245 h 193167"/>
                <a:gd name="connsiteX7" fmla="*/ 1595 w 257286"/>
                <a:gd name="connsiteY7" fmla="*/ 59817 h 193167"/>
                <a:gd name="connsiteX8" fmla="*/ 166 w 257286"/>
                <a:gd name="connsiteY8" fmla="*/ 65627 h 193167"/>
                <a:gd name="connsiteX9" fmla="*/ 4071 w 257286"/>
                <a:gd name="connsiteY9" fmla="*/ 84677 h 193167"/>
                <a:gd name="connsiteX10" fmla="*/ 10929 w 257286"/>
                <a:gd name="connsiteY10" fmla="*/ 90202 h 193167"/>
                <a:gd name="connsiteX11" fmla="*/ 18835 w 257286"/>
                <a:gd name="connsiteY11" fmla="*/ 90202 h 193167"/>
                <a:gd name="connsiteX12" fmla="*/ 7500 w 257286"/>
                <a:gd name="connsiteY12" fmla="*/ 121063 h 193167"/>
                <a:gd name="connsiteX13" fmla="*/ 32551 w 257286"/>
                <a:gd name="connsiteY13" fmla="*/ 165735 h 193167"/>
                <a:gd name="connsiteX14" fmla="*/ 32551 w 257286"/>
                <a:gd name="connsiteY14" fmla="*/ 184499 h 193167"/>
                <a:gd name="connsiteX15" fmla="*/ 41219 w 257286"/>
                <a:gd name="connsiteY15" fmla="*/ 193167 h 193167"/>
                <a:gd name="connsiteX16" fmla="*/ 51410 w 257286"/>
                <a:gd name="connsiteY16" fmla="*/ 193167 h 193167"/>
                <a:gd name="connsiteX17" fmla="*/ 60078 w 257286"/>
                <a:gd name="connsiteY17" fmla="*/ 184499 h 193167"/>
                <a:gd name="connsiteX18" fmla="*/ 60078 w 257286"/>
                <a:gd name="connsiteY18" fmla="*/ 165735 h 193167"/>
                <a:gd name="connsiteX19" fmla="*/ 197238 w 257286"/>
                <a:gd name="connsiteY19" fmla="*/ 165735 h 193167"/>
                <a:gd name="connsiteX20" fmla="*/ 197238 w 257286"/>
                <a:gd name="connsiteY20" fmla="*/ 184499 h 193167"/>
                <a:gd name="connsiteX21" fmla="*/ 205906 w 257286"/>
                <a:gd name="connsiteY21" fmla="*/ 193167 h 193167"/>
                <a:gd name="connsiteX22" fmla="*/ 216098 w 257286"/>
                <a:gd name="connsiteY22" fmla="*/ 193167 h 193167"/>
                <a:gd name="connsiteX23" fmla="*/ 224765 w 257286"/>
                <a:gd name="connsiteY23" fmla="*/ 184499 h 193167"/>
                <a:gd name="connsiteX24" fmla="*/ 224765 w 257286"/>
                <a:gd name="connsiteY24" fmla="*/ 165735 h 193167"/>
                <a:gd name="connsiteX25" fmla="*/ 249911 w 257286"/>
                <a:gd name="connsiteY25" fmla="*/ 122015 h 193167"/>
                <a:gd name="connsiteX26" fmla="*/ 238100 w 257286"/>
                <a:gd name="connsiteY26" fmla="*/ 90202 h 193167"/>
                <a:gd name="connsiteX27" fmla="*/ 246482 w 257286"/>
                <a:gd name="connsiteY27" fmla="*/ 90202 h 193167"/>
                <a:gd name="connsiteX28" fmla="*/ 253340 w 257286"/>
                <a:gd name="connsiteY28" fmla="*/ 84582 h 193167"/>
                <a:gd name="connsiteX29" fmla="*/ 257246 w 257286"/>
                <a:gd name="connsiteY29" fmla="*/ 65532 h 193167"/>
                <a:gd name="connsiteX30" fmla="*/ 255626 w 257286"/>
                <a:gd name="connsiteY30" fmla="*/ 59817 h 193167"/>
                <a:gd name="connsiteX31" fmla="*/ 53411 w 257286"/>
                <a:gd name="connsiteY31" fmla="*/ 63913 h 193167"/>
                <a:gd name="connsiteX32" fmla="*/ 69794 w 257286"/>
                <a:gd name="connsiteY32" fmla="*/ 34099 h 193167"/>
                <a:gd name="connsiteX33" fmla="*/ 187237 w 257286"/>
                <a:gd name="connsiteY33" fmla="*/ 34099 h 193167"/>
                <a:gd name="connsiteX34" fmla="*/ 203620 w 257286"/>
                <a:gd name="connsiteY34" fmla="*/ 63913 h 193167"/>
                <a:gd name="connsiteX35" fmla="*/ 200667 w 257286"/>
                <a:gd name="connsiteY35" fmla="*/ 68199 h 193167"/>
                <a:gd name="connsiteX36" fmla="*/ 56268 w 257286"/>
                <a:gd name="connsiteY36" fmla="*/ 68199 h 193167"/>
                <a:gd name="connsiteX37" fmla="*/ 53411 w 257286"/>
                <a:gd name="connsiteY37" fmla="*/ 63913 h 193167"/>
                <a:gd name="connsiteX38" fmla="*/ 59126 w 257286"/>
                <a:gd name="connsiteY38" fmla="*/ 133826 h 193167"/>
                <a:gd name="connsiteX39" fmla="*/ 43409 w 257286"/>
                <a:gd name="connsiteY39" fmla="*/ 118110 h 193167"/>
                <a:gd name="connsiteX40" fmla="*/ 59126 w 257286"/>
                <a:gd name="connsiteY40" fmla="*/ 102394 h 193167"/>
                <a:gd name="connsiteX41" fmla="*/ 74842 w 257286"/>
                <a:gd name="connsiteY41" fmla="*/ 118110 h 193167"/>
                <a:gd name="connsiteX42" fmla="*/ 59126 w 257286"/>
                <a:gd name="connsiteY42" fmla="*/ 133826 h 193167"/>
                <a:gd name="connsiteX43" fmla="*/ 182570 w 257286"/>
                <a:gd name="connsiteY43" fmla="*/ 118110 h 193167"/>
                <a:gd name="connsiteX44" fmla="*/ 198286 w 257286"/>
                <a:gd name="connsiteY44" fmla="*/ 102394 h 193167"/>
                <a:gd name="connsiteX45" fmla="*/ 214002 w 257286"/>
                <a:gd name="connsiteY45" fmla="*/ 118110 h 193167"/>
                <a:gd name="connsiteX46" fmla="*/ 198286 w 257286"/>
                <a:gd name="connsiteY46" fmla="*/ 133826 h 193167"/>
                <a:gd name="connsiteX47" fmla="*/ 182570 w 257286"/>
                <a:gd name="connsiteY47" fmla="*/ 118110 h 19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7286" h="193167">
                  <a:moveTo>
                    <a:pt x="255626" y="59817"/>
                  </a:moveTo>
                  <a:cubicBezTo>
                    <a:pt x="254293" y="58198"/>
                    <a:pt x="252293" y="57245"/>
                    <a:pt x="250197" y="57245"/>
                  </a:cubicBezTo>
                  <a:lnTo>
                    <a:pt x="223622" y="57245"/>
                  </a:lnTo>
                  <a:cubicBezTo>
                    <a:pt x="217050" y="39910"/>
                    <a:pt x="208573" y="23051"/>
                    <a:pt x="198857" y="16573"/>
                  </a:cubicBezTo>
                  <a:cubicBezTo>
                    <a:pt x="165234" y="-5524"/>
                    <a:pt x="91892" y="-5524"/>
                    <a:pt x="58364" y="16573"/>
                  </a:cubicBezTo>
                  <a:cubicBezTo>
                    <a:pt x="48648" y="22955"/>
                    <a:pt x="40171" y="39910"/>
                    <a:pt x="33599" y="57245"/>
                  </a:cubicBezTo>
                  <a:lnTo>
                    <a:pt x="7024" y="57245"/>
                  </a:lnTo>
                  <a:cubicBezTo>
                    <a:pt x="4928" y="57245"/>
                    <a:pt x="2928" y="58198"/>
                    <a:pt x="1595" y="59817"/>
                  </a:cubicBezTo>
                  <a:cubicBezTo>
                    <a:pt x="261" y="61436"/>
                    <a:pt x="-310" y="63627"/>
                    <a:pt x="166" y="65627"/>
                  </a:cubicBezTo>
                  <a:lnTo>
                    <a:pt x="4071" y="84677"/>
                  </a:lnTo>
                  <a:cubicBezTo>
                    <a:pt x="4738" y="87916"/>
                    <a:pt x="7595" y="90202"/>
                    <a:pt x="10929" y="90202"/>
                  </a:cubicBezTo>
                  <a:lnTo>
                    <a:pt x="18835" y="90202"/>
                  </a:lnTo>
                  <a:cubicBezTo>
                    <a:pt x="11215" y="98965"/>
                    <a:pt x="7595" y="110014"/>
                    <a:pt x="7500" y="121063"/>
                  </a:cubicBezTo>
                  <a:cubicBezTo>
                    <a:pt x="7405" y="134684"/>
                    <a:pt x="23121" y="157067"/>
                    <a:pt x="32551" y="165735"/>
                  </a:cubicBezTo>
                  <a:lnTo>
                    <a:pt x="32551" y="184499"/>
                  </a:lnTo>
                  <a:cubicBezTo>
                    <a:pt x="32551" y="189262"/>
                    <a:pt x="36456" y="193167"/>
                    <a:pt x="41219" y="193167"/>
                  </a:cubicBezTo>
                  <a:lnTo>
                    <a:pt x="51410" y="193167"/>
                  </a:lnTo>
                  <a:cubicBezTo>
                    <a:pt x="56173" y="193167"/>
                    <a:pt x="60078" y="189262"/>
                    <a:pt x="60078" y="184499"/>
                  </a:cubicBezTo>
                  <a:lnTo>
                    <a:pt x="60078" y="165735"/>
                  </a:lnTo>
                  <a:lnTo>
                    <a:pt x="197238" y="165735"/>
                  </a:lnTo>
                  <a:lnTo>
                    <a:pt x="197238" y="184499"/>
                  </a:lnTo>
                  <a:cubicBezTo>
                    <a:pt x="197238" y="189262"/>
                    <a:pt x="201143" y="193167"/>
                    <a:pt x="205906" y="193167"/>
                  </a:cubicBezTo>
                  <a:lnTo>
                    <a:pt x="216098" y="193167"/>
                  </a:lnTo>
                  <a:cubicBezTo>
                    <a:pt x="220860" y="193167"/>
                    <a:pt x="224765" y="189262"/>
                    <a:pt x="224765" y="184499"/>
                  </a:cubicBezTo>
                  <a:lnTo>
                    <a:pt x="224765" y="165735"/>
                  </a:lnTo>
                  <a:cubicBezTo>
                    <a:pt x="234862" y="156496"/>
                    <a:pt x="249816" y="134684"/>
                    <a:pt x="249911" y="122015"/>
                  </a:cubicBezTo>
                  <a:cubicBezTo>
                    <a:pt x="249911" y="110585"/>
                    <a:pt x="246101" y="99155"/>
                    <a:pt x="238100" y="90202"/>
                  </a:cubicBezTo>
                  <a:lnTo>
                    <a:pt x="246482" y="90202"/>
                  </a:lnTo>
                  <a:cubicBezTo>
                    <a:pt x="249816" y="90202"/>
                    <a:pt x="252674" y="87916"/>
                    <a:pt x="253340" y="84582"/>
                  </a:cubicBezTo>
                  <a:lnTo>
                    <a:pt x="257246" y="65532"/>
                  </a:lnTo>
                  <a:cubicBezTo>
                    <a:pt x="257436" y="63627"/>
                    <a:pt x="256960" y="61436"/>
                    <a:pt x="255626" y="59817"/>
                  </a:cubicBezTo>
                  <a:close/>
                  <a:moveTo>
                    <a:pt x="53411" y="63913"/>
                  </a:moveTo>
                  <a:cubicBezTo>
                    <a:pt x="59030" y="49054"/>
                    <a:pt x="65031" y="37243"/>
                    <a:pt x="69794" y="34099"/>
                  </a:cubicBezTo>
                  <a:cubicBezTo>
                    <a:pt x="96559" y="16478"/>
                    <a:pt x="160472" y="16478"/>
                    <a:pt x="187237" y="34099"/>
                  </a:cubicBezTo>
                  <a:cubicBezTo>
                    <a:pt x="191999" y="37243"/>
                    <a:pt x="198000" y="48959"/>
                    <a:pt x="203620" y="63913"/>
                  </a:cubicBezTo>
                  <a:cubicBezTo>
                    <a:pt x="204382" y="66008"/>
                    <a:pt x="202858" y="68199"/>
                    <a:pt x="200667" y="68199"/>
                  </a:cubicBezTo>
                  <a:lnTo>
                    <a:pt x="56268" y="68199"/>
                  </a:lnTo>
                  <a:cubicBezTo>
                    <a:pt x="54173" y="68199"/>
                    <a:pt x="52649" y="66008"/>
                    <a:pt x="53411" y="63913"/>
                  </a:cubicBezTo>
                  <a:close/>
                  <a:moveTo>
                    <a:pt x="59126" y="133826"/>
                  </a:moveTo>
                  <a:cubicBezTo>
                    <a:pt x="50458" y="133826"/>
                    <a:pt x="43409" y="126778"/>
                    <a:pt x="43409" y="118110"/>
                  </a:cubicBezTo>
                  <a:cubicBezTo>
                    <a:pt x="43409" y="109442"/>
                    <a:pt x="50458" y="102394"/>
                    <a:pt x="59126" y="102394"/>
                  </a:cubicBezTo>
                  <a:cubicBezTo>
                    <a:pt x="67793" y="102394"/>
                    <a:pt x="74842" y="109442"/>
                    <a:pt x="74842" y="118110"/>
                  </a:cubicBezTo>
                  <a:cubicBezTo>
                    <a:pt x="74842" y="126778"/>
                    <a:pt x="67793" y="133826"/>
                    <a:pt x="59126" y="133826"/>
                  </a:cubicBezTo>
                  <a:close/>
                  <a:moveTo>
                    <a:pt x="182570" y="118110"/>
                  </a:moveTo>
                  <a:cubicBezTo>
                    <a:pt x="182570" y="109442"/>
                    <a:pt x="189618" y="102394"/>
                    <a:pt x="198286" y="102394"/>
                  </a:cubicBezTo>
                  <a:cubicBezTo>
                    <a:pt x="206953" y="102394"/>
                    <a:pt x="214002" y="109442"/>
                    <a:pt x="214002" y="118110"/>
                  </a:cubicBezTo>
                  <a:cubicBezTo>
                    <a:pt x="214002" y="126778"/>
                    <a:pt x="206953" y="133826"/>
                    <a:pt x="198286" y="133826"/>
                  </a:cubicBezTo>
                  <a:cubicBezTo>
                    <a:pt x="189618" y="133826"/>
                    <a:pt x="182570" y="126778"/>
                    <a:pt x="182570" y="118110"/>
                  </a:cubicBezTo>
                  <a:close/>
                </a:path>
              </a:pathLst>
            </a:custGeom>
            <a:grpFill/>
            <a:ln w="9525"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AF43DD85-E31D-4019-B16C-50F9213C2574}"/>
              </a:ext>
              <a:ext uri="{C183D7F6-B498-43B3-948B-1728B52AA6E4}">
                <adec:decorative xmlns:adec="http://schemas.microsoft.com/office/drawing/2017/decorative" val="1"/>
              </a:ext>
            </a:extLst>
          </p:cNvPr>
          <p:cNvGrpSpPr/>
          <p:nvPr/>
        </p:nvGrpSpPr>
        <p:grpSpPr>
          <a:xfrm>
            <a:off x="825083" y="3786230"/>
            <a:ext cx="743838" cy="520696"/>
            <a:chOff x="4759529" y="3579024"/>
            <a:chExt cx="743838" cy="520696"/>
          </a:xfrm>
          <a:solidFill>
            <a:srgbClr val="3293C8"/>
          </a:solidFill>
        </p:grpSpPr>
        <p:sp>
          <p:nvSpPr>
            <p:cNvPr id="28" name="Freeform: Shape 27">
              <a:extLst>
                <a:ext uri="{FF2B5EF4-FFF2-40B4-BE49-F238E27FC236}">
                  <a16:creationId xmlns:a16="http://schemas.microsoft.com/office/drawing/2014/main" id="{62E3A27E-5D12-4E50-A505-C7F0165AF5E1}"/>
                </a:ext>
              </a:extLst>
            </p:cNvPr>
            <p:cNvSpPr/>
            <p:nvPr/>
          </p:nvSpPr>
          <p:spPr>
            <a:xfrm>
              <a:off x="4983319" y="3764928"/>
              <a:ext cx="186612" cy="217255"/>
            </a:xfrm>
            <a:custGeom>
              <a:avLst/>
              <a:gdLst>
                <a:gd name="connsiteX0" fmla="*/ 4083 w 92621"/>
                <a:gd name="connsiteY0" fmla="*/ 623 h 107830"/>
                <a:gd name="connsiteX1" fmla="*/ 88284 w 92621"/>
                <a:gd name="connsiteY1" fmla="*/ 76632 h 107830"/>
                <a:gd name="connsiteX2" fmla="*/ 85712 w 92621"/>
                <a:gd name="connsiteY2" fmla="*/ 103493 h 107830"/>
                <a:gd name="connsiteX3" fmla="*/ 58852 w 92621"/>
                <a:gd name="connsiteY3" fmla="*/ 100921 h 107830"/>
                <a:gd name="connsiteX4" fmla="*/ 368 w 92621"/>
                <a:gd name="connsiteY4" fmla="*/ 3671 h 107830"/>
                <a:gd name="connsiteX5" fmla="*/ 4083 w 92621"/>
                <a:gd name="connsiteY5" fmla="*/ 623 h 1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21" h="107830">
                  <a:moveTo>
                    <a:pt x="4083" y="623"/>
                  </a:moveTo>
                  <a:cubicBezTo>
                    <a:pt x="28181" y="21864"/>
                    <a:pt x="83045" y="70346"/>
                    <a:pt x="88284" y="76632"/>
                  </a:cubicBezTo>
                  <a:cubicBezTo>
                    <a:pt x="94951" y="84729"/>
                    <a:pt x="93808" y="96825"/>
                    <a:pt x="85712" y="103493"/>
                  </a:cubicBezTo>
                  <a:cubicBezTo>
                    <a:pt x="77616" y="110160"/>
                    <a:pt x="65519" y="109017"/>
                    <a:pt x="58852" y="100921"/>
                  </a:cubicBezTo>
                  <a:cubicBezTo>
                    <a:pt x="53613" y="94635"/>
                    <a:pt x="16560" y="31389"/>
                    <a:pt x="368" y="3671"/>
                  </a:cubicBezTo>
                  <a:cubicBezTo>
                    <a:pt x="-1061" y="1290"/>
                    <a:pt x="1987" y="-1187"/>
                    <a:pt x="4083" y="623"/>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2174BCF-0CCD-4599-957C-484BFD109740}"/>
                </a:ext>
              </a:extLst>
            </p:cNvPr>
            <p:cNvSpPr/>
            <p:nvPr/>
          </p:nvSpPr>
          <p:spPr>
            <a:xfrm>
              <a:off x="4759529" y="3579024"/>
              <a:ext cx="743838" cy="520696"/>
            </a:xfrm>
            <a:custGeom>
              <a:avLst/>
              <a:gdLst>
                <a:gd name="connsiteX0" fmla="*/ 2857 w 369189"/>
                <a:gd name="connsiteY0" fmla="*/ 152614 h 258437"/>
                <a:gd name="connsiteX1" fmla="*/ 11144 w 369189"/>
                <a:gd name="connsiteY1" fmla="*/ 121468 h 258437"/>
                <a:gd name="connsiteX2" fmla="*/ 24765 w 369189"/>
                <a:gd name="connsiteY2" fmla="*/ 92321 h 258437"/>
                <a:gd name="connsiteX3" fmla="*/ 43244 w 369189"/>
                <a:gd name="connsiteY3" fmla="*/ 65937 h 258437"/>
                <a:gd name="connsiteX4" fmla="*/ 66008 w 369189"/>
                <a:gd name="connsiteY4" fmla="*/ 43172 h 258437"/>
                <a:gd name="connsiteX5" fmla="*/ 92297 w 369189"/>
                <a:gd name="connsiteY5" fmla="*/ 24694 h 258437"/>
                <a:gd name="connsiteX6" fmla="*/ 121444 w 369189"/>
                <a:gd name="connsiteY6" fmla="*/ 11073 h 258437"/>
                <a:gd name="connsiteX7" fmla="*/ 152495 w 369189"/>
                <a:gd name="connsiteY7" fmla="*/ 2786 h 258437"/>
                <a:gd name="connsiteX8" fmla="*/ 216598 w 369189"/>
                <a:gd name="connsiteY8" fmla="*/ 2786 h 258437"/>
                <a:gd name="connsiteX9" fmla="*/ 247745 w 369189"/>
                <a:gd name="connsiteY9" fmla="*/ 11073 h 258437"/>
                <a:gd name="connsiteX10" fmla="*/ 276892 w 369189"/>
                <a:gd name="connsiteY10" fmla="*/ 24694 h 258437"/>
                <a:gd name="connsiteX11" fmla="*/ 303276 w 369189"/>
                <a:gd name="connsiteY11" fmla="*/ 43172 h 258437"/>
                <a:gd name="connsiteX12" fmla="*/ 326041 w 369189"/>
                <a:gd name="connsiteY12" fmla="*/ 65937 h 258437"/>
                <a:gd name="connsiteX13" fmla="*/ 344519 w 369189"/>
                <a:gd name="connsiteY13" fmla="*/ 92226 h 258437"/>
                <a:gd name="connsiteX14" fmla="*/ 358140 w 369189"/>
                <a:gd name="connsiteY14" fmla="*/ 121372 h 258437"/>
                <a:gd name="connsiteX15" fmla="*/ 366427 w 369189"/>
                <a:gd name="connsiteY15" fmla="*/ 152424 h 258437"/>
                <a:gd name="connsiteX16" fmla="*/ 369189 w 369189"/>
                <a:gd name="connsiteY16" fmla="*/ 184428 h 258437"/>
                <a:gd name="connsiteX17" fmla="*/ 366427 w 369189"/>
                <a:gd name="connsiteY17" fmla="*/ 216432 h 258437"/>
                <a:gd name="connsiteX18" fmla="*/ 358140 w 369189"/>
                <a:gd name="connsiteY18" fmla="*/ 247579 h 258437"/>
                <a:gd name="connsiteX19" fmla="*/ 354235 w 369189"/>
                <a:gd name="connsiteY19" fmla="*/ 258342 h 258437"/>
                <a:gd name="connsiteX20" fmla="*/ 340900 w 369189"/>
                <a:gd name="connsiteY20" fmla="*/ 253484 h 258437"/>
                <a:gd name="connsiteX21" fmla="*/ 340900 w 369189"/>
                <a:gd name="connsiteY21" fmla="*/ 253484 h 258437"/>
                <a:gd name="connsiteX22" fmla="*/ 339090 w 369189"/>
                <a:gd name="connsiteY22" fmla="*/ 252817 h 258437"/>
                <a:gd name="connsiteX23" fmla="*/ 332708 w 369189"/>
                <a:gd name="connsiteY23" fmla="*/ 250531 h 258437"/>
                <a:gd name="connsiteX24" fmla="*/ 332708 w 369189"/>
                <a:gd name="connsiteY24" fmla="*/ 250531 h 258437"/>
                <a:gd name="connsiteX25" fmla="*/ 315754 w 369189"/>
                <a:gd name="connsiteY25" fmla="*/ 244340 h 258437"/>
                <a:gd name="connsiteX26" fmla="*/ 323564 w 369189"/>
                <a:gd name="connsiteY26" fmla="*/ 222814 h 258437"/>
                <a:gd name="connsiteX27" fmla="*/ 339947 w 369189"/>
                <a:gd name="connsiteY27" fmla="*/ 228814 h 258437"/>
                <a:gd name="connsiteX28" fmla="*/ 343757 w 369189"/>
                <a:gd name="connsiteY28" fmla="*/ 212527 h 258437"/>
                <a:gd name="connsiteX29" fmla="*/ 345662 w 369189"/>
                <a:gd name="connsiteY29" fmla="*/ 195858 h 258437"/>
                <a:gd name="connsiteX30" fmla="*/ 328231 w 369189"/>
                <a:gd name="connsiteY30" fmla="*/ 195858 h 258437"/>
                <a:gd name="connsiteX31" fmla="*/ 328231 w 369189"/>
                <a:gd name="connsiteY31" fmla="*/ 172998 h 258437"/>
                <a:gd name="connsiteX32" fmla="*/ 345662 w 369189"/>
                <a:gd name="connsiteY32" fmla="*/ 172998 h 258437"/>
                <a:gd name="connsiteX33" fmla="*/ 343757 w 369189"/>
                <a:gd name="connsiteY33" fmla="*/ 156329 h 258437"/>
                <a:gd name="connsiteX34" fmla="*/ 339947 w 369189"/>
                <a:gd name="connsiteY34" fmla="*/ 140041 h 258437"/>
                <a:gd name="connsiteX35" fmla="*/ 323564 w 369189"/>
                <a:gd name="connsiteY35" fmla="*/ 146042 h 258437"/>
                <a:gd name="connsiteX36" fmla="*/ 315754 w 369189"/>
                <a:gd name="connsiteY36" fmla="*/ 124516 h 258437"/>
                <a:gd name="connsiteX37" fmla="*/ 332137 w 369189"/>
                <a:gd name="connsiteY37" fmla="*/ 118515 h 258437"/>
                <a:gd name="connsiteX38" fmla="*/ 324612 w 369189"/>
                <a:gd name="connsiteY38" fmla="*/ 103561 h 258437"/>
                <a:gd name="connsiteX39" fmla="*/ 315373 w 369189"/>
                <a:gd name="connsiteY39" fmla="*/ 89559 h 258437"/>
                <a:gd name="connsiteX40" fmla="*/ 301943 w 369189"/>
                <a:gd name="connsiteY40" fmla="*/ 100798 h 258437"/>
                <a:gd name="connsiteX41" fmla="*/ 287274 w 369189"/>
                <a:gd name="connsiteY41" fmla="*/ 83272 h 258437"/>
                <a:gd name="connsiteX42" fmla="*/ 300704 w 369189"/>
                <a:gd name="connsiteY42" fmla="*/ 72033 h 258437"/>
                <a:gd name="connsiteX43" fmla="*/ 288512 w 369189"/>
                <a:gd name="connsiteY43" fmla="*/ 60603 h 258437"/>
                <a:gd name="connsiteX44" fmla="*/ 275082 w 369189"/>
                <a:gd name="connsiteY44" fmla="*/ 50602 h 258437"/>
                <a:gd name="connsiteX45" fmla="*/ 266319 w 369189"/>
                <a:gd name="connsiteY45" fmla="*/ 65746 h 258437"/>
                <a:gd name="connsiteX46" fmla="*/ 246507 w 369189"/>
                <a:gd name="connsiteY46" fmla="*/ 54316 h 258437"/>
                <a:gd name="connsiteX47" fmla="*/ 255270 w 369189"/>
                <a:gd name="connsiteY47" fmla="*/ 39172 h 258437"/>
                <a:gd name="connsiteX48" fmla="*/ 239935 w 369189"/>
                <a:gd name="connsiteY48" fmla="*/ 32504 h 258437"/>
                <a:gd name="connsiteX49" fmla="*/ 223933 w 369189"/>
                <a:gd name="connsiteY49" fmla="*/ 27742 h 258437"/>
                <a:gd name="connsiteX50" fmla="*/ 220885 w 369189"/>
                <a:gd name="connsiteY50" fmla="*/ 44887 h 258437"/>
                <a:gd name="connsiteX51" fmla="*/ 198311 w 369189"/>
                <a:gd name="connsiteY51" fmla="*/ 40886 h 258437"/>
                <a:gd name="connsiteX52" fmla="*/ 201358 w 369189"/>
                <a:gd name="connsiteY52" fmla="*/ 23741 h 258437"/>
                <a:gd name="connsiteX53" fmla="*/ 167926 w 369189"/>
                <a:gd name="connsiteY53" fmla="*/ 23741 h 258437"/>
                <a:gd name="connsiteX54" fmla="*/ 170974 w 369189"/>
                <a:gd name="connsiteY54" fmla="*/ 40886 h 258437"/>
                <a:gd name="connsiteX55" fmla="*/ 148399 w 369189"/>
                <a:gd name="connsiteY55" fmla="*/ 44887 h 258437"/>
                <a:gd name="connsiteX56" fmla="*/ 145352 w 369189"/>
                <a:gd name="connsiteY56" fmla="*/ 27742 h 258437"/>
                <a:gd name="connsiteX57" fmla="*/ 129349 w 369189"/>
                <a:gd name="connsiteY57" fmla="*/ 32504 h 258437"/>
                <a:gd name="connsiteX58" fmla="*/ 113919 w 369189"/>
                <a:gd name="connsiteY58" fmla="*/ 39172 h 258437"/>
                <a:gd name="connsiteX59" fmla="*/ 122682 w 369189"/>
                <a:gd name="connsiteY59" fmla="*/ 54316 h 258437"/>
                <a:gd name="connsiteX60" fmla="*/ 102870 w 369189"/>
                <a:gd name="connsiteY60" fmla="*/ 65746 h 258437"/>
                <a:gd name="connsiteX61" fmla="*/ 94107 w 369189"/>
                <a:gd name="connsiteY61" fmla="*/ 50602 h 258437"/>
                <a:gd name="connsiteX62" fmla="*/ 80677 w 369189"/>
                <a:gd name="connsiteY62" fmla="*/ 60603 h 258437"/>
                <a:gd name="connsiteX63" fmla="*/ 68485 w 369189"/>
                <a:gd name="connsiteY63" fmla="*/ 72128 h 258437"/>
                <a:gd name="connsiteX64" fmla="*/ 81915 w 369189"/>
                <a:gd name="connsiteY64" fmla="*/ 83368 h 258437"/>
                <a:gd name="connsiteX65" fmla="*/ 67246 w 369189"/>
                <a:gd name="connsiteY65" fmla="*/ 100894 h 258437"/>
                <a:gd name="connsiteX66" fmla="*/ 53816 w 369189"/>
                <a:gd name="connsiteY66" fmla="*/ 89654 h 258437"/>
                <a:gd name="connsiteX67" fmla="*/ 44577 w 369189"/>
                <a:gd name="connsiteY67" fmla="*/ 103656 h 258437"/>
                <a:gd name="connsiteX68" fmla="*/ 37052 w 369189"/>
                <a:gd name="connsiteY68" fmla="*/ 118610 h 258437"/>
                <a:gd name="connsiteX69" fmla="*/ 53435 w 369189"/>
                <a:gd name="connsiteY69" fmla="*/ 124611 h 258437"/>
                <a:gd name="connsiteX70" fmla="*/ 45625 w 369189"/>
                <a:gd name="connsiteY70" fmla="*/ 146137 h 258437"/>
                <a:gd name="connsiteX71" fmla="*/ 29242 w 369189"/>
                <a:gd name="connsiteY71" fmla="*/ 140137 h 258437"/>
                <a:gd name="connsiteX72" fmla="*/ 25432 w 369189"/>
                <a:gd name="connsiteY72" fmla="*/ 156424 h 258437"/>
                <a:gd name="connsiteX73" fmla="*/ 23527 w 369189"/>
                <a:gd name="connsiteY73" fmla="*/ 173093 h 258437"/>
                <a:gd name="connsiteX74" fmla="*/ 40957 w 369189"/>
                <a:gd name="connsiteY74" fmla="*/ 173093 h 258437"/>
                <a:gd name="connsiteX75" fmla="*/ 40957 w 369189"/>
                <a:gd name="connsiteY75" fmla="*/ 195953 h 258437"/>
                <a:gd name="connsiteX76" fmla="*/ 23527 w 369189"/>
                <a:gd name="connsiteY76" fmla="*/ 195953 h 258437"/>
                <a:gd name="connsiteX77" fmla="*/ 25432 w 369189"/>
                <a:gd name="connsiteY77" fmla="*/ 212622 h 258437"/>
                <a:gd name="connsiteX78" fmla="*/ 29242 w 369189"/>
                <a:gd name="connsiteY78" fmla="*/ 228910 h 258437"/>
                <a:gd name="connsiteX79" fmla="*/ 45625 w 369189"/>
                <a:gd name="connsiteY79" fmla="*/ 222909 h 258437"/>
                <a:gd name="connsiteX80" fmla="*/ 53435 w 369189"/>
                <a:gd name="connsiteY80" fmla="*/ 244435 h 258437"/>
                <a:gd name="connsiteX81" fmla="*/ 28289 w 369189"/>
                <a:gd name="connsiteY81" fmla="*/ 253579 h 258437"/>
                <a:gd name="connsiteX82" fmla="*/ 28289 w 369189"/>
                <a:gd name="connsiteY82" fmla="*/ 253579 h 258437"/>
                <a:gd name="connsiteX83" fmla="*/ 14954 w 369189"/>
                <a:gd name="connsiteY83" fmla="*/ 258437 h 258437"/>
                <a:gd name="connsiteX84" fmla="*/ 11049 w 369189"/>
                <a:gd name="connsiteY84" fmla="*/ 247674 h 258437"/>
                <a:gd name="connsiteX85" fmla="*/ 2762 w 369189"/>
                <a:gd name="connsiteY85" fmla="*/ 216622 h 258437"/>
                <a:gd name="connsiteX86" fmla="*/ 0 w 369189"/>
                <a:gd name="connsiteY86" fmla="*/ 184618 h 258437"/>
                <a:gd name="connsiteX87" fmla="*/ 2857 w 369189"/>
                <a:gd name="connsiteY87" fmla="*/ 152614 h 25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9189" h="258437">
                  <a:moveTo>
                    <a:pt x="2857" y="152614"/>
                  </a:moveTo>
                  <a:cubicBezTo>
                    <a:pt x="4667" y="142042"/>
                    <a:pt x="7525" y="131564"/>
                    <a:pt x="11144" y="121468"/>
                  </a:cubicBezTo>
                  <a:cubicBezTo>
                    <a:pt x="14859" y="111371"/>
                    <a:pt x="19431" y="101560"/>
                    <a:pt x="24765" y="92321"/>
                  </a:cubicBezTo>
                  <a:cubicBezTo>
                    <a:pt x="30099" y="83082"/>
                    <a:pt x="36290" y="74224"/>
                    <a:pt x="43244" y="65937"/>
                  </a:cubicBezTo>
                  <a:cubicBezTo>
                    <a:pt x="50102" y="57745"/>
                    <a:pt x="57817" y="50125"/>
                    <a:pt x="66008" y="43172"/>
                  </a:cubicBezTo>
                  <a:cubicBezTo>
                    <a:pt x="74200" y="36314"/>
                    <a:pt x="83058" y="30028"/>
                    <a:pt x="92297" y="24694"/>
                  </a:cubicBezTo>
                  <a:cubicBezTo>
                    <a:pt x="101537" y="19360"/>
                    <a:pt x="111347" y="14788"/>
                    <a:pt x="121444" y="11073"/>
                  </a:cubicBezTo>
                  <a:cubicBezTo>
                    <a:pt x="131445" y="7453"/>
                    <a:pt x="141922" y="4596"/>
                    <a:pt x="152495" y="2786"/>
                  </a:cubicBezTo>
                  <a:cubicBezTo>
                    <a:pt x="173450" y="-929"/>
                    <a:pt x="195644" y="-929"/>
                    <a:pt x="216598" y="2786"/>
                  </a:cubicBezTo>
                  <a:cubicBezTo>
                    <a:pt x="227171" y="4596"/>
                    <a:pt x="237649" y="7453"/>
                    <a:pt x="247745" y="11073"/>
                  </a:cubicBezTo>
                  <a:cubicBezTo>
                    <a:pt x="257842" y="14788"/>
                    <a:pt x="267653" y="19360"/>
                    <a:pt x="276892" y="24694"/>
                  </a:cubicBezTo>
                  <a:cubicBezTo>
                    <a:pt x="286131" y="30028"/>
                    <a:pt x="294989" y="36219"/>
                    <a:pt x="303276" y="43172"/>
                  </a:cubicBezTo>
                  <a:cubicBezTo>
                    <a:pt x="311468" y="50030"/>
                    <a:pt x="319088" y="57745"/>
                    <a:pt x="326041" y="65937"/>
                  </a:cubicBezTo>
                  <a:cubicBezTo>
                    <a:pt x="332994" y="74224"/>
                    <a:pt x="339185" y="83082"/>
                    <a:pt x="344519" y="92226"/>
                  </a:cubicBezTo>
                  <a:cubicBezTo>
                    <a:pt x="349853" y="101465"/>
                    <a:pt x="354425" y="111276"/>
                    <a:pt x="358140" y="121372"/>
                  </a:cubicBezTo>
                  <a:cubicBezTo>
                    <a:pt x="361855" y="131469"/>
                    <a:pt x="364617" y="141946"/>
                    <a:pt x="366427" y="152424"/>
                  </a:cubicBezTo>
                  <a:cubicBezTo>
                    <a:pt x="368237" y="162901"/>
                    <a:pt x="369189" y="173760"/>
                    <a:pt x="369189" y="184428"/>
                  </a:cubicBezTo>
                  <a:cubicBezTo>
                    <a:pt x="369189" y="195191"/>
                    <a:pt x="368237" y="205954"/>
                    <a:pt x="366427" y="216432"/>
                  </a:cubicBezTo>
                  <a:cubicBezTo>
                    <a:pt x="364617" y="227005"/>
                    <a:pt x="361760" y="237482"/>
                    <a:pt x="358140" y="247579"/>
                  </a:cubicBezTo>
                  <a:lnTo>
                    <a:pt x="354235" y="258342"/>
                  </a:lnTo>
                  <a:lnTo>
                    <a:pt x="340900" y="253484"/>
                  </a:lnTo>
                  <a:lnTo>
                    <a:pt x="340900" y="253484"/>
                  </a:lnTo>
                  <a:lnTo>
                    <a:pt x="339090" y="252817"/>
                  </a:lnTo>
                  <a:lnTo>
                    <a:pt x="332708" y="250531"/>
                  </a:lnTo>
                  <a:lnTo>
                    <a:pt x="332708" y="250531"/>
                  </a:lnTo>
                  <a:lnTo>
                    <a:pt x="315754" y="244340"/>
                  </a:lnTo>
                  <a:lnTo>
                    <a:pt x="323564" y="222814"/>
                  </a:lnTo>
                  <a:lnTo>
                    <a:pt x="339947" y="228814"/>
                  </a:lnTo>
                  <a:cubicBezTo>
                    <a:pt x="341471" y="223480"/>
                    <a:pt x="342805" y="218051"/>
                    <a:pt x="343757" y="212527"/>
                  </a:cubicBezTo>
                  <a:cubicBezTo>
                    <a:pt x="344710" y="207097"/>
                    <a:pt x="345281" y="201478"/>
                    <a:pt x="345662" y="195858"/>
                  </a:cubicBezTo>
                  <a:lnTo>
                    <a:pt x="328231" y="195858"/>
                  </a:lnTo>
                  <a:lnTo>
                    <a:pt x="328231" y="172998"/>
                  </a:lnTo>
                  <a:lnTo>
                    <a:pt x="345662" y="172998"/>
                  </a:lnTo>
                  <a:cubicBezTo>
                    <a:pt x="345281" y="167378"/>
                    <a:pt x="344710" y="161854"/>
                    <a:pt x="343757" y="156329"/>
                  </a:cubicBezTo>
                  <a:cubicBezTo>
                    <a:pt x="342805" y="150805"/>
                    <a:pt x="341471" y="145375"/>
                    <a:pt x="339947" y="140041"/>
                  </a:cubicBezTo>
                  <a:lnTo>
                    <a:pt x="323564" y="146042"/>
                  </a:lnTo>
                  <a:lnTo>
                    <a:pt x="315754" y="124516"/>
                  </a:lnTo>
                  <a:lnTo>
                    <a:pt x="332137" y="118515"/>
                  </a:lnTo>
                  <a:cubicBezTo>
                    <a:pt x="329851" y="113371"/>
                    <a:pt x="327374" y="108418"/>
                    <a:pt x="324612" y="103561"/>
                  </a:cubicBezTo>
                  <a:cubicBezTo>
                    <a:pt x="321850" y="98798"/>
                    <a:pt x="318706" y="94131"/>
                    <a:pt x="315373" y="89559"/>
                  </a:cubicBezTo>
                  <a:lnTo>
                    <a:pt x="301943" y="100798"/>
                  </a:lnTo>
                  <a:lnTo>
                    <a:pt x="287274" y="83272"/>
                  </a:lnTo>
                  <a:lnTo>
                    <a:pt x="300704" y="72033"/>
                  </a:lnTo>
                  <a:cubicBezTo>
                    <a:pt x="296799" y="68032"/>
                    <a:pt x="292798" y="64127"/>
                    <a:pt x="288512" y="60603"/>
                  </a:cubicBezTo>
                  <a:cubicBezTo>
                    <a:pt x="284226" y="56983"/>
                    <a:pt x="279749" y="53745"/>
                    <a:pt x="275082" y="50602"/>
                  </a:cubicBezTo>
                  <a:lnTo>
                    <a:pt x="266319" y="65746"/>
                  </a:lnTo>
                  <a:lnTo>
                    <a:pt x="246507" y="54316"/>
                  </a:lnTo>
                  <a:lnTo>
                    <a:pt x="255270" y="39172"/>
                  </a:lnTo>
                  <a:cubicBezTo>
                    <a:pt x="250222" y="36695"/>
                    <a:pt x="245173" y="34409"/>
                    <a:pt x="239935" y="32504"/>
                  </a:cubicBezTo>
                  <a:cubicBezTo>
                    <a:pt x="234696" y="30599"/>
                    <a:pt x="229362" y="29075"/>
                    <a:pt x="223933" y="27742"/>
                  </a:cubicBezTo>
                  <a:lnTo>
                    <a:pt x="220885" y="44887"/>
                  </a:lnTo>
                  <a:lnTo>
                    <a:pt x="198311" y="40886"/>
                  </a:lnTo>
                  <a:lnTo>
                    <a:pt x="201358" y="23741"/>
                  </a:lnTo>
                  <a:cubicBezTo>
                    <a:pt x="190310" y="22598"/>
                    <a:pt x="179070" y="22598"/>
                    <a:pt x="167926" y="23741"/>
                  </a:cubicBezTo>
                  <a:lnTo>
                    <a:pt x="170974" y="40886"/>
                  </a:lnTo>
                  <a:lnTo>
                    <a:pt x="148399" y="44887"/>
                  </a:lnTo>
                  <a:lnTo>
                    <a:pt x="145352" y="27742"/>
                  </a:lnTo>
                  <a:cubicBezTo>
                    <a:pt x="139922" y="29075"/>
                    <a:pt x="134588" y="30599"/>
                    <a:pt x="129349" y="32504"/>
                  </a:cubicBezTo>
                  <a:cubicBezTo>
                    <a:pt x="124111" y="34409"/>
                    <a:pt x="118967" y="36695"/>
                    <a:pt x="113919" y="39172"/>
                  </a:cubicBezTo>
                  <a:lnTo>
                    <a:pt x="122682" y="54316"/>
                  </a:lnTo>
                  <a:lnTo>
                    <a:pt x="102870" y="65746"/>
                  </a:lnTo>
                  <a:lnTo>
                    <a:pt x="94107" y="50602"/>
                  </a:lnTo>
                  <a:cubicBezTo>
                    <a:pt x="89535" y="53745"/>
                    <a:pt x="84963" y="56983"/>
                    <a:pt x="80677" y="60603"/>
                  </a:cubicBezTo>
                  <a:cubicBezTo>
                    <a:pt x="76390" y="64222"/>
                    <a:pt x="72390" y="68032"/>
                    <a:pt x="68485" y="72128"/>
                  </a:cubicBezTo>
                  <a:lnTo>
                    <a:pt x="81915" y="83368"/>
                  </a:lnTo>
                  <a:lnTo>
                    <a:pt x="67246" y="100894"/>
                  </a:lnTo>
                  <a:lnTo>
                    <a:pt x="53816" y="89654"/>
                  </a:lnTo>
                  <a:cubicBezTo>
                    <a:pt x="50482" y="94226"/>
                    <a:pt x="47435" y="98798"/>
                    <a:pt x="44577" y="103656"/>
                  </a:cubicBezTo>
                  <a:cubicBezTo>
                    <a:pt x="41815" y="108418"/>
                    <a:pt x="39338" y="113467"/>
                    <a:pt x="37052" y="118610"/>
                  </a:cubicBezTo>
                  <a:lnTo>
                    <a:pt x="53435" y="124611"/>
                  </a:lnTo>
                  <a:lnTo>
                    <a:pt x="45625" y="146137"/>
                  </a:lnTo>
                  <a:lnTo>
                    <a:pt x="29242" y="140137"/>
                  </a:lnTo>
                  <a:cubicBezTo>
                    <a:pt x="27718" y="145471"/>
                    <a:pt x="26384" y="150900"/>
                    <a:pt x="25432" y="156424"/>
                  </a:cubicBezTo>
                  <a:cubicBezTo>
                    <a:pt x="24479" y="161854"/>
                    <a:pt x="23908" y="167473"/>
                    <a:pt x="23527" y="173093"/>
                  </a:cubicBezTo>
                  <a:lnTo>
                    <a:pt x="40957" y="173093"/>
                  </a:lnTo>
                  <a:lnTo>
                    <a:pt x="40957" y="195953"/>
                  </a:lnTo>
                  <a:lnTo>
                    <a:pt x="23527" y="195953"/>
                  </a:lnTo>
                  <a:cubicBezTo>
                    <a:pt x="23908" y="201573"/>
                    <a:pt x="24479" y="207097"/>
                    <a:pt x="25432" y="212622"/>
                  </a:cubicBezTo>
                  <a:cubicBezTo>
                    <a:pt x="26384" y="218146"/>
                    <a:pt x="27718" y="223576"/>
                    <a:pt x="29242" y="228910"/>
                  </a:cubicBezTo>
                  <a:lnTo>
                    <a:pt x="45625" y="222909"/>
                  </a:lnTo>
                  <a:lnTo>
                    <a:pt x="53435" y="244435"/>
                  </a:lnTo>
                  <a:lnTo>
                    <a:pt x="28289" y="253579"/>
                  </a:lnTo>
                  <a:lnTo>
                    <a:pt x="28289" y="253579"/>
                  </a:lnTo>
                  <a:lnTo>
                    <a:pt x="14954" y="258437"/>
                  </a:lnTo>
                  <a:lnTo>
                    <a:pt x="11049" y="247674"/>
                  </a:lnTo>
                  <a:cubicBezTo>
                    <a:pt x="7334" y="237577"/>
                    <a:pt x="4572" y="227100"/>
                    <a:pt x="2762" y="216622"/>
                  </a:cubicBezTo>
                  <a:cubicBezTo>
                    <a:pt x="953" y="206145"/>
                    <a:pt x="0" y="195382"/>
                    <a:pt x="0" y="184618"/>
                  </a:cubicBezTo>
                  <a:cubicBezTo>
                    <a:pt x="0" y="173855"/>
                    <a:pt x="1048" y="163092"/>
                    <a:pt x="2857" y="152614"/>
                  </a:cubicBezTo>
                  <a:close/>
                </a:path>
              </a:pathLst>
            </a:custGeom>
            <a:grpFill/>
            <a:ln w="9525" cap="flat">
              <a:noFill/>
              <a:prstDash val="solid"/>
              <a:miter/>
            </a:ln>
          </p:spPr>
          <p:txBody>
            <a:bodyPr rtlCol="0" anchor="ctr"/>
            <a:lstStyle/>
            <a:p>
              <a:endParaRPr lang="en-US"/>
            </a:p>
          </p:txBody>
        </p:sp>
      </p:grpSp>
      <p:pic>
        <p:nvPicPr>
          <p:cNvPr id="40" name="Graphic 39">
            <a:extLst>
              <a:ext uri="{FF2B5EF4-FFF2-40B4-BE49-F238E27FC236}">
                <a16:creationId xmlns:a16="http://schemas.microsoft.com/office/drawing/2014/main" id="{08AE2BA0-1EB2-498C-BB5B-26129EC710F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526" y="4739030"/>
            <a:ext cx="1106951" cy="415106"/>
          </a:xfrm>
          <a:prstGeom prst="rect">
            <a:avLst/>
          </a:prstGeom>
        </p:spPr>
      </p:pic>
      <p:sp>
        <p:nvSpPr>
          <p:cNvPr id="37" name="Freeform: Shape 36">
            <a:extLst>
              <a:ext uri="{FF2B5EF4-FFF2-40B4-BE49-F238E27FC236}">
                <a16:creationId xmlns:a16="http://schemas.microsoft.com/office/drawing/2014/main" id="{BF48190C-DC39-4914-9529-D4CDDFDEF30A}"/>
              </a:ext>
              <a:ext uri="{C183D7F6-B498-43B3-948B-1728B52AA6E4}">
                <adec:decorative xmlns:adec="http://schemas.microsoft.com/office/drawing/2017/decorative" val="1"/>
              </a:ext>
            </a:extLst>
          </p:cNvPr>
          <p:cNvSpPr/>
          <p:nvPr/>
        </p:nvSpPr>
        <p:spPr>
          <a:xfrm>
            <a:off x="905206" y="5513129"/>
            <a:ext cx="583593" cy="530818"/>
          </a:xfrm>
          <a:custGeom>
            <a:avLst/>
            <a:gdLst>
              <a:gd name="connsiteX0" fmla="*/ 264128 w 289655"/>
              <a:gd name="connsiteY0" fmla="*/ 237935 h 263461"/>
              <a:gd name="connsiteX1" fmla="*/ 238601 w 289655"/>
              <a:gd name="connsiteY1" fmla="*/ 237935 h 263461"/>
              <a:gd name="connsiteX2" fmla="*/ 223266 w 289655"/>
              <a:gd name="connsiteY2" fmla="*/ 83249 h 263461"/>
              <a:gd name="connsiteX3" fmla="*/ 206216 w 289655"/>
              <a:gd name="connsiteY3" fmla="*/ 67913 h 263461"/>
              <a:gd name="connsiteX4" fmla="*/ 83534 w 289655"/>
              <a:gd name="connsiteY4" fmla="*/ 67913 h 263461"/>
              <a:gd name="connsiteX5" fmla="*/ 66484 w 289655"/>
              <a:gd name="connsiteY5" fmla="*/ 83249 h 263461"/>
              <a:gd name="connsiteX6" fmla="*/ 51149 w 289655"/>
              <a:gd name="connsiteY6" fmla="*/ 237935 h 263461"/>
              <a:gd name="connsiteX7" fmla="*/ 25622 w 289655"/>
              <a:gd name="connsiteY7" fmla="*/ 237935 h 263461"/>
              <a:gd name="connsiteX8" fmla="*/ 25622 w 289655"/>
              <a:gd name="connsiteY8" fmla="*/ 263462 h 263461"/>
              <a:gd name="connsiteX9" fmla="*/ 264223 w 289655"/>
              <a:gd name="connsiteY9" fmla="*/ 263462 h 263461"/>
              <a:gd name="connsiteX10" fmla="*/ 264223 w 289655"/>
              <a:gd name="connsiteY10" fmla="*/ 237935 h 263461"/>
              <a:gd name="connsiteX11" fmla="*/ 182308 w 289655"/>
              <a:gd name="connsiteY11" fmla="*/ 110490 h 263461"/>
              <a:gd name="connsiteX12" fmla="*/ 193357 w 289655"/>
              <a:gd name="connsiteY12" fmla="*/ 220980 h 263461"/>
              <a:gd name="connsiteX13" fmla="*/ 175927 w 289655"/>
              <a:gd name="connsiteY13" fmla="*/ 220980 h 263461"/>
              <a:gd name="connsiteX14" fmla="*/ 165259 w 289655"/>
              <a:gd name="connsiteY14" fmla="*/ 110490 h 263461"/>
              <a:gd name="connsiteX15" fmla="*/ 182308 w 289655"/>
              <a:gd name="connsiteY15" fmla="*/ 110490 h 263461"/>
              <a:gd name="connsiteX16" fmla="*/ 144875 w 289655"/>
              <a:gd name="connsiteY16" fmla="*/ 0 h 263461"/>
              <a:gd name="connsiteX17" fmla="*/ 144875 w 289655"/>
              <a:gd name="connsiteY17" fmla="*/ 0 h 263461"/>
              <a:gd name="connsiteX18" fmla="*/ 136303 w 289655"/>
              <a:gd name="connsiteY18" fmla="*/ 8477 h 263461"/>
              <a:gd name="connsiteX19" fmla="*/ 136303 w 289655"/>
              <a:gd name="connsiteY19" fmla="*/ 42482 h 263461"/>
              <a:gd name="connsiteX20" fmla="*/ 144780 w 289655"/>
              <a:gd name="connsiteY20" fmla="*/ 50959 h 263461"/>
              <a:gd name="connsiteX21" fmla="*/ 144780 w 289655"/>
              <a:gd name="connsiteY21" fmla="*/ 50959 h 263461"/>
              <a:gd name="connsiteX22" fmla="*/ 153257 w 289655"/>
              <a:gd name="connsiteY22" fmla="*/ 42482 h 263461"/>
              <a:gd name="connsiteX23" fmla="*/ 153257 w 289655"/>
              <a:gd name="connsiteY23" fmla="*/ 8477 h 263461"/>
              <a:gd name="connsiteX24" fmla="*/ 144875 w 289655"/>
              <a:gd name="connsiteY24" fmla="*/ 0 h 263461"/>
              <a:gd name="connsiteX25" fmla="*/ 266224 w 289655"/>
              <a:gd name="connsiteY25" fmla="*/ 23622 h 263461"/>
              <a:gd name="connsiteX26" fmla="*/ 266224 w 289655"/>
              <a:gd name="connsiteY26" fmla="*/ 23622 h 263461"/>
              <a:gd name="connsiteX27" fmla="*/ 254222 w 289655"/>
              <a:gd name="connsiteY27" fmla="*/ 23622 h 263461"/>
              <a:gd name="connsiteX28" fmla="*/ 232219 w 289655"/>
              <a:gd name="connsiteY28" fmla="*/ 45529 h 263461"/>
              <a:gd name="connsiteX29" fmla="*/ 232219 w 289655"/>
              <a:gd name="connsiteY29" fmla="*/ 57531 h 263461"/>
              <a:gd name="connsiteX30" fmla="*/ 232219 w 289655"/>
              <a:gd name="connsiteY30" fmla="*/ 57531 h 263461"/>
              <a:gd name="connsiteX31" fmla="*/ 244221 w 289655"/>
              <a:gd name="connsiteY31" fmla="*/ 57531 h 263461"/>
              <a:gd name="connsiteX32" fmla="*/ 266224 w 289655"/>
              <a:gd name="connsiteY32" fmla="*/ 35624 h 263461"/>
              <a:gd name="connsiteX33" fmla="*/ 266224 w 289655"/>
              <a:gd name="connsiteY33" fmla="*/ 23622 h 263461"/>
              <a:gd name="connsiteX34" fmla="*/ 57245 w 289655"/>
              <a:gd name="connsiteY34" fmla="*/ 45339 h 263461"/>
              <a:gd name="connsiteX35" fmla="*/ 35242 w 289655"/>
              <a:gd name="connsiteY35" fmla="*/ 23432 h 263461"/>
              <a:gd name="connsiteX36" fmla="*/ 23241 w 289655"/>
              <a:gd name="connsiteY36" fmla="*/ 23432 h 263461"/>
              <a:gd name="connsiteX37" fmla="*/ 23241 w 289655"/>
              <a:gd name="connsiteY37" fmla="*/ 23432 h 263461"/>
              <a:gd name="connsiteX38" fmla="*/ 23241 w 289655"/>
              <a:gd name="connsiteY38" fmla="*/ 35433 h 263461"/>
              <a:gd name="connsiteX39" fmla="*/ 45244 w 289655"/>
              <a:gd name="connsiteY39" fmla="*/ 57341 h 263461"/>
              <a:gd name="connsiteX40" fmla="*/ 57245 w 289655"/>
              <a:gd name="connsiteY40" fmla="*/ 57341 h 263461"/>
              <a:gd name="connsiteX41" fmla="*/ 57245 w 289655"/>
              <a:gd name="connsiteY41" fmla="*/ 57341 h 263461"/>
              <a:gd name="connsiteX42" fmla="*/ 57245 w 289655"/>
              <a:gd name="connsiteY42" fmla="*/ 45339 h 263461"/>
              <a:gd name="connsiteX43" fmla="*/ 247078 w 289655"/>
              <a:gd name="connsiteY43" fmla="*/ 127445 h 263461"/>
              <a:gd name="connsiteX44" fmla="*/ 247078 w 289655"/>
              <a:gd name="connsiteY44" fmla="*/ 127445 h 263461"/>
              <a:gd name="connsiteX45" fmla="*/ 255556 w 289655"/>
              <a:gd name="connsiteY45" fmla="*/ 135922 h 263461"/>
              <a:gd name="connsiteX46" fmla="*/ 281178 w 289655"/>
              <a:gd name="connsiteY46" fmla="*/ 135922 h 263461"/>
              <a:gd name="connsiteX47" fmla="*/ 289655 w 289655"/>
              <a:gd name="connsiteY47" fmla="*/ 127445 h 263461"/>
              <a:gd name="connsiteX48" fmla="*/ 289655 w 289655"/>
              <a:gd name="connsiteY48" fmla="*/ 127445 h 263461"/>
              <a:gd name="connsiteX49" fmla="*/ 281178 w 289655"/>
              <a:gd name="connsiteY49" fmla="*/ 118967 h 263461"/>
              <a:gd name="connsiteX50" fmla="*/ 255556 w 289655"/>
              <a:gd name="connsiteY50" fmla="*/ 118967 h 263461"/>
              <a:gd name="connsiteX51" fmla="*/ 247078 w 289655"/>
              <a:gd name="connsiteY51" fmla="*/ 127445 h 263461"/>
              <a:gd name="connsiteX52" fmla="*/ 34100 w 289655"/>
              <a:gd name="connsiteY52" fmla="*/ 118967 h 263461"/>
              <a:gd name="connsiteX53" fmla="*/ 8477 w 289655"/>
              <a:gd name="connsiteY53" fmla="*/ 118967 h 263461"/>
              <a:gd name="connsiteX54" fmla="*/ 0 w 289655"/>
              <a:gd name="connsiteY54" fmla="*/ 127445 h 263461"/>
              <a:gd name="connsiteX55" fmla="*/ 0 w 289655"/>
              <a:gd name="connsiteY55" fmla="*/ 127445 h 263461"/>
              <a:gd name="connsiteX56" fmla="*/ 8477 w 289655"/>
              <a:gd name="connsiteY56" fmla="*/ 135922 h 263461"/>
              <a:gd name="connsiteX57" fmla="*/ 34100 w 289655"/>
              <a:gd name="connsiteY57" fmla="*/ 135922 h 263461"/>
              <a:gd name="connsiteX58" fmla="*/ 42577 w 289655"/>
              <a:gd name="connsiteY58" fmla="*/ 127445 h 263461"/>
              <a:gd name="connsiteX59" fmla="*/ 42577 w 289655"/>
              <a:gd name="connsiteY59" fmla="*/ 127445 h 263461"/>
              <a:gd name="connsiteX60" fmla="*/ 34100 w 289655"/>
              <a:gd name="connsiteY60" fmla="*/ 118967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9655" h="263461">
                <a:moveTo>
                  <a:pt x="264128" y="237935"/>
                </a:moveTo>
                <a:lnTo>
                  <a:pt x="238601" y="237935"/>
                </a:lnTo>
                <a:lnTo>
                  <a:pt x="223266" y="83249"/>
                </a:lnTo>
                <a:cubicBezTo>
                  <a:pt x="222409" y="74771"/>
                  <a:pt x="215170" y="67913"/>
                  <a:pt x="206216" y="67913"/>
                </a:cubicBezTo>
                <a:lnTo>
                  <a:pt x="83534" y="67913"/>
                </a:lnTo>
                <a:cubicBezTo>
                  <a:pt x="74581" y="67913"/>
                  <a:pt x="67342" y="74676"/>
                  <a:pt x="66484" y="83249"/>
                </a:cubicBezTo>
                <a:lnTo>
                  <a:pt x="51149" y="237935"/>
                </a:lnTo>
                <a:lnTo>
                  <a:pt x="25622" y="237935"/>
                </a:lnTo>
                <a:lnTo>
                  <a:pt x="25622" y="263462"/>
                </a:lnTo>
                <a:lnTo>
                  <a:pt x="264223" y="263462"/>
                </a:lnTo>
                <a:lnTo>
                  <a:pt x="264223" y="237935"/>
                </a:lnTo>
                <a:close/>
                <a:moveTo>
                  <a:pt x="182308" y="110490"/>
                </a:moveTo>
                <a:lnTo>
                  <a:pt x="193357" y="220980"/>
                </a:lnTo>
                <a:lnTo>
                  <a:pt x="175927" y="220980"/>
                </a:lnTo>
                <a:lnTo>
                  <a:pt x="165259" y="110490"/>
                </a:lnTo>
                <a:lnTo>
                  <a:pt x="182308" y="110490"/>
                </a:lnTo>
                <a:close/>
                <a:moveTo>
                  <a:pt x="144875" y="0"/>
                </a:moveTo>
                <a:lnTo>
                  <a:pt x="144875" y="0"/>
                </a:lnTo>
                <a:cubicBezTo>
                  <a:pt x="140113" y="0"/>
                  <a:pt x="136303" y="3810"/>
                  <a:pt x="136303" y="8477"/>
                </a:cubicBezTo>
                <a:lnTo>
                  <a:pt x="136303" y="42482"/>
                </a:lnTo>
                <a:cubicBezTo>
                  <a:pt x="136303" y="47149"/>
                  <a:pt x="140113" y="50959"/>
                  <a:pt x="144780" y="50959"/>
                </a:cubicBezTo>
                <a:lnTo>
                  <a:pt x="144780" y="50959"/>
                </a:lnTo>
                <a:cubicBezTo>
                  <a:pt x="149447" y="50959"/>
                  <a:pt x="153257" y="47149"/>
                  <a:pt x="153257" y="42482"/>
                </a:cubicBezTo>
                <a:lnTo>
                  <a:pt x="153257" y="8477"/>
                </a:lnTo>
                <a:cubicBezTo>
                  <a:pt x="153352" y="3810"/>
                  <a:pt x="149543" y="0"/>
                  <a:pt x="144875" y="0"/>
                </a:cubicBezTo>
                <a:close/>
                <a:moveTo>
                  <a:pt x="266224" y="23622"/>
                </a:moveTo>
                <a:lnTo>
                  <a:pt x="266224" y="23622"/>
                </a:lnTo>
                <a:cubicBezTo>
                  <a:pt x="262890" y="20288"/>
                  <a:pt x="257556" y="20288"/>
                  <a:pt x="254222" y="23622"/>
                </a:cubicBezTo>
                <a:lnTo>
                  <a:pt x="232219" y="45529"/>
                </a:lnTo>
                <a:cubicBezTo>
                  <a:pt x="228886" y="48863"/>
                  <a:pt x="228886" y="54197"/>
                  <a:pt x="232219" y="57531"/>
                </a:cubicBezTo>
                <a:lnTo>
                  <a:pt x="232219" y="57531"/>
                </a:lnTo>
                <a:cubicBezTo>
                  <a:pt x="235553" y="60865"/>
                  <a:pt x="240887" y="60865"/>
                  <a:pt x="244221" y="57531"/>
                </a:cubicBezTo>
                <a:lnTo>
                  <a:pt x="266224" y="35624"/>
                </a:lnTo>
                <a:cubicBezTo>
                  <a:pt x="269557" y="32290"/>
                  <a:pt x="269557" y="26861"/>
                  <a:pt x="266224" y="23622"/>
                </a:cubicBezTo>
                <a:close/>
                <a:moveTo>
                  <a:pt x="57245" y="45339"/>
                </a:moveTo>
                <a:lnTo>
                  <a:pt x="35242" y="23432"/>
                </a:lnTo>
                <a:cubicBezTo>
                  <a:pt x="31909" y="20098"/>
                  <a:pt x="26575" y="20098"/>
                  <a:pt x="23241" y="23432"/>
                </a:cubicBezTo>
                <a:lnTo>
                  <a:pt x="23241" y="23432"/>
                </a:lnTo>
                <a:cubicBezTo>
                  <a:pt x="19907" y="26765"/>
                  <a:pt x="19907" y="32099"/>
                  <a:pt x="23241" y="35433"/>
                </a:cubicBezTo>
                <a:lnTo>
                  <a:pt x="45244" y="57341"/>
                </a:lnTo>
                <a:cubicBezTo>
                  <a:pt x="48577" y="60674"/>
                  <a:pt x="53911" y="60674"/>
                  <a:pt x="57245" y="57341"/>
                </a:cubicBezTo>
                <a:lnTo>
                  <a:pt x="57245" y="57341"/>
                </a:lnTo>
                <a:cubicBezTo>
                  <a:pt x="60579" y="54007"/>
                  <a:pt x="60579" y="48578"/>
                  <a:pt x="57245" y="45339"/>
                </a:cubicBezTo>
                <a:close/>
                <a:moveTo>
                  <a:pt x="247078" y="127445"/>
                </a:moveTo>
                <a:lnTo>
                  <a:pt x="247078" y="127445"/>
                </a:lnTo>
                <a:cubicBezTo>
                  <a:pt x="247078" y="132112"/>
                  <a:pt x="250889" y="135922"/>
                  <a:pt x="255556" y="135922"/>
                </a:cubicBezTo>
                <a:lnTo>
                  <a:pt x="281178" y="135922"/>
                </a:lnTo>
                <a:cubicBezTo>
                  <a:pt x="285845" y="135922"/>
                  <a:pt x="289655" y="132112"/>
                  <a:pt x="289655" y="127445"/>
                </a:cubicBezTo>
                <a:lnTo>
                  <a:pt x="289655" y="127445"/>
                </a:lnTo>
                <a:cubicBezTo>
                  <a:pt x="289655" y="122777"/>
                  <a:pt x="285845" y="118967"/>
                  <a:pt x="281178" y="118967"/>
                </a:cubicBezTo>
                <a:lnTo>
                  <a:pt x="255556" y="118967"/>
                </a:lnTo>
                <a:cubicBezTo>
                  <a:pt x="250889" y="118967"/>
                  <a:pt x="247078" y="122777"/>
                  <a:pt x="247078" y="127445"/>
                </a:cubicBezTo>
                <a:close/>
                <a:moveTo>
                  <a:pt x="34100" y="118967"/>
                </a:moveTo>
                <a:lnTo>
                  <a:pt x="8477" y="118967"/>
                </a:lnTo>
                <a:cubicBezTo>
                  <a:pt x="3810" y="118967"/>
                  <a:pt x="0" y="122777"/>
                  <a:pt x="0" y="127445"/>
                </a:cubicBezTo>
                <a:lnTo>
                  <a:pt x="0" y="127445"/>
                </a:lnTo>
                <a:cubicBezTo>
                  <a:pt x="0" y="132112"/>
                  <a:pt x="3810" y="135922"/>
                  <a:pt x="8477" y="135922"/>
                </a:cubicBezTo>
                <a:lnTo>
                  <a:pt x="34100" y="135922"/>
                </a:lnTo>
                <a:cubicBezTo>
                  <a:pt x="38767" y="135922"/>
                  <a:pt x="42577" y="132112"/>
                  <a:pt x="42577" y="127445"/>
                </a:cubicBezTo>
                <a:lnTo>
                  <a:pt x="42577" y="127445"/>
                </a:lnTo>
                <a:cubicBezTo>
                  <a:pt x="42577" y="122777"/>
                  <a:pt x="38767" y="118967"/>
                  <a:pt x="34100" y="118967"/>
                </a:cubicBezTo>
                <a:close/>
              </a:path>
            </a:pathLst>
          </a:custGeom>
          <a:solidFill>
            <a:srgbClr val="3293C8"/>
          </a:solidFill>
          <a:ln w="9525" cap="flat">
            <a:noFill/>
            <a:prstDash val="solid"/>
            <a:miter/>
          </a:ln>
        </p:spPr>
        <p:txBody>
          <a:bodyPr rtlCol="0" anchor="ctr"/>
          <a:lstStyle/>
          <a:p>
            <a:endParaRPr lang="en-US"/>
          </a:p>
        </p:txBody>
      </p:sp>
      <p:sp>
        <p:nvSpPr>
          <p:cNvPr id="19" name="Content Placeholder 9">
            <a:extLst>
              <a:ext uri="{FF2B5EF4-FFF2-40B4-BE49-F238E27FC236}">
                <a16:creationId xmlns:a16="http://schemas.microsoft.com/office/drawing/2014/main" id="{20232656-D711-4D84-B896-BFAFE207CFDC}"/>
              </a:ext>
            </a:extLst>
          </p:cNvPr>
          <p:cNvSpPr txBox="1">
            <a:spLocks/>
          </p:cNvSpPr>
          <p:nvPr/>
        </p:nvSpPr>
        <p:spPr>
          <a:xfrm>
            <a:off x="2482854" y="2118768"/>
            <a:ext cx="8220456" cy="315471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3C47"/>
                </a:solidFill>
              </a:rPr>
              <a:t>Safe roads are designed</a:t>
            </a:r>
            <a:br>
              <a:rPr lang="en-US" dirty="0">
                <a:solidFill>
                  <a:srgbClr val="003C47"/>
                </a:solidFill>
              </a:rPr>
            </a:br>
            <a:r>
              <a:rPr lang="en-US" dirty="0">
                <a:solidFill>
                  <a:srgbClr val="003C47"/>
                </a:solidFill>
              </a:rPr>
              <a:t>and operated to:</a:t>
            </a:r>
          </a:p>
          <a:p>
            <a:pPr marL="514350" indent="-514350">
              <a:buFont typeface="+mj-lt"/>
              <a:buAutoNum type="arabicPeriod"/>
            </a:pPr>
            <a:r>
              <a:rPr lang="en-US" sz="2400" dirty="0">
                <a:solidFill>
                  <a:srgbClr val="3293C8"/>
                </a:solidFill>
              </a:rPr>
              <a:t>Prevent crashes among all users</a:t>
            </a:r>
          </a:p>
          <a:p>
            <a:pPr marL="514350" indent="-514350">
              <a:buFont typeface="+mj-lt"/>
              <a:buAutoNum type="arabicPeriod"/>
            </a:pPr>
            <a:r>
              <a:rPr lang="en-US" sz="2400" dirty="0">
                <a:solidFill>
                  <a:srgbClr val="3293C8"/>
                </a:solidFill>
              </a:rPr>
              <a:t>Keep impacts on the human body at tolerable levels</a:t>
            </a:r>
          </a:p>
          <a:p>
            <a:pPr marL="514350" indent="-514350">
              <a:buFont typeface="+mj-lt"/>
              <a:buAutoNum type="arabicPeriod"/>
            </a:pPr>
            <a:r>
              <a:rPr lang="en-US" sz="2400" b="1" dirty="0">
                <a:solidFill>
                  <a:srgbClr val="3293C8"/>
                </a:solidFill>
              </a:rPr>
              <a:t>Serve road users of all ages and abilities, including pedestrians, bicyclists, public transportation users, children, older individuals, individuals with disabilities, motorists, and freight operators. </a:t>
            </a:r>
          </a:p>
        </p:txBody>
      </p:sp>
      <p:pic>
        <p:nvPicPr>
          <p:cNvPr id="15" name="Graphic 14">
            <a:extLst>
              <a:ext uri="{FF2B5EF4-FFF2-40B4-BE49-F238E27FC236}">
                <a16:creationId xmlns:a16="http://schemas.microsoft.com/office/drawing/2014/main" id="{663A91D6-C7FE-4F0B-A7F8-956BD56B0EA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08196" y="323372"/>
            <a:ext cx="1590228" cy="596335"/>
          </a:xfrm>
          <a:prstGeom prst="rect">
            <a:avLst/>
          </a:prstGeom>
        </p:spPr>
      </p:pic>
      <p:sp>
        <p:nvSpPr>
          <p:cNvPr id="16" name="Rectangle 15">
            <a:extLst>
              <a:ext uri="{FF2B5EF4-FFF2-40B4-BE49-F238E27FC236}">
                <a16:creationId xmlns:a16="http://schemas.microsoft.com/office/drawing/2014/main" id="{5514F662-8D34-4B72-AC22-4B0C61572C8A}"/>
              </a:ext>
              <a:ext uri="{C183D7F6-B498-43B3-948B-1728B52AA6E4}">
                <adec:decorative xmlns:adec="http://schemas.microsoft.com/office/drawing/2017/decorative" val="1"/>
              </a:ext>
            </a:extLst>
          </p:cNvPr>
          <p:cNvSpPr/>
          <p:nvPr/>
        </p:nvSpPr>
        <p:spPr>
          <a:xfrm>
            <a:off x="9911746" y="1000444"/>
            <a:ext cx="1606343" cy="12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3B3AB790-12C3-4CAA-9B40-5C760659C6C6}"/>
              </a:ext>
              <a:ext uri="{C183D7F6-B498-43B3-948B-1728B52AA6E4}">
                <adec:decorative xmlns:adec="http://schemas.microsoft.com/office/drawing/2017/decorative" val="1"/>
              </a:ext>
            </a:extLst>
          </p:cNvPr>
          <p:cNvSpPr txBox="1">
            <a:spLocks/>
          </p:cNvSpPr>
          <p:nvPr/>
        </p:nvSpPr>
        <p:spPr>
          <a:xfrm>
            <a:off x="9906981" y="1182827"/>
            <a:ext cx="1617402" cy="43310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Safe roads</a:t>
            </a:r>
          </a:p>
        </p:txBody>
      </p:sp>
    </p:spTree>
    <p:extLst>
      <p:ext uri="{BB962C8B-B14F-4D97-AF65-F5344CB8AC3E}">
        <p14:creationId xmlns:p14="http://schemas.microsoft.com/office/powerpoint/2010/main" val="149926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43E72F2-07A3-4ACF-B61B-E37D550FD2BC}"/>
              </a:ext>
              <a:ext uri="{C183D7F6-B498-43B3-948B-1728B52AA6E4}">
                <adec:decorative xmlns:adec="http://schemas.microsoft.com/office/drawing/2017/decorative" val="1"/>
              </a:ext>
            </a:extLst>
          </p:cNvPr>
          <p:cNvSpPr/>
          <p:nvPr/>
        </p:nvSpPr>
        <p:spPr>
          <a:xfrm>
            <a:off x="581025" y="1941669"/>
            <a:ext cx="1304925" cy="703576"/>
          </a:xfrm>
          <a:prstGeom prst="rect">
            <a:avLst/>
          </a:prstGeom>
          <a:solidFill>
            <a:srgbClr val="3293C8"/>
          </a:solidFill>
          <a:ln w="25400">
            <a:solidFill>
              <a:srgbClr val="3293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2895C-A932-44A1-BFBD-04F0338ED1C4}"/>
              </a:ext>
              <a:ext uri="{C183D7F6-B498-43B3-948B-1728B52AA6E4}">
                <adec:decorative xmlns:adec="http://schemas.microsoft.com/office/drawing/2017/decorative" val="1"/>
              </a:ext>
            </a:extLst>
          </p:cNvPr>
          <p:cNvSpPr/>
          <p:nvPr/>
        </p:nvSpPr>
        <p:spPr>
          <a:xfrm>
            <a:off x="833436" y="426719"/>
            <a:ext cx="2924857"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3">
            <a:extLst>
              <a:ext uri="{FF2B5EF4-FFF2-40B4-BE49-F238E27FC236}">
                <a16:creationId xmlns:a16="http://schemas.microsoft.com/office/drawing/2014/main" id="{B8632B49-0ADD-4BA7-9896-6B58625EAA68}"/>
              </a:ext>
            </a:extLst>
          </p:cNvPr>
          <p:cNvSpPr>
            <a:spLocks noGrp="1"/>
          </p:cNvSpPr>
          <p:nvPr>
            <p:ph type="title"/>
          </p:nvPr>
        </p:nvSpPr>
        <p:spPr>
          <a:xfrm>
            <a:off x="843006" y="639302"/>
            <a:ext cx="10515600" cy="349501"/>
          </a:xfrm>
        </p:spPr>
        <p:txBody>
          <a:bodyPr/>
          <a:lstStyle/>
          <a:p>
            <a:r>
              <a:rPr lang="en-US" dirty="0"/>
              <a:t>People first </a:t>
            </a:r>
          </a:p>
        </p:txBody>
      </p:sp>
      <p:pic>
        <p:nvPicPr>
          <p:cNvPr id="41" name="Graphic 40">
            <a:extLst>
              <a:ext uri="{FF2B5EF4-FFF2-40B4-BE49-F238E27FC236}">
                <a16:creationId xmlns:a16="http://schemas.microsoft.com/office/drawing/2014/main" id="{6F400EBE-2503-4834-B89A-21469971AAD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9181" y="2118768"/>
            <a:ext cx="1221624" cy="383534"/>
          </a:xfrm>
          <a:prstGeom prst="rect">
            <a:avLst/>
          </a:prstGeom>
        </p:spPr>
      </p:pic>
      <p:grpSp>
        <p:nvGrpSpPr>
          <p:cNvPr id="30" name="Group 29">
            <a:extLst>
              <a:ext uri="{FF2B5EF4-FFF2-40B4-BE49-F238E27FC236}">
                <a16:creationId xmlns:a16="http://schemas.microsoft.com/office/drawing/2014/main" id="{D004D845-F2FA-4E80-B47E-C8B1438D9720}"/>
              </a:ext>
              <a:ext uri="{C183D7F6-B498-43B3-948B-1728B52AA6E4}">
                <adec:decorative xmlns:adec="http://schemas.microsoft.com/office/drawing/2017/decorative" val="1"/>
              </a:ext>
            </a:extLst>
          </p:cNvPr>
          <p:cNvGrpSpPr/>
          <p:nvPr/>
        </p:nvGrpSpPr>
        <p:grpSpPr>
          <a:xfrm>
            <a:off x="700014" y="2861297"/>
            <a:ext cx="993976" cy="565938"/>
            <a:chOff x="4157510" y="1508569"/>
            <a:chExt cx="993976" cy="565938"/>
          </a:xfrm>
          <a:solidFill>
            <a:srgbClr val="3293C8"/>
          </a:solidFill>
        </p:grpSpPr>
        <p:sp>
          <p:nvSpPr>
            <p:cNvPr id="32" name="Freeform: Shape 31">
              <a:extLst>
                <a:ext uri="{FF2B5EF4-FFF2-40B4-BE49-F238E27FC236}">
                  <a16:creationId xmlns:a16="http://schemas.microsoft.com/office/drawing/2014/main" id="{AE803B13-F15C-4D62-8162-FBA808F44339}"/>
                </a:ext>
              </a:extLst>
            </p:cNvPr>
            <p:cNvSpPr/>
            <p:nvPr/>
          </p:nvSpPr>
          <p:spPr>
            <a:xfrm>
              <a:off x="4157510" y="1508569"/>
              <a:ext cx="411643" cy="565938"/>
            </a:xfrm>
            <a:custGeom>
              <a:avLst/>
              <a:gdLst>
                <a:gd name="connsiteX0" fmla="*/ 161734 w 204311"/>
                <a:gd name="connsiteY0" fmla="*/ 0 h 280892"/>
                <a:gd name="connsiteX1" fmla="*/ 42577 w 204311"/>
                <a:gd name="connsiteY1" fmla="*/ 0 h 280892"/>
                <a:gd name="connsiteX2" fmla="*/ 0 w 204311"/>
                <a:gd name="connsiteY2" fmla="*/ 42577 h 280892"/>
                <a:gd name="connsiteX3" fmla="*/ 0 w 204311"/>
                <a:gd name="connsiteY3" fmla="*/ 212789 h 280892"/>
                <a:gd name="connsiteX4" fmla="*/ 33052 w 204311"/>
                <a:gd name="connsiteY4" fmla="*/ 254222 h 280892"/>
                <a:gd name="connsiteX5" fmla="*/ 33052 w 204311"/>
                <a:gd name="connsiteY5" fmla="*/ 272225 h 280892"/>
                <a:gd name="connsiteX6" fmla="*/ 41720 w 204311"/>
                <a:gd name="connsiteY6" fmla="*/ 280892 h 280892"/>
                <a:gd name="connsiteX7" fmla="*/ 51911 w 204311"/>
                <a:gd name="connsiteY7" fmla="*/ 280892 h 280892"/>
                <a:gd name="connsiteX8" fmla="*/ 60579 w 204311"/>
                <a:gd name="connsiteY8" fmla="*/ 272225 h 280892"/>
                <a:gd name="connsiteX9" fmla="*/ 60579 w 204311"/>
                <a:gd name="connsiteY9" fmla="*/ 255365 h 280892"/>
                <a:gd name="connsiteX10" fmla="*/ 143732 w 204311"/>
                <a:gd name="connsiteY10" fmla="*/ 255365 h 280892"/>
                <a:gd name="connsiteX11" fmla="*/ 143732 w 204311"/>
                <a:gd name="connsiteY11" fmla="*/ 272225 h 280892"/>
                <a:gd name="connsiteX12" fmla="*/ 152400 w 204311"/>
                <a:gd name="connsiteY12" fmla="*/ 280892 h 280892"/>
                <a:gd name="connsiteX13" fmla="*/ 162592 w 204311"/>
                <a:gd name="connsiteY13" fmla="*/ 280892 h 280892"/>
                <a:gd name="connsiteX14" fmla="*/ 171259 w 204311"/>
                <a:gd name="connsiteY14" fmla="*/ 272225 h 280892"/>
                <a:gd name="connsiteX15" fmla="*/ 171259 w 204311"/>
                <a:gd name="connsiteY15" fmla="*/ 254222 h 280892"/>
                <a:gd name="connsiteX16" fmla="*/ 204311 w 204311"/>
                <a:gd name="connsiteY16" fmla="*/ 212789 h 280892"/>
                <a:gd name="connsiteX17" fmla="*/ 204311 w 204311"/>
                <a:gd name="connsiteY17" fmla="*/ 42577 h 280892"/>
                <a:gd name="connsiteX18" fmla="*/ 161734 w 204311"/>
                <a:gd name="connsiteY18" fmla="*/ 0 h 280892"/>
                <a:gd name="connsiteX19" fmla="*/ 55340 w 204311"/>
                <a:gd name="connsiteY19" fmla="*/ 21241 h 280892"/>
                <a:gd name="connsiteX20" fmla="*/ 148971 w 204311"/>
                <a:gd name="connsiteY20" fmla="*/ 21241 h 280892"/>
                <a:gd name="connsiteX21" fmla="*/ 157448 w 204311"/>
                <a:gd name="connsiteY21" fmla="*/ 29718 h 280892"/>
                <a:gd name="connsiteX22" fmla="*/ 148971 w 204311"/>
                <a:gd name="connsiteY22" fmla="*/ 38195 h 280892"/>
                <a:gd name="connsiteX23" fmla="*/ 55340 w 204311"/>
                <a:gd name="connsiteY23" fmla="*/ 38195 h 280892"/>
                <a:gd name="connsiteX24" fmla="*/ 46863 w 204311"/>
                <a:gd name="connsiteY24" fmla="*/ 29718 h 280892"/>
                <a:gd name="connsiteX25" fmla="*/ 55340 w 204311"/>
                <a:gd name="connsiteY25" fmla="*/ 21241 h 280892"/>
                <a:gd name="connsiteX26" fmla="*/ 46863 w 204311"/>
                <a:gd name="connsiteY26" fmla="*/ 221361 h 280892"/>
                <a:gd name="connsiteX27" fmla="*/ 31147 w 204311"/>
                <a:gd name="connsiteY27" fmla="*/ 205645 h 280892"/>
                <a:gd name="connsiteX28" fmla="*/ 46863 w 204311"/>
                <a:gd name="connsiteY28" fmla="*/ 189929 h 280892"/>
                <a:gd name="connsiteX29" fmla="*/ 62579 w 204311"/>
                <a:gd name="connsiteY29" fmla="*/ 205645 h 280892"/>
                <a:gd name="connsiteX30" fmla="*/ 46863 w 204311"/>
                <a:gd name="connsiteY30" fmla="*/ 221361 h 280892"/>
                <a:gd name="connsiteX31" fmla="*/ 157448 w 204311"/>
                <a:gd name="connsiteY31" fmla="*/ 221361 h 280892"/>
                <a:gd name="connsiteX32" fmla="*/ 141732 w 204311"/>
                <a:gd name="connsiteY32" fmla="*/ 205645 h 280892"/>
                <a:gd name="connsiteX33" fmla="*/ 157448 w 204311"/>
                <a:gd name="connsiteY33" fmla="*/ 189929 h 280892"/>
                <a:gd name="connsiteX34" fmla="*/ 173164 w 204311"/>
                <a:gd name="connsiteY34" fmla="*/ 205645 h 280892"/>
                <a:gd name="connsiteX35" fmla="*/ 157448 w 204311"/>
                <a:gd name="connsiteY35" fmla="*/ 221361 h 280892"/>
                <a:gd name="connsiteX36" fmla="*/ 178784 w 204311"/>
                <a:gd name="connsiteY36" fmla="*/ 136112 h 280892"/>
                <a:gd name="connsiteX37" fmla="*/ 161734 w 204311"/>
                <a:gd name="connsiteY37" fmla="*/ 153162 h 280892"/>
                <a:gd name="connsiteX38" fmla="*/ 42577 w 204311"/>
                <a:gd name="connsiteY38" fmla="*/ 153162 h 280892"/>
                <a:gd name="connsiteX39" fmla="*/ 25527 w 204311"/>
                <a:gd name="connsiteY39" fmla="*/ 136112 h 280892"/>
                <a:gd name="connsiteX40" fmla="*/ 25527 w 204311"/>
                <a:gd name="connsiteY40" fmla="*/ 76581 h 280892"/>
                <a:gd name="connsiteX41" fmla="*/ 42577 w 204311"/>
                <a:gd name="connsiteY41" fmla="*/ 59531 h 280892"/>
                <a:gd name="connsiteX42" fmla="*/ 161734 w 204311"/>
                <a:gd name="connsiteY42" fmla="*/ 59531 h 280892"/>
                <a:gd name="connsiteX43" fmla="*/ 178784 w 204311"/>
                <a:gd name="connsiteY43" fmla="*/ 76581 h 280892"/>
                <a:gd name="connsiteX44" fmla="*/ 178784 w 204311"/>
                <a:gd name="connsiteY44" fmla="*/ 136112 h 280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4311" h="280892">
                  <a:moveTo>
                    <a:pt x="161734" y="0"/>
                  </a:moveTo>
                  <a:lnTo>
                    <a:pt x="42577" y="0"/>
                  </a:lnTo>
                  <a:cubicBezTo>
                    <a:pt x="19050" y="0"/>
                    <a:pt x="0" y="19050"/>
                    <a:pt x="0" y="42577"/>
                  </a:cubicBezTo>
                  <a:lnTo>
                    <a:pt x="0" y="212789"/>
                  </a:lnTo>
                  <a:cubicBezTo>
                    <a:pt x="0" y="232981"/>
                    <a:pt x="14097" y="249936"/>
                    <a:pt x="33052" y="254222"/>
                  </a:cubicBezTo>
                  <a:lnTo>
                    <a:pt x="33052" y="272225"/>
                  </a:lnTo>
                  <a:cubicBezTo>
                    <a:pt x="33052" y="276987"/>
                    <a:pt x="36957" y="280892"/>
                    <a:pt x="41720" y="280892"/>
                  </a:cubicBezTo>
                  <a:lnTo>
                    <a:pt x="51911" y="280892"/>
                  </a:lnTo>
                  <a:cubicBezTo>
                    <a:pt x="56674" y="280892"/>
                    <a:pt x="60579" y="276987"/>
                    <a:pt x="60579" y="272225"/>
                  </a:cubicBezTo>
                  <a:lnTo>
                    <a:pt x="60579" y="255365"/>
                  </a:lnTo>
                  <a:lnTo>
                    <a:pt x="143732" y="255365"/>
                  </a:lnTo>
                  <a:lnTo>
                    <a:pt x="143732" y="272225"/>
                  </a:lnTo>
                  <a:cubicBezTo>
                    <a:pt x="143732" y="276987"/>
                    <a:pt x="147638" y="280892"/>
                    <a:pt x="152400" y="280892"/>
                  </a:cubicBezTo>
                  <a:lnTo>
                    <a:pt x="162592" y="280892"/>
                  </a:lnTo>
                  <a:cubicBezTo>
                    <a:pt x="167354" y="280892"/>
                    <a:pt x="171259" y="276987"/>
                    <a:pt x="171259" y="272225"/>
                  </a:cubicBezTo>
                  <a:lnTo>
                    <a:pt x="171259" y="254222"/>
                  </a:lnTo>
                  <a:cubicBezTo>
                    <a:pt x="190214" y="249936"/>
                    <a:pt x="204311" y="232981"/>
                    <a:pt x="204311" y="212789"/>
                  </a:cubicBezTo>
                  <a:lnTo>
                    <a:pt x="204311" y="42577"/>
                  </a:lnTo>
                  <a:cubicBezTo>
                    <a:pt x="204311" y="19050"/>
                    <a:pt x="185261" y="0"/>
                    <a:pt x="161734" y="0"/>
                  </a:cubicBezTo>
                  <a:close/>
                  <a:moveTo>
                    <a:pt x="55340" y="21241"/>
                  </a:moveTo>
                  <a:lnTo>
                    <a:pt x="148971" y="21241"/>
                  </a:lnTo>
                  <a:cubicBezTo>
                    <a:pt x="153638" y="21241"/>
                    <a:pt x="157448" y="25051"/>
                    <a:pt x="157448" y="29718"/>
                  </a:cubicBezTo>
                  <a:cubicBezTo>
                    <a:pt x="157448" y="34385"/>
                    <a:pt x="153638" y="38195"/>
                    <a:pt x="148971" y="38195"/>
                  </a:cubicBezTo>
                  <a:lnTo>
                    <a:pt x="55340" y="38195"/>
                  </a:lnTo>
                  <a:cubicBezTo>
                    <a:pt x="50673" y="38195"/>
                    <a:pt x="46863" y="34385"/>
                    <a:pt x="46863" y="29718"/>
                  </a:cubicBezTo>
                  <a:cubicBezTo>
                    <a:pt x="46863" y="25051"/>
                    <a:pt x="50673" y="21241"/>
                    <a:pt x="55340" y="21241"/>
                  </a:cubicBezTo>
                  <a:close/>
                  <a:moveTo>
                    <a:pt x="46863" y="221361"/>
                  </a:moveTo>
                  <a:cubicBezTo>
                    <a:pt x="38195" y="221361"/>
                    <a:pt x="31147" y="214313"/>
                    <a:pt x="31147" y="205645"/>
                  </a:cubicBezTo>
                  <a:cubicBezTo>
                    <a:pt x="31147" y="196977"/>
                    <a:pt x="38195" y="189929"/>
                    <a:pt x="46863" y="189929"/>
                  </a:cubicBezTo>
                  <a:cubicBezTo>
                    <a:pt x="55531" y="189929"/>
                    <a:pt x="62579" y="196977"/>
                    <a:pt x="62579" y="205645"/>
                  </a:cubicBezTo>
                  <a:cubicBezTo>
                    <a:pt x="62579" y="214313"/>
                    <a:pt x="55531" y="221361"/>
                    <a:pt x="46863" y="221361"/>
                  </a:cubicBezTo>
                  <a:close/>
                  <a:moveTo>
                    <a:pt x="157448" y="221361"/>
                  </a:moveTo>
                  <a:cubicBezTo>
                    <a:pt x="148780" y="221361"/>
                    <a:pt x="141732" y="214313"/>
                    <a:pt x="141732" y="205645"/>
                  </a:cubicBezTo>
                  <a:cubicBezTo>
                    <a:pt x="141732" y="196977"/>
                    <a:pt x="148780" y="189929"/>
                    <a:pt x="157448" y="189929"/>
                  </a:cubicBezTo>
                  <a:cubicBezTo>
                    <a:pt x="166116" y="189929"/>
                    <a:pt x="173164" y="196977"/>
                    <a:pt x="173164" y="205645"/>
                  </a:cubicBezTo>
                  <a:cubicBezTo>
                    <a:pt x="173164" y="214313"/>
                    <a:pt x="166211" y="221361"/>
                    <a:pt x="157448" y="221361"/>
                  </a:cubicBezTo>
                  <a:close/>
                  <a:moveTo>
                    <a:pt x="178784" y="136112"/>
                  </a:moveTo>
                  <a:cubicBezTo>
                    <a:pt x="178784" y="145542"/>
                    <a:pt x="171164" y="153162"/>
                    <a:pt x="161734" y="153162"/>
                  </a:cubicBezTo>
                  <a:lnTo>
                    <a:pt x="42577" y="153162"/>
                  </a:lnTo>
                  <a:cubicBezTo>
                    <a:pt x="33147" y="153162"/>
                    <a:pt x="25527" y="145542"/>
                    <a:pt x="25527" y="136112"/>
                  </a:cubicBezTo>
                  <a:lnTo>
                    <a:pt x="25527" y="76581"/>
                  </a:lnTo>
                  <a:cubicBezTo>
                    <a:pt x="25527" y="67151"/>
                    <a:pt x="33147" y="59531"/>
                    <a:pt x="42577" y="59531"/>
                  </a:cubicBezTo>
                  <a:lnTo>
                    <a:pt x="161734" y="59531"/>
                  </a:lnTo>
                  <a:cubicBezTo>
                    <a:pt x="171164" y="59531"/>
                    <a:pt x="178784" y="67151"/>
                    <a:pt x="178784" y="76581"/>
                  </a:cubicBezTo>
                  <a:lnTo>
                    <a:pt x="178784" y="136112"/>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FC7D7BF-641E-44E0-933B-DB5F2FE74D5D}"/>
                </a:ext>
              </a:extLst>
            </p:cNvPr>
            <p:cNvSpPr/>
            <p:nvPr/>
          </p:nvSpPr>
          <p:spPr>
            <a:xfrm>
              <a:off x="4633109" y="1684934"/>
              <a:ext cx="518377" cy="389191"/>
            </a:xfrm>
            <a:custGeom>
              <a:avLst/>
              <a:gdLst>
                <a:gd name="connsiteX0" fmla="*/ 255626 w 257286"/>
                <a:gd name="connsiteY0" fmla="*/ 59817 h 193167"/>
                <a:gd name="connsiteX1" fmla="*/ 250197 w 257286"/>
                <a:gd name="connsiteY1" fmla="*/ 57245 h 193167"/>
                <a:gd name="connsiteX2" fmla="*/ 223622 w 257286"/>
                <a:gd name="connsiteY2" fmla="*/ 57245 h 193167"/>
                <a:gd name="connsiteX3" fmla="*/ 198857 w 257286"/>
                <a:gd name="connsiteY3" fmla="*/ 16573 h 193167"/>
                <a:gd name="connsiteX4" fmla="*/ 58364 w 257286"/>
                <a:gd name="connsiteY4" fmla="*/ 16573 h 193167"/>
                <a:gd name="connsiteX5" fmla="*/ 33599 w 257286"/>
                <a:gd name="connsiteY5" fmla="*/ 57245 h 193167"/>
                <a:gd name="connsiteX6" fmla="*/ 7024 w 257286"/>
                <a:gd name="connsiteY6" fmla="*/ 57245 h 193167"/>
                <a:gd name="connsiteX7" fmla="*/ 1595 w 257286"/>
                <a:gd name="connsiteY7" fmla="*/ 59817 h 193167"/>
                <a:gd name="connsiteX8" fmla="*/ 166 w 257286"/>
                <a:gd name="connsiteY8" fmla="*/ 65627 h 193167"/>
                <a:gd name="connsiteX9" fmla="*/ 4071 w 257286"/>
                <a:gd name="connsiteY9" fmla="*/ 84677 h 193167"/>
                <a:gd name="connsiteX10" fmla="*/ 10929 w 257286"/>
                <a:gd name="connsiteY10" fmla="*/ 90202 h 193167"/>
                <a:gd name="connsiteX11" fmla="*/ 18835 w 257286"/>
                <a:gd name="connsiteY11" fmla="*/ 90202 h 193167"/>
                <a:gd name="connsiteX12" fmla="*/ 7500 w 257286"/>
                <a:gd name="connsiteY12" fmla="*/ 121063 h 193167"/>
                <a:gd name="connsiteX13" fmla="*/ 32551 w 257286"/>
                <a:gd name="connsiteY13" fmla="*/ 165735 h 193167"/>
                <a:gd name="connsiteX14" fmla="*/ 32551 w 257286"/>
                <a:gd name="connsiteY14" fmla="*/ 184499 h 193167"/>
                <a:gd name="connsiteX15" fmla="*/ 41219 w 257286"/>
                <a:gd name="connsiteY15" fmla="*/ 193167 h 193167"/>
                <a:gd name="connsiteX16" fmla="*/ 51410 w 257286"/>
                <a:gd name="connsiteY16" fmla="*/ 193167 h 193167"/>
                <a:gd name="connsiteX17" fmla="*/ 60078 w 257286"/>
                <a:gd name="connsiteY17" fmla="*/ 184499 h 193167"/>
                <a:gd name="connsiteX18" fmla="*/ 60078 w 257286"/>
                <a:gd name="connsiteY18" fmla="*/ 165735 h 193167"/>
                <a:gd name="connsiteX19" fmla="*/ 197238 w 257286"/>
                <a:gd name="connsiteY19" fmla="*/ 165735 h 193167"/>
                <a:gd name="connsiteX20" fmla="*/ 197238 w 257286"/>
                <a:gd name="connsiteY20" fmla="*/ 184499 h 193167"/>
                <a:gd name="connsiteX21" fmla="*/ 205906 w 257286"/>
                <a:gd name="connsiteY21" fmla="*/ 193167 h 193167"/>
                <a:gd name="connsiteX22" fmla="*/ 216098 w 257286"/>
                <a:gd name="connsiteY22" fmla="*/ 193167 h 193167"/>
                <a:gd name="connsiteX23" fmla="*/ 224765 w 257286"/>
                <a:gd name="connsiteY23" fmla="*/ 184499 h 193167"/>
                <a:gd name="connsiteX24" fmla="*/ 224765 w 257286"/>
                <a:gd name="connsiteY24" fmla="*/ 165735 h 193167"/>
                <a:gd name="connsiteX25" fmla="*/ 249911 w 257286"/>
                <a:gd name="connsiteY25" fmla="*/ 122015 h 193167"/>
                <a:gd name="connsiteX26" fmla="*/ 238100 w 257286"/>
                <a:gd name="connsiteY26" fmla="*/ 90202 h 193167"/>
                <a:gd name="connsiteX27" fmla="*/ 246482 w 257286"/>
                <a:gd name="connsiteY27" fmla="*/ 90202 h 193167"/>
                <a:gd name="connsiteX28" fmla="*/ 253340 w 257286"/>
                <a:gd name="connsiteY28" fmla="*/ 84582 h 193167"/>
                <a:gd name="connsiteX29" fmla="*/ 257246 w 257286"/>
                <a:gd name="connsiteY29" fmla="*/ 65532 h 193167"/>
                <a:gd name="connsiteX30" fmla="*/ 255626 w 257286"/>
                <a:gd name="connsiteY30" fmla="*/ 59817 h 193167"/>
                <a:gd name="connsiteX31" fmla="*/ 53411 w 257286"/>
                <a:gd name="connsiteY31" fmla="*/ 63913 h 193167"/>
                <a:gd name="connsiteX32" fmla="*/ 69794 w 257286"/>
                <a:gd name="connsiteY32" fmla="*/ 34099 h 193167"/>
                <a:gd name="connsiteX33" fmla="*/ 187237 w 257286"/>
                <a:gd name="connsiteY33" fmla="*/ 34099 h 193167"/>
                <a:gd name="connsiteX34" fmla="*/ 203620 w 257286"/>
                <a:gd name="connsiteY34" fmla="*/ 63913 h 193167"/>
                <a:gd name="connsiteX35" fmla="*/ 200667 w 257286"/>
                <a:gd name="connsiteY35" fmla="*/ 68199 h 193167"/>
                <a:gd name="connsiteX36" fmla="*/ 56268 w 257286"/>
                <a:gd name="connsiteY36" fmla="*/ 68199 h 193167"/>
                <a:gd name="connsiteX37" fmla="*/ 53411 w 257286"/>
                <a:gd name="connsiteY37" fmla="*/ 63913 h 193167"/>
                <a:gd name="connsiteX38" fmla="*/ 59126 w 257286"/>
                <a:gd name="connsiteY38" fmla="*/ 133826 h 193167"/>
                <a:gd name="connsiteX39" fmla="*/ 43409 w 257286"/>
                <a:gd name="connsiteY39" fmla="*/ 118110 h 193167"/>
                <a:gd name="connsiteX40" fmla="*/ 59126 w 257286"/>
                <a:gd name="connsiteY40" fmla="*/ 102394 h 193167"/>
                <a:gd name="connsiteX41" fmla="*/ 74842 w 257286"/>
                <a:gd name="connsiteY41" fmla="*/ 118110 h 193167"/>
                <a:gd name="connsiteX42" fmla="*/ 59126 w 257286"/>
                <a:gd name="connsiteY42" fmla="*/ 133826 h 193167"/>
                <a:gd name="connsiteX43" fmla="*/ 182570 w 257286"/>
                <a:gd name="connsiteY43" fmla="*/ 118110 h 193167"/>
                <a:gd name="connsiteX44" fmla="*/ 198286 w 257286"/>
                <a:gd name="connsiteY44" fmla="*/ 102394 h 193167"/>
                <a:gd name="connsiteX45" fmla="*/ 214002 w 257286"/>
                <a:gd name="connsiteY45" fmla="*/ 118110 h 193167"/>
                <a:gd name="connsiteX46" fmla="*/ 198286 w 257286"/>
                <a:gd name="connsiteY46" fmla="*/ 133826 h 193167"/>
                <a:gd name="connsiteX47" fmla="*/ 182570 w 257286"/>
                <a:gd name="connsiteY47" fmla="*/ 118110 h 19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7286" h="193167">
                  <a:moveTo>
                    <a:pt x="255626" y="59817"/>
                  </a:moveTo>
                  <a:cubicBezTo>
                    <a:pt x="254293" y="58198"/>
                    <a:pt x="252293" y="57245"/>
                    <a:pt x="250197" y="57245"/>
                  </a:cubicBezTo>
                  <a:lnTo>
                    <a:pt x="223622" y="57245"/>
                  </a:lnTo>
                  <a:cubicBezTo>
                    <a:pt x="217050" y="39910"/>
                    <a:pt x="208573" y="23051"/>
                    <a:pt x="198857" y="16573"/>
                  </a:cubicBezTo>
                  <a:cubicBezTo>
                    <a:pt x="165234" y="-5524"/>
                    <a:pt x="91892" y="-5524"/>
                    <a:pt x="58364" y="16573"/>
                  </a:cubicBezTo>
                  <a:cubicBezTo>
                    <a:pt x="48648" y="22955"/>
                    <a:pt x="40171" y="39910"/>
                    <a:pt x="33599" y="57245"/>
                  </a:cubicBezTo>
                  <a:lnTo>
                    <a:pt x="7024" y="57245"/>
                  </a:lnTo>
                  <a:cubicBezTo>
                    <a:pt x="4928" y="57245"/>
                    <a:pt x="2928" y="58198"/>
                    <a:pt x="1595" y="59817"/>
                  </a:cubicBezTo>
                  <a:cubicBezTo>
                    <a:pt x="261" y="61436"/>
                    <a:pt x="-310" y="63627"/>
                    <a:pt x="166" y="65627"/>
                  </a:cubicBezTo>
                  <a:lnTo>
                    <a:pt x="4071" y="84677"/>
                  </a:lnTo>
                  <a:cubicBezTo>
                    <a:pt x="4738" y="87916"/>
                    <a:pt x="7595" y="90202"/>
                    <a:pt x="10929" y="90202"/>
                  </a:cubicBezTo>
                  <a:lnTo>
                    <a:pt x="18835" y="90202"/>
                  </a:lnTo>
                  <a:cubicBezTo>
                    <a:pt x="11215" y="98965"/>
                    <a:pt x="7595" y="110014"/>
                    <a:pt x="7500" y="121063"/>
                  </a:cubicBezTo>
                  <a:cubicBezTo>
                    <a:pt x="7405" y="134684"/>
                    <a:pt x="23121" y="157067"/>
                    <a:pt x="32551" y="165735"/>
                  </a:cubicBezTo>
                  <a:lnTo>
                    <a:pt x="32551" y="184499"/>
                  </a:lnTo>
                  <a:cubicBezTo>
                    <a:pt x="32551" y="189262"/>
                    <a:pt x="36456" y="193167"/>
                    <a:pt x="41219" y="193167"/>
                  </a:cubicBezTo>
                  <a:lnTo>
                    <a:pt x="51410" y="193167"/>
                  </a:lnTo>
                  <a:cubicBezTo>
                    <a:pt x="56173" y="193167"/>
                    <a:pt x="60078" y="189262"/>
                    <a:pt x="60078" y="184499"/>
                  </a:cubicBezTo>
                  <a:lnTo>
                    <a:pt x="60078" y="165735"/>
                  </a:lnTo>
                  <a:lnTo>
                    <a:pt x="197238" y="165735"/>
                  </a:lnTo>
                  <a:lnTo>
                    <a:pt x="197238" y="184499"/>
                  </a:lnTo>
                  <a:cubicBezTo>
                    <a:pt x="197238" y="189262"/>
                    <a:pt x="201143" y="193167"/>
                    <a:pt x="205906" y="193167"/>
                  </a:cubicBezTo>
                  <a:lnTo>
                    <a:pt x="216098" y="193167"/>
                  </a:lnTo>
                  <a:cubicBezTo>
                    <a:pt x="220860" y="193167"/>
                    <a:pt x="224765" y="189262"/>
                    <a:pt x="224765" y="184499"/>
                  </a:cubicBezTo>
                  <a:lnTo>
                    <a:pt x="224765" y="165735"/>
                  </a:lnTo>
                  <a:cubicBezTo>
                    <a:pt x="234862" y="156496"/>
                    <a:pt x="249816" y="134684"/>
                    <a:pt x="249911" y="122015"/>
                  </a:cubicBezTo>
                  <a:cubicBezTo>
                    <a:pt x="249911" y="110585"/>
                    <a:pt x="246101" y="99155"/>
                    <a:pt x="238100" y="90202"/>
                  </a:cubicBezTo>
                  <a:lnTo>
                    <a:pt x="246482" y="90202"/>
                  </a:lnTo>
                  <a:cubicBezTo>
                    <a:pt x="249816" y="90202"/>
                    <a:pt x="252674" y="87916"/>
                    <a:pt x="253340" y="84582"/>
                  </a:cubicBezTo>
                  <a:lnTo>
                    <a:pt x="257246" y="65532"/>
                  </a:lnTo>
                  <a:cubicBezTo>
                    <a:pt x="257436" y="63627"/>
                    <a:pt x="256960" y="61436"/>
                    <a:pt x="255626" y="59817"/>
                  </a:cubicBezTo>
                  <a:close/>
                  <a:moveTo>
                    <a:pt x="53411" y="63913"/>
                  </a:moveTo>
                  <a:cubicBezTo>
                    <a:pt x="59030" y="49054"/>
                    <a:pt x="65031" y="37243"/>
                    <a:pt x="69794" y="34099"/>
                  </a:cubicBezTo>
                  <a:cubicBezTo>
                    <a:pt x="96559" y="16478"/>
                    <a:pt x="160472" y="16478"/>
                    <a:pt x="187237" y="34099"/>
                  </a:cubicBezTo>
                  <a:cubicBezTo>
                    <a:pt x="191999" y="37243"/>
                    <a:pt x="198000" y="48959"/>
                    <a:pt x="203620" y="63913"/>
                  </a:cubicBezTo>
                  <a:cubicBezTo>
                    <a:pt x="204382" y="66008"/>
                    <a:pt x="202858" y="68199"/>
                    <a:pt x="200667" y="68199"/>
                  </a:cubicBezTo>
                  <a:lnTo>
                    <a:pt x="56268" y="68199"/>
                  </a:lnTo>
                  <a:cubicBezTo>
                    <a:pt x="54173" y="68199"/>
                    <a:pt x="52649" y="66008"/>
                    <a:pt x="53411" y="63913"/>
                  </a:cubicBezTo>
                  <a:close/>
                  <a:moveTo>
                    <a:pt x="59126" y="133826"/>
                  </a:moveTo>
                  <a:cubicBezTo>
                    <a:pt x="50458" y="133826"/>
                    <a:pt x="43409" y="126778"/>
                    <a:pt x="43409" y="118110"/>
                  </a:cubicBezTo>
                  <a:cubicBezTo>
                    <a:pt x="43409" y="109442"/>
                    <a:pt x="50458" y="102394"/>
                    <a:pt x="59126" y="102394"/>
                  </a:cubicBezTo>
                  <a:cubicBezTo>
                    <a:pt x="67793" y="102394"/>
                    <a:pt x="74842" y="109442"/>
                    <a:pt x="74842" y="118110"/>
                  </a:cubicBezTo>
                  <a:cubicBezTo>
                    <a:pt x="74842" y="126778"/>
                    <a:pt x="67793" y="133826"/>
                    <a:pt x="59126" y="133826"/>
                  </a:cubicBezTo>
                  <a:close/>
                  <a:moveTo>
                    <a:pt x="182570" y="118110"/>
                  </a:moveTo>
                  <a:cubicBezTo>
                    <a:pt x="182570" y="109442"/>
                    <a:pt x="189618" y="102394"/>
                    <a:pt x="198286" y="102394"/>
                  </a:cubicBezTo>
                  <a:cubicBezTo>
                    <a:pt x="206953" y="102394"/>
                    <a:pt x="214002" y="109442"/>
                    <a:pt x="214002" y="118110"/>
                  </a:cubicBezTo>
                  <a:cubicBezTo>
                    <a:pt x="214002" y="126778"/>
                    <a:pt x="206953" y="133826"/>
                    <a:pt x="198286" y="133826"/>
                  </a:cubicBezTo>
                  <a:cubicBezTo>
                    <a:pt x="189618" y="133826"/>
                    <a:pt x="182570" y="126778"/>
                    <a:pt x="182570" y="118110"/>
                  </a:cubicBezTo>
                  <a:close/>
                </a:path>
              </a:pathLst>
            </a:custGeom>
            <a:grpFill/>
            <a:ln w="9525"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AF43DD85-E31D-4019-B16C-50F9213C2574}"/>
              </a:ext>
              <a:ext uri="{C183D7F6-B498-43B3-948B-1728B52AA6E4}">
                <adec:decorative xmlns:adec="http://schemas.microsoft.com/office/drawing/2017/decorative" val="1"/>
              </a:ext>
            </a:extLst>
          </p:cNvPr>
          <p:cNvGrpSpPr/>
          <p:nvPr/>
        </p:nvGrpSpPr>
        <p:grpSpPr>
          <a:xfrm>
            <a:off x="825083" y="3786230"/>
            <a:ext cx="743838" cy="520696"/>
            <a:chOff x="4759529" y="3579024"/>
            <a:chExt cx="743838" cy="520696"/>
          </a:xfrm>
          <a:solidFill>
            <a:srgbClr val="3293C8"/>
          </a:solidFill>
        </p:grpSpPr>
        <p:sp>
          <p:nvSpPr>
            <p:cNvPr id="28" name="Freeform: Shape 27">
              <a:extLst>
                <a:ext uri="{FF2B5EF4-FFF2-40B4-BE49-F238E27FC236}">
                  <a16:creationId xmlns:a16="http://schemas.microsoft.com/office/drawing/2014/main" id="{62E3A27E-5D12-4E50-A505-C7F0165AF5E1}"/>
                </a:ext>
              </a:extLst>
            </p:cNvPr>
            <p:cNvSpPr/>
            <p:nvPr/>
          </p:nvSpPr>
          <p:spPr>
            <a:xfrm>
              <a:off x="4983319" y="3764928"/>
              <a:ext cx="186612" cy="217255"/>
            </a:xfrm>
            <a:custGeom>
              <a:avLst/>
              <a:gdLst>
                <a:gd name="connsiteX0" fmla="*/ 4083 w 92621"/>
                <a:gd name="connsiteY0" fmla="*/ 623 h 107830"/>
                <a:gd name="connsiteX1" fmla="*/ 88284 w 92621"/>
                <a:gd name="connsiteY1" fmla="*/ 76632 h 107830"/>
                <a:gd name="connsiteX2" fmla="*/ 85712 w 92621"/>
                <a:gd name="connsiteY2" fmla="*/ 103493 h 107830"/>
                <a:gd name="connsiteX3" fmla="*/ 58852 w 92621"/>
                <a:gd name="connsiteY3" fmla="*/ 100921 h 107830"/>
                <a:gd name="connsiteX4" fmla="*/ 368 w 92621"/>
                <a:gd name="connsiteY4" fmla="*/ 3671 h 107830"/>
                <a:gd name="connsiteX5" fmla="*/ 4083 w 92621"/>
                <a:gd name="connsiteY5" fmla="*/ 623 h 1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21" h="107830">
                  <a:moveTo>
                    <a:pt x="4083" y="623"/>
                  </a:moveTo>
                  <a:cubicBezTo>
                    <a:pt x="28181" y="21864"/>
                    <a:pt x="83045" y="70346"/>
                    <a:pt x="88284" y="76632"/>
                  </a:cubicBezTo>
                  <a:cubicBezTo>
                    <a:pt x="94951" y="84729"/>
                    <a:pt x="93808" y="96825"/>
                    <a:pt x="85712" y="103493"/>
                  </a:cubicBezTo>
                  <a:cubicBezTo>
                    <a:pt x="77616" y="110160"/>
                    <a:pt x="65519" y="109017"/>
                    <a:pt x="58852" y="100921"/>
                  </a:cubicBezTo>
                  <a:cubicBezTo>
                    <a:pt x="53613" y="94635"/>
                    <a:pt x="16560" y="31389"/>
                    <a:pt x="368" y="3671"/>
                  </a:cubicBezTo>
                  <a:cubicBezTo>
                    <a:pt x="-1061" y="1290"/>
                    <a:pt x="1987" y="-1187"/>
                    <a:pt x="4083" y="623"/>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2174BCF-0CCD-4599-957C-484BFD109740}"/>
                </a:ext>
              </a:extLst>
            </p:cNvPr>
            <p:cNvSpPr/>
            <p:nvPr/>
          </p:nvSpPr>
          <p:spPr>
            <a:xfrm>
              <a:off x="4759529" y="3579024"/>
              <a:ext cx="743838" cy="520696"/>
            </a:xfrm>
            <a:custGeom>
              <a:avLst/>
              <a:gdLst>
                <a:gd name="connsiteX0" fmla="*/ 2857 w 369189"/>
                <a:gd name="connsiteY0" fmla="*/ 152614 h 258437"/>
                <a:gd name="connsiteX1" fmla="*/ 11144 w 369189"/>
                <a:gd name="connsiteY1" fmla="*/ 121468 h 258437"/>
                <a:gd name="connsiteX2" fmla="*/ 24765 w 369189"/>
                <a:gd name="connsiteY2" fmla="*/ 92321 h 258437"/>
                <a:gd name="connsiteX3" fmla="*/ 43244 w 369189"/>
                <a:gd name="connsiteY3" fmla="*/ 65937 h 258437"/>
                <a:gd name="connsiteX4" fmla="*/ 66008 w 369189"/>
                <a:gd name="connsiteY4" fmla="*/ 43172 h 258437"/>
                <a:gd name="connsiteX5" fmla="*/ 92297 w 369189"/>
                <a:gd name="connsiteY5" fmla="*/ 24694 h 258437"/>
                <a:gd name="connsiteX6" fmla="*/ 121444 w 369189"/>
                <a:gd name="connsiteY6" fmla="*/ 11073 h 258437"/>
                <a:gd name="connsiteX7" fmla="*/ 152495 w 369189"/>
                <a:gd name="connsiteY7" fmla="*/ 2786 h 258437"/>
                <a:gd name="connsiteX8" fmla="*/ 216598 w 369189"/>
                <a:gd name="connsiteY8" fmla="*/ 2786 h 258437"/>
                <a:gd name="connsiteX9" fmla="*/ 247745 w 369189"/>
                <a:gd name="connsiteY9" fmla="*/ 11073 h 258437"/>
                <a:gd name="connsiteX10" fmla="*/ 276892 w 369189"/>
                <a:gd name="connsiteY10" fmla="*/ 24694 h 258437"/>
                <a:gd name="connsiteX11" fmla="*/ 303276 w 369189"/>
                <a:gd name="connsiteY11" fmla="*/ 43172 h 258437"/>
                <a:gd name="connsiteX12" fmla="*/ 326041 w 369189"/>
                <a:gd name="connsiteY12" fmla="*/ 65937 h 258437"/>
                <a:gd name="connsiteX13" fmla="*/ 344519 w 369189"/>
                <a:gd name="connsiteY13" fmla="*/ 92226 h 258437"/>
                <a:gd name="connsiteX14" fmla="*/ 358140 w 369189"/>
                <a:gd name="connsiteY14" fmla="*/ 121372 h 258437"/>
                <a:gd name="connsiteX15" fmla="*/ 366427 w 369189"/>
                <a:gd name="connsiteY15" fmla="*/ 152424 h 258437"/>
                <a:gd name="connsiteX16" fmla="*/ 369189 w 369189"/>
                <a:gd name="connsiteY16" fmla="*/ 184428 h 258437"/>
                <a:gd name="connsiteX17" fmla="*/ 366427 w 369189"/>
                <a:gd name="connsiteY17" fmla="*/ 216432 h 258437"/>
                <a:gd name="connsiteX18" fmla="*/ 358140 w 369189"/>
                <a:gd name="connsiteY18" fmla="*/ 247579 h 258437"/>
                <a:gd name="connsiteX19" fmla="*/ 354235 w 369189"/>
                <a:gd name="connsiteY19" fmla="*/ 258342 h 258437"/>
                <a:gd name="connsiteX20" fmla="*/ 340900 w 369189"/>
                <a:gd name="connsiteY20" fmla="*/ 253484 h 258437"/>
                <a:gd name="connsiteX21" fmla="*/ 340900 w 369189"/>
                <a:gd name="connsiteY21" fmla="*/ 253484 h 258437"/>
                <a:gd name="connsiteX22" fmla="*/ 339090 w 369189"/>
                <a:gd name="connsiteY22" fmla="*/ 252817 h 258437"/>
                <a:gd name="connsiteX23" fmla="*/ 332708 w 369189"/>
                <a:gd name="connsiteY23" fmla="*/ 250531 h 258437"/>
                <a:gd name="connsiteX24" fmla="*/ 332708 w 369189"/>
                <a:gd name="connsiteY24" fmla="*/ 250531 h 258437"/>
                <a:gd name="connsiteX25" fmla="*/ 315754 w 369189"/>
                <a:gd name="connsiteY25" fmla="*/ 244340 h 258437"/>
                <a:gd name="connsiteX26" fmla="*/ 323564 w 369189"/>
                <a:gd name="connsiteY26" fmla="*/ 222814 h 258437"/>
                <a:gd name="connsiteX27" fmla="*/ 339947 w 369189"/>
                <a:gd name="connsiteY27" fmla="*/ 228814 h 258437"/>
                <a:gd name="connsiteX28" fmla="*/ 343757 w 369189"/>
                <a:gd name="connsiteY28" fmla="*/ 212527 h 258437"/>
                <a:gd name="connsiteX29" fmla="*/ 345662 w 369189"/>
                <a:gd name="connsiteY29" fmla="*/ 195858 h 258437"/>
                <a:gd name="connsiteX30" fmla="*/ 328231 w 369189"/>
                <a:gd name="connsiteY30" fmla="*/ 195858 h 258437"/>
                <a:gd name="connsiteX31" fmla="*/ 328231 w 369189"/>
                <a:gd name="connsiteY31" fmla="*/ 172998 h 258437"/>
                <a:gd name="connsiteX32" fmla="*/ 345662 w 369189"/>
                <a:gd name="connsiteY32" fmla="*/ 172998 h 258437"/>
                <a:gd name="connsiteX33" fmla="*/ 343757 w 369189"/>
                <a:gd name="connsiteY33" fmla="*/ 156329 h 258437"/>
                <a:gd name="connsiteX34" fmla="*/ 339947 w 369189"/>
                <a:gd name="connsiteY34" fmla="*/ 140041 h 258437"/>
                <a:gd name="connsiteX35" fmla="*/ 323564 w 369189"/>
                <a:gd name="connsiteY35" fmla="*/ 146042 h 258437"/>
                <a:gd name="connsiteX36" fmla="*/ 315754 w 369189"/>
                <a:gd name="connsiteY36" fmla="*/ 124516 h 258437"/>
                <a:gd name="connsiteX37" fmla="*/ 332137 w 369189"/>
                <a:gd name="connsiteY37" fmla="*/ 118515 h 258437"/>
                <a:gd name="connsiteX38" fmla="*/ 324612 w 369189"/>
                <a:gd name="connsiteY38" fmla="*/ 103561 h 258437"/>
                <a:gd name="connsiteX39" fmla="*/ 315373 w 369189"/>
                <a:gd name="connsiteY39" fmla="*/ 89559 h 258437"/>
                <a:gd name="connsiteX40" fmla="*/ 301943 w 369189"/>
                <a:gd name="connsiteY40" fmla="*/ 100798 h 258437"/>
                <a:gd name="connsiteX41" fmla="*/ 287274 w 369189"/>
                <a:gd name="connsiteY41" fmla="*/ 83272 h 258437"/>
                <a:gd name="connsiteX42" fmla="*/ 300704 w 369189"/>
                <a:gd name="connsiteY42" fmla="*/ 72033 h 258437"/>
                <a:gd name="connsiteX43" fmla="*/ 288512 w 369189"/>
                <a:gd name="connsiteY43" fmla="*/ 60603 h 258437"/>
                <a:gd name="connsiteX44" fmla="*/ 275082 w 369189"/>
                <a:gd name="connsiteY44" fmla="*/ 50602 h 258437"/>
                <a:gd name="connsiteX45" fmla="*/ 266319 w 369189"/>
                <a:gd name="connsiteY45" fmla="*/ 65746 h 258437"/>
                <a:gd name="connsiteX46" fmla="*/ 246507 w 369189"/>
                <a:gd name="connsiteY46" fmla="*/ 54316 h 258437"/>
                <a:gd name="connsiteX47" fmla="*/ 255270 w 369189"/>
                <a:gd name="connsiteY47" fmla="*/ 39172 h 258437"/>
                <a:gd name="connsiteX48" fmla="*/ 239935 w 369189"/>
                <a:gd name="connsiteY48" fmla="*/ 32504 h 258437"/>
                <a:gd name="connsiteX49" fmla="*/ 223933 w 369189"/>
                <a:gd name="connsiteY49" fmla="*/ 27742 h 258437"/>
                <a:gd name="connsiteX50" fmla="*/ 220885 w 369189"/>
                <a:gd name="connsiteY50" fmla="*/ 44887 h 258437"/>
                <a:gd name="connsiteX51" fmla="*/ 198311 w 369189"/>
                <a:gd name="connsiteY51" fmla="*/ 40886 h 258437"/>
                <a:gd name="connsiteX52" fmla="*/ 201358 w 369189"/>
                <a:gd name="connsiteY52" fmla="*/ 23741 h 258437"/>
                <a:gd name="connsiteX53" fmla="*/ 167926 w 369189"/>
                <a:gd name="connsiteY53" fmla="*/ 23741 h 258437"/>
                <a:gd name="connsiteX54" fmla="*/ 170974 w 369189"/>
                <a:gd name="connsiteY54" fmla="*/ 40886 h 258437"/>
                <a:gd name="connsiteX55" fmla="*/ 148399 w 369189"/>
                <a:gd name="connsiteY55" fmla="*/ 44887 h 258437"/>
                <a:gd name="connsiteX56" fmla="*/ 145352 w 369189"/>
                <a:gd name="connsiteY56" fmla="*/ 27742 h 258437"/>
                <a:gd name="connsiteX57" fmla="*/ 129349 w 369189"/>
                <a:gd name="connsiteY57" fmla="*/ 32504 h 258437"/>
                <a:gd name="connsiteX58" fmla="*/ 113919 w 369189"/>
                <a:gd name="connsiteY58" fmla="*/ 39172 h 258437"/>
                <a:gd name="connsiteX59" fmla="*/ 122682 w 369189"/>
                <a:gd name="connsiteY59" fmla="*/ 54316 h 258437"/>
                <a:gd name="connsiteX60" fmla="*/ 102870 w 369189"/>
                <a:gd name="connsiteY60" fmla="*/ 65746 h 258437"/>
                <a:gd name="connsiteX61" fmla="*/ 94107 w 369189"/>
                <a:gd name="connsiteY61" fmla="*/ 50602 h 258437"/>
                <a:gd name="connsiteX62" fmla="*/ 80677 w 369189"/>
                <a:gd name="connsiteY62" fmla="*/ 60603 h 258437"/>
                <a:gd name="connsiteX63" fmla="*/ 68485 w 369189"/>
                <a:gd name="connsiteY63" fmla="*/ 72128 h 258437"/>
                <a:gd name="connsiteX64" fmla="*/ 81915 w 369189"/>
                <a:gd name="connsiteY64" fmla="*/ 83368 h 258437"/>
                <a:gd name="connsiteX65" fmla="*/ 67246 w 369189"/>
                <a:gd name="connsiteY65" fmla="*/ 100894 h 258437"/>
                <a:gd name="connsiteX66" fmla="*/ 53816 w 369189"/>
                <a:gd name="connsiteY66" fmla="*/ 89654 h 258437"/>
                <a:gd name="connsiteX67" fmla="*/ 44577 w 369189"/>
                <a:gd name="connsiteY67" fmla="*/ 103656 h 258437"/>
                <a:gd name="connsiteX68" fmla="*/ 37052 w 369189"/>
                <a:gd name="connsiteY68" fmla="*/ 118610 h 258437"/>
                <a:gd name="connsiteX69" fmla="*/ 53435 w 369189"/>
                <a:gd name="connsiteY69" fmla="*/ 124611 h 258437"/>
                <a:gd name="connsiteX70" fmla="*/ 45625 w 369189"/>
                <a:gd name="connsiteY70" fmla="*/ 146137 h 258437"/>
                <a:gd name="connsiteX71" fmla="*/ 29242 w 369189"/>
                <a:gd name="connsiteY71" fmla="*/ 140137 h 258437"/>
                <a:gd name="connsiteX72" fmla="*/ 25432 w 369189"/>
                <a:gd name="connsiteY72" fmla="*/ 156424 h 258437"/>
                <a:gd name="connsiteX73" fmla="*/ 23527 w 369189"/>
                <a:gd name="connsiteY73" fmla="*/ 173093 h 258437"/>
                <a:gd name="connsiteX74" fmla="*/ 40957 w 369189"/>
                <a:gd name="connsiteY74" fmla="*/ 173093 h 258437"/>
                <a:gd name="connsiteX75" fmla="*/ 40957 w 369189"/>
                <a:gd name="connsiteY75" fmla="*/ 195953 h 258437"/>
                <a:gd name="connsiteX76" fmla="*/ 23527 w 369189"/>
                <a:gd name="connsiteY76" fmla="*/ 195953 h 258437"/>
                <a:gd name="connsiteX77" fmla="*/ 25432 w 369189"/>
                <a:gd name="connsiteY77" fmla="*/ 212622 h 258437"/>
                <a:gd name="connsiteX78" fmla="*/ 29242 w 369189"/>
                <a:gd name="connsiteY78" fmla="*/ 228910 h 258437"/>
                <a:gd name="connsiteX79" fmla="*/ 45625 w 369189"/>
                <a:gd name="connsiteY79" fmla="*/ 222909 h 258437"/>
                <a:gd name="connsiteX80" fmla="*/ 53435 w 369189"/>
                <a:gd name="connsiteY80" fmla="*/ 244435 h 258437"/>
                <a:gd name="connsiteX81" fmla="*/ 28289 w 369189"/>
                <a:gd name="connsiteY81" fmla="*/ 253579 h 258437"/>
                <a:gd name="connsiteX82" fmla="*/ 28289 w 369189"/>
                <a:gd name="connsiteY82" fmla="*/ 253579 h 258437"/>
                <a:gd name="connsiteX83" fmla="*/ 14954 w 369189"/>
                <a:gd name="connsiteY83" fmla="*/ 258437 h 258437"/>
                <a:gd name="connsiteX84" fmla="*/ 11049 w 369189"/>
                <a:gd name="connsiteY84" fmla="*/ 247674 h 258437"/>
                <a:gd name="connsiteX85" fmla="*/ 2762 w 369189"/>
                <a:gd name="connsiteY85" fmla="*/ 216622 h 258437"/>
                <a:gd name="connsiteX86" fmla="*/ 0 w 369189"/>
                <a:gd name="connsiteY86" fmla="*/ 184618 h 258437"/>
                <a:gd name="connsiteX87" fmla="*/ 2857 w 369189"/>
                <a:gd name="connsiteY87" fmla="*/ 152614 h 25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69189" h="258437">
                  <a:moveTo>
                    <a:pt x="2857" y="152614"/>
                  </a:moveTo>
                  <a:cubicBezTo>
                    <a:pt x="4667" y="142042"/>
                    <a:pt x="7525" y="131564"/>
                    <a:pt x="11144" y="121468"/>
                  </a:cubicBezTo>
                  <a:cubicBezTo>
                    <a:pt x="14859" y="111371"/>
                    <a:pt x="19431" y="101560"/>
                    <a:pt x="24765" y="92321"/>
                  </a:cubicBezTo>
                  <a:cubicBezTo>
                    <a:pt x="30099" y="83082"/>
                    <a:pt x="36290" y="74224"/>
                    <a:pt x="43244" y="65937"/>
                  </a:cubicBezTo>
                  <a:cubicBezTo>
                    <a:pt x="50102" y="57745"/>
                    <a:pt x="57817" y="50125"/>
                    <a:pt x="66008" y="43172"/>
                  </a:cubicBezTo>
                  <a:cubicBezTo>
                    <a:pt x="74200" y="36314"/>
                    <a:pt x="83058" y="30028"/>
                    <a:pt x="92297" y="24694"/>
                  </a:cubicBezTo>
                  <a:cubicBezTo>
                    <a:pt x="101537" y="19360"/>
                    <a:pt x="111347" y="14788"/>
                    <a:pt x="121444" y="11073"/>
                  </a:cubicBezTo>
                  <a:cubicBezTo>
                    <a:pt x="131445" y="7453"/>
                    <a:pt x="141922" y="4596"/>
                    <a:pt x="152495" y="2786"/>
                  </a:cubicBezTo>
                  <a:cubicBezTo>
                    <a:pt x="173450" y="-929"/>
                    <a:pt x="195644" y="-929"/>
                    <a:pt x="216598" y="2786"/>
                  </a:cubicBezTo>
                  <a:cubicBezTo>
                    <a:pt x="227171" y="4596"/>
                    <a:pt x="237649" y="7453"/>
                    <a:pt x="247745" y="11073"/>
                  </a:cubicBezTo>
                  <a:cubicBezTo>
                    <a:pt x="257842" y="14788"/>
                    <a:pt x="267653" y="19360"/>
                    <a:pt x="276892" y="24694"/>
                  </a:cubicBezTo>
                  <a:cubicBezTo>
                    <a:pt x="286131" y="30028"/>
                    <a:pt x="294989" y="36219"/>
                    <a:pt x="303276" y="43172"/>
                  </a:cubicBezTo>
                  <a:cubicBezTo>
                    <a:pt x="311468" y="50030"/>
                    <a:pt x="319088" y="57745"/>
                    <a:pt x="326041" y="65937"/>
                  </a:cubicBezTo>
                  <a:cubicBezTo>
                    <a:pt x="332994" y="74224"/>
                    <a:pt x="339185" y="83082"/>
                    <a:pt x="344519" y="92226"/>
                  </a:cubicBezTo>
                  <a:cubicBezTo>
                    <a:pt x="349853" y="101465"/>
                    <a:pt x="354425" y="111276"/>
                    <a:pt x="358140" y="121372"/>
                  </a:cubicBezTo>
                  <a:cubicBezTo>
                    <a:pt x="361855" y="131469"/>
                    <a:pt x="364617" y="141946"/>
                    <a:pt x="366427" y="152424"/>
                  </a:cubicBezTo>
                  <a:cubicBezTo>
                    <a:pt x="368237" y="162901"/>
                    <a:pt x="369189" y="173760"/>
                    <a:pt x="369189" y="184428"/>
                  </a:cubicBezTo>
                  <a:cubicBezTo>
                    <a:pt x="369189" y="195191"/>
                    <a:pt x="368237" y="205954"/>
                    <a:pt x="366427" y="216432"/>
                  </a:cubicBezTo>
                  <a:cubicBezTo>
                    <a:pt x="364617" y="227005"/>
                    <a:pt x="361760" y="237482"/>
                    <a:pt x="358140" y="247579"/>
                  </a:cubicBezTo>
                  <a:lnTo>
                    <a:pt x="354235" y="258342"/>
                  </a:lnTo>
                  <a:lnTo>
                    <a:pt x="340900" y="253484"/>
                  </a:lnTo>
                  <a:lnTo>
                    <a:pt x="340900" y="253484"/>
                  </a:lnTo>
                  <a:lnTo>
                    <a:pt x="339090" y="252817"/>
                  </a:lnTo>
                  <a:lnTo>
                    <a:pt x="332708" y="250531"/>
                  </a:lnTo>
                  <a:lnTo>
                    <a:pt x="332708" y="250531"/>
                  </a:lnTo>
                  <a:lnTo>
                    <a:pt x="315754" y="244340"/>
                  </a:lnTo>
                  <a:lnTo>
                    <a:pt x="323564" y="222814"/>
                  </a:lnTo>
                  <a:lnTo>
                    <a:pt x="339947" y="228814"/>
                  </a:lnTo>
                  <a:cubicBezTo>
                    <a:pt x="341471" y="223480"/>
                    <a:pt x="342805" y="218051"/>
                    <a:pt x="343757" y="212527"/>
                  </a:cubicBezTo>
                  <a:cubicBezTo>
                    <a:pt x="344710" y="207097"/>
                    <a:pt x="345281" y="201478"/>
                    <a:pt x="345662" y="195858"/>
                  </a:cubicBezTo>
                  <a:lnTo>
                    <a:pt x="328231" y="195858"/>
                  </a:lnTo>
                  <a:lnTo>
                    <a:pt x="328231" y="172998"/>
                  </a:lnTo>
                  <a:lnTo>
                    <a:pt x="345662" y="172998"/>
                  </a:lnTo>
                  <a:cubicBezTo>
                    <a:pt x="345281" y="167378"/>
                    <a:pt x="344710" y="161854"/>
                    <a:pt x="343757" y="156329"/>
                  </a:cubicBezTo>
                  <a:cubicBezTo>
                    <a:pt x="342805" y="150805"/>
                    <a:pt x="341471" y="145375"/>
                    <a:pt x="339947" y="140041"/>
                  </a:cubicBezTo>
                  <a:lnTo>
                    <a:pt x="323564" y="146042"/>
                  </a:lnTo>
                  <a:lnTo>
                    <a:pt x="315754" y="124516"/>
                  </a:lnTo>
                  <a:lnTo>
                    <a:pt x="332137" y="118515"/>
                  </a:lnTo>
                  <a:cubicBezTo>
                    <a:pt x="329851" y="113371"/>
                    <a:pt x="327374" y="108418"/>
                    <a:pt x="324612" y="103561"/>
                  </a:cubicBezTo>
                  <a:cubicBezTo>
                    <a:pt x="321850" y="98798"/>
                    <a:pt x="318706" y="94131"/>
                    <a:pt x="315373" y="89559"/>
                  </a:cubicBezTo>
                  <a:lnTo>
                    <a:pt x="301943" y="100798"/>
                  </a:lnTo>
                  <a:lnTo>
                    <a:pt x="287274" y="83272"/>
                  </a:lnTo>
                  <a:lnTo>
                    <a:pt x="300704" y="72033"/>
                  </a:lnTo>
                  <a:cubicBezTo>
                    <a:pt x="296799" y="68032"/>
                    <a:pt x="292798" y="64127"/>
                    <a:pt x="288512" y="60603"/>
                  </a:cubicBezTo>
                  <a:cubicBezTo>
                    <a:pt x="284226" y="56983"/>
                    <a:pt x="279749" y="53745"/>
                    <a:pt x="275082" y="50602"/>
                  </a:cubicBezTo>
                  <a:lnTo>
                    <a:pt x="266319" y="65746"/>
                  </a:lnTo>
                  <a:lnTo>
                    <a:pt x="246507" y="54316"/>
                  </a:lnTo>
                  <a:lnTo>
                    <a:pt x="255270" y="39172"/>
                  </a:lnTo>
                  <a:cubicBezTo>
                    <a:pt x="250222" y="36695"/>
                    <a:pt x="245173" y="34409"/>
                    <a:pt x="239935" y="32504"/>
                  </a:cubicBezTo>
                  <a:cubicBezTo>
                    <a:pt x="234696" y="30599"/>
                    <a:pt x="229362" y="29075"/>
                    <a:pt x="223933" y="27742"/>
                  </a:cubicBezTo>
                  <a:lnTo>
                    <a:pt x="220885" y="44887"/>
                  </a:lnTo>
                  <a:lnTo>
                    <a:pt x="198311" y="40886"/>
                  </a:lnTo>
                  <a:lnTo>
                    <a:pt x="201358" y="23741"/>
                  </a:lnTo>
                  <a:cubicBezTo>
                    <a:pt x="190310" y="22598"/>
                    <a:pt x="179070" y="22598"/>
                    <a:pt x="167926" y="23741"/>
                  </a:cubicBezTo>
                  <a:lnTo>
                    <a:pt x="170974" y="40886"/>
                  </a:lnTo>
                  <a:lnTo>
                    <a:pt x="148399" y="44887"/>
                  </a:lnTo>
                  <a:lnTo>
                    <a:pt x="145352" y="27742"/>
                  </a:lnTo>
                  <a:cubicBezTo>
                    <a:pt x="139922" y="29075"/>
                    <a:pt x="134588" y="30599"/>
                    <a:pt x="129349" y="32504"/>
                  </a:cubicBezTo>
                  <a:cubicBezTo>
                    <a:pt x="124111" y="34409"/>
                    <a:pt x="118967" y="36695"/>
                    <a:pt x="113919" y="39172"/>
                  </a:cubicBezTo>
                  <a:lnTo>
                    <a:pt x="122682" y="54316"/>
                  </a:lnTo>
                  <a:lnTo>
                    <a:pt x="102870" y="65746"/>
                  </a:lnTo>
                  <a:lnTo>
                    <a:pt x="94107" y="50602"/>
                  </a:lnTo>
                  <a:cubicBezTo>
                    <a:pt x="89535" y="53745"/>
                    <a:pt x="84963" y="56983"/>
                    <a:pt x="80677" y="60603"/>
                  </a:cubicBezTo>
                  <a:cubicBezTo>
                    <a:pt x="76390" y="64222"/>
                    <a:pt x="72390" y="68032"/>
                    <a:pt x="68485" y="72128"/>
                  </a:cubicBezTo>
                  <a:lnTo>
                    <a:pt x="81915" y="83368"/>
                  </a:lnTo>
                  <a:lnTo>
                    <a:pt x="67246" y="100894"/>
                  </a:lnTo>
                  <a:lnTo>
                    <a:pt x="53816" y="89654"/>
                  </a:lnTo>
                  <a:cubicBezTo>
                    <a:pt x="50482" y="94226"/>
                    <a:pt x="47435" y="98798"/>
                    <a:pt x="44577" y="103656"/>
                  </a:cubicBezTo>
                  <a:cubicBezTo>
                    <a:pt x="41815" y="108418"/>
                    <a:pt x="39338" y="113467"/>
                    <a:pt x="37052" y="118610"/>
                  </a:cubicBezTo>
                  <a:lnTo>
                    <a:pt x="53435" y="124611"/>
                  </a:lnTo>
                  <a:lnTo>
                    <a:pt x="45625" y="146137"/>
                  </a:lnTo>
                  <a:lnTo>
                    <a:pt x="29242" y="140137"/>
                  </a:lnTo>
                  <a:cubicBezTo>
                    <a:pt x="27718" y="145471"/>
                    <a:pt x="26384" y="150900"/>
                    <a:pt x="25432" y="156424"/>
                  </a:cubicBezTo>
                  <a:cubicBezTo>
                    <a:pt x="24479" y="161854"/>
                    <a:pt x="23908" y="167473"/>
                    <a:pt x="23527" y="173093"/>
                  </a:cubicBezTo>
                  <a:lnTo>
                    <a:pt x="40957" y="173093"/>
                  </a:lnTo>
                  <a:lnTo>
                    <a:pt x="40957" y="195953"/>
                  </a:lnTo>
                  <a:lnTo>
                    <a:pt x="23527" y="195953"/>
                  </a:lnTo>
                  <a:cubicBezTo>
                    <a:pt x="23908" y="201573"/>
                    <a:pt x="24479" y="207097"/>
                    <a:pt x="25432" y="212622"/>
                  </a:cubicBezTo>
                  <a:cubicBezTo>
                    <a:pt x="26384" y="218146"/>
                    <a:pt x="27718" y="223576"/>
                    <a:pt x="29242" y="228910"/>
                  </a:cubicBezTo>
                  <a:lnTo>
                    <a:pt x="45625" y="222909"/>
                  </a:lnTo>
                  <a:lnTo>
                    <a:pt x="53435" y="244435"/>
                  </a:lnTo>
                  <a:lnTo>
                    <a:pt x="28289" y="253579"/>
                  </a:lnTo>
                  <a:lnTo>
                    <a:pt x="28289" y="253579"/>
                  </a:lnTo>
                  <a:lnTo>
                    <a:pt x="14954" y="258437"/>
                  </a:lnTo>
                  <a:lnTo>
                    <a:pt x="11049" y="247674"/>
                  </a:lnTo>
                  <a:cubicBezTo>
                    <a:pt x="7334" y="237577"/>
                    <a:pt x="4572" y="227100"/>
                    <a:pt x="2762" y="216622"/>
                  </a:cubicBezTo>
                  <a:cubicBezTo>
                    <a:pt x="953" y="206145"/>
                    <a:pt x="0" y="195382"/>
                    <a:pt x="0" y="184618"/>
                  </a:cubicBezTo>
                  <a:cubicBezTo>
                    <a:pt x="0" y="173855"/>
                    <a:pt x="1048" y="163092"/>
                    <a:pt x="2857" y="152614"/>
                  </a:cubicBezTo>
                  <a:close/>
                </a:path>
              </a:pathLst>
            </a:custGeom>
            <a:grpFill/>
            <a:ln w="9525" cap="flat">
              <a:noFill/>
              <a:prstDash val="solid"/>
              <a:miter/>
            </a:ln>
          </p:spPr>
          <p:txBody>
            <a:bodyPr rtlCol="0" anchor="ctr"/>
            <a:lstStyle/>
            <a:p>
              <a:endParaRPr lang="en-US"/>
            </a:p>
          </p:txBody>
        </p:sp>
      </p:grpSp>
      <p:pic>
        <p:nvPicPr>
          <p:cNvPr id="40" name="Graphic 39">
            <a:extLst>
              <a:ext uri="{FF2B5EF4-FFF2-40B4-BE49-F238E27FC236}">
                <a16:creationId xmlns:a16="http://schemas.microsoft.com/office/drawing/2014/main" id="{08AE2BA0-1EB2-498C-BB5B-26129EC710F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526" y="4739030"/>
            <a:ext cx="1106951" cy="415106"/>
          </a:xfrm>
          <a:prstGeom prst="rect">
            <a:avLst/>
          </a:prstGeom>
        </p:spPr>
      </p:pic>
      <p:sp>
        <p:nvSpPr>
          <p:cNvPr id="37" name="Freeform: Shape 36">
            <a:extLst>
              <a:ext uri="{FF2B5EF4-FFF2-40B4-BE49-F238E27FC236}">
                <a16:creationId xmlns:a16="http://schemas.microsoft.com/office/drawing/2014/main" id="{BF48190C-DC39-4914-9529-D4CDDFDEF30A}"/>
              </a:ext>
              <a:ext uri="{C183D7F6-B498-43B3-948B-1728B52AA6E4}">
                <adec:decorative xmlns:adec="http://schemas.microsoft.com/office/drawing/2017/decorative" val="1"/>
              </a:ext>
            </a:extLst>
          </p:cNvPr>
          <p:cNvSpPr/>
          <p:nvPr/>
        </p:nvSpPr>
        <p:spPr>
          <a:xfrm>
            <a:off x="905206" y="5513129"/>
            <a:ext cx="583593" cy="530818"/>
          </a:xfrm>
          <a:custGeom>
            <a:avLst/>
            <a:gdLst>
              <a:gd name="connsiteX0" fmla="*/ 264128 w 289655"/>
              <a:gd name="connsiteY0" fmla="*/ 237935 h 263461"/>
              <a:gd name="connsiteX1" fmla="*/ 238601 w 289655"/>
              <a:gd name="connsiteY1" fmla="*/ 237935 h 263461"/>
              <a:gd name="connsiteX2" fmla="*/ 223266 w 289655"/>
              <a:gd name="connsiteY2" fmla="*/ 83249 h 263461"/>
              <a:gd name="connsiteX3" fmla="*/ 206216 w 289655"/>
              <a:gd name="connsiteY3" fmla="*/ 67913 h 263461"/>
              <a:gd name="connsiteX4" fmla="*/ 83534 w 289655"/>
              <a:gd name="connsiteY4" fmla="*/ 67913 h 263461"/>
              <a:gd name="connsiteX5" fmla="*/ 66484 w 289655"/>
              <a:gd name="connsiteY5" fmla="*/ 83249 h 263461"/>
              <a:gd name="connsiteX6" fmla="*/ 51149 w 289655"/>
              <a:gd name="connsiteY6" fmla="*/ 237935 h 263461"/>
              <a:gd name="connsiteX7" fmla="*/ 25622 w 289655"/>
              <a:gd name="connsiteY7" fmla="*/ 237935 h 263461"/>
              <a:gd name="connsiteX8" fmla="*/ 25622 w 289655"/>
              <a:gd name="connsiteY8" fmla="*/ 263462 h 263461"/>
              <a:gd name="connsiteX9" fmla="*/ 264223 w 289655"/>
              <a:gd name="connsiteY9" fmla="*/ 263462 h 263461"/>
              <a:gd name="connsiteX10" fmla="*/ 264223 w 289655"/>
              <a:gd name="connsiteY10" fmla="*/ 237935 h 263461"/>
              <a:gd name="connsiteX11" fmla="*/ 182308 w 289655"/>
              <a:gd name="connsiteY11" fmla="*/ 110490 h 263461"/>
              <a:gd name="connsiteX12" fmla="*/ 193357 w 289655"/>
              <a:gd name="connsiteY12" fmla="*/ 220980 h 263461"/>
              <a:gd name="connsiteX13" fmla="*/ 175927 w 289655"/>
              <a:gd name="connsiteY13" fmla="*/ 220980 h 263461"/>
              <a:gd name="connsiteX14" fmla="*/ 165259 w 289655"/>
              <a:gd name="connsiteY14" fmla="*/ 110490 h 263461"/>
              <a:gd name="connsiteX15" fmla="*/ 182308 w 289655"/>
              <a:gd name="connsiteY15" fmla="*/ 110490 h 263461"/>
              <a:gd name="connsiteX16" fmla="*/ 144875 w 289655"/>
              <a:gd name="connsiteY16" fmla="*/ 0 h 263461"/>
              <a:gd name="connsiteX17" fmla="*/ 144875 w 289655"/>
              <a:gd name="connsiteY17" fmla="*/ 0 h 263461"/>
              <a:gd name="connsiteX18" fmla="*/ 136303 w 289655"/>
              <a:gd name="connsiteY18" fmla="*/ 8477 h 263461"/>
              <a:gd name="connsiteX19" fmla="*/ 136303 w 289655"/>
              <a:gd name="connsiteY19" fmla="*/ 42482 h 263461"/>
              <a:gd name="connsiteX20" fmla="*/ 144780 w 289655"/>
              <a:gd name="connsiteY20" fmla="*/ 50959 h 263461"/>
              <a:gd name="connsiteX21" fmla="*/ 144780 w 289655"/>
              <a:gd name="connsiteY21" fmla="*/ 50959 h 263461"/>
              <a:gd name="connsiteX22" fmla="*/ 153257 w 289655"/>
              <a:gd name="connsiteY22" fmla="*/ 42482 h 263461"/>
              <a:gd name="connsiteX23" fmla="*/ 153257 w 289655"/>
              <a:gd name="connsiteY23" fmla="*/ 8477 h 263461"/>
              <a:gd name="connsiteX24" fmla="*/ 144875 w 289655"/>
              <a:gd name="connsiteY24" fmla="*/ 0 h 263461"/>
              <a:gd name="connsiteX25" fmla="*/ 266224 w 289655"/>
              <a:gd name="connsiteY25" fmla="*/ 23622 h 263461"/>
              <a:gd name="connsiteX26" fmla="*/ 266224 w 289655"/>
              <a:gd name="connsiteY26" fmla="*/ 23622 h 263461"/>
              <a:gd name="connsiteX27" fmla="*/ 254222 w 289655"/>
              <a:gd name="connsiteY27" fmla="*/ 23622 h 263461"/>
              <a:gd name="connsiteX28" fmla="*/ 232219 w 289655"/>
              <a:gd name="connsiteY28" fmla="*/ 45529 h 263461"/>
              <a:gd name="connsiteX29" fmla="*/ 232219 w 289655"/>
              <a:gd name="connsiteY29" fmla="*/ 57531 h 263461"/>
              <a:gd name="connsiteX30" fmla="*/ 232219 w 289655"/>
              <a:gd name="connsiteY30" fmla="*/ 57531 h 263461"/>
              <a:gd name="connsiteX31" fmla="*/ 244221 w 289655"/>
              <a:gd name="connsiteY31" fmla="*/ 57531 h 263461"/>
              <a:gd name="connsiteX32" fmla="*/ 266224 w 289655"/>
              <a:gd name="connsiteY32" fmla="*/ 35624 h 263461"/>
              <a:gd name="connsiteX33" fmla="*/ 266224 w 289655"/>
              <a:gd name="connsiteY33" fmla="*/ 23622 h 263461"/>
              <a:gd name="connsiteX34" fmla="*/ 57245 w 289655"/>
              <a:gd name="connsiteY34" fmla="*/ 45339 h 263461"/>
              <a:gd name="connsiteX35" fmla="*/ 35242 w 289655"/>
              <a:gd name="connsiteY35" fmla="*/ 23432 h 263461"/>
              <a:gd name="connsiteX36" fmla="*/ 23241 w 289655"/>
              <a:gd name="connsiteY36" fmla="*/ 23432 h 263461"/>
              <a:gd name="connsiteX37" fmla="*/ 23241 w 289655"/>
              <a:gd name="connsiteY37" fmla="*/ 23432 h 263461"/>
              <a:gd name="connsiteX38" fmla="*/ 23241 w 289655"/>
              <a:gd name="connsiteY38" fmla="*/ 35433 h 263461"/>
              <a:gd name="connsiteX39" fmla="*/ 45244 w 289655"/>
              <a:gd name="connsiteY39" fmla="*/ 57341 h 263461"/>
              <a:gd name="connsiteX40" fmla="*/ 57245 w 289655"/>
              <a:gd name="connsiteY40" fmla="*/ 57341 h 263461"/>
              <a:gd name="connsiteX41" fmla="*/ 57245 w 289655"/>
              <a:gd name="connsiteY41" fmla="*/ 57341 h 263461"/>
              <a:gd name="connsiteX42" fmla="*/ 57245 w 289655"/>
              <a:gd name="connsiteY42" fmla="*/ 45339 h 263461"/>
              <a:gd name="connsiteX43" fmla="*/ 247078 w 289655"/>
              <a:gd name="connsiteY43" fmla="*/ 127445 h 263461"/>
              <a:gd name="connsiteX44" fmla="*/ 247078 w 289655"/>
              <a:gd name="connsiteY44" fmla="*/ 127445 h 263461"/>
              <a:gd name="connsiteX45" fmla="*/ 255556 w 289655"/>
              <a:gd name="connsiteY45" fmla="*/ 135922 h 263461"/>
              <a:gd name="connsiteX46" fmla="*/ 281178 w 289655"/>
              <a:gd name="connsiteY46" fmla="*/ 135922 h 263461"/>
              <a:gd name="connsiteX47" fmla="*/ 289655 w 289655"/>
              <a:gd name="connsiteY47" fmla="*/ 127445 h 263461"/>
              <a:gd name="connsiteX48" fmla="*/ 289655 w 289655"/>
              <a:gd name="connsiteY48" fmla="*/ 127445 h 263461"/>
              <a:gd name="connsiteX49" fmla="*/ 281178 w 289655"/>
              <a:gd name="connsiteY49" fmla="*/ 118967 h 263461"/>
              <a:gd name="connsiteX50" fmla="*/ 255556 w 289655"/>
              <a:gd name="connsiteY50" fmla="*/ 118967 h 263461"/>
              <a:gd name="connsiteX51" fmla="*/ 247078 w 289655"/>
              <a:gd name="connsiteY51" fmla="*/ 127445 h 263461"/>
              <a:gd name="connsiteX52" fmla="*/ 34100 w 289655"/>
              <a:gd name="connsiteY52" fmla="*/ 118967 h 263461"/>
              <a:gd name="connsiteX53" fmla="*/ 8477 w 289655"/>
              <a:gd name="connsiteY53" fmla="*/ 118967 h 263461"/>
              <a:gd name="connsiteX54" fmla="*/ 0 w 289655"/>
              <a:gd name="connsiteY54" fmla="*/ 127445 h 263461"/>
              <a:gd name="connsiteX55" fmla="*/ 0 w 289655"/>
              <a:gd name="connsiteY55" fmla="*/ 127445 h 263461"/>
              <a:gd name="connsiteX56" fmla="*/ 8477 w 289655"/>
              <a:gd name="connsiteY56" fmla="*/ 135922 h 263461"/>
              <a:gd name="connsiteX57" fmla="*/ 34100 w 289655"/>
              <a:gd name="connsiteY57" fmla="*/ 135922 h 263461"/>
              <a:gd name="connsiteX58" fmla="*/ 42577 w 289655"/>
              <a:gd name="connsiteY58" fmla="*/ 127445 h 263461"/>
              <a:gd name="connsiteX59" fmla="*/ 42577 w 289655"/>
              <a:gd name="connsiteY59" fmla="*/ 127445 h 263461"/>
              <a:gd name="connsiteX60" fmla="*/ 34100 w 289655"/>
              <a:gd name="connsiteY60" fmla="*/ 118967 h 26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9655" h="263461">
                <a:moveTo>
                  <a:pt x="264128" y="237935"/>
                </a:moveTo>
                <a:lnTo>
                  <a:pt x="238601" y="237935"/>
                </a:lnTo>
                <a:lnTo>
                  <a:pt x="223266" y="83249"/>
                </a:lnTo>
                <a:cubicBezTo>
                  <a:pt x="222409" y="74771"/>
                  <a:pt x="215170" y="67913"/>
                  <a:pt x="206216" y="67913"/>
                </a:cubicBezTo>
                <a:lnTo>
                  <a:pt x="83534" y="67913"/>
                </a:lnTo>
                <a:cubicBezTo>
                  <a:pt x="74581" y="67913"/>
                  <a:pt x="67342" y="74676"/>
                  <a:pt x="66484" y="83249"/>
                </a:cubicBezTo>
                <a:lnTo>
                  <a:pt x="51149" y="237935"/>
                </a:lnTo>
                <a:lnTo>
                  <a:pt x="25622" y="237935"/>
                </a:lnTo>
                <a:lnTo>
                  <a:pt x="25622" y="263462"/>
                </a:lnTo>
                <a:lnTo>
                  <a:pt x="264223" y="263462"/>
                </a:lnTo>
                <a:lnTo>
                  <a:pt x="264223" y="237935"/>
                </a:lnTo>
                <a:close/>
                <a:moveTo>
                  <a:pt x="182308" y="110490"/>
                </a:moveTo>
                <a:lnTo>
                  <a:pt x="193357" y="220980"/>
                </a:lnTo>
                <a:lnTo>
                  <a:pt x="175927" y="220980"/>
                </a:lnTo>
                <a:lnTo>
                  <a:pt x="165259" y="110490"/>
                </a:lnTo>
                <a:lnTo>
                  <a:pt x="182308" y="110490"/>
                </a:lnTo>
                <a:close/>
                <a:moveTo>
                  <a:pt x="144875" y="0"/>
                </a:moveTo>
                <a:lnTo>
                  <a:pt x="144875" y="0"/>
                </a:lnTo>
                <a:cubicBezTo>
                  <a:pt x="140113" y="0"/>
                  <a:pt x="136303" y="3810"/>
                  <a:pt x="136303" y="8477"/>
                </a:cubicBezTo>
                <a:lnTo>
                  <a:pt x="136303" y="42482"/>
                </a:lnTo>
                <a:cubicBezTo>
                  <a:pt x="136303" y="47149"/>
                  <a:pt x="140113" y="50959"/>
                  <a:pt x="144780" y="50959"/>
                </a:cubicBezTo>
                <a:lnTo>
                  <a:pt x="144780" y="50959"/>
                </a:lnTo>
                <a:cubicBezTo>
                  <a:pt x="149447" y="50959"/>
                  <a:pt x="153257" y="47149"/>
                  <a:pt x="153257" y="42482"/>
                </a:cubicBezTo>
                <a:lnTo>
                  <a:pt x="153257" y="8477"/>
                </a:lnTo>
                <a:cubicBezTo>
                  <a:pt x="153352" y="3810"/>
                  <a:pt x="149543" y="0"/>
                  <a:pt x="144875" y="0"/>
                </a:cubicBezTo>
                <a:close/>
                <a:moveTo>
                  <a:pt x="266224" y="23622"/>
                </a:moveTo>
                <a:lnTo>
                  <a:pt x="266224" y="23622"/>
                </a:lnTo>
                <a:cubicBezTo>
                  <a:pt x="262890" y="20288"/>
                  <a:pt x="257556" y="20288"/>
                  <a:pt x="254222" y="23622"/>
                </a:cubicBezTo>
                <a:lnTo>
                  <a:pt x="232219" y="45529"/>
                </a:lnTo>
                <a:cubicBezTo>
                  <a:pt x="228886" y="48863"/>
                  <a:pt x="228886" y="54197"/>
                  <a:pt x="232219" y="57531"/>
                </a:cubicBezTo>
                <a:lnTo>
                  <a:pt x="232219" y="57531"/>
                </a:lnTo>
                <a:cubicBezTo>
                  <a:pt x="235553" y="60865"/>
                  <a:pt x="240887" y="60865"/>
                  <a:pt x="244221" y="57531"/>
                </a:cubicBezTo>
                <a:lnTo>
                  <a:pt x="266224" y="35624"/>
                </a:lnTo>
                <a:cubicBezTo>
                  <a:pt x="269557" y="32290"/>
                  <a:pt x="269557" y="26861"/>
                  <a:pt x="266224" y="23622"/>
                </a:cubicBezTo>
                <a:close/>
                <a:moveTo>
                  <a:pt x="57245" y="45339"/>
                </a:moveTo>
                <a:lnTo>
                  <a:pt x="35242" y="23432"/>
                </a:lnTo>
                <a:cubicBezTo>
                  <a:pt x="31909" y="20098"/>
                  <a:pt x="26575" y="20098"/>
                  <a:pt x="23241" y="23432"/>
                </a:cubicBezTo>
                <a:lnTo>
                  <a:pt x="23241" y="23432"/>
                </a:lnTo>
                <a:cubicBezTo>
                  <a:pt x="19907" y="26765"/>
                  <a:pt x="19907" y="32099"/>
                  <a:pt x="23241" y="35433"/>
                </a:cubicBezTo>
                <a:lnTo>
                  <a:pt x="45244" y="57341"/>
                </a:lnTo>
                <a:cubicBezTo>
                  <a:pt x="48577" y="60674"/>
                  <a:pt x="53911" y="60674"/>
                  <a:pt x="57245" y="57341"/>
                </a:cubicBezTo>
                <a:lnTo>
                  <a:pt x="57245" y="57341"/>
                </a:lnTo>
                <a:cubicBezTo>
                  <a:pt x="60579" y="54007"/>
                  <a:pt x="60579" y="48578"/>
                  <a:pt x="57245" y="45339"/>
                </a:cubicBezTo>
                <a:close/>
                <a:moveTo>
                  <a:pt x="247078" y="127445"/>
                </a:moveTo>
                <a:lnTo>
                  <a:pt x="247078" y="127445"/>
                </a:lnTo>
                <a:cubicBezTo>
                  <a:pt x="247078" y="132112"/>
                  <a:pt x="250889" y="135922"/>
                  <a:pt x="255556" y="135922"/>
                </a:cubicBezTo>
                <a:lnTo>
                  <a:pt x="281178" y="135922"/>
                </a:lnTo>
                <a:cubicBezTo>
                  <a:pt x="285845" y="135922"/>
                  <a:pt x="289655" y="132112"/>
                  <a:pt x="289655" y="127445"/>
                </a:cubicBezTo>
                <a:lnTo>
                  <a:pt x="289655" y="127445"/>
                </a:lnTo>
                <a:cubicBezTo>
                  <a:pt x="289655" y="122777"/>
                  <a:pt x="285845" y="118967"/>
                  <a:pt x="281178" y="118967"/>
                </a:cubicBezTo>
                <a:lnTo>
                  <a:pt x="255556" y="118967"/>
                </a:lnTo>
                <a:cubicBezTo>
                  <a:pt x="250889" y="118967"/>
                  <a:pt x="247078" y="122777"/>
                  <a:pt x="247078" y="127445"/>
                </a:cubicBezTo>
                <a:close/>
                <a:moveTo>
                  <a:pt x="34100" y="118967"/>
                </a:moveTo>
                <a:lnTo>
                  <a:pt x="8477" y="118967"/>
                </a:lnTo>
                <a:cubicBezTo>
                  <a:pt x="3810" y="118967"/>
                  <a:pt x="0" y="122777"/>
                  <a:pt x="0" y="127445"/>
                </a:cubicBezTo>
                <a:lnTo>
                  <a:pt x="0" y="127445"/>
                </a:lnTo>
                <a:cubicBezTo>
                  <a:pt x="0" y="132112"/>
                  <a:pt x="3810" y="135922"/>
                  <a:pt x="8477" y="135922"/>
                </a:cubicBezTo>
                <a:lnTo>
                  <a:pt x="34100" y="135922"/>
                </a:lnTo>
                <a:cubicBezTo>
                  <a:pt x="38767" y="135922"/>
                  <a:pt x="42577" y="132112"/>
                  <a:pt x="42577" y="127445"/>
                </a:cubicBezTo>
                <a:lnTo>
                  <a:pt x="42577" y="127445"/>
                </a:lnTo>
                <a:cubicBezTo>
                  <a:pt x="42577" y="122777"/>
                  <a:pt x="38767" y="118967"/>
                  <a:pt x="34100" y="118967"/>
                </a:cubicBezTo>
                <a:close/>
              </a:path>
            </a:pathLst>
          </a:custGeom>
          <a:solidFill>
            <a:srgbClr val="3293C8"/>
          </a:solidFill>
          <a:ln w="9525" cap="flat">
            <a:noFill/>
            <a:prstDash val="solid"/>
            <a:miter/>
          </a:ln>
        </p:spPr>
        <p:txBody>
          <a:bodyPr rtlCol="0" anchor="ctr"/>
          <a:lstStyle/>
          <a:p>
            <a:endParaRPr lang="en-US"/>
          </a:p>
        </p:txBody>
      </p:sp>
      <p:pic>
        <p:nvPicPr>
          <p:cNvPr id="6" name="Picture 5">
            <a:extLst>
              <a:ext uri="{FF2B5EF4-FFF2-40B4-BE49-F238E27FC236}">
                <a16:creationId xmlns:a16="http://schemas.microsoft.com/office/drawing/2014/main" id="{1962838F-0590-4751-A902-1C71E248F8D8}"/>
              </a:ext>
              <a:ext uri="{C183D7F6-B498-43B3-948B-1728B52AA6E4}">
                <adec:decorative xmlns:adec="http://schemas.microsoft.com/office/drawing/2017/decorative" val="1"/>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a:stretch/>
        </p:blipFill>
        <p:spPr>
          <a:xfrm>
            <a:off x="2330454" y="2000403"/>
            <a:ext cx="1448737" cy="2519839"/>
          </a:xfrm>
          <a:prstGeom prst="rect">
            <a:avLst/>
          </a:prstGeom>
        </p:spPr>
      </p:pic>
      <p:sp>
        <p:nvSpPr>
          <p:cNvPr id="33" name="Content Placeholder 9">
            <a:extLst>
              <a:ext uri="{FF2B5EF4-FFF2-40B4-BE49-F238E27FC236}">
                <a16:creationId xmlns:a16="http://schemas.microsoft.com/office/drawing/2014/main" id="{9ED63365-E5B7-4772-B3CA-4A9352A6CE37}"/>
              </a:ext>
            </a:extLst>
          </p:cNvPr>
          <p:cNvSpPr txBox="1">
            <a:spLocks/>
          </p:cNvSpPr>
          <p:nvPr/>
        </p:nvSpPr>
        <p:spPr>
          <a:xfrm>
            <a:off x="2258976" y="4739030"/>
            <a:ext cx="1786749"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solidFill>
                  <a:srgbClr val="3293C8"/>
                </a:solidFill>
              </a:rPr>
              <a:t>Pedestrians</a:t>
            </a:r>
          </a:p>
        </p:txBody>
      </p:sp>
      <p:pic>
        <p:nvPicPr>
          <p:cNvPr id="10" name="Picture 9">
            <a:extLst>
              <a:ext uri="{FF2B5EF4-FFF2-40B4-BE49-F238E27FC236}">
                <a16:creationId xmlns:a16="http://schemas.microsoft.com/office/drawing/2014/main" id="{B9118D01-C0C8-4C6F-A432-FB761115B4E9}"/>
              </a:ext>
              <a:ext uri="{C183D7F6-B498-43B3-948B-1728B52AA6E4}">
                <adec:decorative xmlns:adec="http://schemas.microsoft.com/office/drawing/2017/decorative" val="1"/>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3873542" y="2008791"/>
            <a:ext cx="1448560" cy="2516378"/>
          </a:xfrm>
          <a:prstGeom prst="rect">
            <a:avLst/>
          </a:prstGeom>
        </p:spPr>
      </p:pic>
      <p:sp>
        <p:nvSpPr>
          <p:cNvPr id="34" name="Content Placeholder 9">
            <a:extLst>
              <a:ext uri="{FF2B5EF4-FFF2-40B4-BE49-F238E27FC236}">
                <a16:creationId xmlns:a16="http://schemas.microsoft.com/office/drawing/2014/main" id="{38AB9131-0596-440D-8CC8-912BC5726D7C}"/>
              </a:ext>
            </a:extLst>
          </p:cNvPr>
          <p:cNvSpPr txBox="1">
            <a:spLocks/>
          </p:cNvSpPr>
          <p:nvPr/>
        </p:nvSpPr>
        <p:spPr>
          <a:xfrm>
            <a:off x="3933531" y="4739029"/>
            <a:ext cx="1568533"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solidFill>
                  <a:srgbClr val="3293C8"/>
                </a:solidFill>
              </a:rPr>
              <a:t>Bicyclists</a:t>
            </a:r>
          </a:p>
        </p:txBody>
      </p:sp>
      <p:pic>
        <p:nvPicPr>
          <p:cNvPr id="26" name="Picture 25">
            <a:extLst>
              <a:ext uri="{FF2B5EF4-FFF2-40B4-BE49-F238E27FC236}">
                <a16:creationId xmlns:a16="http://schemas.microsoft.com/office/drawing/2014/main" id="{706F2676-E240-4C26-9C94-90DD87825F85}"/>
              </a:ext>
              <a:ext uri="{C183D7F6-B498-43B3-948B-1728B52AA6E4}">
                <adec:decorative xmlns:adec="http://schemas.microsoft.com/office/drawing/2017/decorative" val="1"/>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a:stretch/>
        </p:blipFill>
        <p:spPr>
          <a:xfrm>
            <a:off x="5416453" y="2000403"/>
            <a:ext cx="1448559" cy="2516379"/>
          </a:xfrm>
          <a:prstGeom prst="rect">
            <a:avLst/>
          </a:prstGeom>
        </p:spPr>
      </p:pic>
      <p:sp>
        <p:nvSpPr>
          <p:cNvPr id="38" name="Content Placeholder 9">
            <a:extLst>
              <a:ext uri="{FF2B5EF4-FFF2-40B4-BE49-F238E27FC236}">
                <a16:creationId xmlns:a16="http://schemas.microsoft.com/office/drawing/2014/main" id="{3F02FFC5-42CD-43AC-86F0-C895EBA4C614}"/>
              </a:ext>
            </a:extLst>
          </p:cNvPr>
          <p:cNvSpPr txBox="1">
            <a:spLocks/>
          </p:cNvSpPr>
          <p:nvPr/>
        </p:nvSpPr>
        <p:spPr>
          <a:xfrm>
            <a:off x="5442572" y="4705654"/>
            <a:ext cx="1306855"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3293C8"/>
                </a:solidFill>
              </a:rPr>
              <a:t>Drivers and Passengers</a:t>
            </a:r>
          </a:p>
        </p:txBody>
      </p:sp>
      <p:pic>
        <p:nvPicPr>
          <p:cNvPr id="43" name="Picture 42">
            <a:extLst>
              <a:ext uri="{FF2B5EF4-FFF2-40B4-BE49-F238E27FC236}">
                <a16:creationId xmlns:a16="http://schemas.microsoft.com/office/drawing/2014/main" id="{A66F834D-0E39-458F-A95C-57D410ED62F2}"/>
              </a:ext>
              <a:ext uri="{C183D7F6-B498-43B3-948B-1728B52AA6E4}">
                <adec:decorative xmlns:adec="http://schemas.microsoft.com/office/drawing/2017/decorative" val="1"/>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a:stretch/>
        </p:blipFill>
        <p:spPr>
          <a:xfrm>
            <a:off x="6959363" y="2008791"/>
            <a:ext cx="1446748" cy="2516379"/>
          </a:xfrm>
          <a:prstGeom prst="rect">
            <a:avLst/>
          </a:prstGeom>
        </p:spPr>
      </p:pic>
      <p:sp>
        <p:nvSpPr>
          <p:cNvPr id="39" name="Content Placeholder 9">
            <a:extLst>
              <a:ext uri="{FF2B5EF4-FFF2-40B4-BE49-F238E27FC236}">
                <a16:creationId xmlns:a16="http://schemas.microsoft.com/office/drawing/2014/main" id="{01AFA52A-FED0-4EBA-AA48-58A8400B8AC7}"/>
              </a:ext>
            </a:extLst>
          </p:cNvPr>
          <p:cNvSpPr txBox="1">
            <a:spLocks/>
          </p:cNvSpPr>
          <p:nvPr/>
        </p:nvSpPr>
        <p:spPr>
          <a:xfrm>
            <a:off x="6996790" y="4683841"/>
            <a:ext cx="1587842"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b="1" dirty="0">
                <a:solidFill>
                  <a:srgbClr val="3293C8"/>
                </a:solidFill>
              </a:rPr>
              <a:t>Transit Users</a:t>
            </a:r>
          </a:p>
        </p:txBody>
      </p:sp>
      <p:pic>
        <p:nvPicPr>
          <p:cNvPr id="44" name="Picture 43">
            <a:extLst>
              <a:ext uri="{FF2B5EF4-FFF2-40B4-BE49-F238E27FC236}">
                <a16:creationId xmlns:a16="http://schemas.microsoft.com/office/drawing/2014/main" id="{E03F3BD5-52DB-4706-9B77-5844717FD6A8}"/>
              </a:ext>
              <a:ext uri="{C183D7F6-B498-43B3-948B-1728B52AA6E4}">
                <adec:decorative xmlns:adec="http://schemas.microsoft.com/office/drawing/2017/decorative" val="1"/>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a:stretch/>
        </p:blipFill>
        <p:spPr>
          <a:xfrm>
            <a:off x="8500462" y="2008791"/>
            <a:ext cx="1443551" cy="2516379"/>
          </a:xfrm>
          <a:prstGeom prst="rect">
            <a:avLst/>
          </a:prstGeom>
        </p:spPr>
      </p:pic>
      <p:sp>
        <p:nvSpPr>
          <p:cNvPr id="64" name="Content Placeholder 9">
            <a:extLst>
              <a:ext uri="{FF2B5EF4-FFF2-40B4-BE49-F238E27FC236}">
                <a16:creationId xmlns:a16="http://schemas.microsoft.com/office/drawing/2014/main" id="{3C088292-A96A-4860-A0E1-8019F53671C3}"/>
              </a:ext>
            </a:extLst>
          </p:cNvPr>
          <p:cNvSpPr txBox="1">
            <a:spLocks/>
          </p:cNvSpPr>
          <p:nvPr/>
        </p:nvSpPr>
        <p:spPr>
          <a:xfrm>
            <a:off x="8505956" y="4693137"/>
            <a:ext cx="1432562" cy="1094697"/>
          </a:xfrm>
          <a:prstGeom prst="rect">
            <a:avLst/>
          </a:prstGeom>
        </p:spPr>
        <p:txBody>
          <a:bodyPr vert="horz" lIns="0" tIns="0" rIns="0" bIns="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3293C8"/>
                </a:solidFill>
              </a:rPr>
              <a:t>People using assistive mobility technologies </a:t>
            </a:r>
          </a:p>
        </p:txBody>
      </p:sp>
      <p:pic>
        <p:nvPicPr>
          <p:cNvPr id="2052" name="Picture 4">
            <a:extLst>
              <a:ext uri="{FF2B5EF4-FFF2-40B4-BE49-F238E27FC236}">
                <a16:creationId xmlns:a16="http://schemas.microsoft.com/office/drawing/2014/main" id="{B1C59824-98D7-46C8-B842-01B33B776B73}"/>
              </a:ext>
              <a:ext uri="{C183D7F6-B498-43B3-948B-1728B52AA6E4}">
                <adec:decorative xmlns:adec="http://schemas.microsoft.com/office/drawing/2017/decorative" val="1"/>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61901"/>
          <a:stretch/>
        </p:blipFill>
        <p:spPr bwMode="auto">
          <a:xfrm>
            <a:off x="10038364" y="2017178"/>
            <a:ext cx="1432563" cy="2507991"/>
          </a:xfrm>
          <a:prstGeom prst="rect">
            <a:avLst/>
          </a:prstGeom>
          <a:noFill/>
          <a:extLst>
            <a:ext uri="{909E8E84-426E-40DD-AFC4-6F175D3DCCD1}">
              <a14:hiddenFill xmlns:a14="http://schemas.microsoft.com/office/drawing/2010/main">
                <a:solidFill>
                  <a:srgbClr val="FFFFFF"/>
                </a:solidFill>
              </a14:hiddenFill>
            </a:ext>
          </a:extLst>
        </p:spPr>
      </p:pic>
      <p:sp>
        <p:nvSpPr>
          <p:cNvPr id="46" name="Content Placeholder 9">
            <a:extLst>
              <a:ext uri="{FF2B5EF4-FFF2-40B4-BE49-F238E27FC236}">
                <a16:creationId xmlns:a16="http://schemas.microsoft.com/office/drawing/2014/main" id="{AF503897-5E2B-4F0E-B75C-04281CF18636}"/>
              </a:ext>
            </a:extLst>
          </p:cNvPr>
          <p:cNvSpPr txBox="1">
            <a:spLocks/>
          </p:cNvSpPr>
          <p:nvPr/>
        </p:nvSpPr>
        <p:spPr>
          <a:xfrm>
            <a:off x="9996428" y="4640960"/>
            <a:ext cx="1587842" cy="109469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3293C8"/>
                </a:solidFill>
              </a:rPr>
              <a:t>People experiencing homelessness </a:t>
            </a:r>
          </a:p>
        </p:txBody>
      </p:sp>
      <p:sp>
        <p:nvSpPr>
          <p:cNvPr id="25" name="TextBox 24">
            <a:extLst>
              <a:ext uri="{FF2B5EF4-FFF2-40B4-BE49-F238E27FC236}">
                <a16:creationId xmlns:a16="http://schemas.microsoft.com/office/drawing/2014/main" id="{8A17AC3F-E8BC-4C16-8D8E-FAF66E1C9002}"/>
              </a:ext>
              <a:ext uri="{C183D7F6-B498-43B3-948B-1728B52AA6E4}">
                <adec:decorative xmlns:adec="http://schemas.microsoft.com/office/drawing/2017/decorative" val="0"/>
              </a:ext>
            </a:extLst>
          </p:cNvPr>
          <p:cNvSpPr txBox="1"/>
          <p:nvPr/>
        </p:nvSpPr>
        <p:spPr>
          <a:xfrm>
            <a:off x="7349924" y="6378258"/>
            <a:ext cx="4294208" cy="369332"/>
          </a:xfrm>
          <a:prstGeom prst="rect">
            <a:avLst/>
          </a:prstGeom>
          <a:noFill/>
        </p:spPr>
        <p:txBody>
          <a:bodyPr wrap="square" lIns="0" tIns="0" rIns="0" bIns="0" rtlCol="0">
            <a:spAutoFit/>
          </a:bodyPr>
          <a:lstStyle/>
          <a:p>
            <a:pPr algn="r"/>
            <a:r>
              <a:rPr lang="en-US" sz="1200" dirty="0">
                <a:solidFill>
                  <a:schemeClr val="bg1"/>
                </a:solidFill>
              </a:rPr>
              <a:t>Source for first five images: Fehr &amp; Peer</a:t>
            </a:r>
          </a:p>
          <a:p>
            <a:pPr algn="r"/>
            <a:r>
              <a:rPr lang="en-US" sz="1200" dirty="0">
                <a:solidFill>
                  <a:schemeClr val="bg1"/>
                </a:solidFill>
              </a:rPr>
              <a:t>Source for final image: Adobe Stock</a:t>
            </a:r>
          </a:p>
        </p:txBody>
      </p:sp>
    </p:spTree>
    <p:extLst>
      <p:ext uri="{BB962C8B-B14F-4D97-AF65-F5344CB8AC3E}">
        <p14:creationId xmlns:p14="http://schemas.microsoft.com/office/powerpoint/2010/main" val="3522025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04CCDA-FE3E-4A32-BE5A-C7EDC5E7B867}"/>
              </a:ext>
            </a:extLst>
          </p:cNvPr>
          <p:cNvSpPr txBox="1">
            <a:spLocks noGrp="1"/>
          </p:cNvSpPr>
          <p:nvPr>
            <p:ph type="title" idx="4294967295"/>
          </p:nvPr>
        </p:nvSpPr>
        <p:spPr>
          <a:xfrm>
            <a:off x="88900" y="406349"/>
            <a:ext cx="118999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IMAGINE OUR COUNTRY AS A PLACE WHERE </a:t>
            </a:r>
            <a:r>
              <a:rPr kumimoji="0" lang="en-US" sz="3200" b="1" i="1"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NOBODY</a:t>
            </a:r>
            <a:r>
              <a:rPr kumimoji="0" lang="en-US" sz="3200" b="1" i="0" u="none" strike="noStrike" kern="1200" cap="none" spc="0" normalizeH="0" baseline="0" noProof="0" dirty="0">
                <a:ln>
                  <a:noFill/>
                </a:ln>
                <a:solidFill>
                  <a:schemeClr val="bg1"/>
                </a:solidFill>
                <a:effectLst/>
                <a:uLnTx/>
                <a:uFillTx/>
                <a:latin typeface="Arial Black" panose="020B0A04020102020204" pitchFamily="34" charset="0"/>
                <a:ea typeface="+mn-ea"/>
                <a:cs typeface="+mn-cs"/>
              </a:rPr>
              <a:t> HAS TO DIE FROM VEHICLE CRASHES.</a:t>
            </a:r>
          </a:p>
        </p:txBody>
      </p:sp>
      <p:pic>
        <p:nvPicPr>
          <p:cNvPr id="7" name="Picture 6" descr="A photograph of a street sign labeled Zachary’s Corner. Flowers on the pole indicate this as a memorial.">
            <a:extLst>
              <a:ext uri="{FF2B5EF4-FFF2-40B4-BE49-F238E27FC236}">
                <a16:creationId xmlns:a16="http://schemas.microsoft.com/office/drawing/2014/main" id="{BBFAC264-BF62-4E28-BF24-8C4BA31DC9A1}"/>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6200"/>
                    </a14:imgEffect>
                    <a14:imgEffect>
                      <a14:saturation sat="102000"/>
                    </a14:imgEffect>
                  </a14:imgLayer>
                </a14:imgProps>
              </a:ext>
              <a:ext uri="{28A0092B-C50C-407E-A947-70E740481C1C}">
                <a14:useLocalDpi xmlns:a14="http://schemas.microsoft.com/office/drawing/2010/main" val="0"/>
              </a:ext>
            </a:extLst>
          </a:blip>
          <a:srcRect/>
          <a:stretch/>
        </p:blipFill>
        <p:spPr>
          <a:xfrm>
            <a:off x="3883806" y="1815548"/>
            <a:ext cx="4424389" cy="4424389"/>
          </a:xfrm>
          <a:prstGeom prst="ellipse">
            <a:avLst/>
          </a:prstGeom>
          <a:ln w="63500" cap="rnd">
            <a:noFill/>
          </a:ln>
          <a:effectLst/>
        </p:spPr>
      </p:pic>
      <p:sp>
        <p:nvSpPr>
          <p:cNvPr id="32" name="TextBox 31">
            <a:extLst>
              <a:ext uri="{FF2B5EF4-FFF2-40B4-BE49-F238E27FC236}">
                <a16:creationId xmlns:a16="http://schemas.microsoft.com/office/drawing/2014/main" id="{B85090E8-3E22-47B9-8222-C3621BEC1067}"/>
              </a:ext>
            </a:extLst>
          </p:cNvPr>
          <p:cNvSpPr txBox="1"/>
          <p:nvPr/>
        </p:nvSpPr>
        <p:spPr>
          <a:xfrm>
            <a:off x="5004535" y="6334667"/>
            <a:ext cx="2182930" cy="184666"/>
          </a:xfrm>
          <a:prstGeom prst="rect">
            <a:avLst/>
          </a:prstGeom>
          <a:noFill/>
        </p:spPr>
        <p:txBody>
          <a:bodyPr wrap="square" lIns="0" tIns="0" rIns="0" bIns="0" rtlCol="0">
            <a:spAutoFit/>
          </a:bodyPr>
          <a:lstStyle/>
          <a:p>
            <a:pPr algn="ctr"/>
            <a:r>
              <a:rPr lang="en-US" sz="1200">
                <a:solidFill>
                  <a:schemeClr val="bg1"/>
                </a:solidFill>
              </a:rPr>
              <a:t>Source: Fehr &amp; Peers</a:t>
            </a:r>
          </a:p>
        </p:txBody>
      </p:sp>
    </p:spTree>
    <p:extLst>
      <p:ext uri="{BB962C8B-B14F-4D97-AF65-F5344CB8AC3E}">
        <p14:creationId xmlns:p14="http://schemas.microsoft.com/office/powerpoint/2010/main" val="1547584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B550-08A2-4FF4-9719-74D22E4838D8}"/>
              </a:ext>
            </a:extLst>
          </p:cNvPr>
          <p:cNvSpPr>
            <a:spLocks noGrp="1"/>
          </p:cNvSpPr>
          <p:nvPr>
            <p:ph type="title"/>
          </p:nvPr>
        </p:nvSpPr>
        <p:spPr>
          <a:xfrm>
            <a:off x="812241" y="612657"/>
            <a:ext cx="10515600" cy="349501"/>
          </a:xfrm>
        </p:spPr>
        <p:txBody>
          <a:bodyPr vert="horz" lIns="91440" tIns="45720" rIns="91440" bIns="45720" rtlCol="0">
            <a:noAutofit/>
          </a:bodyPr>
          <a:lstStyle/>
          <a:p>
            <a:r>
              <a:rPr lang="en-US" kern="1200" dirty="0">
                <a:latin typeface="+mj-lt"/>
                <a:ea typeface="+mj-ea"/>
                <a:cs typeface="+mj-cs"/>
              </a:rPr>
              <a:t>Universal Design</a:t>
            </a:r>
          </a:p>
        </p:txBody>
      </p:sp>
      <p:sp>
        <p:nvSpPr>
          <p:cNvPr id="21" name="Content Placeholder 2">
            <a:extLst>
              <a:ext uri="{FF2B5EF4-FFF2-40B4-BE49-F238E27FC236}">
                <a16:creationId xmlns:a16="http://schemas.microsoft.com/office/drawing/2014/main" id="{FD810849-F752-4DA9-960A-FB0E418C6E59}"/>
              </a:ext>
            </a:extLst>
          </p:cNvPr>
          <p:cNvSpPr>
            <a:spLocks noGrp="1"/>
          </p:cNvSpPr>
          <p:nvPr>
            <p:ph idx="1"/>
          </p:nvPr>
        </p:nvSpPr>
        <p:spPr>
          <a:xfrm>
            <a:off x="838200" y="1825625"/>
            <a:ext cx="10515600" cy="2000141"/>
          </a:xfrm>
        </p:spPr>
        <p:txBody>
          <a:bodyPr>
            <a:normAutofit/>
          </a:bodyPr>
          <a:lstStyle/>
          <a:p>
            <a:pPr marL="0" indent="0">
              <a:lnSpc>
                <a:spcPct val="110000"/>
              </a:lnSpc>
              <a:buNone/>
            </a:pPr>
            <a:r>
              <a:rPr lang="en-US" dirty="0"/>
              <a:t>The design and composition of an environment so that it can be accessed, understood and used to the greatest extent possible by all people regardless of their age, size, ability or disability.</a:t>
            </a:r>
          </a:p>
          <a:p>
            <a:pPr marL="0" indent="0">
              <a:lnSpc>
                <a:spcPct val="110000"/>
              </a:lnSpc>
              <a:buNone/>
            </a:pPr>
            <a:r>
              <a:rPr lang="en-US" dirty="0"/>
              <a:t>The seven principles of universal design are as follows:</a:t>
            </a:r>
          </a:p>
        </p:txBody>
      </p:sp>
      <p:graphicFrame>
        <p:nvGraphicFramePr>
          <p:cNvPr id="22" name="Content Placeholder 3">
            <a:extLst>
              <a:ext uri="{FF2B5EF4-FFF2-40B4-BE49-F238E27FC236}">
                <a16:creationId xmlns:a16="http://schemas.microsoft.com/office/drawing/2014/main" id="{087D9D5B-148C-4953-B588-2D5C93BC049E}"/>
              </a:ext>
            </a:extLst>
          </p:cNvPr>
          <p:cNvGraphicFramePr>
            <a:graphicFrameLocks/>
          </p:cNvGraphicFramePr>
          <p:nvPr>
            <p:extLst>
              <p:ext uri="{D42A27DB-BD31-4B8C-83A1-F6EECF244321}">
                <p14:modId xmlns:p14="http://schemas.microsoft.com/office/powerpoint/2010/main" val="3190902589"/>
              </p:ext>
            </p:extLst>
          </p:nvPr>
        </p:nvGraphicFramePr>
        <p:xfrm>
          <a:off x="838200" y="2701159"/>
          <a:ext cx="10515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23">
            <a:extLst>
              <a:ext uri="{FF2B5EF4-FFF2-40B4-BE49-F238E27FC236}">
                <a16:creationId xmlns:a16="http://schemas.microsoft.com/office/drawing/2014/main" id="{E8458D6D-5E3C-4259-ADA8-5EE87AA03409}"/>
              </a:ext>
            </a:extLst>
          </p:cNvPr>
          <p:cNvSpPr txBox="1"/>
          <p:nvPr/>
        </p:nvSpPr>
        <p:spPr>
          <a:xfrm>
            <a:off x="7465672" y="6355782"/>
            <a:ext cx="4476472" cy="307777"/>
          </a:xfrm>
          <a:prstGeom prst="rect">
            <a:avLst/>
          </a:prstGeom>
          <a:noFill/>
        </p:spPr>
        <p:txBody>
          <a:bodyPr wrap="square" lIns="91440" tIns="45720" rIns="91440" bIns="45720" anchor="t">
            <a:spAutoFit/>
          </a:bodyPr>
          <a:lstStyle/>
          <a:p>
            <a:r>
              <a:rPr lang="en-US" sz="1400" dirty="0">
                <a:solidFill>
                  <a:srgbClr val="FFFFFF"/>
                </a:solidFill>
              </a:rPr>
              <a:t>Source: Centers for Disease Control and Prevention</a:t>
            </a:r>
            <a:endParaRPr lang="en-US" sz="1400" dirty="0">
              <a:solidFill>
                <a:srgbClr val="FFFFFF"/>
              </a:solidFill>
              <a:cs typeface="Calibri"/>
            </a:endParaRPr>
          </a:p>
        </p:txBody>
      </p:sp>
      <p:pic>
        <p:nvPicPr>
          <p:cNvPr id="6" name="Graphic 5">
            <a:extLst>
              <a:ext uri="{FF2B5EF4-FFF2-40B4-BE49-F238E27FC236}">
                <a16:creationId xmlns:a16="http://schemas.microsoft.com/office/drawing/2014/main" id="{2E2266DE-852B-48D8-B174-35653D8542D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7613" y="241895"/>
            <a:ext cx="1590228" cy="596335"/>
          </a:xfrm>
          <a:prstGeom prst="rect">
            <a:avLst/>
          </a:prstGeom>
        </p:spPr>
      </p:pic>
      <p:sp>
        <p:nvSpPr>
          <p:cNvPr id="7" name="Rectangle 6">
            <a:extLst>
              <a:ext uri="{FF2B5EF4-FFF2-40B4-BE49-F238E27FC236}">
                <a16:creationId xmlns:a16="http://schemas.microsoft.com/office/drawing/2014/main" id="{4A32FD19-3F3B-49CF-A677-12FD847EF935}"/>
              </a:ext>
              <a:ext uri="{C183D7F6-B498-43B3-948B-1728B52AA6E4}">
                <adec:decorative xmlns:adec="http://schemas.microsoft.com/office/drawing/2017/decorative" val="1"/>
              </a:ext>
            </a:extLst>
          </p:cNvPr>
          <p:cNvSpPr/>
          <p:nvPr/>
        </p:nvSpPr>
        <p:spPr>
          <a:xfrm>
            <a:off x="9741163" y="918967"/>
            <a:ext cx="1606343" cy="12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ACA1079-3C82-461A-88CF-4C6EAF3DADC4}"/>
              </a:ext>
              <a:ext uri="{C183D7F6-B498-43B3-948B-1728B52AA6E4}">
                <adec:decorative xmlns:adec="http://schemas.microsoft.com/office/drawing/2017/decorative" val="1"/>
              </a:ext>
            </a:extLst>
          </p:cNvPr>
          <p:cNvSpPr txBox="1">
            <a:spLocks/>
          </p:cNvSpPr>
          <p:nvPr/>
        </p:nvSpPr>
        <p:spPr>
          <a:xfrm>
            <a:off x="9736398" y="1101350"/>
            <a:ext cx="1617402" cy="43310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Safe roads</a:t>
            </a:r>
          </a:p>
        </p:txBody>
      </p:sp>
      <p:sp>
        <p:nvSpPr>
          <p:cNvPr id="9" name="Rectangle 8">
            <a:extLst>
              <a:ext uri="{FF2B5EF4-FFF2-40B4-BE49-F238E27FC236}">
                <a16:creationId xmlns:a16="http://schemas.microsoft.com/office/drawing/2014/main" id="{3515167E-B396-48E9-BC06-213679FDD322}"/>
              </a:ext>
              <a:ext uri="{C183D7F6-B498-43B3-948B-1728B52AA6E4}">
                <adec:decorative xmlns:adec="http://schemas.microsoft.com/office/drawing/2017/decorative" val="1"/>
              </a:ext>
            </a:extLst>
          </p:cNvPr>
          <p:cNvSpPr/>
          <p:nvPr/>
        </p:nvSpPr>
        <p:spPr>
          <a:xfrm>
            <a:off x="833436" y="426719"/>
            <a:ext cx="2924857"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137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421E-77C6-4603-A34A-DC22796AE5A2}"/>
              </a:ext>
            </a:extLst>
          </p:cNvPr>
          <p:cNvSpPr>
            <a:spLocks noGrp="1"/>
          </p:cNvSpPr>
          <p:nvPr>
            <p:ph type="title"/>
          </p:nvPr>
        </p:nvSpPr>
        <p:spPr/>
        <p:txBody>
          <a:bodyPr/>
          <a:lstStyle/>
          <a:p>
            <a:r>
              <a:rPr lang="en-US">
                <a:latin typeface="Verdana"/>
                <a:ea typeface="Verdana"/>
              </a:rPr>
              <a:t>Equitable Funding Process</a:t>
            </a:r>
            <a:endParaRPr lang="en-US"/>
          </a:p>
        </p:txBody>
      </p:sp>
      <p:graphicFrame>
        <p:nvGraphicFramePr>
          <p:cNvPr id="13" name="Content Placeholder 2">
            <a:extLst>
              <a:ext uri="{FF2B5EF4-FFF2-40B4-BE49-F238E27FC236}">
                <a16:creationId xmlns:a16="http://schemas.microsoft.com/office/drawing/2014/main" id="{9A6FCB92-25D1-4336-662D-C44E0208BB6A}"/>
              </a:ext>
            </a:extLst>
          </p:cNvPr>
          <p:cNvGraphicFramePr>
            <a:graphicFrameLocks noGrp="1"/>
          </p:cNvGraphicFramePr>
          <p:nvPr>
            <p:ph idx="1"/>
            <p:extLst>
              <p:ext uri="{D42A27DB-BD31-4B8C-83A1-F6EECF244321}">
                <p14:modId xmlns:p14="http://schemas.microsoft.com/office/powerpoint/2010/main" val="1480084613"/>
              </p:ext>
            </p:extLst>
          </p:nvPr>
        </p:nvGraphicFramePr>
        <p:xfrm>
          <a:off x="838200" y="1622599"/>
          <a:ext cx="10515600" cy="4392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A351D588-2983-4AA3-BE5A-0979FD7E8B6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7613" y="241895"/>
            <a:ext cx="1590228" cy="596335"/>
          </a:xfrm>
          <a:prstGeom prst="rect">
            <a:avLst/>
          </a:prstGeom>
        </p:spPr>
      </p:pic>
      <p:sp>
        <p:nvSpPr>
          <p:cNvPr id="6" name="Rectangle 5">
            <a:extLst>
              <a:ext uri="{FF2B5EF4-FFF2-40B4-BE49-F238E27FC236}">
                <a16:creationId xmlns:a16="http://schemas.microsoft.com/office/drawing/2014/main" id="{46BF79B8-154B-43F8-AD5A-6B942628CF3C}"/>
              </a:ext>
              <a:ext uri="{C183D7F6-B498-43B3-948B-1728B52AA6E4}">
                <adec:decorative xmlns:adec="http://schemas.microsoft.com/office/drawing/2017/decorative" val="1"/>
              </a:ext>
            </a:extLst>
          </p:cNvPr>
          <p:cNvSpPr/>
          <p:nvPr/>
        </p:nvSpPr>
        <p:spPr>
          <a:xfrm>
            <a:off x="9741163" y="918967"/>
            <a:ext cx="1606343" cy="12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E374A3F-6996-464A-9831-3BD194455E5B}"/>
              </a:ext>
              <a:ext uri="{C183D7F6-B498-43B3-948B-1728B52AA6E4}">
                <adec:decorative xmlns:adec="http://schemas.microsoft.com/office/drawing/2017/decorative" val="1"/>
              </a:ext>
            </a:extLst>
          </p:cNvPr>
          <p:cNvSpPr txBox="1">
            <a:spLocks/>
          </p:cNvSpPr>
          <p:nvPr/>
        </p:nvSpPr>
        <p:spPr>
          <a:xfrm>
            <a:off x="9736398" y="1101350"/>
            <a:ext cx="1617402" cy="43310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Safe roads</a:t>
            </a:r>
          </a:p>
        </p:txBody>
      </p:sp>
      <p:sp>
        <p:nvSpPr>
          <p:cNvPr id="8" name="Rectangle 7">
            <a:extLst>
              <a:ext uri="{FF2B5EF4-FFF2-40B4-BE49-F238E27FC236}">
                <a16:creationId xmlns:a16="http://schemas.microsoft.com/office/drawing/2014/main" id="{9275257B-D98C-4877-B1B2-4C639F6D6E75}"/>
              </a:ext>
              <a:ext uri="{C183D7F6-B498-43B3-948B-1728B52AA6E4}">
                <adec:decorative xmlns:adec="http://schemas.microsoft.com/office/drawing/2017/decorative" val="1"/>
              </a:ext>
            </a:extLst>
          </p:cNvPr>
          <p:cNvSpPr/>
          <p:nvPr/>
        </p:nvSpPr>
        <p:spPr>
          <a:xfrm>
            <a:off x="833436" y="426719"/>
            <a:ext cx="2924857"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961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D92DD-79F7-4341-8F8D-4B0FDEC34833}"/>
              </a:ext>
            </a:extLst>
          </p:cNvPr>
          <p:cNvSpPr>
            <a:spLocks noGrp="1"/>
          </p:cNvSpPr>
          <p:nvPr>
            <p:ph type="title"/>
          </p:nvPr>
        </p:nvSpPr>
        <p:spPr>
          <a:xfrm>
            <a:off x="844494" y="629007"/>
            <a:ext cx="10515600" cy="349501"/>
          </a:xfrm>
        </p:spPr>
        <p:txBody>
          <a:bodyPr/>
          <a:lstStyle/>
          <a:p>
            <a:r>
              <a:rPr lang="en-US" dirty="0">
                <a:latin typeface="Verdana"/>
                <a:ea typeface="Verdana"/>
              </a:rPr>
              <a:t>Asset Management </a:t>
            </a:r>
          </a:p>
        </p:txBody>
      </p:sp>
      <p:pic>
        <p:nvPicPr>
          <p:cNvPr id="6" name="Graphic 5">
            <a:extLst>
              <a:ext uri="{FF2B5EF4-FFF2-40B4-BE49-F238E27FC236}">
                <a16:creationId xmlns:a16="http://schemas.microsoft.com/office/drawing/2014/main" id="{A1AA20B6-EE8A-4E5F-BDF5-0736E7A00BA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7613" y="241895"/>
            <a:ext cx="1590228" cy="596335"/>
          </a:xfrm>
          <a:prstGeom prst="rect">
            <a:avLst/>
          </a:prstGeom>
        </p:spPr>
      </p:pic>
      <p:sp>
        <p:nvSpPr>
          <p:cNvPr id="7" name="Rectangle 6">
            <a:extLst>
              <a:ext uri="{FF2B5EF4-FFF2-40B4-BE49-F238E27FC236}">
                <a16:creationId xmlns:a16="http://schemas.microsoft.com/office/drawing/2014/main" id="{305D0C12-F303-4A5D-A830-EE042463BAE1}"/>
              </a:ext>
              <a:ext uri="{C183D7F6-B498-43B3-948B-1728B52AA6E4}">
                <adec:decorative xmlns:adec="http://schemas.microsoft.com/office/drawing/2017/decorative" val="1"/>
              </a:ext>
            </a:extLst>
          </p:cNvPr>
          <p:cNvSpPr/>
          <p:nvPr/>
        </p:nvSpPr>
        <p:spPr>
          <a:xfrm>
            <a:off x="9741163" y="918967"/>
            <a:ext cx="1606343" cy="123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AAC4098-230C-4877-B960-7AA6C53346E2}"/>
              </a:ext>
              <a:ext uri="{C183D7F6-B498-43B3-948B-1728B52AA6E4}">
                <adec:decorative xmlns:adec="http://schemas.microsoft.com/office/drawing/2017/decorative" val="1"/>
              </a:ext>
            </a:extLst>
          </p:cNvPr>
          <p:cNvSpPr txBox="1">
            <a:spLocks/>
          </p:cNvSpPr>
          <p:nvPr/>
        </p:nvSpPr>
        <p:spPr>
          <a:xfrm>
            <a:off x="9736398" y="1101350"/>
            <a:ext cx="1617402" cy="43310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Safe roads</a:t>
            </a:r>
          </a:p>
        </p:txBody>
      </p:sp>
      <p:sp>
        <p:nvSpPr>
          <p:cNvPr id="9" name="Rectangle 8">
            <a:extLst>
              <a:ext uri="{FF2B5EF4-FFF2-40B4-BE49-F238E27FC236}">
                <a16:creationId xmlns:a16="http://schemas.microsoft.com/office/drawing/2014/main" id="{5D4E1BE7-07BD-4DA7-82D1-37C275A7176F}"/>
              </a:ext>
              <a:ext uri="{C183D7F6-B498-43B3-948B-1728B52AA6E4}">
                <adec:decorative xmlns:adec="http://schemas.microsoft.com/office/drawing/2017/decorative" val="1"/>
              </a:ext>
            </a:extLst>
          </p:cNvPr>
          <p:cNvSpPr/>
          <p:nvPr/>
        </p:nvSpPr>
        <p:spPr>
          <a:xfrm>
            <a:off x="833436" y="426719"/>
            <a:ext cx="2924857"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This picture shows inaccessible sidewalks with grass growing over the pavement. ">
            <a:extLst>
              <a:ext uri="{FF2B5EF4-FFF2-40B4-BE49-F238E27FC236}">
                <a16:creationId xmlns:a16="http://schemas.microsoft.com/office/drawing/2014/main" id="{BD3093A1-0350-46B2-8AA6-46076D94BBC9}"/>
              </a:ext>
            </a:extLst>
          </p:cNvPr>
          <p:cNvPicPr>
            <a:picLocks noChangeAspect="1"/>
          </p:cNvPicPr>
          <p:nvPr/>
        </p:nvPicPr>
        <p:blipFill rotWithShape="1">
          <a:blip r:embed="rId5">
            <a:extLst>
              <a:ext uri="{28A0092B-C50C-407E-A947-70E740481C1C}">
                <a14:useLocalDpi xmlns:a14="http://schemas.microsoft.com/office/drawing/2010/main" val="0"/>
              </a:ext>
            </a:extLst>
          </a:blip>
          <a:srcRect t="39179"/>
          <a:stretch/>
        </p:blipFill>
        <p:spPr>
          <a:xfrm>
            <a:off x="677147" y="1837737"/>
            <a:ext cx="10837705" cy="4391256"/>
          </a:xfrm>
          <a:prstGeom prst="rect">
            <a:avLst/>
          </a:prstGeom>
        </p:spPr>
      </p:pic>
      <p:sp>
        <p:nvSpPr>
          <p:cNvPr id="14" name="TextBox 13">
            <a:extLst>
              <a:ext uri="{FF2B5EF4-FFF2-40B4-BE49-F238E27FC236}">
                <a16:creationId xmlns:a16="http://schemas.microsoft.com/office/drawing/2014/main" id="{8702CFF2-6BB4-47BC-9BAB-4D4777C07959}"/>
              </a:ext>
            </a:extLst>
          </p:cNvPr>
          <p:cNvSpPr txBox="1"/>
          <p:nvPr/>
        </p:nvSpPr>
        <p:spPr>
          <a:xfrm>
            <a:off x="127381" y="6431281"/>
            <a:ext cx="2789440" cy="276999"/>
          </a:xfrm>
          <a:prstGeom prst="rect">
            <a:avLst/>
          </a:prstGeom>
          <a:noFill/>
        </p:spPr>
        <p:txBody>
          <a:bodyPr wrap="square" rtlCol="0">
            <a:spAutoFit/>
          </a:bodyPr>
          <a:lstStyle/>
          <a:p>
            <a:r>
              <a:rPr lang="en-US" sz="1200" dirty="0">
                <a:solidFill>
                  <a:schemeClr val="bg1"/>
                </a:solidFill>
              </a:rPr>
              <a:t>Source: PBIC, Dan Burden</a:t>
            </a:r>
          </a:p>
        </p:txBody>
      </p:sp>
    </p:spTree>
    <p:extLst>
      <p:ext uri="{BB962C8B-B14F-4D97-AF65-F5344CB8AC3E}">
        <p14:creationId xmlns:p14="http://schemas.microsoft.com/office/powerpoint/2010/main" val="692503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68BE-534C-4663-A652-DCE096482B70}"/>
              </a:ext>
            </a:extLst>
          </p:cNvPr>
          <p:cNvSpPr>
            <a:spLocks noGrp="1"/>
          </p:cNvSpPr>
          <p:nvPr>
            <p:ph type="title"/>
          </p:nvPr>
        </p:nvSpPr>
        <p:spPr>
          <a:xfrm>
            <a:off x="514350" y="320807"/>
            <a:ext cx="10515600" cy="349501"/>
          </a:xfrm>
        </p:spPr>
        <p:txBody>
          <a:bodyPr/>
          <a:lstStyle/>
          <a:p>
            <a:r>
              <a:rPr lang="en-US" dirty="0"/>
              <a:t>Where are You on the Equitable Safe System Journey?</a:t>
            </a:r>
          </a:p>
        </p:txBody>
      </p:sp>
      <p:graphicFrame>
        <p:nvGraphicFramePr>
          <p:cNvPr id="7" name="Table 7">
            <a:extLst>
              <a:ext uri="{FF2B5EF4-FFF2-40B4-BE49-F238E27FC236}">
                <a16:creationId xmlns:a16="http://schemas.microsoft.com/office/drawing/2014/main" id="{B4B1311A-4F77-425B-8AEF-41FC797CB0C3}"/>
              </a:ext>
            </a:extLst>
          </p:cNvPr>
          <p:cNvGraphicFramePr>
            <a:graphicFrameLocks noGrp="1"/>
          </p:cNvGraphicFramePr>
          <p:nvPr>
            <p:ph idx="1"/>
            <p:extLst>
              <p:ext uri="{D42A27DB-BD31-4B8C-83A1-F6EECF244321}">
                <p14:modId xmlns:p14="http://schemas.microsoft.com/office/powerpoint/2010/main" val="516212208"/>
              </p:ext>
            </p:extLst>
          </p:nvPr>
        </p:nvGraphicFramePr>
        <p:xfrm>
          <a:off x="277587" y="1013208"/>
          <a:ext cx="11625941" cy="5638800"/>
        </p:xfrm>
        <a:graphic>
          <a:graphicData uri="http://schemas.openxmlformats.org/drawingml/2006/table">
            <a:tbl>
              <a:tblPr firstRow="1" firstCol="1" bandRow="1">
                <a:tableStyleId>{5C22544A-7EE6-4342-B048-85BDC9FD1C3A}</a:tableStyleId>
              </a:tblPr>
              <a:tblGrid>
                <a:gridCol w="2630149">
                  <a:extLst>
                    <a:ext uri="{9D8B030D-6E8A-4147-A177-3AD203B41FA5}">
                      <a16:colId xmlns:a16="http://schemas.microsoft.com/office/drawing/2014/main" val="2376001062"/>
                    </a:ext>
                  </a:extLst>
                </a:gridCol>
                <a:gridCol w="3707151">
                  <a:extLst>
                    <a:ext uri="{9D8B030D-6E8A-4147-A177-3AD203B41FA5}">
                      <a16:colId xmlns:a16="http://schemas.microsoft.com/office/drawing/2014/main" val="3287381304"/>
                    </a:ext>
                  </a:extLst>
                </a:gridCol>
                <a:gridCol w="5288641">
                  <a:extLst>
                    <a:ext uri="{9D8B030D-6E8A-4147-A177-3AD203B41FA5}">
                      <a16:colId xmlns:a16="http://schemas.microsoft.com/office/drawing/2014/main" val="3392334100"/>
                    </a:ext>
                  </a:extLst>
                </a:gridCol>
              </a:tblGrid>
              <a:tr h="753271">
                <a:tc>
                  <a:txBody>
                    <a:bodyPr/>
                    <a:lstStyle/>
                    <a:p>
                      <a:r>
                        <a:rPr lang="en-US" sz="2400" dirty="0">
                          <a:solidFill>
                            <a:srgbClr val="003C47"/>
                          </a:solidFill>
                        </a:rPr>
                        <a:t>Traditional Approach</a:t>
                      </a:r>
                    </a:p>
                  </a:txBody>
                  <a:tcPr>
                    <a:solidFill>
                      <a:schemeClr val="bg1"/>
                    </a:solidFill>
                  </a:tcPr>
                </a:tc>
                <a:tc>
                  <a:txBody>
                    <a:bodyPr/>
                    <a:lstStyle/>
                    <a:p>
                      <a:r>
                        <a:rPr lang="en-US" sz="2400" dirty="0">
                          <a:solidFill>
                            <a:srgbClr val="003C47"/>
                          </a:solidFill>
                        </a:rPr>
                        <a:t>Safe System Approach </a:t>
                      </a:r>
                    </a:p>
                  </a:txBody>
                  <a:tcPr>
                    <a:solidFill>
                      <a:schemeClr val="bg1"/>
                    </a:solidFill>
                  </a:tcPr>
                </a:tc>
                <a:tc>
                  <a:txBody>
                    <a:bodyPr/>
                    <a:lstStyle/>
                    <a:p>
                      <a:r>
                        <a:rPr lang="en-US" sz="2400" dirty="0">
                          <a:solidFill>
                            <a:srgbClr val="003C47"/>
                          </a:solidFill>
                        </a:rPr>
                        <a:t>Equitable Safe System Approach</a:t>
                      </a:r>
                    </a:p>
                  </a:txBody>
                  <a:tcPr>
                    <a:solidFill>
                      <a:schemeClr val="bg1"/>
                    </a:solidFill>
                  </a:tcPr>
                </a:tc>
                <a:extLst>
                  <a:ext uri="{0D108BD9-81ED-4DB2-BD59-A6C34878D82A}">
                    <a16:rowId xmlns:a16="http://schemas.microsoft.com/office/drawing/2014/main" val="246846159"/>
                  </a:ext>
                </a:extLst>
              </a:tr>
              <a:tr h="753271">
                <a:tc>
                  <a:txBody>
                    <a:bodyPr/>
                    <a:lstStyle/>
                    <a:p>
                      <a:r>
                        <a:rPr lang="en-US" sz="2200" b="0" dirty="0">
                          <a:solidFill>
                            <a:srgbClr val="3293C8"/>
                          </a:solidFill>
                        </a:rPr>
                        <a:t>Prevent crashes</a:t>
                      </a:r>
                    </a:p>
                  </a:txBody>
                  <a:tcPr>
                    <a:solidFill>
                      <a:schemeClr val="bg1"/>
                    </a:solidFill>
                  </a:tcPr>
                </a:tc>
                <a:tc>
                  <a:txBody>
                    <a:bodyPr/>
                    <a:lstStyle/>
                    <a:p>
                      <a:r>
                        <a:rPr lang="en-US" sz="2200" b="0" dirty="0">
                          <a:solidFill>
                            <a:srgbClr val="3293C8"/>
                          </a:solidFill>
                        </a:rPr>
                        <a:t>Prevent death and serious Injuries</a:t>
                      </a:r>
                    </a:p>
                  </a:txBody>
                  <a:tcPr>
                    <a:solidFill>
                      <a:schemeClr val="bg1"/>
                    </a:solidFill>
                  </a:tcPr>
                </a:tc>
                <a:tc>
                  <a:txBody>
                    <a:bodyPr/>
                    <a:lstStyle/>
                    <a:p>
                      <a:r>
                        <a:rPr lang="en-US" sz="2200" b="0" dirty="0">
                          <a:solidFill>
                            <a:srgbClr val="3293C8"/>
                          </a:solidFill>
                        </a:rPr>
                        <a:t>Prioritize redressing disparities in death and serious injuries </a:t>
                      </a:r>
                    </a:p>
                  </a:txBody>
                  <a:tcPr>
                    <a:solidFill>
                      <a:schemeClr val="bg1"/>
                    </a:solidFill>
                  </a:tcPr>
                </a:tc>
                <a:extLst>
                  <a:ext uri="{0D108BD9-81ED-4DB2-BD59-A6C34878D82A}">
                    <a16:rowId xmlns:a16="http://schemas.microsoft.com/office/drawing/2014/main" val="3913392804"/>
                  </a:ext>
                </a:extLst>
              </a:tr>
              <a:tr h="1088058">
                <a:tc>
                  <a:txBody>
                    <a:bodyPr/>
                    <a:lstStyle/>
                    <a:p>
                      <a:r>
                        <a:rPr lang="en-US" sz="2200" b="0" dirty="0">
                          <a:solidFill>
                            <a:srgbClr val="3293C8"/>
                          </a:solidFill>
                        </a:rPr>
                        <a:t>Improve human behavior </a:t>
                      </a:r>
                    </a:p>
                  </a:txBody>
                  <a:tcPr>
                    <a:solidFill>
                      <a:schemeClr val="bg1"/>
                    </a:solidFill>
                  </a:tcPr>
                </a:tc>
                <a:tc>
                  <a:txBody>
                    <a:bodyPr/>
                    <a:lstStyle/>
                    <a:p>
                      <a:r>
                        <a:rPr lang="en-US" sz="2200" b="0" dirty="0">
                          <a:solidFill>
                            <a:srgbClr val="3293C8"/>
                          </a:solidFill>
                        </a:rPr>
                        <a:t>Design for human mistakes/limitations</a:t>
                      </a:r>
                    </a:p>
                  </a:txBody>
                  <a:tcPr>
                    <a:solidFill>
                      <a:schemeClr val="bg1"/>
                    </a:solidFill>
                  </a:tcPr>
                </a:tc>
                <a:tc>
                  <a:txBody>
                    <a:bodyPr/>
                    <a:lstStyle/>
                    <a:p>
                      <a:r>
                        <a:rPr lang="en-US" sz="2200" b="0" dirty="0">
                          <a:solidFill>
                            <a:srgbClr val="3293C8"/>
                          </a:solidFill>
                        </a:rPr>
                        <a:t>Address upstream factors and do not victim blame </a:t>
                      </a:r>
                    </a:p>
                    <a:p>
                      <a:endParaRPr lang="en-US" sz="2200" b="0" dirty="0">
                        <a:solidFill>
                          <a:srgbClr val="3293C8"/>
                        </a:solidFill>
                      </a:endParaRPr>
                    </a:p>
                  </a:txBody>
                  <a:tcPr>
                    <a:solidFill>
                      <a:schemeClr val="bg1"/>
                    </a:solidFill>
                  </a:tcPr>
                </a:tc>
                <a:extLst>
                  <a:ext uri="{0D108BD9-81ED-4DB2-BD59-A6C34878D82A}">
                    <a16:rowId xmlns:a16="http://schemas.microsoft.com/office/drawing/2014/main" val="1334885710"/>
                  </a:ext>
                </a:extLst>
              </a:tr>
              <a:tr h="753271">
                <a:tc>
                  <a:txBody>
                    <a:bodyPr/>
                    <a:lstStyle/>
                    <a:p>
                      <a:r>
                        <a:rPr lang="en-US" sz="2200" b="0" dirty="0">
                          <a:solidFill>
                            <a:srgbClr val="3293C8"/>
                          </a:solidFill>
                        </a:rPr>
                        <a:t>Control speeding </a:t>
                      </a:r>
                    </a:p>
                  </a:txBody>
                  <a:tcPr>
                    <a:solidFill>
                      <a:schemeClr val="bg1"/>
                    </a:solidFill>
                  </a:tcPr>
                </a:tc>
                <a:tc>
                  <a:txBody>
                    <a:bodyPr/>
                    <a:lstStyle/>
                    <a:p>
                      <a:r>
                        <a:rPr lang="en-US" sz="2200" b="0" dirty="0">
                          <a:solidFill>
                            <a:srgbClr val="3293C8"/>
                          </a:solidFill>
                        </a:rPr>
                        <a:t>Reduce systemic kinetic energy </a:t>
                      </a:r>
                    </a:p>
                  </a:txBody>
                  <a:tcPr>
                    <a:solidFill>
                      <a:schemeClr val="bg1"/>
                    </a:solidFill>
                  </a:tcPr>
                </a:tc>
                <a:tc>
                  <a:txBody>
                    <a:bodyPr/>
                    <a:lstStyle/>
                    <a:p>
                      <a:r>
                        <a:rPr lang="en-US" sz="2200" b="0" dirty="0">
                          <a:solidFill>
                            <a:srgbClr val="3293C8"/>
                          </a:solidFill>
                        </a:rPr>
                        <a:t>Create livable communities </a:t>
                      </a:r>
                    </a:p>
                  </a:txBody>
                  <a:tcPr>
                    <a:solidFill>
                      <a:schemeClr val="bg1"/>
                    </a:solidFill>
                  </a:tcPr>
                </a:tc>
                <a:extLst>
                  <a:ext uri="{0D108BD9-81ED-4DB2-BD59-A6C34878D82A}">
                    <a16:rowId xmlns:a16="http://schemas.microsoft.com/office/drawing/2014/main" val="1438077025"/>
                  </a:ext>
                </a:extLst>
              </a:tr>
              <a:tr h="1088058">
                <a:tc>
                  <a:txBody>
                    <a:bodyPr/>
                    <a:lstStyle/>
                    <a:p>
                      <a:r>
                        <a:rPr lang="en-US" sz="2200" b="0" dirty="0">
                          <a:solidFill>
                            <a:srgbClr val="3293C8"/>
                          </a:solidFill>
                        </a:rPr>
                        <a:t>Individuals are responsible </a:t>
                      </a:r>
                    </a:p>
                  </a:txBody>
                  <a:tcPr>
                    <a:solidFill>
                      <a:schemeClr val="bg1"/>
                    </a:solidFill>
                  </a:tcPr>
                </a:tc>
                <a:tc>
                  <a:txBody>
                    <a:bodyPr/>
                    <a:lstStyle/>
                    <a:p>
                      <a:endParaRPr lang="en-US" sz="2200" b="0" dirty="0">
                        <a:solidFill>
                          <a:srgbClr val="3293C8"/>
                        </a:solidFill>
                      </a:endParaRPr>
                    </a:p>
                    <a:p>
                      <a:r>
                        <a:rPr lang="en-US" sz="2200" b="0" dirty="0">
                          <a:solidFill>
                            <a:srgbClr val="3293C8"/>
                          </a:solidFill>
                        </a:rPr>
                        <a:t>Share responsibility </a:t>
                      </a:r>
                    </a:p>
                  </a:txBody>
                  <a:tcPr>
                    <a:solidFill>
                      <a:schemeClr val="bg1"/>
                    </a:solidFill>
                  </a:tcPr>
                </a:tc>
                <a:tc>
                  <a:txBody>
                    <a:bodyPr/>
                    <a:lstStyle/>
                    <a:p>
                      <a:r>
                        <a:rPr lang="en-US" sz="2200" b="0" dirty="0">
                          <a:solidFill>
                            <a:srgbClr val="3293C8"/>
                          </a:solidFill>
                        </a:rPr>
                        <a:t>Institutions can take on more responsibility because they have greater influence </a:t>
                      </a:r>
                    </a:p>
                  </a:txBody>
                  <a:tcPr>
                    <a:solidFill>
                      <a:schemeClr val="bg1"/>
                    </a:solidFill>
                  </a:tcPr>
                </a:tc>
                <a:extLst>
                  <a:ext uri="{0D108BD9-81ED-4DB2-BD59-A6C34878D82A}">
                    <a16:rowId xmlns:a16="http://schemas.microsoft.com/office/drawing/2014/main" val="1302142412"/>
                  </a:ext>
                </a:extLst>
              </a:tr>
              <a:tr h="1088058">
                <a:tc>
                  <a:txBody>
                    <a:bodyPr/>
                    <a:lstStyle/>
                    <a:p>
                      <a:r>
                        <a:rPr lang="en-US" sz="2200" b="0" dirty="0">
                          <a:solidFill>
                            <a:srgbClr val="3293C8"/>
                          </a:solidFill>
                        </a:rPr>
                        <a:t>React based on crash history </a:t>
                      </a:r>
                    </a:p>
                  </a:txBody>
                  <a:tcPr>
                    <a:solidFill>
                      <a:schemeClr val="bg1"/>
                    </a:solidFill>
                  </a:tcPr>
                </a:tc>
                <a:tc>
                  <a:txBody>
                    <a:bodyPr/>
                    <a:lstStyle/>
                    <a:p>
                      <a:r>
                        <a:rPr lang="en-US" sz="2200" b="0" dirty="0">
                          <a:solidFill>
                            <a:srgbClr val="3293C8"/>
                          </a:solidFill>
                        </a:rPr>
                        <a:t>Proactively identify and address risks</a:t>
                      </a:r>
                    </a:p>
                  </a:txBody>
                  <a:tcPr>
                    <a:solidFill>
                      <a:schemeClr val="bg1"/>
                    </a:solidFill>
                  </a:tcPr>
                </a:tc>
                <a:tc>
                  <a:txBody>
                    <a:bodyPr/>
                    <a:lstStyle/>
                    <a:p>
                      <a:r>
                        <a:rPr lang="en-US" sz="2200" b="0" dirty="0">
                          <a:solidFill>
                            <a:srgbClr val="3293C8"/>
                          </a:solidFill>
                        </a:rPr>
                        <a:t>Use equity indicators and meaningful public involvement to proactively identify and redress risk</a:t>
                      </a:r>
                    </a:p>
                  </a:txBody>
                  <a:tcPr>
                    <a:solidFill>
                      <a:schemeClr val="bg1"/>
                    </a:solidFill>
                  </a:tcPr>
                </a:tc>
                <a:extLst>
                  <a:ext uri="{0D108BD9-81ED-4DB2-BD59-A6C34878D82A}">
                    <a16:rowId xmlns:a16="http://schemas.microsoft.com/office/drawing/2014/main" val="1696352886"/>
                  </a:ext>
                </a:extLst>
              </a:tr>
            </a:tbl>
          </a:graphicData>
        </a:graphic>
      </p:graphicFrame>
      <p:cxnSp>
        <p:nvCxnSpPr>
          <p:cNvPr id="22" name="Straight Arrow Connector 21">
            <a:extLst>
              <a:ext uri="{FF2B5EF4-FFF2-40B4-BE49-F238E27FC236}">
                <a16:creationId xmlns:a16="http://schemas.microsoft.com/office/drawing/2014/main" id="{DAAD0948-C1AA-414C-AEB1-338A0329A2FC}"/>
              </a:ext>
              <a:ext uri="{C183D7F6-B498-43B3-948B-1728B52AA6E4}">
                <adec:decorative xmlns:adec="http://schemas.microsoft.com/office/drawing/2017/decorative" val="1"/>
              </a:ext>
            </a:extLst>
          </p:cNvPr>
          <p:cNvCxnSpPr>
            <a:cxnSpLocks/>
          </p:cNvCxnSpPr>
          <p:nvPr/>
        </p:nvCxnSpPr>
        <p:spPr>
          <a:xfrm>
            <a:off x="2458809" y="2057400"/>
            <a:ext cx="438151"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E5B799C-BECD-41E5-A965-5DC7B231E78F}"/>
              </a:ext>
              <a:ext uri="{C183D7F6-B498-43B3-948B-1728B52AA6E4}">
                <adec:decorative xmlns:adec="http://schemas.microsoft.com/office/drawing/2017/decorative" val="1"/>
              </a:ext>
            </a:extLst>
          </p:cNvPr>
          <p:cNvCxnSpPr>
            <a:cxnSpLocks/>
          </p:cNvCxnSpPr>
          <p:nvPr/>
        </p:nvCxnSpPr>
        <p:spPr>
          <a:xfrm>
            <a:off x="1905678" y="3069772"/>
            <a:ext cx="925286"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1D16244-8019-4F44-BD66-9EDDAEDA6485}"/>
              </a:ext>
              <a:ext uri="{C183D7F6-B498-43B3-948B-1728B52AA6E4}">
                <adec:decorative xmlns:adec="http://schemas.microsoft.com/office/drawing/2017/decorative" val="1"/>
              </a:ext>
            </a:extLst>
          </p:cNvPr>
          <p:cNvCxnSpPr>
            <a:cxnSpLocks/>
          </p:cNvCxnSpPr>
          <p:nvPr/>
        </p:nvCxnSpPr>
        <p:spPr>
          <a:xfrm>
            <a:off x="6048374" y="2318800"/>
            <a:ext cx="522514" cy="1633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19CA484-B96D-4A02-BA49-E394A47ADABA}"/>
              </a:ext>
              <a:ext uri="{C183D7F6-B498-43B3-948B-1728B52AA6E4}">
                <adec:decorative xmlns:adec="http://schemas.microsoft.com/office/drawing/2017/decorative" val="1"/>
              </a:ext>
            </a:extLst>
          </p:cNvPr>
          <p:cNvCxnSpPr>
            <a:cxnSpLocks/>
          </p:cNvCxnSpPr>
          <p:nvPr/>
        </p:nvCxnSpPr>
        <p:spPr>
          <a:xfrm>
            <a:off x="5573485" y="3048000"/>
            <a:ext cx="925286"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BD14E5C-102C-424A-9957-0890ED7F2CE4}"/>
              </a:ext>
              <a:ext uri="{C183D7F6-B498-43B3-948B-1728B52AA6E4}">
                <adec:decorative xmlns:adec="http://schemas.microsoft.com/office/drawing/2017/decorative" val="1"/>
              </a:ext>
            </a:extLst>
          </p:cNvPr>
          <p:cNvCxnSpPr>
            <a:cxnSpLocks/>
          </p:cNvCxnSpPr>
          <p:nvPr/>
        </p:nvCxnSpPr>
        <p:spPr>
          <a:xfrm>
            <a:off x="2458808" y="4218261"/>
            <a:ext cx="438151"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56359CF-C576-4251-B4C6-EE199D0E0CD3}"/>
              </a:ext>
              <a:ext uri="{C183D7F6-B498-43B3-948B-1728B52AA6E4}">
                <adec:decorative xmlns:adec="http://schemas.microsoft.com/office/drawing/2017/decorative" val="1"/>
              </a:ext>
            </a:extLst>
          </p:cNvPr>
          <p:cNvCxnSpPr>
            <a:cxnSpLocks/>
          </p:cNvCxnSpPr>
          <p:nvPr/>
        </p:nvCxnSpPr>
        <p:spPr>
          <a:xfrm>
            <a:off x="5719081" y="4218261"/>
            <a:ext cx="840921"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FFB8B89-6062-437F-AEB8-D2A9BB9CA16E}"/>
              </a:ext>
              <a:ext uri="{C183D7F6-B498-43B3-948B-1728B52AA6E4}">
                <adec:decorative xmlns:adec="http://schemas.microsoft.com/office/drawing/2017/decorative" val="1"/>
              </a:ext>
            </a:extLst>
          </p:cNvPr>
          <p:cNvCxnSpPr>
            <a:cxnSpLocks/>
          </p:cNvCxnSpPr>
          <p:nvPr/>
        </p:nvCxnSpPr>
        <p:spPr>
          <a:xfrm>
            <a:off x="2056038" y="5040367"/>
            <a:ext cx="840921"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57D144E-F9E6-4664-9264-B1AB89FB2BBC}"/>
              </a:ext>
              <a:ext uri="{C183D7F6-B498-43B3-948B-1728B52AA6E4}">
                <adec:decorative xmlns:adec="http://schemas.microsoft.com/office/drawing/2017/decorative" val="1"/>
              </a:ext>
            </a:extLst>
          </p:cNvPr>
          <p:cNvCxnSpPr>
            <a:cxnSpLocks/>
          </p:cNvCxnSpPr>
          <p:nvPr/>
        </p:nvCxnSpPr>
        <p:spPr>
          <a:xfrm>
            <a:off x="5670096" y="5040367"/>
            <a:ext cx="840921"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95D1F6B-C9F2-4782-ACC4-0C8EBBC6B689}"/>
              </a:ext>
              <a:ext uri="{C183D7F6-B498-43B3-948B-1728B52AA6E4}">
                <adec:decorative xmlns:adec="http://schemas.microsoft.com/office/drawing/2017/decorative" val="1"/>
              </a:ext>
            </a:extLst>
          </p:cNvPr>
          <p:cNvCxnSpPr>
            <a:cxnSpLocks/>
          </p:cNvCxnSpPr>
          <p:nvPr/>
        </p:nvCxnSpPr>
        <p:spPr>
          <a:xfrm>
            <a:off x="2110466" y="6123353"/>
            <a:ext cx="567417"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27463A9-88B9-4358-B6D0-EA579C3EF985}"/>
              </a:ext>
              <a:ext uri="{C183D7F6-B498-43B3-948B-1728B52AA6E4}">
                <adec:decorative xmlns:adec="http://schemas.microsoft.com/office/drawing/2017/decorative" val="1"/>
              </a:ext>
            </a:extLst>
          </p:cNvPr>
          <p:cNvCxnSpPr>
            <a:cxnSpLocks/>
          </p:cNvCxnSpPr>
          <p:nvPr/>
        </p:nvCxnSpPr>
        <p:spPr>
          <a:xfrm>
            <a:off x="5841544" y="6123353"/>
            <a:ext cx="718458" cy="0"/>
          </a:xfrm>
          <a:prstGeom prst="straightConnector1">
            <a:avLst/>
          </a:prstGeom>
          <a:ln w="76200">
            <a:solidFill>
              <a:srgbClr val="3293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463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71C548B-4198-4327-9F6D-C7EA17EBE5A2}"/>
              </a:ext>
            </a:extLst>
          </p:cNvPr>
          <p:cNvSpPr txBox="1">
            <a:spLocks/>
          </p:cNvSpPr>
          <p:nvPr/>
        </p:nvSpPr>
        <p:spPr>
          <a:xfrm>
            <a:off x="587828" y="1200184"/>
            <a:ext cx="7237181" cy="80803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ts val="6000"/>
              </a:lnSpc>
            </a:pPr>
            <a:r>
              <a:rPr lang="en-US" sz="6000"/>
              <a:t>Presentation Overview</a:t>
            </a:r>
          </a:p>
        </p:txBody>
      </p:sp>
      <p:grpSp>
        <p:nvGrpSpPr>
          <p:cNvPr id="25" name="Group 24">
            <a:extLst>
              <a:ext uri="{FF2B5EF4-FFF2-40B4-BE49-F238E27FC236}">
                <a16:creationId xmlns:a16="http://schemas.microsoft.com/office/drawing/2014/main" id="{3A17A3E3-85A8-45D0-8FFB-BA8B7E420B26}"/>
              </a:ext>
              <a:ext uri="{C183D7F6-B498-43B3-948B-1728B52AA6E4}">
                <adec:decorative xmlns:adec="http://schemas.microsoft.com/office/drawing/2017/decorative" val="1"/>
              </a:ext>
            </a:extLst>
          </p:cNvPr>
          <p:cNvGrpSpPr/>
          <p:nvPr/>
        </p:nvGrpSpPr>
        <p:grpSpPr>
          <a:xfrm>
            <a:off x="532435" y="3852479"/>
            <a:ext cx="2116636" cy="2473089"/>
            <a:chOff x="532435" y="3852479"/>
            <a:chExt cx="2116636" cy="2473089"/>
          </a:xfrm>
          <a:solidFill>
            <a:srgbClr val="003C47"/>
          </a:solidFill>
        </p:grpSpPr>
        <p:sp>
          <p:nvSpPr>
            <p:cNvPr id="26" name="Rectangle 25">
              <a:extLst>
                <a:ext uri="{FF2B5EF4-FFF2-40B4-BE49-F238E27FC236}">
                  <a16:creationId xmlns:a16="http://schemas.microsoft.com/office/drawing/2014/main" id="{431EBA78-E61B-46FC-A36B-E703C2F59BE7}"/>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DDAE77BE-C04C-440C-ACCF-DF771D4EBFD4}"/>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1</a:t>
              </a:r>
            </a:p>
          </p:txBody>
        </p:sp>
        <p:sp>
          <p:nvSpPr>
            <p:cNvPr id="27" name="Title 1">
              <a:extLst>
                <a:ext uri="{FF2B5EF4-FFF2-40B4-BE49-F238E27FC236}">
                  <a16:creationId xmlns:a16="http://schemas.microsoft.com/office/drawing/2014/main" id="{8DF15BBA-D977-4A48-8F42-88AE74B7931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US DOT Equity Action Plan</a:t>
              </a:r>
            </a:p>
          </p:txBody>
        </p:sp>
      </p:grpSp>
      <p:grpSp>
        <p:nvGrpSpPr>
          <p:cNvPr id="29" name="Group 28">
            <a:extLst>
              <a:ext uri="{FF2B5EF4-FFF2-40B4-BE49-F238E27FC236}">
                <a16:creationId xmlns:a16="http://schemas.microsoft.com/office/drawing/2014/main" id="{6FAA4C06-3AB6-4FCD-99EF-287C9C926917}"/>
              </a:ext>
              <a:ext uri="{C183D7F6-B498-43B3-948B-1728B52AA6E4}">
                <adec:decorative xmlns:adec="http://schemas.microsoft.com/office/drawing/2017/decorative" val="1"/>
              </a:ext>
            </a:extLst>
          </p:cNvPr>
          <p:cNvGrpSpPr/>
          <p:nvPr/>
        </p:nvGrpSpPr>
        <p:grpSpPr>
          <a:xfrm>
            <a:off x="2785059" y="3852479"/>
            <a:ext cx="2116636" cy="2473089"/>
            <a:chOff x="532435" y="3852479"/>
            <a:chExt cx="2116636" cy="2473089"/>
          </a:xfrm>
          <a:solidFill>
            <a:srgbClr val="003C47"/>
          </a:solidFill>
        </p:grpSpPr>
        <p:sp>
          <p:nvSpPr>
            <p:cNvPr id="30" name="Rectangle 29">
              <a:extLst>
                <a:ext uri="{FF2B5EF4-FFF2-40B4-BE49-F238E27FC236}">
                  <a16:creationId xmlns:a16="http://schemas.microsoft.com/office/drawing/2014/main" id="{724A241E-920A-4C94-8D6A-8437450129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3320AA4E-541D-41DD-BC87-7DB8C5996D22}"/>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2</a:t>
              </a:r>
            </a:p>
          </p:txBody>
        </p:sp>
        <p:sp>
          <p:nvSpPr>
            <p:cNvPr id="31" name="Title 1">
              <a:extLst>
                <a:ext uri="{FF2B5EF4-FFF2-40B4-BE49-F238E27FC236}">
                  <a16:creationId xmlns:a16="http://schemas.microsoft.com/office/drawing/2014/main" id="{B9BE839D-2E74-4D1E-8E54-8C59CC83CF6F}"/>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Approach</a:t>
              </a:r>
            </a:p>
          </p:txBody>
        </p:sp>
      </p:grpSp>
      <p:grpSp>
        <p:nvGrpSpPr>
          <p:cNvPr id="33" name="Group 32">
            <a:extLst>
              <a:ext uri="{FF2B5EF4-FFF2-40B4-BE49-F238E27FC236}">
                <a16:creationId xmlns:a16="http://schemas.microsoft.com/office/drawing/2014/main" id="{2D60C22B-8285-4D63-9454-72A660C80070}"/>
              </a:ext>
              <a:ext uri="{C183D7F6-B498-43B3-948B-1728B52AA6E4}">
                <adec:decorative xmlns:adec="http://schemas.microsoft.com/office/drawing/2017/decorative" val="1"/>
              </a:ext>
            </a:extLst>
          </p:cNvPr>
          <p:cNvGrpSpPr/>
          <p:nvPr/>
        </p:nvGrpSpPr>
        <p:grpSpPr>
          <a:xfrm>
            <a:off x="5037683" y="3852479"/>
            <a:ext cx="2116636" cy="2473089"/>
            <a:chOff x="532435" y="3852479"/>
            <a:chExt cx="2116636" cy="2473089"/>
          </a:xfrm>
          <a:solidFill>
            <a:srgbClr val="003C47"/>
          </a:solidFill>
        </p:grpSpPr>
        <p:sp>
          <p:nvSpPr>
            <p:cNvPr id="34" name="Rectangle 33">
              <a:extLst>
                <a:ext uri="{FF2B5EF4-FFF2-40B4-BE49-F238E27FC236}">
                  <a16:creationId xmlns:a16="http://schemas.microsoft.com/office/drawing/2014/main" id="{983CE893-CD41-47CA-9D83-FC78BD00D68B}"/>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C4D623A3-A4F5-4C87-BFD9-B6CD88275908}"/>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3</a:t>
              </a:r>
            </a:p>
          </p:txBody>
        </p:sp>
        <p:sp>
          <p:nvSpPr>
            <p:cNvPr id="35" name="Title 1">
              <a:extLst>
                <a:ext uri="{FF2B5EF4-FFF2-40B4-BE49-F238E27FC236}">
                  <a16:creationId xmlns:a16="http://schemas.microsoft.com/office/drawing/2014/main" id="{C1392951-809F-443F-ADE2-677543862698}"/>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Principles </a:t>
              </a:r>
            </a:p>
          </p:txBody>
        </p:sp>
      </p:grpSp>
      <p:grpSp>
        <p:nvGrpSpPr>
          <p:cNvPr id="37" name="Group 36">
            <a:extLst>
              <a:ext uri="{FF2B5EF4-FFF2-40B4-BE49-F238E27FC236}">
                <a16:creationId xmlns:a16="http://schemas.microsoft.com/office/drawing/2014/main" id="{8088A7DB-343F-4BE2-8818-6AF712EA5683}"/>
              </a:ext>
              <a:ext uri="{C183D7F6-B498-43B3-948B-1728B52AA6E4}">
                <adec:decorative xmlns:adec="http://schemas.microsoft.com/office/drawing/2017/decorative" val="1"/>
              </a:ext>
            </a:extLst>
          </p:cNvPr>
          <p:cNvGrpSpPr/>
          <p:nvPr/>
        </p:nvGrpSpPr>
        <p:grpSpPr>
          <a:xfrm>
            <a:off x="7290305" y="3852479"/>
            <a:ext cx="2116636" cy="2473089"/>
            <a:chOff x="532433" y="3852479"/>
            <a:chExt cx="2116636" cy="2473089"/>
          </a:xfrm>
          <a:solidFill>
            <a:srgbClr val="3293C8"/>
          </a:solidFill>
        </p:grpSpPr>
        <p:sp>
          <p:nvSpPr>
            <p:cNvPr id="38" name="Rectangle 37">
              <a:extLst>
                <a:ext uri="{FF2B5EF4-FFF2-40B4-BE49-F238E27FC236}">
                  <a16:creationId xmlns:a16="http://schemas.microsoft.com/office/drawing/2014/main" id="{E6DFB066-97D4-4799-8CAD-1D0BE7BC50C7}"/>
                </a:ext>
              </a:extLst>
            </p:cNvPr>
            <p:cNvSpPr/>
            <p:nvPr/>
          </p:nvSpPr>
          <p:spPr>
            <a:xfrm>
              <a:off x="532433" y="3852479"/>
              <a:ext cx="2116636" cy="2473089"/>
            </a:xfrm>
            <a:prstGeom prst="rect">
              <a:avLst/>
            </a:prstGeom>
            <a:solidFill>
              <a:srgbClr val="003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9CD24816-1EFF-4778-9361-DF62FB0961D0}"/>
                </a:ext>
              </a:extLst>
            </p:cNvPr>
            <p:cNvSpPr txBox="1">
              <a:spLocks/>
            </p:cNvSpPr>
            <p:nvPr/>
          </p:nvSpPr>
          <p:spPr>
            <a:xfrm>
              <a:off x="616220" y="4166491"/>
              <a:ext cx="1946448" cy="873305"/>
            </a:xfrm>
            <a:prstGeom prst="rect">
              <a:avLst/>
            </a:prstGeom>
            <a:solidFill>
              <a:srgbClr val="003C47"/>
            </a:solid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dirty="0"/>
                <a:t>4</a:t>
              </a:r>
            </a:p>
          </p:txBody>
        </p:sp>
        <p:sp>
          <p:nvSpPr>
            <p:cNvPr id="39" name="Title 1">
              <a:extLst>
                <a:ext uri="{FF2B5EF4-FFF2-40B4-BE49-F238E27FC236}">
                  <a16:creationId xmlns:a16="http://schemas.microsoft.com/office/drawing/2014/main" id="{4A9AF9CD-1240-44CF-8697-EC27892C5CCD}"/>
                </a:ext>
              </a:extLst>
            </p:cNvPr>
            <p:cNvSpPr txBox="1">
              <a:spLocks/>
            </p:cNvSpPr>
            <p:nvPr/>
          </p:nvSpPr>
          <p:spPr>
            <a:xfrm>
              <a:off x="616220" y="4969965"/>
              <a:ext cx="17089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endParaRPr lang="en-US" sz="2400" dirty="0"/>
            </a:p>
          </p:txBody>
        </p:sp>
      </p:grpSp>
      <p:grpSp>
        <p:nvGrpSpPr>
          <p:cNvPr id="41" name="Group 40" descr="Section 5: Conclusion and Resources">
            <a:extLst>
              <a:ext uri="{FF2B5EF4-FFF2-40B4-BE49-F238E27FC236}">
                <a16:creationId xmlns:a16="http://schemas.microsoft.com/office/drawing/2014/main" id="{477D67E4-1873-491F-8AE1-1BDB34C3DEDD}"/>
              </a:ext>
              <a:ext uri="{C183D7F6-B498-43B3-948B-1728B52AA6E4}">
                <adec:decorative xmlns:adec="http://schemas.microsoft.com/office/drawing/2017/decorative" val="0"/>
              </a:ext>
            </a:extLst>
          </p:cNvPr>
          <p:cNvGrpSpPr/>
          <p:nvPr/>
        </p:nvGrpSpPr>
        <p:grpSpPr>
          <a:xfrm>
            <a:off x="9542931" y="3852479"/>
            <a:ext cx="2116636" cy="2473089"/>
            <a:chOff x="532435" y="3852479"/>
            <a:chExt cx="2116636" cy="2473089"/>
          </a:xfrm>
          <a:solidFill>
            <a:srgbClr val="3293C8"/>
          </a:solidFill>
        </p:grpSpPr>
        <p:sp>
          <p:nvSpPr>
            <p:cNvPr id="42" name="Rectangle 41">
              <a:extLst>
                <a:ext uri="{FF2B5EF4-FFF2-40B4-BE49-F238E27FC236}">
                  <a16:creationId xmlns:a16="http://schemas.microsoft.com/office/drawing/2014/main" id="{CDA2FB05-ACD6-4CCB-90AD-FC495B6633E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23FC221D-9050-4008-A3DA-E3A36BF9D145}"/>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5</a:t>
              </a:r>
            </a:p>
          </p:txBody>
        </p:sp>
        <p:sp>
          <p:nvSpPr>
            <p:cNvPr id="43" name="Title 1">
              <a:extLst>
                <a:ext uri="{FF2B5EF4-FFF2-40B4-BE49-F238E27FC236}">
                  <a16:creationId xmlns:a16="http://schemas.microsoft.com/office/drawing/2014/main" id="{1C7B3679-83B5-42FE-81D1-C44A57EF01A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Conclusion &amp; Resources</a:t>
              </a:r>
            </a:p>
          </p:txBody>
        </p:sp>
      </p:grpSp>
      <p:sp>
        <p:nvSpPr>
          <p:cNvPr id="23" name="Title 1">
            <a:extLst>
              <a:ext uri="{FF2B5EF4-FFF2-40B4-BE49-F238E27FC236}">
                <a16:creationId xmlns:a16="http://schemas.microsoft.com/office/drawing/2014/main" id="{8E8AE9CA-B860-44D1-8BD2-248275EC51BE}"/>
              </a:ext>
              <a:ext uri="{C183D7F6-B498-43B3-948B-1728B52AA6E4}">
                <adec:decorative xmlns:adec="http://schemas.microsoft.com/office/drawing/2017/decorative" val="1"/>
              </a:ext>
            </a:extLst>
          </p:cNvPr>
          <p:cNvSpPr txBox="1">
            <a:spLocks/>
          </p:cNvSpPr>
          <p:nvPr/>
        </p:nvSpPr>
        <p:spPr>
          <a:xfrm>
            <a:off x="7417293" y="4969965"/>
            <a:ext cx="1946448" cy="873305"/>
          </a:xfrm>
          <a:prstGeom prst="rect">
            <a:avLst/>
          </a:prstGeom>
          <a:solidFill>
            <a:srgbClr val="003C47"/>
          </a:solid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Elements</a:t>
            </a:r>
          </a:p>
        </p:txBody>
      </p:sp>
    </p:spTree>
    <p:extLst>
      <p:ext uri="{BB962C8B-B14F-4D97-AF65-F5344CB8AC3E}">
        <p14:creationId xmlns:p14="http://schemas.microsoft.com/office/powerpoint/2010/main" val="4124885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245709-1713-4552-BEDB-9A47C2FB18F8}"/>
              </a:ext>
              <a:ext uri="{C183D7F6-B498-43B3-948B-1728B52AA6E4}">
                <adec:decorative xmlns:adec="http://schemas.microsoft.com/office/drawing/2017/decorative" val="1"/>
              </a:ext>
            </a:extLst>
          </p:cNvPr>
          <p:cNvSpPr/>
          <p:nvPr/>
        </p:nvSpPr>
        <p:spPr>
          <a:xfrm>
            <a:off x="833437" y="426719"/>
            <a:ext cx="2907792"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D437D-5EA4-40DE-9858-8A71A250F6C9}"/>
              </a:ext>
            </a:extLst>
          </p:cNvPr>
          <p:cNvSpPr>
            <a:spLocks noGrp="1"/>
          </p:cNvSpPr>
          <p:nvPr>
            <p:ph type="title"/>
          </p:nvPr>
        </p:nvSpPr>
        <p:spPr/>
        <p:txBody>
          <a:bodyPr/>
          <a:lstStyle/>
          <a:p>
            <a:r>
              <a:rPr lang="en-US" dirty="0"/>
              <a:t>US DOT Resources </a:t>
            </a:r>
          </a:p>
        </p:txBody>
      </p:sp>
      <p:pic>
        <p:nvPicPr>
          <p:cNvPr id="3" name="Graphic 2">
            <a:extLst>
              <a:ext uri="{FF2B5EF4-FFF2-40B4-BE49-F238E27FC236}">
                <a16:creationId xmlns:a16="http://schemas.microsoft.com/office/drawing/2014/main" id="{6BAABAD8-7177-4CA6-B977-2B580E4959A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000" y="2189605"/>
            <a:ext cx="2286000" cy="1524000"/>
          </a:xfrm>
          <a:prstGeom prst="rect">
            <a:avLst/>
          </a:prstGeom>
        </p:spPr>
      </p:pic>
      <p:sp>
        <p:nvSpPr>
          <p:cNvPr id="19" name="Rectangle 18">
            <a:extLst>
              <a:ext uri="{FF2B5EF4-FFF2-40B4-BE49-F238E27FC236}">
                <a16:creationId xmlns:a16="http://schemas.microsoft.com/office/drawing/2014/main" id="{69F1A303-5EB2-476C-B80C-F3F61A377F5F}"/>
              </a:ext>
              <a:ext uri="{C183D7F6-B498-43B3-948B-1728B52AA6E4}">
                <adec:decorative xmlns:adec="http://schemas.microsoft.com/office/drawing/2017/decorative" val="1"/>
              </a:ext>
            </a:extLst>
          </p:cNvPr>
          <p:cNvSpPr/>
          <p:nvPr/>
        </p:nvSpPr>
        <p:spPr>
          <a:xfrm>
            <a:off x="1793081" y="3984337"/>
            <a:ext cx="8605838" cy="61546"/>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9">
            <a:extLst>
              <a:ext uri="{FF2B5EF4-FFF2-40B4-BE49-F238E27FC236}">
                <a16:creationId xmlns:a16="http://schemas.microsoft.com/office/drawing/2014/main" id="{00305F04-BFC9-425E-907D-CE452A53E7C3}"/>
              </a:ext>
            </a:extLst>
          </p:cNvPr>
          <p:cNvSpPr txBox="1">
            <a:spLocks/>
          </p:cNvSpPr>
          <p:nvPr/>
        </p:nvSpPr>
        <p:spPr>
          <a:xfrm>
            <a:off x="3575502" y="4316615"/>
            <a:ext cx="5040994" cy="443198"/>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3293C8"/>
                </a:solidFill>
              </a:rPr>
              <a:t>Equity</a:t>
            </a:r>
          </a:p>
        </p:txBody>
      </p:sp>
      <p:sp>
        <p:nvSpPr>
          <p:cNvPr id="16" name="TextBox 15">
            <a:extLst>
              <a:ext uri="{FF2B5EF4-FFF2-40B4-BE49-F238E27FC236}">
                <a16:creationId xmlns:a16="http://schemas.microsoft.com/office/drawing/2014/main" id="{4893B258-D07E-4411-9B82-0B72C12F5B25}"/>
              </a:ext>
            </a:extLst>
          </p:cNvPr>
          <p:cNvSpPr txBox="1"/>
          <p:nvPr/>
        </p:nvSpPr>
        <p:spPr>
          <a:xfrm>
            <a:off x="1793080" y="5383605"/>
            <a:ext cx="8605839" cy="738664"/>
          </a:xfrm>
          <a:prstGeom prst="rect">
            <a:avLst/>
          </a:prstGeom>
          <a:noFill/>
        </p:spPr>
        <p:txBody>
          <a:bodyPr wrap="square" lIns="0" tIns="0" rIns="0" bIns="0" rtlCol="0">
            <a:spAutoFit/>
          </a:bodyPr>
          <a:lstStyle/>
          <a:p>
            <a:pPr algn="ctr">
              <a:spcBef>
                <a:spcPts val="400"/>
              </a:spcBef>
              <a:spcAft>
                <a:spcPts val="400"/>
              </a:spcAft>
            </a:pPr>
            <a:r>
              <a:rPr lang="en-US" sz="2400" dirty="0">
                <a:solidFill>
                  <a:srgbClr val="3293C8"/>
                </a:solidFill>
              </a:rPr>
              <a:t>Find more resources at: </a:t>
            </a:r>
            <a:r>
              <a:rPr lang="en-US" sz="2400" dirty="0">
                <a:solidFill>
                  <a:srgbClr val="3293C8"/>
                </a:solidFill>
                <a:hlinkClick r:id="rId5"/>
              </a:rPr>
              <a:t>https://www.transportation.gov/priorities/equity</a:t>
            </a:r>
            <a:r>
              <a:rPr lang="en-US" sz="2400" dirty="0">
                <a:solidFill>
                  <a:srgbClr val="3293C8"/>
                </a:solidFill>
              </a:rPr>
              <a:t>  </a:t>
            </a:r>
            <a:endParaRPr lang="en-US" sz="2400" dirty="0">
              <a:solidFill>
                <a:srgbClr val="003C47"/>
              </a:solidFill>
            </a:endParaRPr>
          </a:p>
        </p:txBody>
      </p:sp>
    </p:spTree>
    <p:extLst>
      <p:ext uri="{BB962C8B-B14F-4D97-AF65-F5344CB8AC3E}">
        <p14:creationId xmlns:p14="http://schemas.microsoft.com/office/powerpoint/2010/main" val="21648954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245709-1713-4552-BEDB-9A47C2FB18F8}"/>
              </a:ext>
              <a:ext uri="{C183D7F6-B498-43B3-948B-1728B52AA6E4}">
                <adec:decorative xmlns:adec="http://schemas.microsoft.com/office/drawing/2017/decorative" val="1"/>
              </a:ext>
            </a:extLst>
          </p:cNvPr>
          <p:cNvSpPr/>
          <p:nvPr/>
        </p:nvSpPr>
        <p:spPr>
          <a:xfrm>
            <a:off x="833437" y="426719"/>
            <a:ext cx="2907792" cy="90219"/>
          </a:xfrm>
          <a:prstGeom prst="rect">
            <a:avLst/>
          </a:prstGeom>
          <a:solidFill>
            <a:srgbClr val="DF8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D437D-5EA4-40DE-9858-8A71A250F6C9}"/>
              </a:ext>
            </a:extLst>
          </p:cNvPr>
          <p:cNvSpPr>
            <a:spLocks noGrp="1"/>
          </p:cNvSpPr>
          <p:nvPr>
            <p:ph type="title"/>
          </p:nvPr>
        </p:nvSpPr>
        <p:spPr/>
        <p:txBody>
          <a:bodyPr/>
          <a:lstStyle/>
          <a:p>
            <a:r>
              <a:rPr lang="en-US"/>
              <a:t>FHWA Resources</a:t>
            </a:r>
          </a:p>
        </p:txBody>
      </p:sp>
      <p:pic>
        <p:nvPicPr>
          <p:cNvPr id="3" name="Graphic 2">
            <a:extLst>
              <a:ext uri="{FF2B5EF4-FFF2-40B4-BE49-F238E27FC236}">
                <a16:creationId xmlns:a16="http://schemas.microsoft.com/office/drawing/2014/main" id="{6BAABAD8-7177-4CA6-B977-2B580E4959A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000" y="2189605"/>
            <a:ext cx="2286000" cy="1524000"/>
          </a:xfrm>
          <a:prstGeom prst="rect">
            <a:avLst/>
          </a:prstGeom>
        </p:spPr>
      </p:pic>
      <p:sp>
        <p:nvSpPr>
          <p:cNvPr id="19" name="Rectangle 18">
            <a:extLst>
              <a:ext uri="{FF2B5EF4-FFF2-40B4-BE49-F238E27FC236}">
                <a16:creationId xmlns:a16="http://schemas.microsoft.com/office/drawing/2014/main" id="{69F1A303-5EB2-476C-B80C-F3F61A377F5F}"/>
              </a:ext>
              <a:ext uri="{C183D7F6-B498-43B3-948B-1728B52AA6E4}">
                <adec:decorative xmlns:adec="http://schemas.microsoft.com/office/drawing/2017/decorative" val="1"/>
              </a:ext>
            </a:extLst>
          </p:cNvPr>
          <p:cNvSpPr/>
          <p:nvPr/>
        </p:nvSpPr>
        <p:spPr>
          <a:xfrm>
            <a:off x="1793081" y="3984337"/>
            <a:ext cx="8605838" cy="61546"/>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9">
            <a:extLst>
              <a:ext uri="{FF2B5EF4-FFF2-40B4-BE49-F238E27FC236}">
                <a16:creationId xmlns:a16="http://schemas.microsoft.com/office/drawing/2014/main" id="{00305F04-BFC9-425E-907D-CE452A53E7C3}"/>
              </a:ext>
            </a:extLst>
          </p:cNvPr>
          <p:cNvSpPr txBox="1">
            <a:spLocks/>
          </p:cNvSpPr>
          <p:nvPr/>
        </p:nvSpPr>
        <p:spPr>
          <a:xfrm>
            <a:off x="3575502" y="4316615"/>
            <a:ext cx="5040994" cy="443198"/>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a:solidFill>
                  <a:srgbClr val="3293C8"/>
                </a:solidFill>
              </a:rPr>
              <a:t>Safe System Materials</a:t>
            </a:r>
          </a:p>
        </p:txBody>
      </p:sp>
      <p:sp>
        <p:nvSpPr>
          <p:cNvPr id="16" name="TextBox 15">
            <a:extLst>
              <a:ext uri="{FF2B5EF4-FFF2-40B4-BE49-F238E27FC236}">
                <a16:creationId xmlns:a16="http://schemas.microsoft.com/office/drawing/2014/main" id="{4893B258-D07E-4411-9B82-0B72C12F5B25}"/>
              </a:ext>
            </a:extLst>
          </p:cNvPr>
          <p:cNvSpPr txBox="1"/>
          <p:nvPr/>
        </p:nvSpPr>
        <p:spPr>
          <a:xfrm>
            <a:off x="1793080" y="5383605"/>
            <a:ext cx="8605839" cy="369332"/>
          </a:xfrm>
          <a:prstGeom prst="rect">
            <a:avLst/>
          </a:prstGeom>
          <a:noFill/>
        </p:spPr>
        <p:txBody>
          <a:bodyPr wrap="square" lIns="0" tIns="0" rIns="0" bIns="0" rtlCol="0">
            <a:spAutoFit/>
          </a:bodyPr>
          <a:lstStyle/>
          <a:p>
            <a:pPr algn="ctr">
              <a:spcBef>
                <a:spcPts val="400"/>
              </a:spcBef>
              <a:spcAft>
                <a:spcPts val="400"/>
              </a:spcAft>
            </a:pPr>
            <a:r>
              <a:rPr lang="en-US" sz="2400">
                <a:solidFill>
                  <a:srgbClr val="3293C8"/>
                </a:solidFill>
              </a:rPr>
              <a:t>Find more resources at: </a:t>
            </a:r>
            <a:r>
              <a:rPr lang="en-US" sz="2400">
                <a:solidFill>
                  <a:srgbClr val="003C47"/>
                </a:solidFill>
                <a:hlinkClick r:id="rId5">
                  <a:extLst>
                    <a:ext uri="{A12FA001-AC4F-418D-AE19-62706E023703}">
                      <ahyp:hlinkClr xmlns:ahyp="http://schemas.microsoft.com/office/drawing/2018/hyperlinkcolor" val="tx"/>
                    </a:ext>
                  </a:extLst>
                </a:hlinkClick>
              </a:rPr>
              <a:t>safety.fhwa.dot.gov/</a:t>
            </a:r>
            <a:r>
              <a:rPr lang="en-US" sz="2400" err="1">
                <a:solidFill>
                  <a:srgbClr val="003C47"/>
                </a:solidFill>
                <a:hlinkClick r:id="rId5">
                  <a:extLst>
                    <a:ext uri="{A12FA001-AC4F-418D-AE19-62706E023703}">
                      <ahyp:hlinkClr xmlns:ahyp="http://schemas.microsoft.com/office/drawing/2018/hyperlinkcolor" val="tx"/>
                    </a:ext>
                  </a:extLst>
                </a:hlinkClick>
              </a:rPr>
              <a:t>zerodeaths</a:t>
            </a:r>
            <a:endParaRPr lang="en-US" sz="2400">
              <a:solidFill>
                <a:srgbClr val="003C47"/>
              </a:solidFill>
            </a:endParaRPr>
          </a:p>
        </p:txBody>
      </p:sp>
    </p:spTree>
    <p:extLst>
      <p:ext uri="{BB962C8B-B14F-4D97-AF65-F5344CB8AC3E}">
        <p14:creationId xmlns:p14="http://schemas.microsoft.com/office/powerpoint/2010/main" val="1425437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942855-B336-47A0-A9B6-6BD57EAC6C28}"/>
              </a:ext>
            </a:extLst>
          </p:cNvPr>
          <p:cNvSpPr txBox="1"/>
          <p:nvPr/>
        </p:nvSpPr>
        <p:spPr>
          <a:xfrm>
            <a:off x="1532965" y="406349"/>
            <a:ext cx="9364460" cy="1200329"/>
          </a:xfrm>
          <a:prstGeom prst="rect">
            <a:avLst/>
          </a:prstGeom>
          <a:noFill/>
        </p:spPr>
        <p:txBody>
          <a:bodyPr wrap="square" rtlCol="0">
            <a:spAutoFit/>
          </a:bodyPr>
          <a:lstStyle/>
          <a:p>
            <a:pPr algn="ctr"/>
            <a:r>
              <a:rPr lang="en-US" sz="3600" b="1">
                <a:solidFill>
                  <a:schemeClr val="bg1"/>
                </a:solidFill>
                <a:latin typeface="Arial Black" panose="020B0A04020102020204" pitchFamily="34" charset="0"/>
              </a:rPr>
              <a:t>Zero is our goal. </a:t>
            </a:r>
          </a:p>
          <a:p>
            <a:pPr algn="ctr"/>
            <a:r>
              <a:rPr lang="en-US" sz="3600" b="1">
                <a:solidFill>
                  <a:schemeClr val="bg1"/>
                </a:solidFill>
                <a:latin typeface="Arial Black" panose="020B0A04020102020204" pitchFamily="34" charset="0"/>
              </a:rPr>
              <a:t>A Safe System is how we get there.</a:t>
            </a:r>
          </a:p>
        </p:txBody>
      </p:sp>
      <p:sp>
        <p:nvSpPr>
          <p:cNvPr id="2" name="Rectangle 1">
            <a:extLst>
              <a:ext uri="{FF2B5EF4-FFF2-40B4-BE49-F238E27FC236}">
                <a16:creationId xmlns:a16="http://schemas.microsoft.com/office/drawing/2014/main" id="{DC590D25-77DD-4461-B2AE-0F2F722BA483}"/>
              </a:ext>
              <a:ext uri="{C183D7F6-B498-43B3-948B-1728B52AA6E4}">
                <adec:decorative xmlns:adec="http://schemas.microsoft.com/office/drawing/2017/decorative" val="1"/>
              </a:ext>
            </a:extLst>
          </p:cNvPr>
          <p:cNvSpPr/>
          <p:nvPr/>
        </p:nvSpPr>
        <p:spPr>
          <a:xfrm>
            <a:off x="3910853" y="2828836"/>
            <a:ext cx="4370294" cy="120032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304CCDA-FE3E-4A32-BE5A-C7EDC5E7B867}"/>
              </a:ext>
            </a:extLst>
          </p:cNvPr>
          <p:cNvSpPr txBox="1"/>
          <p:nvPr/>
        </p:nvSpPr>
        <p:spPr>
          <a:xfrm>
            <a:off x="3910854" y="3105834"/>
            <a:ext cx="4370294" cy="646331"/>
          </a:xfrm>
          <a:prstGeom prst="rect">
            <a:avLst/>
          </a:prstGeom>
          <a:noFill/>
        </p:spPr>
        <p:txBody>
          <a:bodyPr wrap="square" rtlCol="0">
            <a:spAutoFit/>
          </a:bodyPr>
          <a:lstStyle/>
          <a:p>
            <a:pPr algn="ctr"/>
            <a:r>
              <a:rPr lang="en-US" sz="3600" b="1">
                <a:solidFill>
                  <a:schemeClr val="bg1"/>
                </a:solidFill>
                <a:latin typeface="Arial Black" panose="020B0A04020102020204" pitchFamily="34" charset="0"/>
              </a:rPr>
              <a:t>Questions?</a:t>
            </a:r>
          </a:p>
        </p:txBody>
      </p:sp>
    </p:spTree>
    <p:extLst>
      <p:ext uri="{BB962C8B-B14F-4D97-AF65-F5344CB8AC3E}">
        <p14:creationId xmlns:p14="http://schemas.microsoft.com/office/powerpoint/2010/main" val="538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71C548B-4198-4327-9F6D-C7EA17EBE5A2}"/>
              </a:ext>
            </a:extLst>
          </p:cNvPr>
          <p:cNvSpPr txBox="1">
            <a:spLocks noGrp="1"/>
          </p:cNvSpPr>
          <p:nvPr>
            <p:ph type="title" idx="4294967295"/>
          </p:nvPr>
        </p:nvSpPr>
        <p:spPr>
          <a:xfrm>
            <a:off x="587828" y="1200184"/>
            <a:ext cx="7237181" cy="808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ts val="6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j-lt"/>
                <a:ea typeface="+mj-ea"/>
                <a:cs typeface="+mj-cs"/>
              </a:rPr>
              <a:t>PRESENTATION OVERVIEW</a:t>
            </a:r>
          </a:p>
        </p:txBody>
      </p:sp>
      <p:grpSp>
        <p:nvGrpSpPr>
          <p:cNvPr id="25" name="Group 24" descr="Section 1: US DOT Equity Action Plan">
            <a:extLst>
              <a:ext uri="{FF2B5EF4-FFF2-40B4-BE49-F238E27FC236}">
                <a16:creationId xmlns:a16="http://schemas.microsoft.com/office/drawing/2014/main" id="{3A17A3E3-85A8-45D0-8FFB-BA8B7E420B26}"/>
              </a:ext>
              <a:ext uri="{C183D7F6-B498-43B3-948B-1728B52AA6E4}">
                <adec:decorative xmlns:adec="http://schemas.microsoft.com/office/drawing/2017/decorative" val="0"/>
              </a:ext>
            </a:extLst>
          </p:cNvPr>
          <p:cNvGrpSpPr/>
          <p:nvPr/>
        </p:nvGrpSpPr>
        <p:grpSpPr>
          <a:xfrm>
            <a:off x="532435" y="3852479"/>
            <a:ext cx="2116636" cy="2473089"/>
            <a:chOff x="532435" y="3852479"/>
            <a:chExt cx="2116636" cy="2473089"/>
          </a:xfrm>
        </p:grpSpPr>
        <p:sp>
          <p:nvSpPr>
            <p:cNvPr id="26" name="Rectangle 25">
              <a:extLst>
                <a:ext uri="{FF2B5EF4-FFF2-40B4-BE49-F238E27FC236}">
                  <a16:creationId xmlns:a16="http://schemas.microsoft.com/office/drawing/2014/main" id="{431EBA78-E61B-46FC-A36B-E703C2F59BE7}"/>
                </a:ext>
                <a:ext uri="{C183D7F6-B498-43B3-948B-1728B52AA6E4}">
                  <adec:decorative xmlns:adec="http://schemas.microsoft.com/office/drawing/2017/decorative" val="1"/>
                </a:ext>
              </a:extLst>
            </p:cNvPr>
            <p:cNvSpPr/>
            <p:nvPr/>
          </p:nvSpPr>
          <p:spPr>
            <a:xfrm>
              <a:off x="532435"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DDAE77BE-C04C-440C-ACCF-DF771D4EBFD4}"/>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dirty="0"/>
                <a:t>1</a:t>
              </a:r>
            </a:p>
          </p:txBody>
        </p:sp>
        <p:sp>
          <p:nvSpPr>
            <p:cNvPr id="27" name="Title 1">
              <a:extLst>
                <a:ext uri="{FF2B5EF4-FFF2-40B4-BE49-F238E27FC236}">
                  <a16:creationId xmlns:a16="http://schemas.microsoft.com/office/drawing/2014/main" id="{8DF15BBA-D977-4A48-8F42-88AE74B79317}"/>
                </a:ext>
              </a:extLst>
            </p:cNvPr>
            <p:cNvSpPr txBox="1">
              <a:spLocks/>
            </p:cNvSpPr>
            <p:nvPr/>
          </p:nvSpPr>
          <p:spPr>
            <a:xfrm>
              <a:off x="616220"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US DOT Equity Action Plan</a:t>
              </a:r>
            </a:p>
          </p:txBody>
        </p:sp>
      </p:grpSp>
      <p:grpSp>
        <p:nvGrpSpPr>
          <p:cNvPr id="29" name="Group 28" descr="Section 2: Equity in the Safe System Approach">
            <a:extLst>
              <a:ext uri="{FF2B5EF4-FFF2-40B4-BE49-F238E27FC236}">
                <a16:creationId xmlns:a16="http://schemas.microsoft.com/office/drawing/2014/main" id="{6FAA4C06-3AB6-4FCD-99EF-287C9C926917}"/>
              </a:ext>
              <a:ext uri="{C183D7F6-B498-43B3-948B-1728B52AA6E4}">
                <adec:decorative xmlns:adec="http://schemas.microsoft.com/office/drawing/2017/decorative" val="0"/>
              </a:ext>
            </a:extLst>
          </p:cNvPr>
          <p:cNvGrpSpPr/>
          <p:nvPr/>
        </p:nvGrpSpPr>
        <p:grpSpPr>
          <a:xfrm>
            <a:off x="2785059" y="3852479"/>
            <a:ext cx="2116636" cy="2473089"/>
            <a:chOff x="532435" y="3852479"/>
            <a:chExt cx="2116636" cy="2473089"/>
          </a:xfrm>
        </p:grpSpPr>
        <p:sp>
          <p:nvSpPr>
            <p:cNvPr id="30" name="Rectangle 29">
              <a:extLst>
                <a:ext uri="{FF2B5EF4-FFF2-40B4-BE49-F238E27FC236}">
                  <a16:creationId xmlns:a16="http://schemas.microsoft.com/office/drawing/2014/main" id="{724A241E-920A-4C94-8D6A-843745012931}"/>
                </a:ext>
                <a:ext uri="{C183D7F6-B498-43B3-948B-1728B52AA6E4}">
                  <adec:decorative xmlns:adec="http://schemas.microsoft.com/office/drawing/2017/decorative" val="1"/>
                </a:ext>
              </a:extLst>
            </p:cNvPr>
            <p:cNvSpPr/>
            <p:nvPr/>
          </p:nvSpPr>
          <p:spPr>
            <a:xfrm>
              <a:off x="532435"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3320AA4E-541D-41DD-BC87-7DB8C5996D22}"/>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2</a:t>
              </a:r>
            </a:p>
          </p:txBody>
        </p:sp>
        <p:sp>
          <p:nvSpPr>
            <p:cNvPr id="31" name="Title 1">
              <a:extLst>
                <a:ext uri="{FF2B5EF4-FFF2-40B4-BE49-F238E27FC236}">
                  <a16:creationId xmlns:a16="http://schemas.microsoft.com/office/drawing/2014/main" id="{B9BE839D-2E74-4D1E-8E54-8C59CC83CF6F}"/>
                </a:ext>
              </a:extLst>
            </p:cNvPr>
            <p:cNvSpPr txBox="1">
              <a:spLocks/>
            </p:cNvSpPr>
            <p:nvPr/>
          </p:nvSpPr>
          <p:spPr>
            <a:xfrm>
              <a:off x="616220"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Equity in the Safe System Approach</a:t>
              </a:r>
            </a:p>
          </p:txBody>
        </p:sp>
      </p:grpSp>
      <p:grpSp>
        <p:nvGrpSpPr>
          <p:cNvPr id="33" name="Group 32" descr="Section 3: Equity in the Safe System Principles">
            <a:extLst>
              <a:ext uri="{FF2B5EF4-FFF2-40B4-BE49-F238E27FC236}">
                <a16:creationId xmlns:a16="http://schemas.microsoft.com/office/drawing/2014/main" id="{2D60C22B-8285-4D63-9454-72A660C80070}"/>
              </a:ext>
              <a:ext uri="{C183D7F6-B498-43B3-948B-1728B52AA6E4}">
                <adec:decorative xmlns:adec="http://schemas.microsoft.com/office/drawing/2017/decorative" val="0"/>
              </a:ext>
            </a:extLst>
          </p:cNvPr>
          <p:cNvGrpSpPr/>
          <p:nvPr/>
        </p:nvGrpSpPr>
        <p:grpSpPr>
          <a:xfrm>
            <a:off x="5037683" y="3852479"/>
            <a:ext cx="2116636" cy="2473089"/>
            <a:chOff x="532435" y="3852479"/>
            <a:chExt cx="2116636" cy="2473089"/>
          </a:xfrm>
        </p:grpSpPr>
        <p:sp>
          <p:nvSpPr>
            <p:cNvPr id="34" name="Rectangle 33">
              <a:extLst>
                <a:ext uri="{FF2B5EF4-FFF2-40B4-BE49-F238E27FC236}">
                  <a16:creationId xmlns:a16="http://schemas.microsoft.com/office/drawing/2014/main" id="{983CE893-CD41-47CA-9D83-FC78BD00D68B}"/>
                </a:ext>
              </a:extLst>
            </p:cNvPr>
            <p:cNvSpPr/>
            <p:nvPr/>
          </p:nvSpPr>
          <p:spPr>
            <a:xfrm>
              <a:off x="532435"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C4D623A3-A4F5-4C87-BFD9-B6CD88275908}"/>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3</a:t>
              </a:r>
            </a:p>
          </p:txBody>
        </p:sp>
        <p:sp>
          <p:nvSpPr>
            <p:cNvPr id="35" name="Title 1">
              <a:extLst>
                <a:ext uri="{FF2B5EF4-FFF2-40B4-BE49-F238E27FC236}">
                  <a16:creationId xmlns:a16="http://schemas.microsoft.com/office/drawing/2014/main" id="{C1392951-809F-443F-ADE2-677543862698}"/>
                </a:ext>
              </a:extLst>
            </p:cNvPr>
            <p:cNvSpPr txBox="1">
              <a:spLocks/>
            </p:cNvSpPr>
            <p:nvPr/>
          </p:nvSpPr>
          <p:spPr>
            <a:xfrm>
              <a:off x="616220"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Equity in the Safe System Principles </a:t>
              </a:r>
            </a:p>
          </p:txBody>
        </p:sp>
      </p:grpSp>
      <p:grpSp>
        <p:nvGrpSpPr>
          <p:cNvPr id="37" name="Group 36" descr="Section 4: Equity in the Safe System Elements">
            <a:extLst>
              <a:ext uri="{FF2B5EF4-FFF2-40B4-BE49-F238E27FC236}">
                <a16:creationId xmlns:a16="http://schemas.microsoft.com/office/drawing/2014/main" id="{8088A7DB-343F-4BE2-8818-6AF712EA5683}"/>
              </a:ext>
              <a:ext uri="{C183D7F6-B498-43B3-948B-1728B52AA6E4}">
                <adec:decorative xmlns:adec="http://schemas.microsoft.com/office/drawing/2017/decorative" val="0"/>
              </a:ext>
            </a:extLst>
          </p:cNvPr>
          <p:cNvGrpSpPr/>
          <p:nvPr/>
        </p:nvGrpSpPr>
        <p:grpSpPr>
          <a:xfrm>
            <a:off x="7290305" y="3852479"/>
            <a:ext cx="2116636" cy="2473089"/>
            <a:chOff x="532433" y="3852479"/>
            <a:chExt cx="2116636" cy="2473089"/>
          </a:xfrm>
        </p:grpSpPr>
        <p:sp>
          <p:nvSpPr>
            <p:cNvPr id="38" name="Rectangle 37">
              <a:extLst>
                <a:ext uri="{FF2B5EF4-FFF2-40B4-BE49-F238E27FC236}">
                  <a16:creationId xmlns:a16="http://schemas.microsoft.com/office/drawing/2014/main" id="{E6DFB066-97D4-4799-8CAD-1D0BE7BC50C7}"/>
                </a:ext>
              </a:extLst>
            </p:cNvPr>
            <p:cNvSpPr/>
            <p:nvPr/>
          </p:nvSpPr>
          <p:spPr>
            <a:xfrm>
              <a:off x="532433"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9CD24816-1EFF-4778-9361-DF62FB0961D0}"/>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4</a:t>
              </a:r>
            </a:p>
          </p:txBody>
        </p:sp>
        <p:sp>
          <p:nvSpPr>
            <p:cNvPr id="39" name="Title 1">
              <a:extLst>
                <a:ext uri="{FF2B5EF4-FFF2-40B4-BE49-F238E27FC236}">
                  <a16:creationId xmlns:a16="http://schemas.microsoft.com/office/drawing/2014/main" id="{4A9AF9CD-1240-44CF-8697-EC27892C5CCD}"/>
                </a:ext>
              </a:extLst>
            </p:cNvPr>
            <p:cNvSpPr txBox="1">
              <a:spLocks/>
            </p:cNvSpPr>
            <p:nvPr/>
          </p:nvSpPr>
          <p:spPr>
            <a:xfrm>
              <a:off x="616220" y="4969965"/>
              <a:ext cx="17089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endParaRPr lang="en-US" sz="2400" dirty="0"/>
            </a:p>
          </p:txBody>
        </p:sp>
      </p:grpSp>
      <p:grpSp>
        <p:nvGrpSpPr>
          <p:cNvPr id="41" name="Group 40" descr="Section 5: Conclusion and Resources">
            <a:extLst>
              <a:ext uri="{FF2B5EF4-FFF2-40B4-BE49-F238E27FC236}">
                <a16:creationId xmlns:a16="http://schemas.microsoft.com/office/drawing/2014/main" id="{477D67E4-1873-491F-8AE1-1BDB34C3DEDD}"/>
              </a:ext>
              <a:ext uri="{C183D7F6-B498-43B3-948B-1728B52AA6E4}">
                <adec:decorative xmlns:adec="http://schemas.microsoft.com/office/drawing/2017/decorative" val="0"/>
              </a:ext>
            </a:extLst>
          </p:cNvPr>
          <p:cNvGrpSpPr/>
          <p:nvPr/>
        </p:nvGrpSpPr>
        <p:grpSpPr>
          <a:xfrm>
            <a:off x="9542931" y="3852479"/>
            <a:ext cx="2116636" cy="2473089"/>
            <a:chOff x="532435" y="3852479"/>
            <a:chExt cx="2116636" cy="2473089"/>
          </a:xfrm>
        </p:grpSpPr>
        <p:sp>
          <p:nvSpPr>
            <p:cNvPr id="42" name="Rectangle 41">
              <a:extLst>
                <a:ext uri="{FF2B5EF4-FFF2-40B4-BE49-F238E27FC236}">
                  <a16:creationId xmlns:a16="http://schemas.microsoft.com/office/drawing/2014/main" id="{CDA2FB05-ACD6-4CCB-90AD-FC495B6633E8}"/>
                </a:ext>
              </a:extLst>
            </p:cNvPr>
            <p:cNvSpPr/>
            <p:nvPr/>
          </p:nvSpPr>
          <p:spPr>
            <a:xfrm>
              <a:off x="532435"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23FC221D-9050-4008-A3DA-E3A36BF9D145}"/>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5</a:t>
              </a:r>
            </a:p>
          </p:txBody>
        </p:sp>
        <p:sp>
          <p:nvSpPr>
            <p:cNvPr id="43" name="Title 1">
              <a:extLst>
                <a:ext uri="{FF2B5EF4-FFF2-40B4-BE49-F238E27FC236}">
                  <a16:creationId xmlns:a16="http://schemas.microsoft.com/office/drawing/2014/main" id="{1C7B3679-83B5-42FE-81D1-C44A57EF01A7}"/>
                </a:ext>
              </a:extLst>
            </p:cNvPr>
            <p:cNvSpPr txBox="1">
              <a:spLocks/>
            </p:cNvSpPr>
            <p:nvPr/>
          </p:nvSpPr>
          <p:spPr>
            <a:xfrm>
              <a:off x="616220"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Conclusion &amp; Resources</a:t>
              </a:r>
            </a:p>
          </p:txBody>
        </p:sp>
      </p:grpSp>
      <p:sp>
        <p:nvSpPr>
          <p:cNvPr id="23" name="Title 1">
            <a:extLst>
              <a:ext uri="{FF2B5EF4-FFF2-40B4-BE49-F238E27FC236}">
                <a16:creationId xmlns:a16="http://schemas.microsoft.com/office/drawing/2014/main" id="{8E8AE9CA-B860-44D1-8BD2-248275EC51BE}"/>
              </a:ext>
              <a:ext uri="{C183D7F6-B498-43B3-948B-1728B52AA6E4}">
                <adec:decorative xmlns:adec="http://schemas.microsoft.com/office/drawing/2017/decorative" val="1"/>
              </a:ext>
            </a:extLst>
          </p:cNvPr>
          <p:cNvSpPr txBox="1">
            <a:spLocks/>
          </p:cNvSpPr>
          <p:nvPr/>
        </p:nvSpPr>
        <p:spPr>
          <a:xfrm>
            <a:off x="7417293"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Equity in the Safe System Elements</a:t>
            </a:r>
          </a:p>
        </p:txBody>
      </p:sp>
    </p:spTree>
    <p:extLst>
      <p:ext uri="{BB962C8B-B14F-4D97-AF65-F5344CB8AC3E}">
        <p14:creationId xmlns:p14="http://schemas.microsoft.com/office/powerpoint/2010/main" val="145241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71C548B-4198-4327-9F6D-C7EA17EBE5A2}"/>
              </a:ext>
              <a:ext uri="{C183D7F6-B498-43B3-948B-1728B52AA6E4}">
                <adec:decorative xmlns:adec="http://schemas.microsoft.com/office/drawing/2017/decorative" val="0"/>
              </a:ext>
            </a:extLst>
          </p:cNvPr>
          <p:cNvSpPr txBox="1">
            <a:spLocks/>
          </p:cNvSpPr>
          <p:nvPr/>
        </p:nvSpPr>
        <p:spPr>
          <a:xfrm>
            <a:off x="587828" y="1200184"/>
            <a:ext cx="7237181" cy="808037"/>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l" defTabSz="914400" rtl="0" eaLnBrk="1" fontAlgn="auto" latinLnBrk="0" hangingPunct="1">
              <a:lnSpc>
                <a:spcPts val="6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mj-lt"/>
                <a:ea typeface="+mj-ea"/>
                <a:cs typeface="+mj-cs"/>
              </a:rPr>
              <a:t>Presentation Overview</a:t>
            </a:r>
          </a:p>
        </p:txBody>
      </p:sp>
      <p:grpSp>
        <p:nvGrpSpPr>
          <p:cNvPr id="25" name="Group 24" descr="Section 1: Equity in the US DOT and FHWA">
            <a:extLst>
              <a:ext uri="{FF2B5EF4-FFF2-40B4-BE49-F238E27FC236}">
                <a16:creationId xmlns:a16="http://schemas.microsoft.com/office/drawing/2014/main" id="{3A17A3E3-85A8-45D0-8FFB-BA8B7E420B26}"/>
              </a:ext>
              <a:ext uri="{C183D7F6-B498-43B3-948B-1728B52AA6E4}">
                <adec:decorative xmlns:adec="http://schemas.microsoft.com/office/drawing/2017/decorative" val="0"/>
              </a:ext>
            </a:extLst>
          </p:cNvPr>
          <p:cNvGrpSpPr/>
          <p:nvPr/>
        </p:nvGrpSpPr>
        <p:grpSpPr>
          <a:xfrm>
            <a:off x="532435" y="3852479"/>
            <a:ext cx="2116636" cy="2473089"/>
            <a:chOff x="532435" y="3852479"/>
            <a:chExt cx="2116636" cy="2473089"/>
          </a:xfrm>
        </p:grpSpPr>
        <p:sp>
          <p:nvSpPr>
            <p:cNvPr id="26" name="Rectangle 25">
              <a:extLst>
                <a:ext uri="{FF2B5EF4-FFF2-40B4-BE49-F238E27FC236}">
                  <a16:creationId xmlns:a16="http://schemas.microsoft.com/office/drawing/2014/main" id="{431EBA78-E61B-46FC-A36B-E703C2F59BE7}"/>
                </a:ext>
              </a:extLst>
            </p:cNvPr>
            <p:cNvSpPr/>
            <p:nvPr/>
          </p:nvSpPr>
          <p:spPr>
            <a:xfrm>
              <a:off x="532435" y="3852479"/>
              <a:ext cx="2116636" cy="2473089"/>
            </a:xfrm>
            <a:prstGeom prst="rect">
              <a:avLst/>
            </a:prstGeom>
            <a:solidFill>
              <a:srgbClr val="329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DDAE77BE-C04C-440C-ACCF-DF771D4EBFD4}"/>
                </a:ext>
              </a:extLst>
            </p:cNvPr>
            <p:cNvSpPr txBox="1">
              <a:spLocks/>
            </p:cNvSpPr>
            <p:nvPr/>
          </p:nvSpPr>
          <p:spPr>
            <a:xfrm>
              <a:off x="616220" y="4166491"/>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a:t>1</a:t>
              </a:r>
            </a:p>
          </p:txBody>
        </p:sp>
        <p:sp>
          <p:nvSpPr>
            <p:cNvPr id="27" name="Title 1">
              <a:extLst>
                <a:ext uri="{FF2B5EF4-FFF2-40B4-BE49-F238E27FC236}">
                  <a16:creationId xmlns:a16="http://schemas.microsoft.com/office/drawing/2014/main" id="{8DF15BBA-D977-4A48-8F42-88AE74B79317}"/>
                </a:ext>
              </a:extLst>
            </p:cNvPr>
            <p:cNvSpPr txBox="1">
              <a:spLocks/>
            </p:cNvSpPr>
            <p:nvPr/>
          </p:nvSpPr>
          <p:spPr>
            <a:xfrm>
              <a:off x="616220"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dirty="0"/>
                <a:t>Equity in US DOT and FHWA</a:t>
              </a:r>
            </a:p>
          </p:txBody>
        </p:sp>
      </p:grpSp>
      <p:grpSp>
        <p:nvGrpSpPr>
          <p:cNvPr id="29" name="Group 28">
            <a:extLst>
              <a:ext uri="{FF2B5EF4-FFF2-40B4-BE49-F238E27FC236}">
                <a16:creationId xmlns:a16="http://schemas.microsoft.com/office/drawing/2014/main" id="{6FAA4C06-3AB6-4FCD-99EF-287C9C926917}"/>
              </a:ext>
              <a:ext uri="{C183D7F6-B498-43B3-948B-1728B52AA6E4}">
                <adec:decorative xmlns:adec="http://schemas.microsoft.com/office/drawing/2017/decorative" val="1"/>
              </a:ext>
            </a:extLst>
          </p:cNvPr>
          <p:cNvGrpSpPr/>
          <p:nvPr/>
        </p:nvGrpSpPr>
        <p:grpSpPr>
          <a:xfrm>
            <a:off x="2785059" y="3852479"/>
            <a:ext cx="2116636" cy="2473089"/>
            <a:chOff x="532435" y="3852479"/>
            <a:chExt cx="2116636" cy="2473089"/>
          </a:xfrm>
          <a:solidFill>
            <a:srgbClr val="003C47"/>
          </a:solidFill>
        </p:grpSpPr>
        <p:sp>
          <p:nvSpPr>
            <p:cNvPr id="30" name="Rectangle 29">
              <a:extLst>
                <a:ext uri="{FF2B5EF4-FFF2-40B4-BE49-F238E27FC236}">
                  <a16:creationId xmlns:a16="http://schemas.microsoft.com/office/drawing/2014/main" id="{724A241E-920A-4C94-8D6A-843745012931}"/>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1">
              <a:extLst>
                <a:ext uri="{FF2B5EF4-FFF2-40B4-BE49-F238E27FC236}">
                  <a16:creationId xmlns:a16="http://schemas.microsoft.com/office/drawing/2014/main" id="{3320AA4E-541D-41DD-BC87-7DB8C5996D22}"/>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b="0" dirty="0"/>
                <a:t>2</a:t>
              </a:r>
            </a:p>
          </p:txBody>
        </p:sp>
        <p:sp>
          <p:nvSpPr>
            <p:cNvPr id="31" name="Title 1">
              <a:extLst>
                <a:ext uri="{FF2B5EF4-FFF2-40B4-BE49-F238E27FC236}">
                  <a16:creationId xmlns:a16="http://schemas.microsoft.com/office/drawing/2014/main" id="{B9BE839D-2E74-4D1E-8E54-8C59CC83CF6F}"/>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Approach</a:t>
              </a:r>
            </a:p>
          </p:txBody>
        </p:sp>
      </p:grpSp>
      <p:grpSp>
        <p:nvGrpSpPr>
          <p:cNvPr id="33" name="Group 32">
            <a:extLst>
              <a:ext uri="{FF2B5EF4-FFF2-40B4-BE49-F238E27FC236}">
                <a16:creationId xmlns:a16="http://schemas.microsoft.com/office/drawing/2014/main" id="{2D60C22B-8285-4D63-9454-72A660C80070}"/>
              </a:ext>
              <a:ext uri="{C183D7F6-B498-43B3-948B-1728B52AA6E4}">
                <adec:decorative xmlns:adec="http://schemas.microsoft.com/office/drawing/2017/decorative" val="1"/>
              </a:ext>
            </a:extLst>
          </p:cNvPr>
          <p:cNvGrpSpPr/>
          <p:nvPr/>
        </p:nvGrpSpPr>
        <p:grpSpPr>
          <a:xfrm>
            <a:off x="5037683" y="3852479"/>
            <a:ext cx="2116636" cy="2473089"/>
            <a:chOff x="532435" y="3852479"/>
            <a:chExt cx="2116636" cy="2473089"/>
          </a:xfrm>
          <a:solidFill>
            <a:srgbClr val="003C47"/>
          </a:solidFill>
        </p:grpSpPr>
        <p:sp>
          <p:nvSpPr>
            <p:cNvPr id="34" name="Rectangle 33">
              <a:extLst>
                <a:ext uri="{FF2B5EF4-FFF2-40B4-BE49-F238E27FC236}">
                  <a16:creationId xmlns:a16="http://schemas.microsoft.com/office/drawing/2014/main" id="{983CE893-CD41-47CA-9D83-FC78BD00D68B}"/>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C4D623A3-A4F5-4C87-BFD9-B6CD88275908}"/>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b="0" dirty="0"/>
                <a:t>3</a:t>
              </a:r>
            </a:p>
          </p:txBody>
        </p:sp>
        <p:sp>
          <p:nvSpPr>
            <p:cNvPr id="35" name="Title 1">
              <a:extLst>
                <a:ext uri="{FF2B5EF4-FFF2-40B4-BE49-F238E27FC236}">
                  <a16:creationId xmlns:a16="http://schemas.microsoft.com/office/drawing/2014/main" id="{C1392951-809F-443F-ADE2-677543862698}"/>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Principles </a:t>
              </a:r>
            </a:p>
          </p:txBody>
        </p:sp>
      </p:grpSp>
      <p:grpSp>
        <p:nvGrpSpPr>
          <p:cNvPr id="37" name="Group 36">
            <a:extLst>
              <a:ext uri="{FF2B5EF4-FFF2-40B4-BE49-F238E27FC236}">
                <a16:creationId xmlns:a16="http://schemas.microsoft.com/office/drawing/2014/main" id="{8088A7DB-343F-4BE2-8818-6AF712EA5683}"/>
              </a:ext>
              <a:ext uri="{C183D7F6-B498-43B3-948B-1728B52AA6E4}">
                <adec:decorative xmlns:adec="http://schemas.microsoft.com/office/drawing/2017/decorative" val="1"/>
              </a:ext>
            </a:extLst>
          </p:cNvPr>
          <p:cNvGrpSpPr/>
          <p:nvPr/>
        </p:nvGrpSpPr>
        <p:grpSpPr>
          <a:xfrm>
            <a:off x="7290305" y="3852479"/>
            <a:ext cx="2116636" cy="2473089"/>
            <a:chOff x="532433" y="3852479"/>
            <a:chExt cx="2116636" cy="2473089"/>
          </a:xfrm>
          <a:solidFill>
            <a:srgbClr val="003C47"/>
          </a:solidFill>
        </p:grpSpPr>
        <p:sp>
          <p:nvSpPr>
            <p:cNvPr id="38" name="Rectangle 37">
              <a:extLst>
                <a:ext uri="{FF2B5EF4-FFF2-40B4-BE49-F238E27FC236}">
                  <a16:creationId xmlns:a16="http://schemas.microsoft.com/office/drawing/2014/main" id="{E6DFB066-97D4-4799-8CAD-1D0BE7BC50C7}"/>
                </a:ext>
              </a:extLst>
            </p:cNvPr>
            <p:cNvSpPr/>
            <p:nvPr/>
          </p:nvSpPr>
          <p:spPr>
            <a:xfrm>
              <a:off x="532433"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1">
              <a:extLst>
                <a:ext uri="{FF2B5EF4-FFF2-40B4-BE49-F238E27FC236}">
                  <a16:creationId xmlns:a16="http://schemas.microsoft.com/office/drawing/2014/main" id="{9CD24816-1EFF-4778-9361-DF62FB0961D0}"/>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b="0" dirty="0"/>
                <a:t>4</a:t>
              </a:r>
            </a:p>
          </p:txBody>
        </p:sp>
        <p:sp>
          <p:nvSpPr>
            <p:cNvPr id="39" name="Title 1">
              <a:extLst>
                <a:ext uri="{FF2B5EF4-FFF2-40B4-BE49-F238E27FC236}">
                  <a16:creationId xmlns:a16="http://schemas.microsoft.com/office/drawing/2014/main" id="{4A9AF9CD-1240-44CF-8697-EC27892C5CCD}"/>
                </a:ext>
              </a:extLst>
            </p:cNvPr>
            <p:cNvSpPr txBox="1">
              <a:spLocks/>
            </p:cNvSpPr>
            <p:nvPr/>
          </p:nvSpPr>
          <p:spPr>
            <a:xfrm>
              <a:off x="616220" y="4969965"/>
              <a:ext cx="17089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endParaRPr lang="en-US" sz="2400" dirty="0"/>
            </a:p>
          </p:txBody>
        </p:sp>
      </p:grpSp>
      <p:grpSp>
        <p:nvGrpSpPr>
          <p:cNvPr id="41" name="Group 40">
            <a:extLst>
              <a:ext uri="{FF2B5EF4-FFF2-40B4-BE49-F238E27FC236}">
                <a16:creationId xmlns:a16="http://schemas.microsoft.com/office/drawing/2014/main" id="{477D67E4-1873-491F-8AE1-1BDB34C3DEDD}"/>
              </a:ext>
              <a:ext uri="{C183D7F6-B498-43B3-948B-1728B52AA6E4}">
                <adec:decorative xmlns:adec="http://schemas.microsoft.com/office/drawing/2017/decorative" val="1"/>
              </a:ext>
            </a:extLst>
          </p:cNvPr>
          <p:cNvGrpSpPr/>
          <p:nvPr/>
        </p:nvGrpSpPr>
        <p:grpSpPr>
          <a:xfrm>
            <a:off x="9542931" y="3852479"/>
            <a:ext cx="2116636" cy="2473089"/>
            <a:chOff x="532435" y="3852479"/>
            <a:chExt cx="2116636" cy="2473089"/>
          </a:xfrm>
          <a:solidFill>
            <a:srgbClr val="003C47"/>
          </a:solidFill>
        </p:grpSpPr>
        <p:sp>
          <p:nvSpPr>
            <p:cNvPr id="42" name="Rectangle 41">
              <a:extLst>
                <a:ext uri="{FF2B5EF4-FFF2-40B4-BE49-F238E27FC236}">
                  <a16:creationId xmlns:a16="http://schemas.microsoft.com/office/drawing/2014/main" id="{CDA2FB05-ACD6-4CCB-90AD-FC495B6633E8}"/>
                </a:ext>
              </a:extLst>
            </p:cNvPr>
            <p:cNvSpPr/>
            <p:nvPr/>
          </p:nvSpPr>
          <p:spPr>
            <a:xfrm>
              <a:off x="532435" y="3852479"/>
              <a:ext cx="2116636" cy="24730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itle 1">
              <a:extLst>
                <a:ext uri="{FF2B5EF4-FFF2-40B4-BE49-F238E27FC236}">
                  <a16:creationId xmlns:a16="http://schemas.microsoft.com/office/drawing/2014/main" id="{23FC221D-9050-4008-A3DA-E3A36BF9D145}"/>
                </a:ext>
              </a:extLst>
            </p:cNvPr>
            <p:cNvSpPr txBox="1">
              <a:spLocks/>
            </p:cNvSpPr>
            <p:nvPr/>
          </p:nvSpPr>
          <p:spPr>
            <a:xfrm>
              <a:off x="616220" y="4166491"/>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4800" b="0" dirty="0"/>
                <a:t>5</a:t>
              </a:r>
            </a:p>
          </p:txBody>
        </p:sp>
        <p:sp>
          <p:nvSpPr>
            <p:cNvPr id="43" name="Title 1">
              <a:extLst>
                <a:ext uri="{FF2B5EF4-FFF2-40B4-BE49-F238E27FC236}">
                  <a16:creationId xmlns:a16="http://schemas.microsoft.com/office/drawing/2014/main" id="{1C7B3679-83B5-42FE-81D1-C44A57EF01A7}"/>
                </a:ext>
              </a:extLst>
            </p:cNvPr>
            <p:cNvSpPr txBox="1">
              <a:spLocks/>
            </p:cNvSpPr>
            <p:nvPr/>
          </p:nvSpPr>
          <p:spPr>
            <a:xfrm>
              <a:off x="616220" y="4969965"/>
              <a:ext cx="1946448" cy="873305"/>
            </a:xfrm>
            <a:prstGeom prst="rect">
              <a:avLst/>
            </a:prstGeom>
            <a:grpFill/>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Conclusion &amp; Resources</a:t>
              </a:r>
            </a:p>
          </p:txBody>
        </p:sp>
      </p:grpSp>
      <p:sp>
        <p:nvSpPr>
          <p:cNvPr id="23" name="Title 1">
            <a:extLst>
              <a:ext uri="{FF2B5EF4-FFF2-40B4-BE49-F238E27FC236}">
                <a16:creationId xmlns:a16="http://schemas.microsoft.com/office/drawing/2014/main" id="{8E8AE9CA-B860-44D1-8BD2-248275EC51BE}"/>
              </a:ext>
              <a:ext uri="{C183D7F6-B498-43B3-948B-1728B52AA6E4}">
                <adec:decorative xmlns:adec="http://schemas.microsoft.com/office/drawing/2017/decorative" val="1"/>
              </a:ext>
            </a:extLst>
          </p:cNvPr>
          <p:cNvSpPr txBox="1">
            <a:spLocks/>
          </p:cNvSpPr>
          <p:nvPr/>
        </p:nvSpPr>
        <p:spPr>
          <a:xfrm>
            <a:off x="7417293" y="4969965"/>
            <a:ext cx="1946448" cy="87330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a:lnSpc>
                <a:spcPct val="100000"/>
              </a:lnSpc>
            </a:pPr>
            <a:r>
              <a:rPr lang="en-US" sz="2400" b="0" dirty="0"/>
              <a:t>Equity in the Safe System Elements</a:t>
            </a:r>
          </a:p>
        </p:txBody>
      </p:sp>
    </p:spTree>
    <p:extLst>
      <p:ext uri="{BB962C8B-B14F-4D97-AF65-F5344CB8AC3E}">
        <p14:creationId xmlns:p14="http://schemas.microsoft.com/office/powerpoint/2010/main" val="3018139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6" name="Rectangle 2065">
            <a:extLst>
              <a:ext uri="{FF2B5EF4-FFF2-40B4-BE49-F238E27FC236}">
                <a16:creationId xmlns:a16="http://schemas.microsoft.com/office/drawing/2014/main" id="{22A397E7-BF60-45B2-84C7-B074B76C3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a:extLst>
              <a:ext uri="{FF2B5EF4-FFF2-40B4-BE49-F238E27FC236}">
                <a16:creationId xmlns:a16="http://schemas.microsoft.com/office/drawing/2014/main" id="{D8E79A4F-394C-4603-94CF-1AE3535F13D8}"/>
              </a:ext>
              <a:ext uri="{C183D7F6-B498-43B3-948B-1728B52AA6E4}">
                <adec:decorative xmlns:adec="http://schemas.microsoft.com/office/drawing/2017/decorative" val="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7751"/>
          <a:stretch/>
        </p:blipFill>
        <p:spPr bwMode="auto">
          <a:xfrm>
            <a:off x="4283890" y="0"/>
            <a:ext cx="7908110" cy="6858002"/>
          </a:xfrm>
          <a:prstGeom prst="rect">
            <a:avLst/>
          </a:prstGeom>
          <a:noFill/>
          <a:extLst>
            <a:ext uri="{909E8E84-426E-40DD-AFC4-6F175D3DCCD1}">
              <a14:hiddenFill xmlns:a14="http://schemas.microsoft.com/office/drawing/2010/main">
                <a:solidFill>
                  <a:srgbClr val="FFFFFF"/>
                </a:solidFill>
              </a14:hiddenFill>
            </a:ext>
          </a:extLst>
        </p:spPr>
      </p:pic>
      <p:sp>
        <p:nvSpPr>
          <p:cNvPr id="2068" name="Rectangle 2067">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2B6AF8-054B-4D9E-A5C7-D5F60E0B7112}"/>
              </a:ext>
            </a:extLst>
          </p:cNvPr>
          <p:cNvSpPr>
            <a:spLocks noGrp="1"/>
          </p:cNvSpPr>
          <p:nvPr>
            <p:ph type="ctrTitle"/>
          </p:nvPr>
        </p:nvSpPr>
        <p:spPr>
          <a:xfrm>
            <a:off x="728663" y="1115219"/>
            <a:ext cx="5505449" cy="2387600"/>
          </a:xfrm>
        </p:spPr>
        <p:txBody>
          <a:bodyPr>
            <a:normAutofit/>
          </a:bodyPr>
          <a:lstStyle/>
          <a:p>
            <a:pPr algn="l"/>
            <a:r>
              <a:rPr lang="en-US" sz="5000">
                <a:solidFill>
                  <a:schemeClr val="bg1"/>
                </a:solidFill>
              </a:rPr>
              <a:t>EQUITY</a:t>
            </a:r>
          </a:p>
        </p:txBody>
      </p:sp>
      <p:sp>
        <p:nvSpPr>
          <p:cNvPr id="3" name="Subtitle 2">
            <a:extLst>
              <a:ext uri="{FF2B5EF4-FFF2-40B4-BE49-F238E27FC236}">
                <a16:creationId xmlns:a16="http://schemas.microsoft.com/office/drawing/2014/main" id="{CC247648-1FB5-4D75-86D8-905FC35823A8}"/>
              </a:ext>
            </a:extLst>
          </p:cNvPr>
          <p:cNvSpPr>
            <a:spLocks noGrp="1"/>
          </p:cNvSpPr>
          <p:nvPr>
            <p:ph type="subTitle" idx="1"/>
          </p:nvPr>
        </p:nvSpPr>
        <p:spPr>
          <a:xfrm>
            <a:off x="728663" y="3902075"/>
            <a:ext cx="5505449" cy="1655762"/>
          </a:xfrm>
        </p:spPr>
        <p:txBody>
          <a:bodyPr>
            <a:normAutofit/>
          </a:bodyPr>
          <a:lstStyle/>
          <a:p>
            <a:pPr algn="l"/>
            <a:r>
              <a:rPr lang="en-US" sz="2000">
                <a:solidFill>
                  <a:schemeClr val="bg1"/>
                </a:solidFill>
              </a:rPr>
              <a:t>The consistent and systematic fair, just, and impartial treatment of all individuals, including individuals who belong to </a:t>
            </a:r>
            <a:r>
              <a:rPr lang="en-US" sz="2000" b="1">
                <a:solidFill>
                  <a:schemeClr val="bg1"/>
                </a:solidFill>
              </a:rPr>
              <a:t>underserved communities</a:t>
            </a:r>
            <a:r>
              <a:rPr lang="en-US" sz="2000">
                <a:solidFill>
                  <a:schemeClr val="bg1"/>
                </a:solidFill>
              </a:rPr>
              <a:t> that have been denied such treatment (EO 13985) </a:t>
            </a:r>
            <a:br>
              <a:rPr lang="en-US" sz="2000">
                <a:solidFill>
                  <a:schemeClr val="bg1"/>
                </a:solidFill>
              </a:rPr>
            </a:br>
            <a:endParaRPr lang="en-US" sz="2000">
              <a:solidFill>
                <a:schemeClr val="bg1"/>
              </a:solidFill>
            </a:endParaRPr>
          </a:p>
        </p:txBody>
      </p:sp>
      <p:cxnSp>
        <p:nvCxnSpPr>
          <p:cNvPr id="2070" name="Straight Connector 2069">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270FE68-6B59-4CB8-B6F1-7B9E958AEE7E}"/>
              </a:ext>
              <a:ext uri="{C183D7F6-B498-43B3-948B-1728B52AA6E4}">
                <adec:decorative xmlns:adec="http://schemas.microsoft.com/office/drawing/2017/decorative" val="1"/>
              </a:ext>
            </a:extLst>
          </p:cNvPr>
          <p:cNvSpPr/>
          <p:nvPr/>
        </p:nvSpPr>
        <p:spPr>
          <a:xfrm>
            <a:off x="179613" y="6455108"/>
            <a:ext cx="1869230" cy="246221"/>
          </a:xfrm>
          <a:prstGeom prst="rect">
            <a:avLst/>
          </a:prstGeom>
        </p:spPr>
        <p:txBody>
          <a:bodyPr wrap="square">
            <a:spAutoFit/>
          </a:bodyPr>
          <a:lstStyle/>
          <a:p>
            <a:pPr>
              <a:spcAft>
                <a:spcPts val="600"/>
              </a:spcAft>
            </a:pPr>
            <a:r>
              <a:rPr lang="en-US" sz="1000" dirty="0">
                <a:solidFill>
                  <a:schemeClr val="bg1"/>
                </a:solidFill>
                <a:latin typeface="Arial Narrow" panose="020B0606020202030204" pitchFamily="34" charset="0"/>
              </a:rPr>
              <a:t>Source: USDOT</a:t>
            </a:r>
            <a:endParaRPr lang="en-US" sz="1000">
              <a:solidFill>
                <a:schemeClr val="bg1"/>
              </a:solidFill>
              <a:latin typeface="Arial Narrow" panose="020B0606020202030204" pitchFamily="34" charset="0"/>
            </a:endParaRPr>
          </a:p>
        </p:txBody>
      </p:sp>
    </p:spTree>
    <p:extLst>
      <p:ext uri="{BB962C8B-B14F-4D97-AF65-F5344CB8AC3E}">
        <p14:creationId xmlns:p14="http://schemas.microsoft.com/office/powerpoint/2010/main" val="305744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0A75A-FEE4-45CA-BD20-B125360C2A9B}"/>
              </a:ext>
            </a:extLst>
          </p:cNvPr>
          <p:cNvSpPr>
            <a:spLocks noGrp="1"/>
          </p:cNvSpPr>
          <p:nvPr>
            <p:ph type="title"/>
          </p:nvPr>
        </p:nvSpPr>
        <p:spPr>
          <a:xfrm>
            <a:off x="7465512" y="663707"/>
            <a:ext cx="3888288" cy="889520"/>
          </a:xfrm>
        </p:spPr>
        <p:txBody>
          <a:bodyPr/>
          <a:lstStyle/>
          <a:p>
            <a:r>
              <a:rPr lang="en-US" dirty="0"/>
              <a:t>Underserved Communities</a:t>
            </a:r>
          </a:p>
        </p:txBody>
      </p:sp>
      <p:sp>
        <p:nvSpPr>
          <p:cNvPr id="4" name="Content Placeholder 4">
            <a:extLst>
              <a:ext uri="{FF2B5EF4-FFF2-40B4-BE49-F238E27FC236}">
                <a16:creationId xmlns:a16="http://schemas.microsoft.com/office/drawing/2014/main" id="{1F9079C4-C9E8-4505-AD29-3286EF901324}"/>
              </a:ext>
            </a:extLst>
          </p:cNvPr>
          <p:cNvSpPr txBox="1">
            <a:spLocks/>
          </p:cNvSpPr>
          <p:nvPr/>
        </p:nvSpPr>
        <p:spPr>
          <a:xfrm>
            <a:off x="7442226" y="1456184"/>
            <a:ext cx="4205288" cy="4238624"/>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293C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293C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293C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293C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293C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2400" dirty="0">
                <a:solidFill>
                  <a:schemeClr val="bg1"/>
                </a:solidFill>
              </a:rPr>
              <a:t>Populations sharing a particular characteristic, as well as geographic communities, that have been systematically denied a full opportunity to participate in aspects of economic, social, and civic life. (EO 13985)</a:t>
            </a:r>
          </a:p>
        </p:txBody>
      </p:sp>
      <p:graphicFrame>
        <p:nvGraphicFramePr>
          <p:cNvPr id="3" name="Content Placeholder 4">
            <a:extLst>
              <a:ext uri="{FF2B5EF4-FFF2-40B4-BE49-F238E27FC236}">
                <a16:creationId xmlns:a16="http://schemas.microsoft.com/office/drawing/2014/main" id="{80E9A8BB-B6D5-40CB-A04B-0416EDB60B86}"/>
              </a:ext>
            </a:extLst>
          </p:cNvPr>
          <p:cNvGraphicFramePr/>
          <p:nvPr>
            <p:extLst>
              <p:ext uri="{D42A27DB-BD31-4B8C-83A1-F6EECF244321}">
                <p14:modId xmlns:p14="http://schemas.microsoft.com/office/powerpoint/2010/main" val="3583201499"/>
              </p:ext>
            </p:extLst>
          </p:nvPr>
        </p:nvGraphicFramePr>
        <p:xfrm>
          <a:off x="544486" y="456962"/>
          <a:ext cx="6263640" cy="5944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BECD9FCE-1622-4F41-B0F2-26904CCA869D}"/>
              </a:ext>
              <a:ext uri="{C183D7F6-B498-43B3-948B-1728B52AA6E4}">
                <adec:decorative xmlns:adec="http://schemas.microsoft.com/office/drawing/2017/decorative" val="0"/>
              </a:ext>
            </a:extLst>
          </p:cNvPr>
          <p:cNvSpPr/>
          <p:nvPr/>
        </p:nvSpPr>
        <p:spPr>
          <a:xfrm>
            <a:off x="10897770" y="6401037"/>
            <a:ext cx="1869230" cy="246221"/>
          </a:xfrm>
          <a:prstGeom prst="rect">
            <a:avLst/>
          </a:prstGeom>
        </p:spPr>
        <p:txBody>
          <a:bodyPr wrap="square">
            <a:spAutoFit/>
          </a:bodyPr>
          <a:lstStyle/>
          <a:p>
            <a:r>
              <a:rPr lang="en-US" sz="1000" dirty="0">
                <a:solidFill>
                  <a:schemeClr val="bg1"/>
                </a:solidFill>
                <a:latin typeface="Arial Narrow" panose="020B0606020202030204" pitchFamily="34" charset="0"/>
              </a:rPr>
              <a:t>Source: USDOT</a:t>
            </a:r>
          </a:p>
        </p:txBody>
      </p:sp>
    </p:spTree>
    <p:extLst>
      <p:ext uri="{BB962C8B-B14F-4D97-AF65-F5344CB8AC3E}">
        <p14:creationId xmlns:p14="http://schemas.microsoft.com/office/powerpoint/2010/main" val="1400056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8181E-9F27-4C9E-A21A-6A55B83FD14D}"/>
              </a:ext>
            </a:extLst>
          </p:cNvPr>
          <p:cNvSpPr>
            <a:spLocks noGrp="1"/>
          </p:cNvSpPr>
          <p:nvPr>
            <p:ph type="title"/>
          </p:nvPr>
        </p:nvSpPr>
        <p:spPr>
          <a:xfrm>
            <a:off x="506244" y="-579306"/>
            <a:ext cx="10515600" cy="349501"/>
          </a:xfrm>
        </p:spPr>
        <p:txBody>
          <a:bodyPr/>
          <a:lstStyle/>
          <a:p>
            <a:r>
              <a:rPr lang="en-US" dirty="0"/>
              <a:t>Equality</a:t>
            </a:r>
            <a:r>
              <a:rPr lang="en-US" baseline="0" dirty="0"/>
              <a:t> Vs. Equity </a:t>
            </a:r>
            <a:endParaRPr lang="en-US" dirty="0"/>
          </a:p>
        </p:txBody>
      </p:sp>
      <p:pic>
        <p:nvPicPr>
          <p:cNvPr id="8" name="Picture 7" descr="This graphic compares equality and equity. Under equality, every person has the same bicycle, and a person in a wheelchair, older person, and child cannot ride the bicycle. Under equity, each person has a bicycle they can safely and comfortably use. ">
            <a:extLst>
              <a:ext uri="{FF2B5EF4-FFF2-40B4-BE49-F238E27FC236}">
                <a16:creationId xmlns:a16="http://schemas.microsoft.com/office/drawing/2014/main" id="{E08924A6-7BAF-4056-886B-BE48131E6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244" y="276308"/>
            <a:ext cx="11179512" cy="6305383"/>
          </a:xfrm>
          <a:prstGeom prst="rect">
            <a:avLst/>
          </a:prstGeom>
        </p:spPr>
      </p:pic>
      <p:sp>
        <p:nvSpPr>
          <p:cNvPr id="5" name="TextBox 4">
            <a:extLst>
              <a:ext uri="{FF2B5EF4-FFF2-40B4-BE49-F238E27FC236}">
                <a16:creationId xmlns:a16="http://schemas.microsoft.com/office/drawing/2014/main" id="{B70C864D-B32C-47E9-94E9-6964C25D87D1}"/>
              </a:ext>
            </a:extLst>
          </p:cNvPr>
          <p:cNvSpPr txBox="1"/>
          <p:nvPr/>
        </p:nvSpPr>
        <p:spPr>
          <a:xfrm>
            <a:off x="11021844" y="6673334"/>
            <a:ext cx="1159207" cy="184666"/>
          </a:xfrm>
          <a:prstGeom prst="rect">
            <a:avLst/>
          </a:prstGeom>
          <a:noFill/>
        </p:spPr>
        <p:txBody>
          <a:bodyPr wrap="square" lIns="0" tIns="0" rIns="0" bIns="0" rtlCol="0">
            <a:spAutoFit/>
          </a:bodyPr>
          <a:lstStyle/>
          <a:p>
            <a:r>
              <a:rPr lang="en-US" sz="1200" dirty="0">
                <a:solidFill>
                  <a:schemeClr val="bg1"/>
                </a:solidFill>
              </a:rPr>
              <a:t>Source: FHWA</a:t>
            </a:r>
          </a:p>
        </p:txBody>
      </p:sp>
    </p:spTree>
    <p:extLst>
      <p:ext uri="{BB962C8B-B14F-4D97-AF65-F5344CB8AC3E}">
        <p14:creationId xmlns:p14="http://schemas.microsoft.com/office/powerpoint/2010/main" val="299163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C6DA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A38DD45A402B45A263861BD7F57D17" ma:contentTypeVersion="17" ma:contentTypeDescription="Create a new document." ma:contentTypeScope="" ma:versionID="eb599e1d0db61e409f9f577f04300157">
  <xsd:schema xmlns:xsd="http://www.w3.org/2001/XMLSchema" xmlns:xs="http://www.w3.org/2001/XMLSchema" xmlns:p="http://schemas.microsoft.com/office/2006/metadata/properties" xmlns:ns2="5a855c66-6558-49e0-bd93-8e8cf818a50d" xmlns:ns3="943ef99d-e79f-45ba-aae0-f659c6de13c2" targetNamespace="http://schemas.microsoft.com/office/2006/metadata/properties" ma:root="true" ma:fieldsID="ed124d1aa83f9b5eafd076d3553ae018" ns2:_="" ns3:_="">
    <xsd:import namespace="5a855c66-6558-49e0-bd93-8e8cf818a50d"/>
    <xsd:import namespace="943ef99d-e79f-45ba-aae0-f659c6de13c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Statu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855c66-6558-49e0-bd93-8e8cf818a5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Status" ma:index="20" nillable="true" ma:displayName="Status" ma:description="Is the project In Progress, Completed, or Cancelled? " ma:format="Dropdown" ma:internalName="Status">
      <xsd:simpleType>
        <xsd:restriction base="dms:Choice">
          <xsd:enumeration value="Completed"/>
          <xsd:enumeration value="In Progress"/>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10f90c05-606b-48f3-b61d-f3cfbc761ca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3ef99d-e79f-45ba-aae0-f659c6de13c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65fa229-ec3f-4621-8468-89a03bd42c3f}" ma:internalName="TaxCatchAll" ma:showField="CatchAllData" ma:web="943ef99d-e79f-45ba-aae0-f659c6de1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855c66-6558-49e0-bd93-8e8cf818a50d">
      <Terms xmlns="http://schemas.microsoft.com/office/infopath/2007/PartnerControls"/>
    </lcf76f155ced4ddcb4097134ff3c332f>
    <Status xmlns="5a855c66-6558-49e0-bd93-8e8cf818a50d" xsi:nil="true"/>
    <TaxCatchAll xmlns="943ef99d-e79f-45ba-aae0-f659c6de13c2" xsi:nil="true"/>
  </documentManagement>
</p:properties>
</file>

<file path=customXml/item4.xml><?xml version="1.0" encoding="utf-8"?>
<sisl xmlns:xsi="http://www.w3.org/2001/XMLSchema-instance" xmlns:xsd="http://www.w3.org/2001/XMLSchema" xmlns="http://www.boldonjames.com/2008/01/sie/internal/label" sislVersion="0" policy="c8d5760e-638a-47e8-9e2e-1226c2cb268d" origin="userSelected">
  <element uid="42834bfb-1ec1-4beb-bd64-eb83fb3cb3f3" value=""/>
</sisl>
</file>

<file path=customXml/item5.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d2Vpc3NrPC9Vc2VyTmFtZT48RGF0ZVRpbWU+MTIvNy8yMDIwIDE6Mjk6NTcgUE08L0RhdGVUaW1lPjxMYWJlbFN0cmluZz5VbnJlc3RyaWN0ZWQ8L0xhYmVsU3RyaW5nPjwvaXRlbT48L2xhYmVsSGlzdG9yeT4=</Value>
</WrappedLabelHistory>
</file>

<file path=customXml/itemProps1.xml><?xml version="1.0" encoding="utf-8"?>
<ds:datastoreItem xmlns:ds="http://schemas.openxmlformats.org/officeDocument/2006/customXml" ds:itemID="{D1E8B678-4F8A-42A9-AFFA-3570243BD232}">
  <ds:schemaRefs>
    <ds:schemaRef ds:uri="http://schemas.microsoft.com/sharepoint/v3/contenttype/forms"/>
  </ds:schemaRefs>
</ds:datastoreItem>
</file>

<file path=customXml/itemProps2.xml><?xml version="1.0" encoding="utf-8"?>
<ds:datastoreItem xmlns:ds="http://schemas.openxmlformats.org/officeDocument/2006/customXml" ds:itemID="{17A2C616-07E8-417A-9266-071E608553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855c66-6558-49e0-bd93-8e8cf818a50d"/>
    <ds:schemaRef ds:uri="943ef99d-e79f-45ba-aae0-f659c6de13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7C3D44-B90B-4910-B93D-CC88E6CC27A7}">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943ef99d-e79f-45ba-aae0-f659c6de13c2"/>
    <ds:schemaRef ds:uri="5a855c66-6558-49e0-bd93-8e8cf818a50d"/>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5E1E76B6-4C60-46FB-80CE-26E0EB24106D}">
  <ds:schemaRefs>
    <ds:schemaRef ds:uri="http://www.boldonjames.com/2008/01/sie/internal/label"/>
    <ds:schemaRef ds:uri="http://www.w3.org/2001/XMLSchema"/>
  </ds:schemaRefs>
</ds:datastoreItem>
</file>

<file path=customXml/itemProps5.xml><?xml version="1.0" encoding="utf-8"?>
<ds:datastoreItem xmlns:ds="http://schemas.openxmlformats.org/officeDocument/2006/customXml" ds:itemID="{FC535DA3-DAAC-4010-B578-7116E3891D7E}">
  <ds:schemaRefs>
    <ds:schemaRef ds:uri="http://www.boldonjames.com/2016/02/Classifier/internal/wrappedLabelHistory"/>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7412</TotalTime>
  <Words>7041</Words>
  <Application>Microsoft Office PowerPoint</Application>
  <PresentationFormat>Widescreen</PresentationFormat>
  <Paragraphs>458</Paragraphs>
  <Slides>47</Slides>
  <Notes>47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Arial Black</vt:lpstr>
      <vt:lpstr>Arial Narrow</vt:lpstr>
      <vt:lpstr>Calibri</vt:lpstr>
      <vt:lpstr>Corbel</vt:lpstr>
      <vt:lpstr>Gill Sans MT</vt:lpstr>
      <vt:lpstr>MercurySSm-Book-Pro_Web</vt:lpstr>
      <vt:lpstr>Source Sans Pro</vt:lpstr>
      <vt:lpstr>Times New Roman</vt:lpstr>
      <vt:lpstr>Verdana</vt:lpstr>
      <vt:lpstr>Office Theme</vt:lpstr>
      <vt:lpstr>PowerPoint Presentation</vt:lpstr>
      <vt:lpstr>Note to presenters </vt:lpstr>
      <vt:lpstr>Disclaimers</vt:lpstr>
      <vt:lpstr>IMAGINE OUR COUNTRY AS A PLACE WHERE NOBODY HAS TO DIE FROM VEHICLE CRASHES.</vt:lpstr>
      <vt:lpstr>PRESENTATION OVERVIEW</vt:lpstr>
      <vt:lpstr>PowerPoint Presentation</vt:lpstr>
      <vt:lpstr>EQUITY</vt:lpstr>
      <vt:lpstr>Underserved Communities</vt:lpstr>
      <vt:lpstr>Equality Vs. Equity </vt:lpstr>
      <vt:lpstr>Coming Together for Equity</vt:lpstr>
      <vt:lpstr>Wealth Creation</vt:lpstr>
      <vt:lpstr>Power of Community</vt:lpstr>
      <vt:lpstr>Interventions</vt:lpstr>
      <vt:lpstr>Expanding Access</vt:lpstr>
      <vt:lpstr>PowerPoint Presentation</vt:lpstr>
      <vt:lpstr>Top Takeaways </vt:lpstr>
      <vt:lpstr>Thousands of Lives are Lost Each Year</vt:lpstr>
      <vt:lpstr>We have a National Roadway Safety Problem</vt:lpstr>
      <vt:lpstr>Disparities</vt:lpstr>
      <vt:lpstr>The Safe System Approach</vt:lpstr>
      <vt:lpstr>PowerPoint Presentation</vt:lpstr>
      <vt:lpstr>The 6 Safe System Principles</vt:lpstr>
      <vt:lpstr>Death/serious injury is unacceptable</vt:lpstr>
      <vt:lpstr>We will make more rapid progress toward the goal of zero deaths by addressing disparate traffic safety outcomes in underserved communities. </vt:lpstr>
      <vt:lpstr>Humans make mistakes. </vt:lpstr>
      <vt:lpstr>A PUBLIC HEALTH FRAMEWORK FOR REDUCING HEALTH INEQUITIES </vt:lpstr>
      <vt:lpstr>HUMANS ARE VULNERABLE </vt:lpstr>
      <vt:lpstr>HUMANS ARE VULNERABLE PART 2</vt:lpstr>
      <vt:lpstr>Responsibility is shared</vt:lpstr>
      <vt:lpstr>Engagement and collaboration are Critical </vt:lpstr>
      <vt:lpstr>Meaningful Public Involvement is a part of shared responsibility</vt:lpstr>
      <vt:lpstr>Safety is proactive</vt:lpstr>
      <vt:lpstr>Equity is proactive</vt:lpstr>
      <vt:lpstr>Redundancy is crucial</vt:lpstr>
      <vt:lpstr>the 5 Safe System Elements Create Redundancy</vt:lpstr>
      <vt:lpstr>PowerPoint Presentation</vt:lpstr>
      <vt:lpstr>The 5 Safe System Elements</vt:lpstr>
      <vt:lpstr>Safe ROADS for Users of all ages and abilities </vt:lpstr>
      <vt:lpstr>People first </vt:lpstr>
      <vt:lpstr>Universal Design</vt:lpstr>
      <vt:lpstr>Equitable Funding Process</vt:lpstr>
      <vt:lpstr>Asset Management </vt:lpstr>
      <vt:lpstr>Where are You on the Equitable Safe System Journey?</vt:lpstr>
      <vt:lpstr>PowerPoint Presentation</vt:lpstr>
      <vt:lpstr>US DOT Resources </vt:lpstr>
      <vt:lpstr>FHWA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Equity in the Safe System Approach</dc:title>
  <dc:creator>FHWA</dc:creator>
  <cp:lastModifiedBy>Cribbs, Michelle (FHWA)</cp:lastModifiedBy>
  <cp:revision>91</cp:revision>
  <dcterms:created xsi:type="dcterms:W3CDTF">2020-02-11T01:41:21Z</dcterms:created>
  <dcterms:modified xsi:type="dcterms:W3CDTF">2023-01-18T14:10:15Z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0x010100B3A38DD45A402B45A263861BD7F57D17</vt:lpwstr>
  </property>
  <property fmtid="{D5CDD505-2E9C-101B-9397-08002B2CF9AE}" pid="3" name="docIndexRef">
    <vt:lpwstr>1e90429c-d7d3-4e14-abf0-6d1401823b0b</vt:lpwstr>
  </property>
  <property fmtid="{D5CDD505-2E9C-101B-9397-08002B2CF9AE}" pid="4" name="bjSaver">
    <vt:lpwstr>dPyYUWm8meYzTJmJ/Hav4jAEMzj3y90s</vt:lpwstr>
  </property>
  <property fmtid="{D5CDD505-2E9C-101B-9397-08002B2CF9AE}" pid="5" name="bjDocumentLabelXML">
    <vt:lpwstr>&lt;?xml version="1.0" encoding="us-ascii"?&gt;&lt;sisl xmlns:xsi="http://www.w3.org/2001/XMLSchema-instance" xmlns:xsd="http://www.w3.org/2001/XMLSchema" sislVersion="0" policy="c8d5760e-638a-47e8-9e2e-1226c2cb268d" origin="userSelected" xmlns="http://www.boldonj</vt:lpwstr>
  </property>
  <property fmtid="{D5CDD505-2E9C-101B-9397-08002B2CF9AE}" pid="6" name="bjDocumentLabelXML-0">
    <vt:lpwstr>ames.com/2008/01/sie/internal/label"&gt;&lt;element uid="42834bfb-1ec1-4beb-bd64-eb83fb3cb3f3" value="" /&gt;&lt;/sisl&gt;</vt:lpwstr>
  </property>
  <property fmtid="{D5CDD505-2E9C-101B-9397-08002B2CF9AE}" pid="7" name="bjDocumentSecurityLabel">
    <vt:lpwstr>Unrestricted</vt:lpwstr>
  </property>
  <property fmtid="{D5CDD505-2E9C-101B-9397-08002B2CF9AE}" pid="8" name="bjLabelHistoryID">
    <vt:lpwstr>{FC535DA3-DAAC-4010-B578-7116E3891D7E}</vt:lpwstr>
  </property>
  <property fmtid="{D5CDD505-2E9C-101B-9397-08002B2CF9AE}" pid="9" name="MediaServiceImageTags">
    <vt:lpwstr/>
  </property>
</Properties>
</file>