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662" r:id="rId4"/>
    <p:sldMasterId id="2147487675" r:id="rId5"/>
    <p:sldMasterId id="2147487688" r:id="rId6"/>
    <p:sldMasterId id="2147487701" r:id="rId7"/>
    <p:sldMasterId id="2147487714" r:id="rId8"/>
    <p:sldMasterId id="2147487733" r:id="rId9"/>
  </p:sldMasterIdLst>
  <p:notesMasterIdLst>
    <p:notesMasterId r:id="rId110"/>
  </p:notesMasterIdLst>
  <p:handoutMasterIdLst>
    <p:handoutMasterId r:id="rId111"/>
  </p:handoutMasterIdLst>
  <p:sldIdLst>
    <p:sldId id="342" r:id="rId10"/>
    <p:sldId id="290" r:id="rId11"/>
    <p:sldId id="258" r:id="rId12"/>
    <p:sldId id="432" r:id="rId13"/>
    <p:sldId id="766" r:id="rId14"/>
    <p:sldId id="715" r:id="rId15"/>
    <p:sldId id="725" r:id="rId16"/>
    <p:sldId id="614" r:id="rId17"/>
    <p:sldId id="726" r:id="rId18"/>
    <p:sldId id="727" r:id="rId19"/>
    <p:sldId id="517" r:id="rId20"/>
    <p:sldId id="516" r:id="rId21"/>
    <p:sldId id="682" r:id="rId22"/>
    <p:sldId id="521" r:id="rId23"/>
    <p:sldId id="522" r:id="rId24"/>
    <p:sldId id="661" r:id="rId25"/>
    <p:sldId id="635" r:id="rId26"/>
    <p:sldId id="652" r:id="rId27"/>
    <p:sldId id="669" r:id="rId28"/>
    <p:sldId id="699" r:id="rId29"/>
    <p:sldId id="698" r:id="rId30"/>
    <p:sldId id="697" r:id="rId31"/>
    <p:sldId id="696" r:id="rId32"/>
    <p:sldId id="765" r:id="rId33"/>
    <p:sldId id="744" r:id="rId34"/>
    <p:sldId id="694" r:id="rId35"/>
    <p:sldId id="695" r:id="rId36"/>
    <p:sldId id="654" r:id="rId37"/>
    <p:sldId id="677" r:id="rId38"/>
    <p:sldId id="623" r:id="rId39"/>
    <p:sldId id="746" r:id="rId40"/>
    <p:sldId id="679" r:id="rId41"/>
    <p:sldId id="728" r:id="rId42"/>
    <p:sldId id="680" r:id="rId43"/>
    <p:sldId id="681" r:id="rId44"/>
    <p:sldId id="716" r:id="rId45"/>
    <p:sldId id="732" r:id="rId46"/>
    <p:sldId id="750" r:id="rId47"/>
    <p:sldId id="733" r:id="rId48"/>
    <p:sldId id="742" r:id="rId49"/>
    <p:sldId id="523" r:id="rId50"/>
    <p:sldId id="524" r:id="rId51"/>
    <p:sldId id="525" r:id="rId52"/>
    <p:sldId id="655" r:id="rId53"/>
    <p:sldId id="674" r:id="rId54"/>
    <p:sldId id="639" r:id="rId55"/>
    <p:sldId id="700" r:id="rId56"/>
    <p:sldId id="701" r:id="rId57"/>
    <p:sldId id="702" r:id="rId58"/>
    <p:sldId id="731" r:id="rId59"/>
    <p:sldId id="638" r:id="rId60"/>
    <p:sldId id="660" r:id="rId61"/>
    <p:sldId id="764" r:id="rId62"/>
    <p:sldId id="703" r:id="rId63"/>
    <p:sldId id="706" r:id="rId64"/>
    <p:sldId id="707" r:id="rId65"/>
    <p:sldId id="704" r:id="rId66"/>
    <p:sldId id="705" r:id="rId67"/>
    <p:sldId id="730" r:id="rId68"/>
    <p:sldId id="735" r:id="rId69"/>
    <p:sldId id="729" r:id="rId70"/>
    <p:sldId id="659" r:id="rId71"/>
    <p:sldId id="631" r:id="rId72"/>
    <p:sldId id="632" r:id="rId73"/>
    <p:sldId id="438" r:id="rId74"/>
    <p:sldId id="713" r:id="rId75"/>
    <p:sldId id="629" r:id="rId76"/>
    <p:sldId id="684" r:id="rId77"/>
    <p:sldId id="685" r:id="rId78"/>
    <p:sldId id="686" r:id="rId79"/>
    <p:sldId id="751" r:id="rId80"/>
    <p:sldId id="752" r:id="rId81"/>
    <p:sldId id="753" r:id="rId82"/>
    <p:sldId id="754" r:id="rId83"/>
    <p:sldId id="741" r:id="rId84"/>
    <p:sldId id="734" r:id="rId85"/>
    <p:sldId id="761" r:id="rId86"/>
    <p:sldId id="762" r:id="rId87"/>
    <p:sldId id="763" r:id="rId88"/>
    <p:sldId id="526" r:id="rId89"/>
    <p:sldId id="527" r:id="rId90"/>
    <p:sldId id="529" r:id="rId91"/>
    <p:sldId id="640" r:id="rId92"/>
    <p:sldId id="710" r:id="rId93"/>
    <p:sldId id="708" r:id="rId94"/>
    <p:sldId id="620" r:id="rId95"/>
    <p:sldId id="667" r:id="rId96"/>
    <p:sldId id="676" r:id="rId97"/>
    <p:sldId id="714" r:id="rId98"/>
    <p:sldId id="755" r:id="rId99"/>
    <p:sldId id="768" r:id="rId100"/>
    <p:sldId id="757" r:id="rId101"/>
    <p:sldId id="758" r:id="rId102"/>
    <p:sldId id="759" r:id="rId103"/>
    <p:sldId id="760" r:id="rId104"/>
    <p:sldId id="724" r:id="rId105"/>
    <p:sldId id="740" r:id="rId106"/>
    <p:sldId id="767" r:id="rId107"/>
    <p:sldId id="748" r:id="rId108"/>
    <p:sldId id="262" r:id="rId109"/>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93" userDrawn="1">
          <p15:clr>
            <a:srgbClr val="A4A3A4"/>
          </p15:clr>
        </p15:guide>
        <p15:guide id="2" pos="7428" userDrawn="1">
          <p15:clr>
            <a:srgbClr val="A4A3A4"/>
          </p15:clr>
        </p15:guide>
        <p15:guide id="3" orient="horz" pos="6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A. Grabbe" initials="BAG" lastIdx="3" clrIdx="0">
    <p:extLst>
      <p:ext uri="{19B8F6BF-5375-455C-9EA6-DF929625EA0E}">
        <p15:presenceInfo xmlns:p15="http://schemas.microsoft.com/office/powerpoint/2012/main" userId="S::bgrabbe@ara.com::cf3dea3e-212a-479c-9c78-e54bdd00c911" providerId="AD"/>
      </p:ext>
    </p:extLst>
  </p:cmAuthor>
  <p:cmAuthor id="2" name="McKinley, Kelley (FHWA)" initials="MK(" lastIdx="66" clrIdx="1">
    <p:extLst>
      <p:ext uri="{19B8F6BF-5375-455C-9EA6-DF929625EA0E}">
        <p15:presenceInfo xmlns:p15="http://schemas.microsoft.com/office/powerpoint/2012/main" userId="S-1-5-21-982035342-1880134254-310265210-729287" providerId="AD"/>
      </p:ext>
    </p:extLst>
  </p:cmAuthor>
  <p:cmAuthor id="3" name="Donnell, Eric T." initials="DET" lastIdx="35" clrIdx="2">
    <p:extLst>
      <p:ext uri="{19B8F6BF-5375-455C-9EA6-DF929625EA0E}">
        <p15:presenceInfo xmlns:p15="http://schemas.microsoft.com/office/powerpoint/2012/main" userId="S::etd104@psu.edu::cd6eab47-19f4-411e-b692-99933b7fdeac" providerId="AD"/>
      </p:ext>
    </p:extLst>
  </p:cmAuthor>
  <p:cmAuthor id="4" name="Gayah, Vikash V." initials="GVV" lastIdx="5" clrIdx="3">
    <p:extLst>
      <p:ext uri="{19B8F6BF-5375-455C-9EA6-DF929625EA0E}">
        <p15:presenceInfo xmlns:p15="http://schemas.microsoft.com/office/powerpoint/2012/main" userId="S::vvg104@psu.edu::ea63ee5b-161c-4f3d-9d08-39e688549c60" providerId="AD"/>
      </p:ext>
    </p:extLst>
  </p:cmAuthor>
  <p:cmAuthor id="5" name="Vikash Gayah" initials="VG" lastIdx="5" clrIdx="4">
    <p:extLst>
      <p:ext uri="{19B8F6BF-5375-455C-9EA6-DF929625EA0E}">
        <p15:presenceInfo xmlns:p15="http://schemas.microsoft.com/office/powerpoint/2012/main" userId="Vikash Gayah" providerId="None"/>
      </p:ext>
    </p:extLst>
  </p:cmAuthor>
  <p:cmAuthor id="6" name="Frank" initials="F" lastIdx="76" clrIdx="5">
    <p:extLst>
      <p:ext uri="{19B8F6BF-5375-455C-9EA6-DF929625EA0E}">
        <p15:presenceInfo xmlns:p15="http://schemas.microsoft.com/office/powerpoint/2012/main" userId="S::FGross@vhb.com::f2c674fc-2e46-47c3-a5ba-b32cc132ef9e" providerId="AD"/>
      </p:ext>
    </p:extLst>
  </p:cmAuthor>
  <p:cmAuthor id="7" name="Thanh Le" initials="TL" lastIdx="71" clrIdx="6">
    <p:extLst>
      <p:ext uri="{19B8F6BF-5375-455C-9EA6-DF929625EA0E}">
        <p15:presenceInfo xmlns:p15="http://schemas.microsoft.com/office/powerpoint/2012/main" userId="S::TLe@vhb.com::ae6a35e0-e255-4613-aa28-a7ed9e2edeea" providerId="AD"/>
      </p:ext>
    </p:extLst>
  </p:cmAuthor>
  <p:cmAuthor id="8" name="Scurry, Karen (FHWA)" initials="SK(" lastIdx="28" clrIdx="7">
    <p:extLst>
      <p:ext uri="{19B8F6BF-5375-455C-9EA6-DF929625EA0E}">
        <p15:presenceInfo xmlns:p15="http://schemas.microsoft.com/office/powerpoint/2012/main" userId="S::Karen.Scurry@ad.dot.gov::f6678768-c98d-4f9a-bdb9-b776e9cf9d70" providerId="AD"/>
      </p:ext>
    </p:extLst>
  </p:cmAuthor>
  <p:cmAuthor id="9" name="R.J. Porter" initials="RP" lastIdx="3" clrIdx="8">
    <p:extLst>
      <p:ext uri="{19B8F6BF-5375-455C-9EA6-DF929625EA0E}">
        <p15:presenceInfo xmlns:p15="http://schemas.microsoft.com/office/powerpoint/2012/main" userId="S::rporter@vhb.com::18acd862-001a-4172-a7c4-0a00f7b3104c" providerId="AD"/>
      </p:ext>
    </p:extLst>
  </p:cmAuthor>
  <p:cmAuthor id="10" name="Love, Jane CTR (FHWA)" initials="LJC(" lastIdx="179" clrIdx="9">
    <p:extLst>
      <p:ext uri="{19B8F6BF-5375-455C-9EA6-DF929625EA0E}">
        <p15:presenceInfo xmlns:p15="http://schemas.microsoft.com/office/powerpoint/2012/main" userId="S::jane.love.ctr@ad.dot.gov::5765e291-526d-4400-b3c7-916969574f12" providerId="AD"/>
      </p:ext>
    </p:extLst>
  </p:cmAuthor>
  <p:cmAuthor id="11" name="Kreutzer, Analiese CTR (FHWA)" initials="KAC(" lastIdx="115" clrIdx="10">
    <p:extLst>
      <p:ext uri="{19B8F6BF-5375-455C-9EA6-DF929625EA0E}">
        <p15:presenceInfo xmlns:p15="http://schemas.microsoft.com/office/powerpoint/2012/main" userId="S::a.kreutzer.ctr@ad.dot.gov::b74ad214-4de9-430b-92df-fd18f6a88cec" providerId="AD"/>
      </p:ext>
    </p:extLst>
  </p:cmAuthor>
  <p:cmAuthor id="12" name="Shuler, Lisa A (FHWA)" initials="SLA(" lastIdx="27" clrIdx="11">
    <p:extLst>
      <p:ext uri="{19B8F6BF-5375-455C-9EA6-DF929625EA0E}">
        <p15:presenceInfo xmlns:p15="http://schemas.microsoft.com/office/powerpoint/2012/main" userId="S::Lisa.A.Shuler@ad.dot.gov::2ea4da6e-3dee-4fc1-9e34-0ca37937d39d" providerId="AD"/>
      </p:ext>
    </p:extLst>
  </p:cmAuthor>
  <p:cmAuthor id="13" name="Annette Gross" initials="AG" lastIdx="12" clrIdx="12">
    <p:extLst>
      <p:ext uri="{19B8F6BF-5375-455C-9EA6-DF929625EA0E}">
        <p15:presenceInfo xmlns:p15="http://schemas.microsoft.com/office/powerpoint/2012/main" userId="S::agross@vhb.com::a6724201-cfb6-4937-a37e-2041aa4c5c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3B6B"/>
    <a:srgbClr val="871A0F"/>
    <a:srgbClr val="1E3A6B"/>
    <a:srgbClr val="E2F1F6"/>
    <a:srgbClr val="C0E0EB"/>
    <a:srgbClr val="9E1E59"/>
    <a:srgbClr val="1C6DA6"/>
    <a:srgbClr val="07375C"/>
    <a:srgbClr val="000000"/>
    <a:srgbClr val="53EE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86" autoAdjust="0"/>
    <p:restoredTop sz="84296" autoAdjust="0"/>
  </p:normalViewPr>
  <p:slideViewPr>
    <p:cSldViewPr snapToGrid="0">
      <p:cViewPr varScale="1">
        <p:scale>
          <a:sx n="76" d="100"/>
          <a:sy n="76" d="100"/>
        </p:scale>
        <p:origin x="204" y="102"/>
      </p:cViewPr>
      <p:guideLst>
        <p:guide orient="horz" pos="593"/>
        <p:guide pos="7428"/>
        <p:guide orient="horz" pos="600"/>
      </p:guideLst>
    </p:cSldViewPr>
  </p:slideViewPr>
  <p:notesTextViewPr>
    <p:cViewPr>
      <p:scale>
        <a:sx n="100" d="100"/>
        <a:sy n="100" d="100"/>
      </p:scale>
      <p:origin x="0" y="0"/>
    </p:cViewPr>
  </p:notesTextViewPr>
  <p:sorterViewPr>
    <p:cViewPr>
      <p:scale>
        <a:sx n="130" d="100"/>
        <a:sy n="130" d="100"/>
      </p:scale>
      <p:origin x="0" y="-25974"/>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commentAuthors" Target="commentAuthor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notesMaster" Target="notesMasters/notesMaster1.xml"/><Relationship Id="rId115"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viewProps" Target="viewProp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QNAS\Thanh_Data\_Project_work\DCMF%20FCFT%20Workshops\Workshop%20development\Revised%20workshops\Gayah_Donnell_AAP_graph.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30"/>
      <c:rotY val="142"/>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752107220036806E-2"/>
          <c:y val="1.8160039566579973E-2"/>
          <c:w val="0.93383836243079843"/>
          <c:h val="0.90310927671456531"/>
        </c:manualLayout>
      </c:layout>
      <c:pie3DChart>
        <c:varyColors val="1"/>
        <c:ser>
          <c:idx val="0"/>
          <c:order val="0"/>
          <c:spPr>
            <a:solidFill>
              <a:schemeClr val="tx1"/>
            </a:solidFill>
          </c:spPr>
          <c:dPt>
            <c:idx val="0"/>
            <c:bubble3D val="0"/>
            <c:spPr>
              <a:solidFill>
                <a:srgbClr val="1E3A6B"/>
              </a:solidFill>
              <a:ln w="25400">
                <a:solidFill>
                  <a:schemeClr val="lt1"/>
                </a:solidFill>
              </a:ln>
              <a:effectLst/>
              <a:sp3d contourW="25400">
                <a:contourClr>
                  <a:schemeClr val="lt1"/>
                </a:contourClr>
              </a:sp3d>
            </c:spPr>
            <c:extLst>
              <c:ext xmlns:c16="http://schemas.microsoft.com/office/drawing/2014/chart" uri="{C3380CC4-5D6E-409C-BE32-E72D297353CC}">
                <c16:uniqueId val="{00000001-D335-4520-88EC-3CADEEA256E2}"/>
              </c:ext>
            </c:extLst>
          </c:dPt>
          <c:dPt>
            <c:idx val="1"/>
            <c:bubble3D val="0"/>
            <c:spPr>
              <a:pattFill prst="pct80">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3-D335-4520-88EC-3CADEEA256E2}"/>
              </c:ext>
            </c:extLst>
          </c:dPt>
          <c:dPt>
            <c:idx val="2"/>
            <c:bubble3D val="0"/>
            <c:spPr>
              <a:pattFill prst="wdUpDiag">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5-D335-4520-88EC-3CADEEA256E2}"/>
              </c:ext>
            </c:extLst>
          </c:dPt>
          <c:dPt>
            <c:idx val="3"/>
            <c:bubble3D val="0"/>
            <c:spPr>
              <a:pattFill prst="dkVert">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7-D335-4520-88EC-3CADEEA256E2}"/>
              </c:ext>
            </c:extLst>
          </c:dPt>
          <c:dPt>
            <c:idx val="4"/>
            <c:bubble3D val="0"/>
            <c:spPr>
              <a:pattFill prst="solidDmnd">
                <a:fgClr>
                  <a:srgbClr val="1E3A6B"/>
                </a:fgClr>
                <a:bgClr>
                  <a:schemeClr val="bg1"/>
                </a:bgClr>
              </a:pattFill>
              <a:ln w="25400">
                <a:solidFill>
                  <a:schemeClr val="lt1"/>
                </a:solidFill>
              </a:ln>
              <a:effectLst/>
              <a:sp3d contourW="25400">
                <a:contourClr>
                  <a:schemeClr val="lt1"/>
                </a:contourClr>
              </a:sp3d>
            </c:spPr>
            <c:extLst>
              <c:ext xmlns:c16="http://schemas.microsoft.com/office/drawing/2014/chart" uri="{C3380CC4-5D6E-409C-BE32-E72D297353CC}">
                <c16:uniqueId val="{00000009-D335-4520-88EC-3CADEEA256E2}"/>
              </c:ext>
            </c:extLst>
          </c:dPt>
          <c:dLbls>
            <c:dLbl>
              <c:idx val="0"/>
              <c:layout>
                <c:manualLayout>
                  <c:x val="0.19843161591712816"/>
                  <c:y val="-0.37088387148844154"/>
                </c:manualLayout>
              </c:layout>
              <c:tx>
                <c:rich>
                  <a:bodyPr/>
                  <a:lstStyle/>
                  <a:p>
                    <a:r>
                      <a:rPr lang="en-US" sz="1600" dirty="0">
                        <a:solidFill>
                          <a:schemeClr val="bg1"/>
                        </a:solidFill>
                      </a:rPr>
                      <a:t>Roadway Departure</a:t>
                    </a:r>
                  </a:p>
                  <a:p>
                    <a:r>
                      <a:rPr lang="en-US" sz="1600" dirty="0">
                        <a:solidFill>
                          <a:schemeClr val="bg1"/>
                        </a:solidFill>
                      </a:rPr>
                      <a:t>47%</a:t>
                    </a:r>
                  </a:p>
                </c:rich>
              </c:tx>
              <c:dLblPos val="bestFit"/>
              <c:showLegendKey val="0"/>
              <c:showVal val="1"/>
              <c:showCatName val="0"/>
              <c:showSerName val="0"/>
              <c:showPercent val="0"/>
              <c:showBubbleSize val="0"/>
              <c:extLst>
                <c:ext xmlns:c15="http://schemas.microsoft.com/office/drawing/2012/chart" uri="{CE6537A1-D6FC-4f65-9D91-7224C49458BB}">
                  <c15:layout>
                    <c:manualLayout>
                      <c:w val="0.23330887582349549"/>
                      <c:h val="0.3381132085964072"/>
                    </c:manualLayout>
                  </c15:layout>
                  <c15:showDataLabelsRange val="0"/>
                </c:ext>
                <c:ext xmlns:c16="http://schemas.microsoft.com/office/drawing/2014/chart" uri="{C3380CC4-5D6E-409C-BE32-E72D297353CC}">
                  <c16:uniqueId val="{00000001-D335-4520-88EC-3CADEEA256E2}"/>
                </c:ext>
              </c:extLst>
            </c:dLbl>
            <c:dLbl>
              <c:idx val="1"/>
              <c:layout>
                <c:manualLayout>
                  <c:x val="0.14575884048877613"/>
                  <c:y val="5.333949441158458E-2"/>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r>
                      <a:rPr lang="en-US" dirty="0">
                        <a:solidFill>
                          <a:schemeClr val="bg1"/>
                        </a:solidFill>
                      </a:rPr>
                      <a:t>Intersection</a:t>
                    </a:r>
                  </a:p>
                  <a:p>
                    <a:pPr>
                      <a:defRPr>
                        <a:solidFill>
                          <a:schemeClr val="bg1"/>
                        </a:solidFill>
                      </a:defRPr>
                    </a:pPr>
                    <a:r>
                      <a:rPr lang="en-US" dirty="0">
                        <a:solidFill>
                          <a:schemeClr val="bg1"/>
                        </a:solidFill>
                      </a:rPr>
                      <a:t>17%</a:t>
                    </a:r>
                  </a:p>
                </c:rich>
              </c:tx>
              <c:spPr>
                <a:solidFill>
                  <a:schemeClr val="tx1"/>
                </a:solid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7649646273963565"/>
                      <c:h val="0.15678565495227653"/>
                    </c:manualLayout>
                  </c15:layout>
                  <c15:showDataLabelsRange val="0"/>
                </c:ext>
                <c:ext xmlns:c16="http://schemas.microsoft.com/office/drawing/2014/chart" uri="{C3380CC4-5D6E-409C-BE32-E72D297353CC}">
                  <c16:uniqueId val="{00000003-D335-4520-88EC-3CADEEA256E2}"/>
                </c:ext>
              </c:extLst>
            </c:dLbl>
            <c:dLbl>
              <c:idx val="2"/>
              <c:layout>
                <c:manualLayout>
                  <c:x val="-0.14523767641506286"/>
                  <c:y val="7.5181026566782577E-2"/>
                </c:manualLayout>
              </c:layout>
              <c:tx>
                <c:rich>
                  <a:bodyPr/>
                  <a:lstStyle/>
                  <a:p>
                    <a:r>
                      <a:rPr lang="en-US" dirty="0">
                        <a:solidFill>
                          <a:schemeClr val="bg1"/>
                        </a:solidFill>
                      </a:rPr>
                      <a:t>Ped/Bike</a:t>
                    </a:r>
                  </a:p>
                  <a:p>
                    <a:r>
                      <a:rPr lang="en-US" dirty="0">
                        <a:solidFill>
                          <a:schemeClr val="bg1"/>
                        </a:solidFill>
                      </a:rPr>
                      <a:t>11%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D335-4520-88EC-3CADEEA256E2}"/>
                </c:ext>
              </c:extLst>
            </c:dLbl>
            <c:dLbl>
              <c:idx val="3"/>
              <c:layout>
                <c:manualLayout>
                  <c:x val="-0.10742266652113673"/>
                  <c:y val="7.8267010797295634E-3"/>
                </c:manualLayout>
              </c:layout>
              <c:tx>
                <c:rich>
                  <a:bodyPr/>
                  <a:lstStyle/>
                  <a:p>
                    <a:r>
                      <a:rPr lang="en-US" dirty="0"/>
                      <a:t>Multiple 11%</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335-4520-88EC-3CADEEA256E2}"/>
                </c:ext>
              </c:extLst>
            </c:dLbl>
            <c:dLbl>
              <c:idx val="4"/>
              <c:layout>
                <c:manualLayout>
                  <c:x val="-0.1805390167589575"/>
                  <c:y val="-0.22942914678913751"/>
                </c:manualLayout>
              </c:layout>
              <c:tx>
                <c:rich>
                  <a:bodyPr/>
                  <a:lstStyle/>
                  <a:p>
                    <a:r>
                      <a:rPr lang="en-US" dirty="0"/>
                      <a:t>Other</a:t>
                    </a:r>
                  </a:p>
                  <a:p>
                    <a:r>
                      <a:rPr lang="en-US" dirty="0"/>
                      <a:t>12%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D335-4520-88EC-3CADEEA256E2}"/>
                </c:ext>
              </c:extLst>
            </c:dLbl>
            <c:spPr>
              <a:solidFill>
                <a:schemeClr val="tx1"/>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'FAS Data'!$B$21:$B$25</c:f>
              <c:numCache>
                <c:formatCode>0%</c:formatCode>
                <c:ptCount val="5"/>
                <c:pt idx="0">
                  <c:v>0.47435897435897434</c:v>
                </c:pt>
                <c:pt idx="1">
                  <c:v>0.17157725423408079</c:v>
                </c:pt>
                <c:pt idx="2">
                  <c:v>0.1135679818336645</c:v>
                </c:pt>
                <c:pt idx="3">
                  <c:v>0.11274481975588986</c:v>
                </c:pt>
                <c:pt idx="4">
                  <c:v>0.12775096981739048</c:v>
                </c:pt>
              </c:numCache>
            </c:numRef>
          </c:val>
          <c:extLst>
            <c:ext xmlns:c16="http://schemas.microsoft.com/office/drawing/2014/chart" uri="{C3380CC4-5D6E-409C-BE32-E72D297353CC}">
              <c16:uniqueId val="{0000000A-D335-4520-88EC-3CADEEA256E2}"/>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Example</a:t>
            </a:r>
            <a:r>
              <a:rPr lang="en-US" sz="1800" baseline="0"/>
              <a:t> of AADT functional forms</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825769456675253"/>
          <c:y val="0.11165319203818506"/>
          <c:w val="0.83266719450238791"/>
          <c:h val="0.74755689861856811"/>
        </c:manualLayout>
      </c:layout>
      <c:scatterChart>
        <c:scatterStyle val="smoothMarker"/>
        <c:varyColors val="0"/>
        <c:ser>
          <c:idx val="0"/>
          <c:order val="0"/>
          <c:tx>
            <c:strRef>
              <c:f>Sheet1!$B$1</c:f>
              <c:strCache>
                <c:ptCount val="1"/>
                <c:pt idx="0">
                  <c:v>traditional SPF</c:v>
                </c:pt>
              </c:strCache>
            </c:strRef>
          </c:tx>
          <c:spPr>
            <a:ln w="31750" cap="rnd">
              <a:solidFill>
                <a:schemeClr val="tx1"/>
              </a:solidFill>
              <a:prstDash val="solid"/>
              <a:round/>
            </a:ln>
            <a:effectLst/>
          </c:spPr>
          <c:marker>
            <c:symbol val="none"/>
          </c:marker>
          <c:xVal>
            <c:numRef>
              <c:f>Sheet1!$A$2:$A$2350</c:f>
              <c:numCache>
                <c:formatCode>General</c:formatCode>
                <c:ptCount val="2349"/>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pt idx="302">
                  <c:v>3030</c:v>
                </c:pt>
                <c:pt idx="303">
                  <c:v>3040</c:v>
                </c:pt>
                <c:pt idx="304">
                  <c:v>3050</c:v>
                </c:pt>
                <c:pt idx="305">
                  <c:v>3060</c:v>
                </c:pt>
                <c:pt idx="306">
                  <c:v>3070</c:v>
                </c:pt>
                <c:pt idx="307">
                  <c:v>3080</c:v>
                </c:pt>
                <c:pt idx="308">
                  <c:v>3090</c:v>
                </c:pt>
                <c:pt idx="309">
                  <c:v>3100</c:v>
                </c:pt>
                <c:pt idx="310">
                  <c:v>3110</c:v>
                </c:pt>
                <c:pt idx="311">
                  <c:v>3120</c:v>
                </c:pt>
                <c:pt idx="312">
                  <c:v>3130</c:v>
                </c:pt>
                <c:pt idx="313">
                  <c:v>3140</c:v>
                </c:pt>
                <c:pt idx="314">
                  <c:v>3150</c:v>
                </c:pt>
                <c:pt idx="315">
                  <c:v>3160</c:v>
                </c:pt>
                <c:pt idx="316">
                  <c:v>3170</c:v>
                </c:pt>
                <c:pt idx="317">
                  <c:v>3180</c:v>
                </c:pt>
                <c:pt idx="318">
                  <c:v>3190</c:v>
                </c:pt>
                <c:pt idx="319">
                  <c:v>3200</c:v>
                </c:pt>
                <c:pt idx="320">
                  <c:v>3210</c:v>
                </c:pt>
                <c:pt idx="321">
                  <c:v>3220</c:v>
                </c:pt>
                <c:pt idx="322">
                  <c:v>3230</c:v>
                </c:pt>
                <c:pt idx="323">
                  <c:v>3240</c:v>
                </c:pt>
                <c:pt idx="324">
                  <c:v>3250</c:v>
                </c:pt>
                <c:pt idx="325">
                  <c:v>3260</c:v>
                </c:pt>
                <c:pt idx="326">
                  <c:v>3270</c:v>
                </c:pt>
                <c:pt idx="327">
                  <c:v>3280</c:v>
                </c:pt>
                <c:pt idx="328">
                  <c:v>3290</c:v>
                </c:pt>
                <c:pt idx="329">
                  <c:v>3300</c:v>
                </c:pt>
                <c:pt idx="330">
                  <c:v>3310</c:v>
                </c:pt>
                <c:pt idx="331">
                  <c:v>3320</c:v>
                </c:pt>
                <c:pt idx="332">
                  <c:v>3330</c:v>
                </c:pt>
                <c:pt idx="333">
                  <c:v>3340</c:v>
                </c:pt>
                <c:pt idx="334">
                  <c:v>3350</c:v>
                </c:pt>
                <c:pt idx="335">
                  <c:v>3360</c:v>
                </c:pt>
                <c:pt idx="336">
                  <c:v>3370</c:v>
                </c:pt>
                <c:pt idx="337">
                  <c:v>3380</c:v>
                </c:pt>
                <c:pt idx="338">
                  <c:v>3390</c:v>
                </c:pt>
                <c:pt idx="339">
                  <c:v>3400</c:v>
                </c:pt>
                <c:pt idx="340">
                  <c:v>3410</c:v>
                </c:pt>
                <c:pt idx="341">
                  <c:v>3420</c:v>
                </c:pt>
                <c:pt idx="342">
                  <c:v>3430</c:v>
                </c:pt>
                <c:pt idx="343">
                  <c:v>3440</c:v>
                </c:pt>
                <c:pt idx="344">
                  <c:v>3450</c:v>
                </c:pt>
                <c:pt idx="345">
                  <c:v>3460</c:v>
                </c:pt>
                <c:pt idx="346">
                  <c:v>3470</c:v>
                </c:pt>
                <c:pt idx="347">
                  <c:v>3480</c:v>
                </c:pt>
                <c:pt idx="348">
                  <c:v>3490</c:v>
                </c:pt>
                <c:pt idx="349">
                  <c:v>3500</c:v>
                </c:pt>
                <c:pt idx="350">
                  <c:v>3510</c:v>
                </c:pt>
                <c:pt idx="351">
                  <c:v>3520</c:v>
                </c:pt>
                <c:pt idx="352">
                  <c:v>3530</c:v>
                </c:pt>
                <c:pt idx="353">
                  <c:v>3540</c:v>
                </c:pt>
                <c:pt idx="354">
                  <c:v>3550</c:v>
                </c:pt>
                <c:pt idx="355">
                  <c:v>3560</c:v>
                </c:pt>
                <c:pt idx="356">
                  <c:v>3570</c:v>
                </c:pt>
                <c:pt idx="357">
                  <c:v>3580</c:v>
                </c:pt>
                <c:pt idx="358">
                  <c:v>3590</c:v>
                </c:pt>
                <c:pt idx="359">
                  <c:v>3600</c:v>
                </c:pt>
                <c:pt idx="360">
                  <c:v>3610</c:v>
                </c:pt>
                <c:pt idx="361">
                  <c:v>3620</c:v>
                </c:pt>
                <c:pt idx="362">
                  <c:v>3630</c:v>
                </c:pt>
                <c:pt idx="363">
                  <c:v>3640</c:v>
                </c:pt>
                <c:pt idx="364">
                  <c:v>3650</c:v>
                </c:pt>
                <c:pt idx="365">
                  <c:v>3660</c:v>
                </c:pt>
                <c:pt idx="366">
                  <c:v>3670</c:v>
                </c:pt>
                <c:pt idx="367">
                  <c:v>3680</c:v>
                </c:pt>
                <c:pt idx="368">
                  <c:v>3690</c:v>
                </c:pt>
                <c:pt idx="369">
                  <c:v>3700</c:v>
                </c:pt>
                <c:pt idx="370">
                  <c:v>3710</c:v>
                </c:pt>
                <c:pt idx="371">
                  <c:v>3720</c:v>
                </c:pt>
                <c:pt idx="372">
                  <c:v>3730</c:v>
                </c:pt>
                <c:pt idx="373">
                  <c:v>3740</c:v>
                </c:pt>
                <c:pt idx="374">
                  <c:v>3750</c:v>
                </c:pt>
                <c:pt idx="375">
                  <c:v>3760</c:v>
                </c:pt>
                <c:pt idx="376">
                  <c:v>3770</c:v>
                </c:pt>
                <c:pt idx="377">
                  <c:v>3780</c:v>
                </c:pt>
                <c:pt idx="378">
                  <c:v>3790</c:v>
                </c:pt>
                <c:pt idx="379">
                  <c:v>3800</c:v>
                </c:pt>
                <c:pt idx="380">
                  <c:v>3810</c:v>
                </c:pt>
                <c:pt idx="381">
                  <c:v>3820</c:v>
                </c:pt>
                <c:pt idx="382">
                  <c:v>3830</c:v>
                </c:pt>
                <c:pt idx="383">
                  <c:v>3840</c:v>
                </c:pt>
                <c:pt idx="384">
                  <c:v>3850</c:v>
                </c:pt>
                <c:pt idx="385">
                  <c:v>3860</c:v>
                </c:pt>
                <c:pt idx="386">
                  <c:v>3870</c:v>
                </c:pt>
                <c:pt idx="387">
                  <c:v>3880</c:v>
                </c:pt>
                <c:pt idx="388">
                  <c:v>3890</c:v>
                </c:pt>
                <c:pt idx="389">
                  <c:v>3900</c:v>
                </c:pt>
                <c:pt idx="390">
                  <c:v>3910</c:v>
                </c:pt>
                <c:pt idx="391">
                  <c:v>3920</c:v>
                </c:pt>
                <c:pt idx="392">
                  <c:v>3930</c:v>
                </c:pt>
                <c:pt idx="393">
                  <c:v>3940</c:v>
                </c:pt>
                <c:pt idx="394">
                  <c:v>3950</c:v>
                </c:pt>
                <c:pt idx="395">
                  <c:v>3960</c:v>
                </c:pt>
                <c:pt idx="396">
                  <c:v>3970</c:v>
                </c:pt>
                <c:pt idx="397">
                  <c:v>3980</c:v>
                </c:pt>
                <c:pt idx="398">
                  <c:v>3990</c:v>
                </c:pt>
                <c:pt idx="399">
                  <c:v>4000</c:v>
                </c:pt>
                <c:pt idx="400">
                  <c:v>4010</c:v>
                </c:pt>
                <c:pt idx="401">
                  <c:v>4020</c:v>
                </c:pt>
                <c:pt idx="402">
                  <c:v>4030</c:v>
                </c:pt>
                <c:pt idx="403">
                  <c:v>4040</c:v>
                </c:pt>
                <c:pt idx="404">
                  <c:v>4050</c:v>
                </c:pt>
                <c:pt idx="405">
                  <c:v>4060</c:v>
                </c:pt>
                <c:pt idx="406">
                  <c:v>4070</c:v>
                </c:pt>
                <c:pt idx="407">
                  <c:v>4080</c:v>
                </c:pt>
                <c:pt idx="408">
                  <c:v>4090</c:v>
                </c:pt>
                <c:pt idx="409">
                  <c:v>4100</c:v>
                </c:pt>
                <c:pt idx="410">
                  <c:v>4110</c:v>
                </c:pt>
                <c:pt idx="411">
                  <c:v>4120</c:v>
                </c:pt>
                <c:pt idx="412">
                  <c:v>4130</c:v>
                </c:pt>
                <c:pt idx="413">
                  <c:v>4140</c:v>
                </c:pt>
                <c:pt idx="414">
                  <c:v>4150</c:v>
                </c:pt>
                <c:pt idx="415">
                  <c:v>4160</c:v>
                </c:pt>
                <c:pt idx="416">
                  <c:v>4170</c:v>
                </c:pt>
                <c:pt idx="417">
                  <c:v>4180</c:v>
                </c:pt>
                <c:pt idx="418">
                  <c:v>4190</c:v>
                </c:pt>
                <c:pt idx="419">
                  <c:v>4200</c:v>
                </c:pt>
                <c:pt idx="420">
                  <c:v>4210</c:v>
                </c:pt>
                <c:pt idx="421">
                  <c:v>4220</c:v>
                </c:pt>
                <c:pt idx="422">
                  <c:v>4230</c:v>
                </c:pt>
                <c:pt idx="423">
                  <c:v>4240</c:v>
                </c:pt>
                <c:pt idx="424">
                  <c:v>4250</c:v>
                </c:pt>
                <c:pt idx="425">
                  <c:v>4260</c:v>
                </c:pt>
                <c:pt idx="426">
                  <c:v>4270</c:v>
                </c:pt>
                <c:pt idx="427">
                  <c:v>4280</c:v>
                </c:pt>
                <c:pt idx="428">
                  <c:v>4290</c:v>
                </c:pt>
                <c:pt idx="429">
                  <c:v>4300</c:v>
                </c:pt>
                <c:pt idx="430">
                  <c:v>4310</c:v>
                </c:pt>
                <c:pt idx="431">
                  <c:v>4320</c:v>
                </c:pt>
                <c:pt idx="432">
                  <c:v>4330</c:v>
                </c:pt>
                <c:pt idx="433">
                  <c:v>4340</c:v>
                </c:pt>
                <c:pt idx="434">
                  <c:v>4350</c:v>
                </c:pt>
                <c:pt idx="435">
                  <c:v>4360</c:v>
                </c:pt>
                <c:pt idx="436">
                  <c:v>4370</c:v>
                </c:pt>
                <c:pt idx="437">
                  <c:v>4380</c:v>
                </c:pt>
                <c:pt idx="438">
                  <c:v>4390</c:v>
                </c:pt>
                <c:pt idx="439">
                  <c:v>4400</c:v>
                </c:pt>
                <c:pt idx="440">
                  <c:v>4410</c:v>
                </c:pt>
                <c:pt idx="441">
                  <c:v>4420</c:v>
                </c:pt>
                <c:pt idx="442">
                  <c:v>4430</c:v>
                </c:pt>
                <c:pt idx="443">
                  <c:v>4440</c:v>
                </c:pt>
                <c:pt idx="444">
                  <c:v>4450</c:v>
                </c:pt>
                <c:pt idx="445">
                  <c:v>4460</c:v>
                </c:pt>
                <c:pt idx="446">
                  <c:v>4470</c:v>
                </c:pt>
                <c:pt idx="447">
                  <c:v>4480</c:v>
                </c:pt>
                <c:pt idx="448">
                  <c:v>4490</c:v>
                </c:pt>
                <c:pt idx="449">
                  <c:v>4500</c:v>
                </c:pt>
                <c:pt idx="450">
                  <c:v>4510</c:v>
                </c:pt>
                <c:pt idx="451">
                  <c:v>4520</c:v>
                </c:pt>
                <c:pt idx="452">
                  <c:v>4530</c:v>
                </c:pt>
                <c:pt idx="453">
                  <c:v>4540</c:v>
                </c:pt>
                <c:pt idx="454">
                  <c:v>4550</c:v>
                </c:pt>
                <c:pt idx="455">
                  <c:v>4560</c:v>
                </c:pt>
                <c:pt idx="456">
                  <c:v>4570</c:v>
                </c:pt>
                <c:pt idx="457">
                  <c:v>4580</c:v>
                </c:pt>
                <c:pt idx="458">
                  <c:v>4590</c:v>
                </c:pt>
                <c:pt idx="459">
                  <c:v>4600</c:v>
                </c:pt>
                <c:pt idx="460">
                  <c:v>4610</c:v>
                </c:pt>
                <c:pt idx="461">
                  <c:v>4620</c:v>
                </c:pt>
                <c:pt idx="462">
                  <c:v>4630</c:v>
                </c:pt>
                <c:pt idx="463">
                  <c:v>4640</c:v>
                </c:pt>
                <c:pt idx="464">
                  <c:v>4650</c:v>
                </c:pt>
                <c:pt idx="465">
                  <c:v>4660</c:v>
                </c:pt>
                <c:pt idx="466">
                  <c:v>4670</c:v>
                </c:pt>
                <c:pt idx="467">
                  <c:v>4680</c:v>
                </c:pt>
                <c:pt idx="468">
                  <c:v>4690</c:v>
                </c:pt>
                <c:pt idx="469">
                  <c:v>4700</c:v>
                </c:pt>
                <c:pt idx="470">
                  <c:v>4710</c:v>
                </c:pt>
                <c:pt idx="471">
                  <c:v>4720</c:v>
                </c:pt>
                <c:pt idx="472">
                  <c:v>4730</c:v>
                </c:pt>
                <c:pt idx="473">
                  <c:v>4740</c:v>
                </c:pt>
                <c:pt idx="474">
                  <c:v>4750</c:v>
                </c:pt>
                <c:pt idx="475">
                  <c:v>4760</c:v>
                </c:pt>
                <c:pt idx="476">
                  <c:v>4770</c:v>
                </c:pt>
                <c:pt idx="477">
                  <c:v>4780</c:v>
                </c:pt>
                <c:pt idx="478">
                  <c:v>4790</c:v>
                </c:pt>
                <c:pt idx="479">
                  <c:v>4800</c:v>
                </c:pt>
                <c:pt idx="480">
                  <c:v>4810</c:v>
                </c:pt>
                <c:pt idx="481">
                  <c:v>4820</c:v>
                </c:pt>
                <c:pt idx="482">
                  <c:v>4830</c:v>
                </c:pt>
                <c:pt idx="483">
                  <c:v>4840</c:v>
                </c:pt>
                <c:pt idx="484">
                  <c:v>4850</c:v>
                </c:pt>
                <c:pt idx="485">
                  <c:v>4860</c:v>
                </c:pt>
                <c:pt idx="486">
                  <c:v>4870</c:v>
                </c:pt>
                <c:pt idx="487">
                  <c:v>4880</c:v>
                </c:pt>
                <c:pt idx="488">
                  <c:v>4890</c:v>
                </c:pt>
                <c:pt idx="489">
                  <c:v>4900</c:v>
                </c:pt>
                <c:pt idx="490">
                  <c:v>4910</c:v>
                </c:pt>
                <c:pt idx="491">
                  <c:v>4920</c:v>
                </c:pt>
                <c:pt idx="492">
                  <c:v>4930</c:v>
                </c:pt>
                <c:pt idx="493">
                  <c:v>4940</c:v>
                </c:pt>
                <c:pt idx="494">
                  <c:v>4950</c:v>
                </c:pt>
                <c:pt idx="495">
                  <c:v>4960</c:v>
                </c:pt>
                <c:pt idx="496">
                  <c:v>4970</c:v>
                </c:pt>
                <c:pt idx="497">
                  <c:v>4980</c:v>
                </c:pt>
                <c:pt idx="498">
                  <c:v>4990</c:v>
                </c:pt>
                <c:pt idx="499">
                  <c:v>5000</c:v>
                </c:pt>
                <c:pt idx="500">
                  <c:v>5010</c:v>
                </c:pt>
                <c:pt idx="501">
                  <c:v>5020</c:v>
                </c:pt>
                <c:pt idx="502">
                  <c:v>5030</c:v>
                </c:pt>
                <c:pt idx="503">
                  <c:v>5040</c:v>
                </c:pt>
                <c:pt idx="504">
                  <c:v>5050</c:v>
                </c:pt>
                <c:pt idx="505">
                  <c:v>5060</c:v>
                </c:pt>
                <c:pt idx="506">
                  <c:v>5070</c:v>
                </c:pt>
                <c:pt idx="507">
                  <c:v>5080</c:v>
                </c:pt>
                <c:pt idx="508">
                  <c:v>5090</c:v>
                </c:pt>
                <c:pt idx="509">
                  <c:v>5100</c:v>
                </c:pt>
                <c:pt idx="510">
                  <c:v>5110</c:v>
                </c:pt>
                <c:pt idx="511">
                  <c:v>5120</c:v>
                </c:pt>
                <c:pt idx="512">
                  <c:v>5130</c:v>
                </c:pt>
                <c:pt idx="513">
                  <c:v>5140</c:v>
                </c:pt>
                <c:pt idx="514">
                  <c:v>5150</c:v>
                </c:pt>
                <c:pt idx="515">
                  <c:v>5160</c:v>
                </c:pt>
                <c:pt idx="516">
                  <c:v>5170</c:v>
                </c:pt>
                <c:pt idx="517">
                  <c:v>5180</c:v>
                </c:pt>
                <c:pt idx="518">
                  <c:v>5190</c:v>
                </c:pt>
                <c:pt idx="519">
                  <c:v>5200</c:v>
                </c:pt>
                <c:pt idx="520">
                  <c:v>5210</c:v>
                </c:pt>
                <c:pt idx="521">
                  <c:v>5220</c:v>
                </c:pt>
                <c:pt idx="522">
                  <c:v>5230</c:v>
                </c:pt>
                <c:pt idx="523">
                  <c:v>5240</c:v>
                </c:pt>
                <c:pt idx="524">
                  <c:v>5250</c:v>
                </c:pt>
                <c:pt idx="525">
                  <c:v>5260</c:v>
                </c:pt>
                <c:pt idx="526">
                  <c:v>5270</c:v>
                </c:pt>
                <c:pt idx="527">
                  <c:v>5280</c:v>
                </c:pt>
                <c:pt idx="528">
                  <c:v>5290</c:v>
                </c:pt>
                <c:pt idx="529">
                  <c:v>5300</c:v>
                </c:pt>
                <c:pt idx="530">
                  <c:v>5310</c:v>
                </c:pt>
                <c:pt idx="531">
                  <c:v>5320</c:v>
                </c:pt>
                <c:pt idx="532">
                  <c:v>5330</c:v>
                </c:pt>
                <c:pt idx="533">
                  <c:v>5340</c:v>
                </c:pt>
                <c:pt idx="534">
                  <c:v>5350</c:v>
                </c:pt>
                <c:pt idx="535">
                  <c:v>5360</c:v>
                </c:pt>
                <c:pt idx="536">
                  <c:v>5370</c:v>
                </c:pt>
                <c:pt idx="537">
                  <c:v>5380</c:v>
                </c:pt>
                <c:pt idx="538">
                  <c:v>5390</c:v>
                </c:pt>
                <c:pt idx="539">
                  <c:v>5400</c:v>
                </c:pt>
                <c:pt idx="540">
                  <c:v>5410</c:v>
                </c:pt>
                <c:pt idx="541">
                  <c:v>5420</c:v>
                </c:pt>
                <c:pt idx="542">
                  <c:v>5430</c:v>
                </c:pt>
                <c:pt idx="543">
                  <c:v>5440</c:v>
                </c:pt>
                <c:pt idx="544">
                  <c:v>5450</c:v>
                </c:pt>
                <c:pt idx="545">
                  <c:v>5460</c:v>
                </c:pt>
                <c:pt idx="546">
                  <c:v>5470</c:v>
                </c:pt>
                <c:pt idx="547">
                  <c:v>5480</c:v>
                </c:pt>
                <c:pt idx="548">
                  <c:v>5490</c:v>
                </c:pt>
                <c:pt idx="549">
                  <c:v>5500</c:v>
                </c:pt>
                <c:pt idx="550">
                  <c:v>5510</c:v>
                </c:pt>
                <c:pt idx="551">
                  <c:v>5520</c:v>
                </c:pt>
                <c:pt idx="552">
                  <c:v>5530</c:v>
                </c:pt>
                <c:pt idx="553">
                  <c:v>5540</c:v>
                </c:pt>
                <c:pt idx="554">
                  <c:v>5550</c:v>
                </c:pt>
                <c:pt idx="555">
                  <c:v>5560</c:v>
                </c:pt>
                <c:pt idx="556">
                  <c:v>5570</c:v>
                </c:pt>
                <c:pt idx="557">
                  <c:v>5580</c:v>
                </c:pt>
                <c:pt idx="558">
                  <c:v>5590</c:v>
                </c:pt>
                <c:pt idx="559">
                  <c:v>5600</c:v>
                </c:pt>
                <c:pt idx="560">
                  <c:v>5610</c:v>
                </c:pt>
                <c:pt idx="561">
                  <c:v>5620</c:v>
                </c:pt>
                <c:pt idx="562">
                  <c:v>5630</c:v>
                </c:pt>
                <c:pt idx="563">
                  <c:v>5640</c:v>
                </c:pt>
                <c:pt idx="564">
                  <c:v>5650</c:v>
                </c:pt>
                <c:pt idx="565">
                  <c:v>5660</c:v>
                </c:pt>
                <c:pt idx="566">
                  <c:v>5670</c:v>
                </c:pt>
                <c:pt idx="567">
                  <c:v>5680</c:v>
                </c:pt>
                <c:pt idx="568">
                  <c:v>5690</c:v>
                </c:pt>
                <c:pt idx="569">
                  <c:v>5700</c:v>
                </c:pt>
                <c:pt idx="570">
                  <c:v>5710</c:v>
                </c:pt>
                <c:pt idx="571">
                  <c:v>5720</c:v>
                </c:pt>
                <c:pt idx="572">
                  <c:v>5730</c:v>
                </c:pt>
                <c:pt idx="573">
                  <c:v>5740</c:v>
                </c:pt>
                <c:pt idx="574">
                  <c:v>5750</c:v>
                </c:pt>
                <c:pt idx="575">
                  <c:v>5760</c:v>
                </c:pt>
                <c:pt idx="576">
                  <c:v>5770</c:v>
                </c:pt>
                <c:pt idx="577">
                  <c:v>5780</c:v>
                </c:pt>
                <c:pt idx="578">
                  <c:v>5790</c:v>
                </c:pt>
                <c:pt idx="579">
                  <c:v>5800</c:v>
                </c:pt>
                <c:pt idx="580">
                  <c:v>5810</c:v>
                </c:pt>
                <c:pt idx="581">
                  <c:v>5820</c:v>
                </c:pt>
                <c:pt idx="582">
                  <c:v>5830</c:v>
                </c:pt>
                <c:pt idx="583">
                  <c:v>5840</c:v>
                </c:pt>
                <c:pt idx="584">
                  <c:v>5850</c:v>
                </c:pt>
                <c:pt idx="585">
                  <c:v>5860</c:v>
                </c:pt>
                <c:pt idx="586">
                  <c:v>5870</c:v>
                </c:pt>
                <c:pt idx="587">
                  <c:v>5880</c:v>
                </c:pt>
                <c:pt idx="588">
                  <c:v>5890</c:v>
                </c:pt>
                <c:pt idx="589">
                  <c:v>5900</c:v>
                </c:pt>
                <c:pt idx="590">
                  <c:v>5910</c:v>
                </c:pt>
                <c:pt idx="591">
                  <c:v>5920</c:v>
                </c:pt>
                <c:pt idx="592">
                  <c:v>5930</c:v>
                </c:pt>
                <c:pt idx="593">
                  <c:v>5940</c:v>
                </c:pt>
                <c:pt idx="594">
                  <c:v>5950</c:v>
                </c:pt>
                <c:pt idx="595">
                  <c:v>5960</c:v>
                </c:pt>
                <c:pt idx="596">
                  <c:v>5970</c:v>
                </c:pt>
                <c:pt idx="597">
                  <c:v>5980</c:v>
                </c:pt>
                <c:pt idx="598">
                  <c:v>5990</c:v>
                </c:pt>
                <c:pt idx="599">
                  <c:v>6000</c:v>
                </c:pt>
                <c:pt idx="600">
                  <c:v>6010</c:v>
                </c:pt>
                <c:pt idx="601">
                  <c:v>6020</c:v>
                </c:pt>
                <c:pt idx="602">
                  <c:v>6030</c:v>
                </c:pt>
                <c:pt idx="603">
                  <c:v>6040</c:v>
                </c:pt>
                <c:pt idx="604">
                  <c:v>6050</c:v>
                </c:pt>
                <c:pt idx="605">
                  <c:v>6060</c:v>
                </c:pt>
                <c:pt idx="606">
                  <c:v>6070</c:v>
                </c:pt>
                <c:pt idx="607">
                  <c:v>6080</c:v>
                </c:pt>
                <c:pt idx="608">
                  <c:v>6090</c:v>
                </c:pt>
                <c:pt idx="609">
                  <c:v>6100</c:v>
                </c:pt>
                <c:pt idx="610">
                  <c:v>6110</c:v>
                </c:pt>
                <c:pt idx="611">
                  <c:v>6120</c:v>
                </c:pt>
                <c:pt idx="612">
                  <c:v>6130</c:v>
                </c:pt>
                <c:pt idx="613">
                  <c:v>6140</c:v>
                </c:pt>
                <c:pt idx="614">
                  <c:v>6150</c:v>
                </c:pt>
                <c:pt idx="615">
                  <c:v>6160</c:v>
                </c:pt>
                <c:pt idx="616">
                  <c:v>6170</c:v>
                </c:pt>
                <c:pt idx="617">
                  <c:v>6180</c:v>
                </c:pt>
                <c:pt idx="618">
                  <c:v>6190</c:v>
                </c:pt>
                <c:pt idx="619">
                  <c:v>6200</c:v>
                </c:pt>
                <c:pt idx="620">
                  <c:v>6210</c:v>
                </c:pt>
                <c:pt idx="621">
                  <c:v>6220</c:v>
                </c:pt>
                <c:pt idx="622">
                  <c:v>6230</c:v>
                </c:pt>
                <c:pt idx="623">
                  <c:v>6240</c:v>
                </c:pt>
                <c:pt idx="624">
                  <c:v>6250</c:v>
                </c:pt>
                <c:pt idx="625">
                  <c:v>6260</c:v>
                </c:pt>
                <c:pt idx="626">
                  <c:v>6270</c:v>
                </c:pt>
                <c:pt idx="627">
                  <c:v>6280</c:v>
                </c:pt>
                <c:pt idx="628">
                  <c:v>6290</c:v>
                </c:pt>
                <c:pt idx="629">
                  <c:v>6300</c:v>
                </c:pt>
                <c:pt idx="630">
                  <c:v>6310</c:v>
                </c:pt>
                <c:pt idx="631">
                  <c:v>6320</c:v>
                </c:pt>
                <c:pt idx="632">
                  <c:v>6330</c:v>
                </c:pt>
                <c:pt idx="633">
                  <c:v>6340</c:v>
                </c:pt>
                <c:pt idx="634">
                  <c:v>6350</c:v>
                </c:pt>
                <c:pt idx="635">
                  <c:v>6360</c:v>
                </c:pt>
                <c:pt idx="636">
                  <c:v>6370</c:v>
                </c:pt>
                <c:pt idx="637">
                  <c:v>6380</c:v>
                </c:pt>
                <c:pt idx="638">
                  <c:v>6390</c:v>
                </c:pt>
                <c:pt idx="639">
                  <c:v>6400</c:v>
                </c:pt>
                <c:pt idx="640">
                  <c:v>6410</c:v>
                </c:pt>
                <c:pt idx="641">
                  <c:v>6420</c:v>
                </c:pt>
                <c:pt idx="642">
                  <c:v>6430</c:v>
                </c:pt>
                <c:pt idx="643">
                  <c:v>6440</c:v>
                </c:pt>
                <c:pt idx="644">
                  <c:v>6450</c:v>
                </c:pt>
                <c:pt idx="645">
                  <c:v>6460</c:v>
                </c:pt>
                <c:pt idx="646">
                  <c:v>6470</c:v>
                </c:pt>
                <c:pt idx="647">
                  <c:v>6480</c:v>
                </c:pt>
                <c:pt idx="648">
                  <c:v>6490</c:v>
                </c:pt>
                <c:pt idx="649">
                  <c:v>6500</c:v>
                </c:pt>
                <c:pt idx="650">
                  <c:v>6510</c:v>
                </c:pt>
                <c:pt idx="651">
                  <c:v>6520</c:v>
                </c:pt>
                <c:pt idx="652">
                  <c:v>6530</c:v>
                </c:pt>
                <c:pt idx="653">
                  <c:v>6540</c:v>
                </c:pt>
                <c:pt idx="654">
                  <c:v>6550</c:v>
                </c:pt>
                <c:pt idx="655">
                  <c:v>6560</c:v>
                </c:pt>
                <c:pt idx="656">
                  <c:v>6570</c:v>
                </c:pt>
                <c:pt idx="657">
                  <c:v>6580</c:v>
                </c:pt>
                <c:pt idx="658">
                  <c:v>6590</c:v>
                </c:pt>
                <c:pt idx="659">
                  <c:v>6600</c:v>
                </c:pt>
                <c:pt idx="660">
                  <c:v>6610</c:v>
                </c:pt>
                <c:pt idx="661">
                  <c:v>6620</c:v>
                </c:pt>
                <c:pt idx="662">
                  <c:v>6630</c:v>
                </c:pt>
                <c:pt idx="663">
                  <c:v>6640</c:v>
                </c:pt>
                <c:pt idx="664">
                  <c:v>6650</c:v>
                </c:pt>
                <c:pt idx="665">
                  <c:v>6660</c:v>
                </c:pt>
                <c:pt idx="666">
                  <c:v>6670</c:v>
                </c:pt>
                <c:pt idx="667">
                  <c:v>6680</c:v>
                </c:pt>
                <c:pt idx="668">
                  <c:v>6690</c:v>
                </c:pt>
                <c:pt idx="669">
                  <c:v>6700</c:v>
                </c:pt>
                <c:pt idx="670">
                  <c:v>6710</c:v>
                </c:pt>
                <c:pt idx="671">
                  <c:v>6720</c:v>
                </c:pt>
                <c:pt idx="672">
                  <c:v>6730</c:v>
                </c:pt>
                <c:pt idx="673">
                  <c:v>6740</c:v>
                </c:pt>
                <c:pt idx="674">
                  <c:v>6750</c:v>
                </c:pt>
                <c:pt idx="675">
                  <c:v>6760</c:v>
                </c:pt>
                <c:pt idx="676">
                  <c:v>6770</c:v>
                </c:pt>
                <c:pt idx="677">
                  <c:v>6780</c:v>
                </c:pt>
                <c:pt idx="678">
                  <c:v>6790</c:v>
                </c:pt>
                <c:pt idx="679">
                  <c:v>6800</c:v>
                </c:pt>
                <c:pt idx="680">
                  <c:v>6810</c:v>
                </c:pt>
                <c:pt idx="681">
                  <c:v>6820</c:v>
                </c:pt>
                <c:pt idx="682">
                  <c:v>6830</c:v>
                </c:pt>
                <c:pt idx="683">
                  <c:v>6840</c:v>
                </c:pt>
                <c:pt idx="684">
                  <c:v>6850</c:v>
                </c:pt>
                <c:pt idx="685">
                  <c:v>6860</c:v>
                </c:pt>
                <c:pt idx="686">
                  <c:v>6870</c:v>
                </c:pt>
                <c:pt idx="687">
                  <c:v>6880</c:v>
                </c:pt>
                <c:pt idx="688">
                  <c:v>6890</c:v>
                </c:pt>
                <c:pt idx="689">
                  <c:v>6900</c:v>
                </c:pt>
                <c:pt idx="690">
                  <c:v>6910</c:v>
                </c:pt>
                <c:pt idx="691">
                  <c:v>6920</c:v>
                </c:pt>
                <c:pt idx="692">
                  <c:v>6930</c:v>
                </c:pt>
                <c:pt idx="693">
                  <c:v>6940</c:v>
                </c:pt>
                <c:pt idx="694">
                  <c:v>6950</c:v>
                </c:pt>
                <c:pt idx="695">
                  <c:v>6960</c:v>
                </c:pt>
                <c:pt idx="696">
                  <c:v>6970</c:v>
                </c:pt>
                <c:pt idx="697">
                  <c:v>6980</c:v>
                </c:pt>
                <c:pt idx="698">
                  <c:v>6990</c:v>
                </c:pt>
                <c:pt idx="699">
                  <c:v>7000</c:v>
                </c:pt>
                <c:pt idx="700">
                  <c:v>7010</c:v>
                </c:pt>
                <c:pt idx="701">
                  <c:v>7020</c:v>
                </c:pt>
                <c:pt idx="702">
                  <c:v>7030</c:v>
                </c:pt>
                <c:pt idx="703">
                  <c:v>7040</c:v>
                </c:pt>
                <c:pt idx="704">
                  <c:v>7050</c:v>
                </c:pt>
                <c:pt idx="705">
                  <c:v>7060</c:v>
                </c:pt>
                <c:pt idx="706">
                  <c:v>7070</c:v>
                </c:pt>
                <c:pt idx="707">
                  <c:v>7080</c:v>
                </c:pt>
                <c:pt idx="708">
                  <c:v>7090</c:v>
                </c:pt>
                <c:pt idx="709">
                  <c:v>7100</c:v>
                </c:pt>
                <c:pt idx="710">
                  <c:v>7110</c:v>
                </c:pt>
                <c:pt idx="711">
                  <c:v>7120</c:v>
                </c:pt>
                <c:pt idx="712">
                  <c:v>7130</c:v>
                </c:pt>
                <c:pt idx="713">
                  <c:v>7140</c:v>
                </c:pt>
                <c:pt idx="714">
                  <c:v>7150</c:v>
                </c:pt>
                <c:pt idx="715">
                  <c:v>7160</c:v>
                </c:pt>
                <c:pt idx="716">
                  <c:v>7170</c:v>
                </c:pt>
                <c:pt idx="717">
                  <c:v>7180</c:v>
                </c:pt>
                <c:pt idx="718">
                  <c:v>7190</c:v>
                </c:pt>
                <c:pt idx="719">
                  <c:v>7200</c:v>
                </c:pt>
                <c:pt idx="720">
                  <c:v>7210</c:v>
                </c:pt>
                <c:pt idx="721">
                  <c:v>7220</c:v>
                </c:pt>
                <c:pt idx="722">
                  <c:v>7230</c:v>
                </c:pt>
                <c:pt idx="723">
                  <c:v>7240</c:v>
                </c:pt>
                <c:pt idx="724">
                  <c:v>7250</c:v>
                </c:pt>
                <c:pt idx="725">
                  <c:v>7260</c:v>
                </c:pt>
                <c:pt idx="726">
                  <c:v>7270</c:v>
                </c:pt>
                <c:pt idx="727">
                  <c:v>7280</c:v>
                </c:pt>
                <c:pt idx="728">
                  <c:v>7290</c:v>
                </c:pt>
                <c:pt idx="729">
                  <c:v>7300</c:v>
                </c:pt>
                <c:pt idx="730">
                  <c:v>7310</c:v>
                </c:pt>
                <c:pt idx="731">
                  <c:v>7320</c:v>
                </c:pt>
                <c:pt idx="732">
                  <c:v>7330</c:v>
                </c:pt>
                <c:pt idx="733">
                  <c:v>7340</c:v>
                </c:pt>
                <c:pt idx="734">
                  <c:v>7350</c:v>
                </c:pt>
                <c:pt idx="735">
                  <c:v>7360</c:v>
                </c:pt>
                <c:pt idx="736">
                  <c:v>7370</c:v>
                </c:pt>
                <c:pt idx="737">
                  <c:v>7380</c:v>
                </c:pt>
                <c:pt idx="738">
                  <c:v>7390</c:v>
                </c:pt>
                <c:pt idx="739">
                  <c:v>7400</c:v>
                </c:pt>
                <c:pt idx="740">
                  <c:v>7410</c:v>
                </c:pt>
                <c:pt idx="741">
                  <c:v>7420</c:v>
                </c:pt>
                <c:pt idx="742">
                  <c:v>7430</c:v>
                </c:pt>
                <c:pt idx="743">
                  <c:v>7440</c:v>
                </c:pt>
                <c:pt idx="744">
                  <c:v>7450</c:v>
                </c:pt>
                <c:pt idx="745">
                  <c:v>7460</c:v>
                </c:pt>
                <c:pt idx="746">
                  <c:v>7470</c:v>
                </c:pt>
                <c:pt idx="747">
                  <c:v>7480</c:v>
                </c:pt>
                <c:pt idx="748">
                  <c:v>7490</c:v>
                </c:pt>
                <c:pt idx="749">
                  <c:v>7500</c:v>
                </c:pt>
                <c:pt idx="750">
                  <c:v>7510</c:v>
                </c:pt>
                <c:pt idx="751">
                  <c:v>7520</c:v>
                </c:pt>
                <c:pt idx="752">
                  <c:v>7530</c:v>
                </c:pt>
                <c:pt idx="753">
                  <c:v>7540</c:v>
                </c:pt>
                <c:pt idx="754">
                  <c:v>7550</c:v>
                </c:pt>
                <c:pt idx="755">
                  <c:v>7560</c:v>
                </c:pt>
                <c:pt idx="756">
                  <c:v>7570</c:v>
                </c:pt>
                <c:pt idx="757">
                  <c:v>7580</c:v>
                </c:pt>
                <c:pt idx="758">
                  <c:v>7590</c:v>
                </c:pt>
                <c:pt idx="759">
                  <c:v>7600</c:v>
                </c:pt>
                <c:pt idx="760">
                  <c:v>7610</c:v>
                </c:pt>
                <c:pt idx="761">
                  <c:v>7620</c:v>
                </c:pt>
                <c:pt idx="762">
                  <c:v>7630</c:v>
                </c:pt>
                <c:pt idx="763">
                  <c:v>7640</c:v>
                </c:pt>
                <c:pt idx="764">
                  <c:v>7650</c:v>
                </c:pt>
                <c:pt idx="765">
                  <c:v>7660</c:v>
                </c:pt>
                <c:pt idx="766">
                  <c:v>7670</c:v>
                </c:pt>
                <c:pt idx="767">
                  <c:v>7680</c:v>
                </c:pt>
                <c:pt idx="768">
                  <c:v>7690</c:v>
                </c:pt>
                <c:pt idx="769">
                  <c:v>7700</c:v>
                </c:pt>
                <c:pt idx="770">
                  <c:v>7710</c:v>
                </c:pt>
                <c:pt idx="771">
                  <c:v>7720</c:v>
                </c:pt>
                <c:pt idx="772">
                  <c:v>7730</c:v>
                </c:pt>
                <c:pt idx="773">
                  <c:v>7740</c:v>
                </c:pt>
                <c:pt idx="774">
                  <c:v>7750</c:v>
                </c:pt>
                <c:pt idx="775">
                  <c:v>7760</c:v>
                </c:pt>
                <c:pt idx="776">
                  <c:v>7770</c:v>
                </c:pt>
                <c:pt idx="777">
                  <c:v>7780</c:v>
                </c:pt>
                <c:pt idx="778">
                  <c:v>7790</c:v>
                </c:pt>
                <c:pt idx="779">
                  <c:v>7800</c:v>
                </c:pt>
                <c:pt idx="780">
                  <c:v>7810</c:v>
                </c:pt>
                <c:pt idx="781">
                  <c:v>7820</c:v>
                </c:pt>
                <c:pt idx="782">
                  <c:v>7830</c:v>
                </c:pt>
                <c:pt idx="783">
                  <c:v>7840</c:v>
                </c:pt>
                <c:pt idx="784">
                  <c:v>7850</c:v>
                </c:pt>
                <c:pt idx="785">
                  <c:v>7860</c:v>
                </c:pt>
                <c:pt idx="786">
                  <c:v>7870</c:v>
                </c:pt>
                <c:pt idx="787">
                  <c:v>7880</c:v>
                </c:pt>
                <c:pt idx="788">
                  <c:v>7890</c:v>
                </c:pt>
                <c:pt idx="789">
                  <c:v>7900</c:v>
                </c:pt>
                <c:pt idx="790">
                  <c:v>7910</c:v>
                </c:pt>
                <c:pt idx="791">
                  <c:v>7920</c:v>
                </c:pt>
                <c:pt idx="792">
                  <c:v>7930</c:v>
                </c:pt>
                <c:pt idx="793">
                  <c:v>7940</c:v>
                </c:pt>
                <c:pt idx="794">
                  <c:v>7950</c:v>
                </c:pt>
                <c:pt idx="795">
                  <c:v>7960</c:v>
                </c:pt>
                <c:pt idx="796">
                  <c:v>7970</c:v>
                </c:pt>
                <c:pt idx="797">
                  <c:v>7980</c:v>
                </c:pt>
                <c:pt idx="798">
                  <c:v>7990</c:v>
                </c:pt>
                <c:pt idx="799">
                  <c:v>8000</c:v>
                </c:pt>
                <c:pt idx="800">
                  <c:v>8010</c:v>
                </c:pt>
                <c:pt idx="801">
                  <c:v>8020</c:v>
                </c:pt>
                <c:pt idx="802">
                  <c:v>8030</c:v>
                </c:pt>
                <c:pt idx="803">
                  <c:v>8040</c:v>
                </c:pt>
                <c:pt idx="804">
                  <c:v>8050</c:v>
                </c:pt>
                <c:pt idx="805">
                  <c:v>8060</c:v>
                </c:pt>
                <c:pt idx="806">
                  <c:v>8070</c:v>
                </c:pt>
                <c:pt idx="807">
                  <c:v>8080</c:v>
                </c:pt>
                <c:pt idx="808">
                  <c:v>8090</c:v>
                </c:pt>
                <c:pt idx="809">
                  <c:v>8100</c:v>
                </c:pt>
                <c:pt idx="810">
                  <c:v>8110</c:v>
                </c:pt>
                <c:pt idx="811">
                  <c:v>8120</c:v>
                </c:pt>
                <c:pt idx="812">
                  <c:v>8130</c:v>
                </c:pt>
                <c:pt idx="813">
                  <c:v>8140</c:v>
                </c:pt>
                <c:pt idx="814">
                  <c:v>8150</c:v>
                </c:pt>
                <c:pt idx="815">
                  <c:v>8160</c:v>
                </c:pt>
                <c:pt idx="816">
                  <c:v>8170</c:v>
                </c:pt>
                <c:pt idx="817">
                  <c:v>8180</c:v>
                </c:pt>
                <c:pt idx="818">
                  <c:v>8190</c:v>
                </c:pt>
                <c:pt idx="819">
                  <c:v>8200</c:v>
                </c:pt>
                <c:pt idx="820">
                  <c:v>8210</c:v>
                </c:pt>
                <c:pt idx="821">
                  <c:v>8220</c:v>
                </c:pt>
                <c:pt idx="822">
                  <c:v>8230</c:v>
                </c:pt>
                <c:pt idx="823">
                  <c:v>8240</c:v>
                </c:pt>
                <c:pt idx="824">
                  <c:v>8250</c:v>
                </c:pt>
                <c:pt idx="825">
                  <c:v>8260</c:v>
                </c:pt>
                <c:pt idx="826">
                  <c:v>8270</c:v>
                </c:pt>
                <c:pt idx="827">
                  <c:v>8280</c:v>
                </c:pt>
                <c:pt idx="828">
                  <c:v>8290</c:v>
                </c:pt>
                <c:pt idx="829">
                  <c:v>8300</c:v>
                </c:pt>
                <c:pt idx="830">
                  <c:v>8310</c:v>
                </c:pt>
                <c:pt idx="831">
                  <c:v>8320</c:v>
                </c:pt>
                <c:pt idx="832">
                  <c:v>8330</c:v>
                </c:pt>
                <c:pt idx="833">
                  <c:v>8340</c:v>
                </c:pt>
                <c:pt idx="834">
                  <c:v>8350</c:v>
                </c:pt>
                <c:pt idx="835">
                  <c:v>8360</c:v>
                </c:pt>
                <c:pt idx="836">
                  <c:v>8370</c:v>
                </c:pt>
                <c:pt idx="837">
                  <c:v>8380</c:v>
                </c:pt>
                <c:pt idx="838">
                  <c:v>8390</c:v>
                </c:pt>
                <c:pt idx="839">
                  <c:v>8400</c:v>
                </c:pt>
                <c:pt idx="840">
                  <c:v>8410</c:v>
                </c:pt>
                <c:pt idx="841">
                  <c:v>8420</c:v>
                </c:pt>
                <c:pt idx="842">
                  <c:v>8430</c:v>
                </c:pt>
                <c:pt idx="843">
                  <c:v>8440</c:v>
                </c:pt>
                <c:pt idx="844">
                  <c:v>8450</c:v>
                </c:pt>
                <c:pt idx="845">
                  <c:v>8460</c:v>
                </c:pt>
                <c:pt idx="846">
                  <c:v>8470</c:v>
                </c:pt>
                <c:pt idx="847">
                  <c:v>8480</c:v>
                </c:pt>
                <c:pt idx="848">
                  <c:v>8490</c:v>
                </c:pt>
                <c:pt idx="849">
                  <c:v>8500</c:v>
                </c:pt>
                <c:pt idx="850">
                  <c:v>8510</c:v>
                </c:pt>
                <c:pt idx="851">
                  <c:v>8520</c:v>
                </c:pt>
                <c:pt idx="852">
                  <c:v>8530</c:v>
                </c:pt>
                <c:pt idx="853">
                  <c:v>8540</c:v>
                </c:pt>
                <c:pt idx="854">
                  <c:v>8550</c:v>
                </c:pt>
                <c:pt idx="855">
                  <c:v>8560</c:v>
                </c:pt>
                <c:pt idx="856">
                  <c:v>8570</c:v>
                </c:pt>
                <c:pt idx="857">
                  <c:v>8580</c:v>
                </c:pt>
                <c:pt idx="858">
                  <c:v>8590</c:v>
                </c:pt>
                <c:pt idx="859">
                  <c:v>8600</c:v>
                </c:pt>
                <c:pt idx="860">
                  <c:v>8610</c:v>
                </c:pt>
                <c:pt idx="861">
                  <c:v>8620</c:v>
                </c:pt>
                <c:pt idx="862">
                  <c:v>8630</c:v>
                </c:pt>
                <c:pt idx="863">
                  <c:v>8640</c:v>
                </c:pt>
                <c:pt idx="864">
                  <c:v>8650</c:v>
                </c:pt>
                <c:pt idx="865">
                  <c:v>8660</c:v>
                </c:pt>
                <c:pt idx="866">
                  <c:v>8670</c:v>
                </c:pt>
                <c:pt idx="867">
                  <c:v>8680</c:v>
                </c:pt>
                <c:pt idx="868">
                  <c:v>8690</c:v>
                </c:pt>
                <c:pt idx="869">
                  <c:v>8700</c:v>
                </c:pt>
                <c:pt idx="870">
                  <c:v>8710</c:v>
                </c:pt>
                <c:pt idx="871">
                  <c:v>8720</c:v>
                </c:pt>
                <c:pt idx="872">
                  <c:v>8730</c:v>
                </c:pt>
                <c:pt idx="873">
                  <c:v>8740</c:v>
                </c:pt>
                <c:pt idx="874">
                  <c:v>8750</c:v>
                </c:pt>
                <c:pt idx="875">
                  <c:v>8760</c:v>
                </c:pt>
                <c:pt idx="876">
                  <c:v>8770</c:v>
                </c:pt>
                <c:pt idx="877">
                  <c:v>8780</c:v>
                </c:pt>
                <c:pt idx="878">
                  <c:v>8790</c:v>
                </c:pt>
                <c:pt idx="879">
                  <c:v>8800</c:v>
                </c:pt>
                <c:pt idx="880">
                  <c:v>8810</c:v>
                </c:pt>
                <c:pt idx="881">
                  <c:v>8820</c:v>
                </c:pt>
                <c:pt idx="882">
                  <c:v>8830</c:v>
                </c:pt>
                <c:pt idx="883">
                  <c:v>8840</c:v>
                </c:pt>
                <c:pt idx="884">
                  <c:v>8850</c:v>
                </c:pt>
                <c:pt idx="885">
                  <c:v>8860</c:v>
                </c:pt>
                <c:pt idx="886">
                  <c:v>8870</c:v>
                </c:pt>
                <c:pt idx="887">
                  <c:v>8880</c:v>
                </c:pt>
                <c:pt idx="888">
                  <c:v>8890</c:v>
                </c:pt>
                <c:pt idx="889">
                  <c:v>8900</c:v>
                </c:pt>
                <c:pt idx="890">
                  <c:v>8910</c:v>
                </c:pt>
                <c:pt idx="891">
                  <c:v>8920</c:v>
                </c:pt>
                <c:pt idx="892">
                  <c:v>8930</c:v>
                </c:pt>
                <c:pt idx="893">
                  <c:v>8940</c:v>
                </c:pt>
                <c:pt idx="894">
                  <c:v>8950</c:v>
                </c:pt>
                <c:pt idx="895">
                  <c:v>8960</c:v>
                </c:pt>
                <c:pt idx="896">
                  <c:v>8970</c:v>
                </c:pt>
                <c:pt idx="897">
                  <c:v>8980</c:v>
                </c:pt>
                <c:pt idx="898">
                  <c:v>8990</c:v>
                </c:pt>
                <c:pt idx="899">
                  <c:v>9000</c:v>
                </c:pt>
                <c:pt idx="900">
                  <c:v>9010</c:v>
                </c:pt>
                <c:pt idx="901">
                  <c:v>9020</c:v>
                </c:pt>
                <c:pt idx="902">
                  <c:v>9030</c:v>
                </c:pt>
                <c:pt idx="903">
                  <c:v>9040</c:v>
                </c:pt>
                <c:pt idx="904">
                  <c:v>9050</c:v>
                </c:pt>
                <c:pt idx="905">
                  <c:v>9060</c:v>
                </c:pt>
                <c:pt idx="906">
                  <c:v>9070</c:v>
                </c:pt>
                <c:pt idx="907">
                  <c:v>9080</c:v>
                </c:pt>
                <c:pt idx="908">
                  <c:v>9090</c:v>
                </c:pt>
                <c:pt idx="909">
                  <c:v>9100</c:v>
                </c:pt>
                <c:pt idx="910">
                  <c:v>9110</c:v>
                </c:pt>
                <c:pt idx="911">
                  <c:v>9120</c:v>
                </c:pt>
                <c:pt idx="912">
                  <c:v>9130</c:v>
                </c:pt>
                <c:pt idx="913">
                  <c:v>9140</c:v>
                </c:pt>
                <c:pt idx="914">
                  <c:v>9150</c:v>
                </c:pt>
                <c:pt idx="915">
                  <c:v>9160</c:v>
                </c:pt>
                <c:pt idx="916">
                  <c:v>9170</c:v>
                </c:pt>
                <c:pt idx="917">
                  <c:v>9180</c:v>
                </c:pt>
                <c:pt idx="918">
                  <c:v>9190</c:v>
                </c:pt>
                <c:pt idx="919">
                  <c:v>9200</c:v>
                </c:pt>
                <c:pt idx="920">
                  <c:v>9210</c:v>
                </c:pt>
                <c:pt idx="921">
                  <c:v>9220</c:v>
                </c:pt>
                <c:pt idx="922">
                  <c:v>9230</c:v>
                </c:pt>
                <c:pt idx="923">
                  <c:v>9240</c:v>
                </c:pt>
                <c:pt idx="924">
                  <c:v>9250</c:v>
                </c:pt>
                <c:pt idx="925">
                  <c:v>9260</c:v>
                </c:pt>
                <c:pt idx="926">
                  <c:v>9270</c:v>
                </c:pt>
                <c:pt idx="927">
                  <c:v>9280</c:v>
                </c:pt>
                <c:pt idx="928">
                  <c:v>9290</c:v>
                </c:pt>
                <c:pt idx="929">
                  <c:v>9300</c:v>
                </c:pt>
                <c:pt idx="930">
                  <c:v>9310</c:v>
                </c:pt>
                <c:pt idx="931">
                  <c:v>9320</c:v>
                </c:pt>
                <c:pt idx="932">
                  <c:v>9330</c:v>
                </c:pt>
                <c:pt idx="933">
                  <c:v>9340</c:v>
                </c:pt>
                <c:pt idx="934">
                  <c:v>9350</c:v>
                </c:pt>
                <c:pt idx="935">
                  <c:v>9360</c:v>
                </c:pt>
                <c:pt idx="936">
                  <c:v>9370</c:v>
                </c:pt>
                <c:pt idx="937">
                  <c:v>9380</c:v>
                </c:pt>
                <c:pt idx="938">
                  <c:v>9390</c:v>
                </c:pt>
                <c:pt idx="939">
                  <c:v>9400</c:v>
                </c:pt>
                <c:pt idx="940">
                  <c:v>9410</c:v>
                </c:pt>
                <c:pt idx="941">
                  <c:v>9420</c:v>
                </c:pt>
                <c:pt idx="942">
                  <c:v>9430</c:v>
                </c:pt>
                <c:pt idx="943">
                  <c:v>9440</c:v>
                </c:pt>
                <c:pt idx="944">
                  <c:v>9450</c:v>
                </c:pt>
                <c:pt idx="945">
                  <c:v>9460</c:v>
                </c:pt>
                <c:pt idx="946">
                  <c:v>9470</c:v>
                </c:pt>
                <c:pt idx="947">
                  <c:v>9480</c:v>
                </c:pt>
                <c:pt idx="948">
                  <c:v>9490</c:v>
                </c:pt>
                <c:pt idx="949">
                  <c:v>9500</c:v>
                </c:pt>
                <c:pt idx="950">
                  <c:v>9510</c:v>
                </c:pt>
                <c:pt idx="951">
                  <c:v>9520</c:v>
                </c:pt>
                <c:pt idx="952">
                  <c:v>9530</c:v>
                </c:pt>
                <c:pt idx="953">
                  <c:v>9540</c:v>
                </c:pt>
                <c:pt idx="954">
                  <c:v>9550</c:v>
                </c:pt>
                <c:pt idx="955">
                  <c:v>9560</c:v>
                </c:pt>
                <c:pt idx="956">
                  <c:v>9570</c:v>
                </c:pt>
                <c:pt idx="957">
                  <c:v>9580</c:v>
                </c:pt>
                <c:pt idx="958">
                  <c:v>9590</c:v>
                </c:pt>
                <c:pt idx="959">
                  <c:v>9600</c:v>
                </c:pt>
                <c:pt idx="960">
                  <c:v>9610</c:v>
                </c:pt>
                <c:pt idx="961">
                  <c:v>9620</c:v>
                </c:pt>
                <c:pt idx="962">
                  <c:v>9630</c:v>
                </c:pt>
                <c:pt idx="963">
                  <c:v>9640</c:v>
                </c:pt>
                <c:pt idx="964">
                  <c:v>9650</c:v>
                </c:pt>
                <c:pt idx="965">
                  <c:v>9660</c:v>
                </c:pt>
                <c:pt idx="966">
                  <c:v>9670</c:v>
                </c:pt>
                <c:pt idx="967">
                  <c:v>9680</c:v>
                </c:pt>
                <c:pt idx="968">
                  <c:v>9690</c:v>
                </c:pt>
                <c:pt idx="969">
                  <c:v>9700</c:v>
                </c:pt>
                <c:pt idx="970">
                  <c:v>9710</c:v>
                </c:pt>
                <c:pt idx="971">
                  <c:v>9720</c:v>
                </c:pt>
                <c:pt idx="972">
                  <c:v>9730</c:v>
                </c:pt>
                <c:pt idx="973">
                  <c:v>9740</c:v>
                </c:pt>
                <c:pt idx="974">
                  <c:v>9750</c:v>
                </c:pt>
                <c:pt idx="975">
                  <c:v>9760</c:v>
                </c:pt>
                <c:pt idx="976">
                  <c:v>9770</c:v>
                </c:pt>
                <c:pt idx="977">
                  <c:v>9780</c:v>
                </c:pt>
                <c:pt idx="978">
                  <c:v>9790</c:v>
                </c:pt>
                <c:pt idx="979">
                  <c:v>9800</c:v>
                </c:pt>
                <c:pt idx="980">
                  <c:v>9810</c:v>
                </c:pt>
                <c:pt idx="981">
                  <c:v>9820</c:v>
                </c:pt>
                <c:pt idx="982">
                  <c:v>9830</c:v>
                </c:pt>
                <c:pt idx="983">
                  <c:v>9840</c:v>
                </c:pt>
                <c:pt idx="984">
                  <c:v>9850</c:v>
                </c:pt>
                <c:pt idx="985">
                  <c:v>9860</c:v>
                </c:pt>
                <c:pt idx="986">
                  <c:v>9870</c:v>
                </c:pt>
                <c:pt idx="987">
                  <c:v>9880</c:v>
                </c:pt>
                <c:pt idx="988">
                  <c:v>9890</c:v>
                </c:pt>
                <c:pt idx="989">
                  <c:v>9900</c:v>
                </c:pt>
                <c:pt idx="990">
                  <c:v>9910</c:v>
                </c:pt>
                <c:pt idx="991">
                  <c:v>9920</c:v>
                </c:pt>
                <c:pt idx="992">
                  <c:v>9930</c:v>
                </c:pt>
                <c:pt idx="993">
                  <c:v>9940</c:v>
                </c:pt>
                <c:pt idx="994">
                  <c:v>9950</c:v>
                </c:pt>
                <c:pt idx="995">
                  <c:v>9960</c:v>
                </c:pt>
                <c:pt idx="996">
                  <c:v>9970</c:v>
                </c:pt>
                <c:pt idx="997">
                  <c:v>9980</c:v>
                </c:pt>
                <c:pt idx="998">
                  <c:v>9990</c:v>
                </c:pt>
                <c:pt idx="999">
                  <c:v>10000</c:v>
                </c:pt>
                <c:pt idx="1000">
                  <c:v>10010</c:v>
                </c:pt>
                <c:pt idx="1001">
                  <c:v>10020</c:v>
                </c:pt>
                <c:pt idx="1002">
                  <c:v>10030</c:v>
                </c:pt>
                <c:pt idx="1003">
                  <c:v>10040</c:v>
                </c:pt>
                <c:pt idx="1004">
                  <c:v>10050</c:v>
                </c:pt>
                <c:pt idx="1005">
                  <c:v>10060</c:v>
                </c:pt>
                <c:pt idx="1006">
                  <c:v>10070</c:v>
                </c:pt>
                <c:pt idx="1007">
                  <c:v>10080</c:v>
                </c:pt>
                <c:pt idx="1008">
                  <c:v>10090</c:v>
                </c:pt>
                <c:pt idx="1009">
                  <c:v>10100</c:v>
                </c:pt>
                <c:pt idx="1010">
                  <c:v>10110</c:v>
                </c:pt>
                <c:pt idx="1011">
                  <c:v>10120</c:v>
                </c:pt>
                <c:pt idx="1012">
                  <c:v>10130</c:v>
                </c:pt>
                <c:pt idx="1013">
                  <c:v>10140</c:v>
                </c:pt>
                <c:pt idx="1014">
                  <c:v>10150</c:v>
                </c:pt>
                <c:pt idx="1015">
                  <c:v>10160</c:v>
                </c:pt>
                <c:pt idx="1016">
                  <c:v>10170</c:v>
                </c:pt>
                <c:pt idx="1017">
                  <c:v>10180</c:v>
                </c:pt>
                <c:pt idx="1018">
                  <c:v>10190</c:v>
                </c:pt>
                <c:pt idx="1019">
                  <c:v>10200</c:v>
                </c:pt>
                <c:pt idx="1020">
                  <c:v>10210</c:v>
                </c:pt>
                <c:pt idx="1021">
                  <c:v>10220</c:v>
                </c:pt>
                <c:pt idx="1022">
                  <c:v>10230</c:v>
                </c:pt>
                <c:pt idx="1023">
                  <c:v>10240</c:v>
                </c:pt>
                <c:pt idx="1024">
                  <c:v>10250</c:v>
                </c:pt>
                <c:pt idx="1025">
                  <c:v>10260</c:v>
                </c:pt>
                <c:pt idx="1026">
                  <c:v>10270</c:v>
                </c:pt>
                <c:pt idx="1027">
                  <c:v>10280</c:v>
                </c:pt>
                <c:pt idx="1028">
                  <c:v>10290</c:v>
                </c:pt>
                <c:pt idx="1029">
                  <c:v>10300</c:v>
                </c:pt>
                <c:pt idx="1030">
                  <c:v>10310</c:v>
                </c:pt>
                <c:pt idx="1031">
                  <c:v>10320</c:v>
                </c:pt>
                <c:pt idx="1032">
                  <c:v>10330</c:v>
                </c:pt>
                <c:pt idx="1033">
                  <c:v>10340</c:v>
                </c:pt>
                <c:pt idx="1034">
                  <c:v>10350</c:v>
                </c:pt>
                <c:pt idx="1035">
                  <c:v>10360</c:v>
                </c:pt>
                <c:pt idx="1036">
                  <c:v>10370</c:v>
                </c:pt>
                <c:pt idx="1037">
                  <c:v>10380</c:v>
                </c:pt>
                <c:pt idx="1038">
                  <c:v>10390</c:v>
                </c:pt>
                <c:pt idx="1039">
                  <c:v>10400</c:v>
                </c:pt>
                <c:pt idx="1040">
                  <c:v>10410</c:v>
                </c:pt>
                <c:pt idx="1041">
                  <c:v>10420</c:v>
                </c:pt>
                <c:pt idx="1042">
                  <c:v>10430</c:v>
                </c:pt>
                <c:pt idx="1043">
                  <c:v>10440</c:v>
                </c:pt>
                <c:pt idx="1044">
                  <c:v>10450</c:v>
                </c:pt>
                <c:pt idx="1045">
                  <c:v>10460</c:v>
                </c:pt>
                <c:pt idx="1046">
                  <c:v>10470</c:v>
                </c:pt>
                <c:pt idx="1047">
                  <c:v>10480</c:v>
                </c:pt>
                <c:pt idx="1048">
                  <c:v>10490</c:v>
                </c:pt>
                <c:pt idx="1049">
                  <c:v>10500</c:v>
                </c:pt>
                <c:pt idx="1050">
                  <c:v>10510</c:v>
                </c:pt>
                <c:pt idx="1051">
                  <c:v>10520</c:v>
                </c:pt>
                <c:pt idx="1052">
                  <c:v>10530</c:v>
                </c:pt>
                <c:pt idx="1053">
                  <c:v>10540</c:v>
                </c:pt>
                <c:pt idx="1054">
                  <c:v>10550</c:v>
                </c:pt>
                <c:pt idx="1055">
                  <c:v>10560</c:v>
                </c:pt>
                <c:pt idx="1056">
                  <c:v>10570</c:v>
                </c:pt>
                <c:pt idx="1057">
                  <c:v>10580</c:v>
                </c:pt>
                <c:pt idx="1058">
                  <c:v>10590</c:v>
                </c:pt>
                <c:pt idx="1059">
                  <c:v>10600</c:v>
                </c:pt>
                <c:pt idx="1060">
                  <c:v>10610</c:v>
                </c:pt>
                <c:pt idx="1061">
                  <c:v>10620</c:v>
                </c:pt>
                <c:pt idx="1062">
                  <c:v>10630</c:v>
                </c:pt>
                <c:pt idx="1063">
                  <c:v>10640</c:v>
                </c:pt>
                <c:pt idx="1064">
                  <c:v>10650</c:v>
                </c:pt>
                <c:pt idx="1065">
                  <c:v>10660</c:v>
                </c:pt>
                <c:pt idx="1066">
                  <c:v>10670</c:v>
                </c:pt>
                <c:pt idx="1067">
                  <c:v>10680</c:v>
                </c:pt>
                <c:pt idx="1068">
                  <c:v>10690</c:v>
                </c:pt>
                <c:pt idx="1069">
                  <c:v>10700</c:v>
                </c:pt>
                <c:pt idx="1070">
                  <c:v>10710</c:v>
                </c:pt>
                <c:pt idx="1071">
                  <c:v>10720</c:v>
                </c:pt>
                <c:pt idx="1072">
                  <c:v>10730</c:v>
                </c:pt>
                <c:pt idx="1073">
                  <c:v>10740</c:v>
                </c:pt>
                <c:pt idx="1074">
                  <c:v>10750</c:v>
                </c:pt>
                <c:pt idx="1075">
                  <c:v>10760</c:v>
                </c:pt>
                <c:pt idx="1076">
                  <c:v>10770</c:v>
                </c:pt>
                <c:pt idx="1077">
                  <c:v>10780</c:v>
                </c:pt>
                <c:pt idx="1078">
                  <c:v>10790</c:v>
                </c:pt>
                <c:pt idx="1079">
                  <c:v>10800</c:v>
                </c:pt>
                <c:pt idx="1080">
                  <c:v>10810</c:v>
                </c:pt>
                <c:pt idx="1081">
                  <c:v>10820</c:v>
                </c:pt>
                <c:pt idx="1082">
                  <c:v>10830</c:v>
                </c:pt>
                <c:pt idx="1083">
                  <c:v>10840</c:v>
                </c:pt>
                <c:pt idx="1084">
                  <c:v>10850</c:v>
                </c:pt>
                <c:pt idx="1085">
                  <c:v>10860</c:v>
                </c:pt>
                <c:pt idx="1086">
                  <c:v>10870</c:v>
                </c:pt>
                <c:pt idx="1087">
                  <c:v>10880</c:v>
                </c:pt>
                <c:pt idx="1088">
                  <c:v>10890</c:v>
                </c:pt>
                <c:pt idx="1089">
                  <c:v>10900</c:v>
                </c:pt>
                <c:pt idx="1090">
                  <c:v>10910</c:v>
                </c:pt>
                <c:pt idx="1091">
                  <c:v>10920</c:v>
                </c:pt>
                <c:pt idx="1092">
                  <c:v>10930</c:v>
                </c:pt>
                <c:pt idx="1093">
                  <c:v>10940</c:v>
                </c:pt>
                <c:pt idx="1094">
                  <c:v>10950</c:v>
                </c:pt>
                <c:pt idx="1095">
                  <c:v>10960</c:v>
                </c:pt>
                <c:pt idx="1096">
                  <c:v>10970</c:v>
                </c:pt>
                <c:pt idx="1097">
                  <c:v>10980</c:v>
                </c:pt>
                <c:pt idx="1098">
                  <c:v>10990</c:v>
                </c:pt>
                <c:pt idx="1099">
                  <c:v>11000</c:v>
                </c:pt>
                <c:pt idx="1100">
                  <c:v>11010</c:v>
                </c:pt>
                <c:pt idx="1101">
                  <c:v>11020</c:v>
                </c:pt>
                <c:pt idx="1102">
                  <c:v>11030</c:v>
                </c:pt>
                <c:pt idx="1103">
                  <c:v>11040</c:v>
                </c:pt>
                <c:pt idx="1104">
                  <c:v>11050</c:v>
                </c:pt>
                <c:pt idx="1105">
                  <c:v>11060</c:v>
                </c:pt>
                <c:pt idx="1106">
                  <c:v>11070</c:v>
                </c:pt>
                <c:pt idx="1107">
                  <c:v>11080</c:v>
                </c:pt>
                <c:pt idx="1108">
                  <c:v>11090</c:v>
                </c:pt>
                <c:pt idx="1109">
                  <c:v>11100</c:v>
                </c:pt>
                <c:pt idx="1110">
                  <c:v>11110</c:v>
                </c:pt>
                <c:pt idx="1111">
                  <c:v>11120</c:v>
                </c:pt>
                <c:pt idx="1112">
                  <c:v>11130</c:v>
                </c:pt>
                <c:pt idx="1113">
                  <c:v>11140</c:v>
                </c:pt>
                <c:pt idx="1114">
                  <c:v>11150</c:v>
                </c:pt>
                <c:pt idx="1115">
                  <c:v>11160</c:v>
                </c:pt>
                <c:pt idx="1116">
                  <c:v>11170</c:v>
                </c:pt>
                <c:pt idx="1117">
                  <c:v>11180</c:v>
                </c:pt>
                <c:pt idx="1118">
                  <c:v>11190</c:v>
                </c:pt>
                <c:pt idx="1119">
                  <c:v>11200</c:v>
                </c:pt>
                <c:pt idx="1120">
                  <c:v>11210</c:v>
                </c:pt>
                <c:pt idx="1121">
                  <c:v>11220</c:v>
                </c:pt>
                <c:pt idx="1122">
                  <c:v>11230</c:v>
                </c:pt>
                <c:pt idx="1123">
                  <c:v>11240</c:v>
                </c:pt>
                <c:pt idx="1124">
                  <c:v>11250</c:v>
                </c:pt>
                <c:pt idx="1125">
                  <c:v>11260</c:v>
                </c:pt>
                <c:pt idx="1126">
                  <c:v>11270</c:v>
                </c:pt>
                <c:pt idx="1127">
                  <c:v>11280</c:v>
                </c:pt>
                <c:pt idx="1128">
                  <c:v>11290</c:v>
                </c:pt>
                <c:pt idx="1129">
                  <c:v>11300</c:v>
                </c:pt>
                <c:pt idx="1130">
                  <c:v>11310</c:v>
                </c:pt>
                <c:pt idx="1131">
                  <c:v>11320</c:v>
                </c:pt>
                <c:pt idx="1132">
                  <c:v>11330</c:v>
                </c:pt>
                <c:pt idx="1133">
                  <c:v>11340</c:v>
                </c:pt>
                <c:pt idx="1134">
                  <c:v>11350</c:v>
                </c:pt>
                <c:pt idx="1135">
                  <c:v>11360</c:v>
                </c:pt>
                <c:pt idx="1136">
                  <c:v>11370</c:v>
                </c:pt>
                <c:pt idx="1137">
                  <c:v>11380</c:v>
                </c:pt>
                <c:pt idx="1138">
                  <c:v>11390</c:v>
                </c:pt>
                <c:pt idx="1139">
                  <c:v>11400</c:v>
                </c:pt>
                <c:pt idx="1140">
                  <c:v>11410</c:v>
                </c:pt>
                <c:pt idx="1141">
                  <c:v>11420</c:v>
                </c:pt>
                <c:pt idx="1142">
                  <c:v>11430</c:v>
                </c:pt>
                <c:pt idx="1143">
                  <c:v>11440</c:v>
                </c:pt>
                <c:pt idx="1144">
                  <c:v>11450</c:v>
                </c:pt>
                <c:pt idx="1145">
                  <c:v>11460</c:v>
                </c:pt>
                <c:pt idx="1146">
                  <c:v>11470</c:v>
                </c:pt>
                <c:pt idx="1147">
                  <c:v>11480</c:v>
                </c:pt>
                <c:pt idx="1148">
                  <c:v>11490</c:v>
                </c:pt>
                <c:pt idx="1149">
                  <c:v>11500</c:v>
                </c:pt>
                <c:pt idx="1150">
                  <c:v>11510</c:v>
                </c:pt>
                <c:pt idx="1151">
                  <c:v>11520</c:v>
                </c:pt>
                <c:pt idx="1152">
                  <c:v>11530</c:v>
                </c:pt>
                <c:pt idx="1153">
                  <c:v>11540</c:v>
                </c:pt>
                <c:pt idx="1154">
                  <c:v>11550</c:v>
                </c:pt>
                <c:pt idx="1155">
                  <c:v>11560</c:v>
                </c:pt>
                <c:pt idx="1156">
                  <c:v>11570</c:v>
                </c:pt>
                <c:pt idx="1157">
                  <c:v>11580</c:v>
                </c:pt>
                <c:pt idx="1158">
                  <c:v>11590</c:v>
                </c:pt>
                <c:pt idx="1159">
                  <c:v>11600</c:v>
                </c:pt>
                <c:pt idx="1160">
                  <c:v>11610</c:v>
                </c:pt>
                <c:pt idx="1161">
                  <c:v>11620</c:v>
                </c:pt>
                <c:pt idx="1162">
                  <c:v>11630</c:v>
                </c:pt>
                <c:pt idx="1163">
                  <c:v>11640</c:v>
                </c:pt>
                <c:pt idx="1164">
                  <c:v>11650</c:v>
                </c:pt>
                <c:pt idx="1165">
                  <c:v>11660</c:v>
                </c:pt>
                <c:pt idx="1166">
                  <c:v>11670</c:v>
                </c:pt>
                <c:pt idx="1167">
                  <c:v>11680</c:v>
                </c:pt>
                <c:pt idx="1168">
                  <c:v>11690</c:v>
                </c:pt>
                <c:pt idx="1169">
                  <c:v>11700</c:v>
                </c:pt>
                <c:pt idx="1170">
                  <c:v>11710</c:v>
                </c:pt>
                <c:pt idx="1171">
                  <c:v>11720</c:v>
                </c:pt>
                <c:pt idx="1172">
                  <c:v>11730</c:v>
                </c:pt>
                <c:pt idx="1173">
                  <c:v>11740</c:v>
                </c:pt>
                <c:pt idx="1174">
                  <c:v>11750</c:v>
                </c:pt>
                <c:pt idx="1175">
                  <c:v>11760</c:v>
                </c:pt>
                <c:pt idx="1176">
                  <c:v>11770</c:v>
                </c:pt>
                <c:pt idx="1177">
                  <c:v>11780</c:v>
                </c:pt>
                <c:pt idx="1178">
                  <c:v>11790</c:v>
                </c:pt>
                <c:pt idx="1179">
                  <c:v>11800</c:v>
                </c:pt>
                <c:pt idx="1180">
                  <c:v>11810</c:v>
                </c:pt>
                <c:pt idx="1181">
                  <c:v>11820</c:v>
                </c:pt>
                <c:pt idx="1182">
                  <c:v>11830</c:v>
                </c:pt>
                <c:pt idx="1183">
                  <c:v>11840</c:v>
                </c:pt>
                <c:pt idx="1184">
                  <c:v>11850</c:v>
                </c:pt>
                <c:pt idx="1185">
                  <c:v>11860</c:v>
                </c:pt>
                <c:pt idx="1186">
                  <c:v>11870</c:v>
                </c:pt>
                <c:pt idx="1187">
                  <c:v>11880</c:v>
                </c:pt>
                <c:pt idx="1188">
                  <c:v>11890</c:v>
                </c:pt>
                <c:pt idx="1189">
                  <c:v>11900</c:v>
                </c:pt>
                <c:pt idx="1190">
                  <c:v>11910</c:v>
                </c:pt>
                <c:pt idx="1191">
                  <c:v>11920</c:v>
                </c:pt>
                <c:pt idx="1192">
                  <c:v>11930</c:v>
                </c:pt>
                <c:pt idx="1193">
                  <c:v>11940</c:v>
                </c:pt>
                <c:pt idx="1194">
                  <c:v>11950</c:v>
                </c:pt>
                <c:pt idx="1195">
                  <c:v>11960</c:v>
                </c:pt>
                <c:pt idx="1196">
                  <c:v>11970</c:v>
                </c:pt>
                <c:pt idx="1197">
                  <c:v>11980</c:v>
                </c:pt>
                <c:pt idx="1198">
                  <c:v>11990</c:v>
                </c:pt>
                <c:pt idx="1199">
                  <c:v>12000</c:v>
                </c:pt>
                <c:pt idx="1200">
                  <c:v>12010</c:v>
                </c:pt>
                <c:pt idx="1201">
                  <c:v>12020</c:v>
                </c:pt>
                <c:pt idx="1202">
                  <c:v>12030</c:v>
                </c:pt>
                <c:pt idx="1203">
                  <c:v>12040</c:v>
                </c:pt>
                <c:pt idx="1204">
                  <c:v>12050</c:v>
                </c:pt>
                <c:pt idx="1205">
                  <c:v>12060</c:v>
                </c:pt>
                <c:pt idx="1206">
                  <c:v>12070</c:v>
                </c:pt>
                <c:pt idx="1207">
                  <c:v>12080</c:v>
                </c:pt>
                <c:pt idx="1208">
                  <c:v>12090</c:v>
                </c:pt>
                <c:pt idx="1209">
                  <c:v>12100</c:v>
                </c:pt>
                <c:pt idx="1210">
                  <c:v>12110</c:v>
                </c:pt>
                <c:pt idx="1211">
                  <c:v>12120</c:v>
                </c:pt>
                <c:pt idx="1212">
                  <c:v>12130</c:v>
                </c:pt>
                <c:pt idx="1213">
                  <c:v>12140</c:v>
                </c:pt>
                <c:pt idx="1214">
                  <c:v>12150</c:v>
                </c:pt>
                <c:pt idx="1215">
                  <c:v>12160</c:v>
                </c:pt>
                <c:pt idx="1216">
                  <c:v>12170</c:v>
                </c:pt>
                <c:pt idx="1217">
                  <c:v>12180</c:v>
                </c:pt>
                <c:pt idx="1218">
                  <c:v>12190</c:v>
                </c:pt>
                <c:pt idx="1219">
                  <c:v>12200</c:v>
                </c:pt>
                <c:pt idx="1220">
                  <c:v>12210</c:v>
                </c:pt>
                <c:pt idx="1221">
                  <c:v>12220</c:v>
                </c:pt>
                <c:pt idx="1222">
                  <c:v>12230</c:v>
                </c:pt>
                <c:pt idx="1223">
                  <c:v>12240</c:v>
                </c:pt>
                <c:pt idx="1224">
                  <c:v>12250</c:v>
                </c:pt>
                <c:pt idx="1225">
                  <c:v>12260</c:v>
                </c:pt>
                <c:pt idx="1226">
                  <c:v>12270</c:v>
                </c:pt>
                <c:pt idx="1227">
                  <c:v>12280</c:v>
                </c:pt>
                <c:pt idx="1228">
                  <c:v>12290</c:v>
                </c:pt>
                <c:pt idx="1229">
                  <c:v>12300</c:v>
                </c:pt>
                <c:pt idx="1230">
                  <c:v>12310</c:v>
                </c:pt>
                <c:pt idx="1231">
                  <c:v>12320</c:v>
                </c:pt>
                <c:pt idx="1232">
                  <c:v>12330</c:v>
                </c:pt>
                <c:pt idx="1233">
                  <c:v>12340</c:v>
                </c:pt>
                <c:pt idx="1234">
                  <c:v>12350</c:v>
                </c:pt>
                <c:pt idx="1235">
                  <c:v>12360</c:v>
                </c:pt>
                <c:pt idx="1236">
                  <c:v>12370</c:v>
                </c:pt>
                <c:pt idx="1237">
                  <c:v>12380</c:v>
                </c:pt>
                <c:pt idx="1238">
                  <c:v>12390</c:v>
                </c:pt>
                <c:pt idx="1239">
                  <c:v>12400</c:v>
                </c:pt>
                <c:pt idx="1240">
                  <c:v>12410</c:v>
                </c:pt>
                <c:pt idx="1241">
                  <c:v>12420</c:v>
                </c:pt>
                <c:pt idx="1242">
                  <c:v>12430</c:v>
                </c:pt>
                <c:pt idx="1243">
                  <c:v>12440</c:v>
                </c:pt>
                <c:pt idx="1244">
                  <c:v>12450</c:v>
                </c:pt>
                <c:pt idx="1245">
                  <c:v>12460</c:v>
                </c:pt>
                <c:pt idx="1246">
                  <c:v>12470</c:v>
                </c:pt>
                <c:pt idx="1247">
                  <c:v>12480</c:v>
                </c:pt>
                <c:pt idx="1248">
                  <c:v>12490</c:v>
                </c:pt>
                <c:pt idx="1249">
                  <c:v>12500</c:v>
                </c:pt>
                <c:pt idx="1250">
                  <c:v>12510</c:v>
                </c:pt>
                <c:pt idx="1251">
                  <c:v>12520</c:v>
                </c:pt>
                <c:pt idx="1252">
                  <c:v>12530</c:v>
                </c:pt>
                <c:pt idx="1253">
                  <c:v>12540</c:v>
                </c:pt>
                <c:pt idx="1254">
                  <c:v>12550</c:v>
                </c:pt>
                <c:pt idx="1255">
                  <c:v>12560</c:v>
                </c:pt>
                <c:pt idx="1256">
                  <c:v>12570</c:v>
                </c:pt>
                <c:pt idx="1257">
                  <c:v>12580</c:v>
                </c:pt>
                <c:pt idx="1258">
                  <c:v>12590</c:v>
                </c:pt>
                <c:pt idx="1259">
                  <c:v>12600</c:v>
                </c:pt>
                <c:pt idx="1260">
                  <c:v>12610</c:v>
                </c:pt>
                <c:pt idx="1261">
                  <c:v>12620</c:v>
                </c:pt>
                <c:pt idx="1262">
                  <c:v>12630</c:v>
                </c:pt>
                <c:pt idx="1263">
                  <c:v>12640</c:v>
                </c:pt>
                <c:pt idx="1264">
                  <c:v>12650</c:v>
                </c:pt>
                <c:pt idx="1265">
                  <c:v>12660</c:v>
                </c:pt>
                <c:pt idx="1266">
                  <c:v>12670</c:v>
                </c:pt>
                <c:pt idx="1267">
                  <c:v>12680</c:v>
                </c:pt>
                <c:pt idx="1268">
                  <c:v>12690</c:v>
                </c:pt>
                <c:pt idx="1269">
                  <c:v>12700</c:v>
                </c:pt>
                <c:pt idx="1270">
                  <c:v>12710</c:v>
                </c:pt>
                <c:pt idx="1271">
                  <c:v>12720</c:v>
                </c:pt>
                <c:pt idx="1272">
                  <c:v>12730</c:v>
                </c:pt>
                <c:pt idx="1273">
                  <c:v>12740</c:v>
                </c:pt>
                <c:pt idx="1274">
                  <c:v>12750</c:v>
                </c:pt>
                <c:pt idx="1275">
                  <c:v>12760</c:v>
                </c:pt>
                <c:pt idx="1276">
                  <c:v>12770</c:v>
                </c:pt>
                <c:pt idx="1277">
                  <c:v>12780</c:v>
                </c:pt>
                <c:pt idx="1278">
                  <c:v>12790</c:v>
                </c:pt>
                <c:pt idx="1279">
                  <c:v>12800</c:v>
                </c:pt>
                <c:pt idx="1280">
                  <c:v>12810</c:v>
                </c:pt>
                <c:pt idx="1281">
                  <c:v>12820</c:v>
                </c:pt>
                <c:pt idx="1282">
                  <c:v>12830</c:v>
                </c:pt>
                <c:pt idx="1283">
                  <c:v>12840</c:v>
                </c:pt>
                <c:pt idx="1284">
                  <c:v>12850</c:v>
                </c:pt>
                <c:pt idx="1285">
                  <c:v>12860</c:v>
                </c:pt>
                <c:pt idx="1286">
                  <c:v>12870</c:v>
                </c:pt>
                <c:pt idx="1287">
                  <c:v>12880</c:v>
                </c:pt>
                <c:pt idx="1288">
                  <c:v>12890</c:v>
                </c:pt>
                <c:pt idx="1289">
                  <c:v>12900</c:v>
                </c:pt>
                <c:pt idx="1290">
                  <c:v>12910</c:v>
                </c:pt>
                <c:pt idx="1291">
                  <c:v>12920</c:v>
                </c:pt>
                <c:pt idx="1292">
                  <c:v>12930</c:v>
                </c:pt>
                <c:pt idx="1293">
                  <c:v>12940</c:v>
                </c:pt>
                <c:pt idx="1294">
                  <c:v>12950</c:v>
                </c:pt>
                <c:pt idx="1295">
                  <c:v>12960</c:v>
                </c:pt>
                <c:pt idx="1296">
                  <c:v>12970</c:v>
                </c:pt>
                <c:pt idx="1297">
                  <c:v>12980</c:v>
                </c:pt>
                <c:pt idx="1298">
                  <c:v>12990</c:v>
                </c:pt>
                <c:pt idx="1299">
                  <c:v>13000</c:v>
                </c:pt>
                <c:pt idx="1300">
                  <c:v>13010</c:v>
                </c:pt>
                <c:pt idx="1301">
                  <c:v>13020</c:v>
                </c:pt>
                <c:pt idx="1302">
                  <c:v>13030</c:v>
                </c:pt>
                <c:pt idx="1303">
                  <c:v>13040</c:v>
                </c:pt>
                <c:pt idx="1304">
                  <c:v>13050</c:v>
                </c:pt>
                <c:pt idx="1305">
                  <c:v>13060</c:v>
                </c:pt>
                <c:pt idx="1306">
                  <c:v>13070</c:v>
                </c:pt>
                <c:pt idx="1307">
                  <c:v>13080</c:v>
                </c:pt>
                <c:pt idx="1308">
                  <c:v>13090</c:v>
                </c:pt>
                <c:pt idx="1309">
                  <c:v>13100</c:v>
                </c:pt>
                <c:pt idx="1310">
                  <c:v>13110</c:v>
                </c:pt>
                <c:pt idx="1311">
                  <c:v>13120</c:v>
                </c:pt>
                <c:pt idx="1312">
                  <c:v>13130</c:v>
                </c:pt>
                <c:pt idx="1313">
                  <c:v>13140</c:v>
                </c:pt>
                <c:pt idx="1314">
                  <c:v>13150</c:v>
                </c:pt>
                <c:pt idx="1315">
                  <c:v>13160</c:v>
                </c:pt>
                <c:pt idx="1316">
                  <c:v>13170</c:v>
                </c:pt>
                <c:pt idx="1317">
                  <c:v>13180</c:v>
                </c:pt>
                <c:pt idx="1318">
                  <c:v>13190</c:v>
                </c:pt>
                <c:pt idx="1319">
                  <c:v>13200</c:v>
                </c:pt>
                <c:pt idx="1320">
                  <c:v>13210</c:v>
                </c:pt>
                <c:pt idx="1321">
                  <c:v>13220</c:v>
                </c:pt>
                <c:pt idx="1322">
                  <c:v>13230</c:v>
                </c:pt>
                <c:pt idx="1323">
                  <c:v>13240</c:v>
                </c:pt>
                <c:pt idx="1324">
                  <c:v>13250</c:v>
                </c:pt>
                <c:pt idx="1325">
                  <c:v>13260</c:v>
                </c:pt>
                <c:pt idx="1326">
                  <c:v>13270</c:v>
                </c:pt>
                <c:pt idx="1327">
                  <c:v>13280</c:v>
                </c:pt>
                <c:pt idx="1328">
                  <c:v>13290</c:v>
                </c:pt>
                <c:pt idx="1329">
                  <c:v>13300</c:v>
                </c:pt>
                <c:pt idx="1330">
                  <c:v>13310</c:v>
                </c:pt>
                <c:pt idx="1331">
                  <c:v>13320</c:v>
                </c:pt>
                <c:pt idx="1332">
                  <c:v>13330</c:v>
                </c:pt>
                <c:pt idx="1333">
                  <c:v>13340</c:v>
                </c:pt>
                <c:pt idx="1334">
                  <c:v>13350</c:v>
                </c:pt>
                <c:pt idx="1335">
                  <c:v>13360</c:v>
                </c:pt>
                <c:pt idx="1336">
                  <c:v>13370</c:v>
                </c:pt>
                <c:pt idx="1337">
                  <c:v>13380</c:v>
                </c:pt>
                <c:pt idx="1338">
                  <c:v>13390</c:v>
                </c:pt>
                <c:pt idx="1339">
                  <c:v>13400</c:v>
                </c:pt>
                <c:pt idx="1340">
                  <c:v>13410</c:v>
                </c:pt>
                <c:pt idx="1341">
                  <c:v>13420</c:v>
                </c:pt>
                <c:pt idx="1342">
                  <c:v>13430</c:v>
                </c:pt>
                <c:pt idx="1343">
                  <c:v>13440</c:v>
                </c:pt>
                <c:pt idx="1344">
                  <c:v>13450</c:v>
                </c:pt>
                <c:pt idx="1345">
                  <c:v>13460</c:v>
                </c:pt>
                <c:pt idx="1346">
                  <c:v>13470</c:v>
                </c:pt>
                <c:pt idx="1347">
                  <c:v>13480</c:v>
                </c:pt>
                <c:pt idx="1348">
                  <c:v>13490</c:v>
                </c:pt>
                <c:pt idx="1349">
                  <c:v>13500</c:v>
                </c:pt>
                <c:pt idx="1350">
                  <c:v>13510</c:v>
                </c:pt>
                <c:pt idx="1351">
                  <c:v>13520</c:v>
                </c:pt>
                <c:pt idx="1352">
                  <c:v>13530</c:v>
                </c:pt>
                <c:pt idx="1353">
                  <c:v>13540</c:v>
                </c:pt>
                <c:pt idx="1354">
                  <c:v>13550</c:v>
                </c:pt>
                <c:pt idx="1355">
                  <c:v>13560</c:v>
                </c:pt>
                <c:pt idx="1356">
                  <c:v>13570</c:v>
                </c:pt>
                <c:pt idx="1357">
                  <c:v>13580</c:v>
                </c:pt>
                <c:pt idx="1358">
                  <c:v>13590</c:v>
                </c:pt>
                <c:pt idx="1359">
                  <c:v>13600</c:v>
                </c:pt>
                <c:pt idx="1360">
                  <c:v>13610</c:v>
                </c:pt>
                <c:pt idx="1361">
                  <c:v>13620</c:v>
                </c:pt>
                <c:pt idx="1362">
                  <c:v>13630</c:v>
                </c:pt>
                <c:pt idx="1363">
                  <c:v>13640</c:v>
                </c:pt>
                <c:pt idx="1364">
                  <c:v>13650</c:v>
                </c:pt>
                <c:pt idx="1365">
                  <c:v>13660</c:v>
                </c:pt>
                <c:pt idx="1366">
                  <c:v>13670</c:v>
                </c:pt>
                <c:pt idx="1367">
                  <c:v>13680</c:v>
                </c:pt>
                <c:pt idx="1368">
                  <c:v>13690</c:v>
                </c:pt>
                <c:pt idx="1369">
                  <c:v>13700</c:v>
                </c:pt>
                <c:pt idx="1370">
                  <c:v>13710</c:v>
                </c:pt>
                <c:pt idx="1371">
                  <c:v>13720</c:v>
                </c:pt>
                <c:pt idx="1372">
                  <c:v>13730</c:v>
                </c:pt>
                <c:pt idx="1373">
                  <c:v>13740</c:v>
                </c:pt>
                <c:pt idx="1374">
                  <c:v>13750</c:v>
                </c:pt>
                <c:pt idx="1375">
                  <c:v>13760</c:v>
                </c:pt>
                <c:pt idx="1376">
                  <c:v>13770</c:v>
                </c:pt>
                <c:pt idx="1377">
                  <c:v>13780</c:v>
                </c:pt>
                <c:pt idx="1378">
                  <c:v>13790</c:v>
                </c:pt>
                <c:pt idx="1379">
                  <c:v>13800</c:v>
                </c:pt>
                <c:pt idx="1380">
                  <c:v>13810</c:v>
                </c:pt>
                <c:pt idx="1381">
                  <c:v>13820</c:v>
                </c:pt>
                <c:pt idx="1382">
                  <c:v>13830</c:v>
                </c:pt>
                <c:pt idx="1383">
                  <c:v>13840</c:v>
                </c:pt>
                <c:pt idx="1384">
                  <c:v>13850</c:v>
                </c:pt>
                <c:pt idx="1385">
                  <c:v>13860</c:v>
                </c:pt>
                <c:pt idx="1386">
                  <c:v>13870</c:v>
                </c:pt>
                <c:pt idx="1387">
                  <c:v>13880</c:v>
                </c:pt>
                <c:pt idx="1388">
                  <c:v>13890</c:v>
                </c:pt>
                <c:pt idx="1389">
                  <c:v>13900</c:v>
                </c:pt>
                <c:pt idx="1390">
                  <c:v>13910</c:v>
                </c:pt>
                <c:pt idx="1391">
                  <c:v>13920</c:v>
                </c:pt>
                <c:pt idx="1392">
                  <c:v>13930</c:v>
                </c:pt>
                <c:pt idx="1393">
                  <c:v>13940</c:v>
                </c:pt>
                <c:pt idx="1394">
                  <c:v>13950</c:v>
                </c:pt>
                <c:pt idx="1395">
                  <c:v>13960</c:v>
                </c:pt>
                <c:pt idx="1396">
                  <c:v>13970</c:v>
                </c:pt>
                <c:pt idx="1397">
                  <c:v>13980</c:v>
                </c:pt>
                <c:pt idx="1398">
                  <c:v>13990</c:v>
                </c:pt>
                <c:pt idx="1399">
                  <c:v>14000</c:v>
                </c:pt>
                <c:pt idx="1400">
                  <c:v>14010</c:v>
                </c:pt>
                <c:pt idx="1401">
                  <c:v>14020</c:v>
                </c:pt>
                <c:pt idx="1402">
                  <c:v>14030</c:v>
                </c:pt>
                <c:pt idx="1403">
                  <c:v>14040</c:v>
                </c:pt>
                <c:pt idx="1404">
                  <c:v>14050</c:v>
                </c:pt>
                <c:pt idx="1405">
                  <c:v>14060</c:v>
                </c:pt>
                <c:pt idx="1406">
                  <c:v>14070</c:v>
                </c:pt>
                <c:pt idx="1407">
                  <c:v>14080</c:v>
                </c:pt>
                <c:pt idx="1408">
                  <c:v>14090</c:v>
                </c:pt>
                <c:pt idx="1409">
                  <c:v>14100</c:v>
                </c:pt>
                <c:pt idx="1410">
                  <c:v>14110</c:v>
                </c:pt>
                <c:pt idx="1411">
                  <c:v>14120</c:v>
                </c:pt>
                <c:pt idx="1412">
                  <c:v>14130</c:v>
                </c:pt>
                <c:pt idx="1413">
                  <c:v>14140</c:v>
                </c:pt>
                <c:pt idx="1414">
                  <c:v>14150</c:v>
                </c:pt>
                <c:pt idx="1415">
                  <c:v>14160</c:v>
                </c:pt>
                <c:pt idx="1416">
                  <c:v>14170</c:v>
                </c:pt>
                <c:pt idx="1417">
                  <c:v>14180</c:v>
                </c:pt>
                <c:pt idx="1418">
                  <c:v>14190</c:v>
                </c:pt>
                <c:pt idx="1419">
                  <c:v>14200</c:v>
                </c:pt>
                <c:pt idx="1420">
                  <c:v>14210</c:v>
                </c:pt>
                <c:pt idx="1421">
                  <c:v>14220</c:v>
                </c:pt>
                <c:pt idx="1422">
                  <c:v>14230</c:v>
                </c:pt>
                <c:pt idx="1423">
                  <c:v>14240</c:v>
                </c:pt>
                <c:pt idx="1424">
                  <c:v>14250</c:v>
                </c:pt>
                <c:pt idx="1425">
                  <c:v>14260</c:v>
                </c:pt>
                <c:pt idx="1426">
                  <c:v>14270</c:v>
                </c:pt>
                <c:pt idx="1427">
                  <c:v>14280</c:v>
                </c:pt>
                <c:pt idx="1428">
                  <c:v>14290</c:v>
                </c:pt>
                <c:pt idx="1429">
                  <c:v>14300</c:v>
                </c:pt>
                <c:pt idx="1430">
                  <c:v>14310</c:v>
                </c:pt>
                <c:pt idx="1431">
                  <c:v>14320</c:v>
                </c:pt>
                <c:pt idx="1432">
                  <c:v>14330</c:v>
                </c:pt>
                <c:pt idx="1433">
                  <c:v>14340</c:v>
                </c:pt>
                <c:pt idx="1434">
                  <c:v>14350</c:v>
                </c:pt>
                <c:pt idx="1435">
                  <c:v>14360</c:v>
                </c:pt>
                <c:pt idx="1436">
                  <c:v>14370</c:v>
                </c:pt>
                <c:pt idx="1437">
                  <c:v>14380</c:v>
                </c:pt>
                <c:pt idx="1438">
                  <c:v>14390</c:v>
                </c:pt>
                <c:pt idx="1439">
                  <c:v>14400</c:v>
                </c:pt>
                <c:pt idx="1440">
                  <c:v>14410</c:v>
                </c:pt>
                <c:pt idx="1441">
                  <c:v>14420</c:v>
                </c:pt>
                <c:pt idx="1442">
                  <c:v>14430</c:v>
                </c:pt>
                <c:pt idx="1443">
                  <c:v>14440</c:v>
                </c:pt>
                <c:pt idx="1444">
                  <c:v>14450</c:v>
                </c:pt>
                <c:pt idx="1445">
                  <c:v>14460</c:v>
                </c:pt>
                <c:pt idx="1446">
                  <c:v>14470</c:v>
                </c:pt>
                <c:pt idx="1447">
                  <c:v>14480</c:v>
                </c:pt>
                <c:pt idx="1448">
                  <c:v>14490</c:v>
                </c:pt>
                <c:pt idx="1449">
                  <c:v>14500</c:v>
                </c:pt>
                <c:pt idx="1450">
                  <c:v>14510</c:v>
                </c:pt>
                <c:pt idx="1451">
                  <c:v>14520</c:v>
                </c:pt>
                <c:pt idx="1452">
                  <c:v>14530</c:v>
                </c:pt>
                <c:pt idx="1453">
                  <c:v>14540</c:v>
                </c:pt>
                <c:pt idx="1454">
                  <c:v>14550</c:v>
                </c:pt>
                <c:pt idx="1455">
                  <c:v>14560</c:v>
                </c:pt>
                <c:pt idx="1456">
                  <c:v>14570</c:v>
                </c:pt>
                <c:pt idx="1457">
                  <c:v>14580</c:v>
                </c:pt>
                <c:pt idx="1458">
                  <c:v>14590</c:v>
                </c:pt>
                <c:pt idx="1459">
                  <c:v>14600</c:v>
                </c:pt>
                <c:pt idx="1460">
                  <c:v>14610</c:v>
                </c:pt>
                <c:pt idx="1461">
                  <c:v>14620</c:v>
                </c:pt>
                <c:pt idx="1462">
                  <c:v>14630</c:v>
                </c:pt>
                <c:pt idx="1463">
                  <c:v>14640</c:v>
                </c:pt>
                <c:pt idx="1464">
                  <c:v>14650</c:v>
                </c:pt>
                <c:pt idx="1465">
                  <c:v>14660</c:v>
                </c:pt>
                <c:pt idx="1466">
                  <c:v>14670</c:v>
                </c:pt>
                <c:pt idx="1467">
                  <c:v>14680</c:v>
                </c:pt>
                <c:pt idx="1468">
                  <c:v>14690</c:v>
                </c:pt>
                <c:pt idx="1469">
                  <c:v>14700</c:v>
                </c:pt>
                <c:pt idx="1470">
                  <c:v>14710</c:v>
                </c:pt>
                <c:pt idx="1471">
                  <c:v>14720</c:v>
                </c:pt>
                <c:pt idx="1472">
                  <c:v>14730</c:v>
                </c:pt>
                <c:pt idx="1473">
                  <c:v>14740</c:v>
                </c:pt>
                <c:pt idx="1474">
                  <c:v>14750</c:v>
                </c:pt>
                <c:pt idx="1475">
                  <c:v>14760</c:v>
                </c:pt>
                <c:pt idx="1476">
                  <c:v>14770</c:v>
                </c:pt>
                <c:pt idx="1477">
                  <c:v>14780</c:v>
                </c:pt>
                <c:pt idx="1478">
                  <c:v>14790</c:v>
                </c:pt>
                <c:pt idx="1479">
                  <c:v>14800</c:v>
                </c:pt>
                <c:pt idx="1480">
                  <c:v>14810</c:v>
                </c:pt>
                <c:pt idx="1481">
                  <c:v>14820</c:v>
                </c:pt>
                <c:pt idx="1482">
                  <c:v>14830</c:v>
                </c:pt>
                <c:pt idx="1483">
                  <c:v>14840</c:v>
                </c:pt>
                <c:pt idx="1484">
                  <c:v>14850</c:v>
                </c:pt>
                <c:pt idx="1485">
                  <c:v>14860</c:v>
                </c:pt>
                <c:pt idx="1486">
                  <c:v>14870</c:v>
                </c:pt>
                <c:pt idx="1487">
                  <c:v>14880</c:v>
                </c:pt>
                <c:pt idx="1488">
                  <c:v>14890</c:v>
                </c:pt>
                <c:pt idx="1489">
                  <c:v>14900</c:v>
                </c:pt>
                <c:pt idx="1490">
                  <c:v>14910</c:v>
                </c:pt>
                <c:pt idx="1491">
                  <c:v>14920</c:v>
                </c:pt>
                <c:pt idx="1492">
                  <c:v>14930</c:v>
                </c:pt>
                <c:pt idx="1493">
                  <c:v>14940</c:v>
                </c:pt>
                <c:pt idx="1494">
                  <c:v>14950</c:v>
                </c:pt>
                <c:pt idx="1495">
                  <c:v>14960</c:v>
                </c:pt>
                <c:pt idx="1496">
                  <c:v>14970</c:v>
                </c:pt>
                <c:pt idx="1497">
                  <c:v>14980</c:v>
                </c:pt>
                <c:pt idx="1498">
                  <c:v>14990</c:v>
                </c:pt>
                <c:pt idx="1499">
                  <c:v>15000</c:v>
                </c:pt>
                <c:pt idx="1500">
                  <c:v>15010</c:v>
                </c:pt>
                <c:pt idx="1501">
                  <c:v>15020</c:v>
                </c:pt>
                <c:pt idx="1502">
                  <c:v>15030</c:v>
                </c:pt>
                <c:pt idx="1503">
                  <c:v>15040</c:v>
                </c:pt>
                <c:pt idx="1504">
                  <c:v>15050</c:v>
                </c:pt>
                <c:pt idx="1505">
                  <c:v>15060</c:v>
                </c:pt>
                <c:pt idx="1506">
                  <c:v>15070</c:v>
                </c:pt>
                <c:pt idx="1507">
                  <c:v>15080</c:v>
                </c:pt>
                <c:pt idx="1508">
                  <c:v>15090</c:v>
                </c:pt>
                <c:pt idx="1509">
                  <c:v>15100</c:v>
                </c:pt>
                <c:pt idx="1510">
                  <c:v>15110</c:v>
                </c:pt>
                <c:pt idx="1511">
                  <c:v>15120</c:v>
                </c:pt>
                <c:pt idx="1512">
                  <c:v>15130</c:v>
                </c:pt>
                <c:pt idx="1513">
                  <c:v>15140</c:v>
                </c:pt>
                <c:pt idx="1514">
                  <c:v>15150</c:v>
                </c:pt>
                <c:pt idx="1515">
                  <c:v>15160</c:v>
                </c:pt>
                <c:pt idx="1516">
                  <c:v>15170</c:v>
                </c:pt>
                <c:pt idx="1517">
                  <c:v>15180</c:v>
                </c:pt>
                <c:pt idx="1518">
                  <c:v>15190</c:v>
                </c:pt>
                <c:pt idx="1519">
                  <c:v>15200</c:v>
                </c:pt>
                <c:pt idx="1520">
                  <c:v>15210</c:v>
                </c:pt>
                <c:pt idx="1521">
                  <c:v>15220</c:v>
                </c:pt>
                <c:pt idx="1522">
                  <c:v>15230</c:v>
                </c:pt>
                <c:pt idx="1523">
                  <c:v>15240</c:v>
                </c:pt>
                <c:pt idx="1524">
                  <c:v>15250</c:v>
                </c:pt>
                <c:pt idx="1525">
                  <c:v>15260</c:v>
                </c:pt>
                <c:pt idx="1526">
                  <c:v>15270</c:v>
                </c:pt>
                <c:pt idx="1527">
                  <c:v>15280</c:v>
                </c:pt>
                <c:pt idx="1528">
                  <c:v>15290</c:v>
                </c:pt>
                <c:pt idx="1529">
                  <c:v>15300</c:v>
                </c:pt>
                <c:pt idx="1530">
                  <c:v>15310</c:v>
                </c:pt>
                <c:pt idx="1531">
                  <c:v>15320</c:v>
                </c:pt>
                <c:pt idx="1532">
                  <c:v>15330</c:v>
                </c:pt>
                <c:pt idx="1533">
                  <c:v>15340</c:v>
                </c:pt>
                <c:pt idx="1534">
                  <c:v>15350</c:v>
                </c:pt>
                <c:pt idx="1535">
                  <c:v>15360</c:v>
                </c:pt>
                <c:pt idx="1536">
                  <c:v>15370</c:v>
                </c:pt>
                <c:pt idx="1537">
                  <c:v>15380</c:v>
                </c:pt>
                <c:pt idx="1538">
                  <c:v>15390</c:v>
                </c:pt>
                <c:pt idx="1539">
                  <c:v>15400</c:v>
                </c:pt>
                <c:pt idx="1540">
                  <c:v>15410</c:v>
                </c:pt>
                <c:pt idx="1541">
                  <c:v>15420</c:v>
                </c:pt>
                <c:pt idx="1542">
                  <c:v>15430</c:v>
                </c:pt>
                <c:pt idx="1543">
                  <c:v>15440</c:v>
                </c:pt>
                <c:pt idx="1544">
                  <c:v>15450</c:v>
                </c:pt>
                <c:pt idx="1545">
                  <c:v>15460</c:v>
                </c:pt>
                <c:pt idx="1546">
                  <c:v>15470</c:v>
                </c:pt>
                <c:pt idx="1547">
                  <c:v>15480</c:v>
                </c:pt>
                <c:pt idx="1548">
                  <c:v>15490</c:v>
                </c:pt>
                <c:pt idx="1549">
                  <c:v>15500</c:v>
                </c:pt>
                <c:pt idx="1550">
                  <c:v>15510</c:v>
                </c:pt>
                <c:pt idx="1551">
                  <c:v>15520</c:v>
                </c:pt>
                <c:pt idx="1552">
                  <c:v>15530</c:v>
                </c:pt>
                <c:pt idx="1553">
                  <c:v>15540</c:v>
                </c:pt>
                <c:pt idx="1554">
                  <c:v>15550</c:v>
                </c:pt>
                <c:pt idx="1555">
                  <c:v>15560</c:v>
                </c:pt>
                <c:pt idx="1556">
                  <c:v>15570</c:v>
                </c:pt>
                <c:pt idx="1557">
                  <c:v>15580</c:v>
                </c:pt>
                <c:pt idx="1558">
                  <c:v>15590</c:v>
                </c:pt>
                <c:pt idx="1559">
                  <c:v>15600</c:v>
                </c:pt>
                <c:pt idx="1560">
                  <c:v>15610</c:v>
                </c:pt>
                <c:pt idx="1561">
                  <c:v>15620</c:v>
                </c:pt>
                <c:pt idx="1562">
                  <c:v>15630</c:v>
                </c:pt>
                <c:pt idx="1563">
                  <c:v>15640</c:v>
                </c:pt>
                <c:pt idx="1564">
                  <c:v>15650</c:v>
                </c:pt>
                <c:pt idx="1565">
                  <c:v>15660</c:v>
                </c:pt>
                <c:pt idx="1566">
                  <c:v>15670</c:v>
                </c:pt>
                <c:pt idx="1567">
                  <c:v>15680</c:v>
                </c:pt>
                <c:pt idx="1568">
                  <c:v>15690</c:v>
                </c:pt>
                <c:pt idx="1569">
                  <c:v>15700</c:v>
                </c:pt>
                <c:pt idx="1570">
                  <c:v>15710</c:v>
                </c:pt>
                <c:pt idx="1571">
                  <c:v>15720</c:v>
                </c:pt>
                <c:pt idx="1572">
                  <c:v>15730</c:v>
                </c:pt>
                <c:pt idx="1573">
                  <c:v>15740</c:v>
                </c:pt>
                <c:pt idx="1574">
                  <c:v>15750</c:v>
                </c:pt>
                <c:pt idx="1575">
                  <c:v>15760</c:v>
                </c:pt>
                <c:pt idx="1576">
                  <c:v>15770</c:v>
                </c:pt>
                <c:pt idx="1577">
                  <c:v>15780</c:v>
                </c:pt>
                <c:pt idx="1578">
                  <c:v>15790</c:v>
                </c:pt>
                <c:pt idx="1579">
                  <c:v>15800</c:v>
                </c:pt>
                <c:pt idx="1580">
                  <c:v>15810</c:v>
                </c:pt>
                <c:pt idx="1581">
                  <c:v>15820</c:v>
                </c:pt>
                <c:pt idx="1582">
                  <c:v>15830</c:v>
                </c:pt>
                <c:pt idx="1583">
                  <c:v>15840</c:v>
                </c:pt>
                <c:pt idx="1584">
                  <c:v>15850</c:v>
                </c:pt>
                <c:pt idx="1585">
                  <c:v>15860</c:v>
                </c:pt>
                <c:pt idx="1586">
                  <c:v>15870</c:v>
                </c:pt>
                <c:pt idx="1587">
                  <c:v>15880</c:v>
                </c:pt>
                <c:pt idx="1588">
                  <c:v>15890</c:v>
                </c:pt>
                <c:pt idx="1589">
                  <c:v>15900</c:v>
                </c:pt>
                <c:pt idx="1590">
                  <c:v>15910</c:v>
                </c:pt>
                <c:pt idx="1591">
                  <c:v>15920</c:v>
                </c:pt>
                <c:pt idx="1592">
                  <c:v>15930</c:v>
                </c:pt>
                <c:pt idx="1593">
                  <c:v>15940</c:v>
                </c:pt>
                <c:pt idx="1594">
                  <c:v>15950</c:v>
                </c:pt>
                <c:pt idx="1595">
                  <c:v>15960</c:v>
                </c:pt>
                <c:pt idx="1596">
                  <c:v>15970</c:v>
                </c:pt>
                <c:pt idx="1597">
                  <c:v>15980</c:v>
                </c:pt>
                <c:pt idx="1598">
                  <c:v>15990</c:v>
                </c:pt>
                <c:pt idx="1599">
                  <c:v>16000</c:v>
                </c:pt>
                <c:pt idx="1600">
                  <c:v>16010</c:v>
                </c:pt>
                <c:pt idx="1601">
                  <c:v>16020</c:v>
                </c:pt>
                <c:pt idx="1602">
                  <c:v>16030</c:v>
                </c:pt>
                <c:pt idx="1603">
                  <c:v>16040</c:v>
                </c:pt>
                <c:pt idx="1604">
                  <c:v>16050</c:v>
                </c:pt>
                <c:pt idx="1605">
                  <c:v>16060</c:v>
                </c:pt>
                <c:pt idx="1606">
                  <c:v>16070</c:v>
                </c:pt>
                <c:pt idx="1607">
                  <c:v>16080</c:v>
                </c:pt>
                <c:pt idx="1608">
                  <c:v>16090</c:v>
                </c:pt>
                <c:pt idx="1609">
                  <c:v>16100</c:v>
                </c:pt>
                <c:pt idx="1610">
                  <c:v>16110</c:v>
                </c:pt>
                <c:pt idx="1611">
                  <c:v>16120</c:v>
                </c:pt>
                <c:pt idx="1612">
                  <c:v>16130</c:v>
                </c:pt>
                <c:pt idx="1613">
                  <c:v>16140</c:v>
                </c:pt>
                <c:pt idx="1614">
                  <c:v>16150</c:v>
                </c:pt>
                <c:pt idx="1615">
                  <c:v>16160</c:v>
                </c:pt>
                <c:pt idx="1616">
                  <c:v>16170</c:v>
                </c:pt>
                <c:pt idx="1617">
                  <c:v>16180</c:v>
                </c:pt>
                <c:pt idx="1618">
                  <c:v>16190</c:v>
                </c:pt>
                <c:pt idx="1619">
                  <c:v>16200</c:v>
                </c:pt>
                <c:pt idx="1620">
                  <c:v>16210</c:v>
                </c:pt>
                <c:pt idx="1621">
                  <c:v>16220</c:v>
                </c:pt>
                <c:pt idx="1622">
                  <c:v>16230</c:v>
                </c:pt>
                <c:pt idx="1623">
                  <c:v>16240</c:v>
                </c:pt>
                <c:pt idx="1624">
                  <c:v>16250</c:v>
                </c:pt>
                <c:pt idx="1625">
                  <c:v>16260</c:v>
                </c:pt>
                <c:pt idx="1626">
                  <c:v>16270</c:v>
                </c:pt>
                <c:pt idx="1627">
                  <c:v>16280</c:v>
                </c:pt>
                <c:pt idx="1628">
                  <c:v>16290</c:v>
                </c:pt>
                <c:pt idx="1629">
                  <c:v>16300</c:v>
                </c:pt>
                <c:pt idx="1630">
                  <c:v>16310</c:v>
                </c:pt>
                <c:pt idx="1631">
                  <c:v>16320</c:v>
                </c:pt>
                <c:pt idx="1632">
                  <c:v>16330</c:v>
                </c:pt>
                <c:pt idx="1633">
                  <c:v>16340</c:v>
                </c:pt>
                <c:pt idx="1634">
                  <c:v>16350</c:v>
                </c:pt>
                <c:pt idx="1635">
                  <c:v>16360</c:v>
                </c:pt>
                <c:pt idx="1636">
                  <c:v>16370</c:v>
                </c:pt>
                <c:pt idx="1637">
                  <c:v>16380</c:v>
                </c:pt>
                <c:pt idx="1638">
                  <c:v>16390</c:v>
                </c:pt>
                <c:pt idx="1639">
                  <c:v>16400</c:v>
                </c:pt>
                <c:pt idx="1640">
                  <c:v>16410</c:v>
                </c:pt>
                <c:pt idx="1641">
                  <c:v>16420</c:v>
                </c:pt>
                <c:pt idx="1642">
                  <c:v>16430</c:v>
                </c:pt>
                <c:pt idx="1643">
                  <c:v>16440</c:v>
                </c:pt>
                <c:pt idx="1644">
                  <c:v>16450</c:v>
                </c:pt>
                <c:pt idx="1645">
                  <c:v>16460</c:v>
                </c:pt>
                <c:pt idx="1646">
                  <c:v>16470</c:v>
                </c:pt>
                <c:pt idx="1647">
                  <c:v>16480</c:v>
                </c:pt>
                <c:pt idx="1648">
                  <c:v>16490</c:v>
                </c:pt>
                <c:pt idx="1649">
                  <c:v>16500</c:v>
                </c:pt>
                <c:pt idx="1650">
                  <c:v>16510</c:v>
                </c:pt>
                <c:pt idx="1651">
                  <c:v>16520</c:v>
                </c:pt>
                <c:pt idx="1652">
                  <c:v>16530</c:v>
                </c:pt>
                <c:pt idx="1653">
                  <c:v>16540</c:v>
                </c:pt>
                <c:pt idx="1654">
                  <c:v>16550</c:v>
                </c:pt>
                <c:pt idx="1655">
                  <c:v>16560</c:v>
                </c:pt>
                <c:pt idx="1656">
                  <c:v>16570</c:v>
                </c:pt>
                <c:pt idx="1657">
                  <c:v>16580</c:v>
                </c:pt>
                <c:pt idx="1658">
                  <c:v>16590</c:v>
                </c:pt>
                <c:pt idx="1659">
                  <c:v>16600</c:v>
                </c:pt>
                <c:pt idx="1660">
                  <c:v>16610</c:v>
                </c:pt>
                <c:pt idx="1661">
                  <c:v>16620</c:v>
                </c:pt>
                <c:pt idx="1662">
                  <c:v>16630</c:v>
                </c:pt>
                <c:pt idx="1663">
                  <c:v>16640</c:v>
                </c:pt>
                <c:pt idx="1664">
                  <c:v>16650</c:v>
                </c:pt>
                <c:pt idx="1665">
                  <c:v>16660</c:v>
                </c:pt>
                <c:pt idx="1666">
                  <c:v>16670</c:v>
                </c:pt>
                <c:pt idx="1667">
                  <c:v>16680</c:v>
                </c:pt>
                <c:pt idx="1668">
                  <c:v>16690</c:v>
                </c:pt>
                <c:pt idx="1669">
                  <c:v>16700</c:v>
                </c:pt>
                <c:pt idx="1670">
                  <c:v>16710</c:v>
                </c:pt>
                <c:pt idx="1671">
                  <c:v>16720</c:v>
                </c:pt>
                <c:pt idx="1672">
                  <c:v>16730</c:v>
                </c:pt>
                <c:pt idx="1673">
                  <c:v>16740</c:v>
                </c:pt>
                <c:pt idx="1674">
                  <c:v>16750</c:v>
                </c:pt>
                <c:pt idx="1675">
                  <c:v>16760</c:v>
                </c:pt>
                <c:pt idx="1676">
                  <c:v>16770</c:v>
                </c:pt>
                <c:pt idx="1677">
                  <c:v>16780</c:v>
                </c:pt>
                <c:pt idx="1678">
                  <c:v>16790</c:v>
                </c:pt>
                <c:pt idx="1679">
                  <c:v>16800</c:v>
                </c:pt>
                <c:pt idx="1680">
                  <c:v>16810</c:v>
                </c:pt>
                <c:pt idx="1681">
                  <c:v>16820</c:v>
                </c:pt>
                <c:pt idx="1682">
                  <c:v>16830</c:v>
                </c:pt>
                <c:pt idx="1683">
                  <c:v>16840</c:v>
                </c:pt>
                <c:pt idx="1684">
                  <c:v>16850</c:v>
                </c:pt>
                <c:pt idx="1685">
                  <c:v>16860</c:v>
                </c:pt>
                <c:pt idx="1686">
                  <c:v>16870</c:v>
                </c:pt>
                <c:pt idx="1687">
                  <c:v>16880</c:v>
                </c:pt>
                <c:pt idx="1688">
                  <c:v>16890</c:v>
                </c:pt>
                <c:pt idx="1689">
                  <c:v>16900</c:v>
                </c:pt>
                <c:pt idx="1690">
                  <c:v>16910</c:v>
                </c:pt>
                <c:pt idx="1691">
                  <c:v>16920</c:v>
                </c:pt>
                <c:pt idx="1692">
                  <c:v>16930</c:v>
                </c:pt>
                <c:pt idx="1693">
                  <c:v>16940</c:v>
                </c:pt>
                <c:pt idx="1694">
                  <c:v>16950</c:v>
                </c:pt>
                <c:pt idx="1695">
                  <c:v>16960</c:v>
                </c:pt>
                <c:pt idx="1696">
                  <c:v>16970</c:v>
                </c:pt>
                <c:pt idx="1697">
                  <c:v>16980</c:v>
                </c:pt>
                <c:pt idx="1698">
                  <c:v>16990</c:v>
                </c:pt>
                <c:pt idx="1699">
                  <c:v>17000</c:v>
                </c:pt>
                <c:pt idx="1700">
                  <c:v>17010</c:v>
                </c:pt>
                <c:pt idx="1701">
                  <c:v>17020</c:v>
                </c:pt>
                <c:pt idx="1702">
                  <c:v>17030</c:v>
                </c:pt>
                <c:pt idx="1703">
                  <c:v>17040</c:v>
                </c:pt>
                <c:pt idx="1704">
                  <c:v>17050</c:v>
                </c:pt>
                <c:pt idx="1705">
                  <c:v>17060</c:v>
                </c:pt>
                <c:pt idx="1706">
                  <c:v>17070</c:v>
                </c:pt>
                <c:pt idx="1707">
                  <c:v>17080</c:v>
                </c:pt>
                <c:pt idx="1708">
                  <c:v>17090</c:v>
                </c:pt>
                <c:pt idx="1709">
                  <c:v>17100</c:v>
                </c:pt>
                <c:pt idx="1710">
                  <c:v>17110</c:v>
                </c:pt>
                <c:pt idx="1711">
                  <c:v>17120</c:v>
                </c:pt>
                <c:pt idx="1712">
                  <c:v>17130</c:v>
                </c:pt>
                <c:pt idx="1713">
                  <c:v>17140</c:v>
                </c:pt>
                <c:pt idx="1714">
                  <c:v>17150</c:v>
                </c:pt>
                <c:pt idx="1715">
                  <c:v>17160</c:v>
                </c:pt>
                <c:pt idx="1716">
                  <c:v>17170</c:v>
                </c:pt>
                <c:pt idx="1717">
                  <c:v>17180</c:v>
                </c:pt>
                <c:pt idx="1718">
                  <c:v>17190</c:v>
                </c:pt>
                <c:pt idx="1719">
                  <c:v>17200</c:v>
                </c:pt>
                <c:pt idx="1720">
                  <c:v>17210</c:v>
                </c:pt>
                <c:pt idx="1721">
                  <c:v>17220</c:v>
                </c:pt>
                <c:pt idx="1722">
                  <c:v>17230</c:v>
                </c:pt>
                <c:pt idx="1723">
                  <c:v>17240</c:v>
                </c:pt>
                <c:pt idx="1724">
                  <c:v>17250</c:v>
                </c:pt>
                <c:pt idx="1725">
                  <c:v>17260</c:v>
                </c:pt>
                <c:pt idx="1726">
                  <c:v>17270</c:v>
                </c:pt>
                <c:pt idx="1727">
                  <c:v>17280</c:v>
                </c:pt>
                <c:pt idx="1728">
                  <c:v>17290</c:v>
                </c:pt>
                <c:pt idx="1729">
                  <c:v>17300</c:v>
                </c:pt>
                <c:pt idx="1730">
                  <c:v>17310</c:v>
                </c:pt>
                <c:pt idx="1731">
                  <c:v>17320</c:v>
                </c:pt>
                <c:pt idx="1732">
                  <c:v>17330</c:v>
                </c:pt>
                <c:pt idx="1733">
                  <c:v>17340</c:v>
                </c:pt>
                <c:pt idx="1734">
                  <c:v>17350</c:v>
                </c:pt>
                <c:pt idx="1735">
                  <c:v>17360</c:v>
                </c:pt>
                <c:pt idx="1736">
                  <c:v>17370</c:v>
                </c:pt>
                <c:pt idx="1737">
                  <c:v>17380</c:v>
                </c:pt>
                <c:pt idx="1738">
                  <c:v>17390</c:v>
                </c:pt>
                <c:pt idx="1739">
                  <c:v>17400</c:v>
                </c:pt>
                <c:pt idx="1740">
                  <c:v>17410</c:v>
                </c:pt>
                <c:pt idx="1741">
                  <c:v>17420</c:v>
                </c:pt>
                <c:pt idx="1742">
                  <c:v>17430</c:v>
                </c:pt>
                <c:pt idx="1743">
                  <c:v>17440</c:v>
                </c:pt>
                <c:pt idx="1744">
                  <c:v>17450</c:v>
                </c:pt>
                <c:pt idx="1745">
                  <c:v>17460</c:v>
                </c:pt>
                <c:pt idx="1746">
                  <c:v>17470</c:v>
                </c:pt>
                <c:pt idx="1747">
                  <c:v>17480</c:v>
                </c:pt>
                <c:pt idx="1748">
                  <c:v>17490</c:v>
                </c:pt>
                <c:pt idx="1749">
                  <c:v>17500</c:v>
                </c:pt>
                <c:pt idx="1750">
                  <c:v>17510</c:v>
                </c:pt>
                <c:pt idx="1751">
                  <c:v>17520</c:v>
                </c:pt>
                <c:pt idx="1752">
                  <c:v>17530</c:v>
                </c:pt>
                <c:pt idx="1753">
                  <c:v>17540</c:v>
                </c:pt>
                <c:pt idx="1754">
                  <c:v>17550</c:v>
                </c:pt>
                <c:pt idx="1755">
                  <c:v>17560</c:v>
                </c:pt>
                <c:pt idx="1756">
                  <c:v>17570</c:v>
                </c:pt>
                <c:pt idx="1757">
                  <c:v>17580</c:v>
                </c:pt>
                <c:pt idx="1758">
                  <c:v>17590</c:v>
                </c:pt>
                <c:pt idx="1759">
                  <c:v>17600</c:v>
                </c:pt>
                <c:pt idx="1760">
                  <c:v>17610</c:v>
                </c:pt>
                <c:pt idx="1761">
                  <c:v>17620</c:v>
                </c:pt>
                <c:pt idx="1762">
                  <c:v>17630</c:v>
                </c:pt>
                <c:pt idx="1763">
                  <c:v>17640</c:v>
                </c:pt>
                <c:pt idx="1764">
                  <c:v>17650</c:v>
                </c:pt>
                <c:pt idx="1765">
                  <c:v>17660</c:v>
                </c:pt>
                <c:pt idx="1766">
                  <c:v>17670</c:v>
                </c:pt>
                <c:pt idx="1767">
                  <c:v>17680</c:v>
                </c:pt>
                <c:pt idx="1768">
                  <c:v>17690</c:v>
                </c:pt>
                <c:pt idx="1769">
                  <c:v>17700</c:v>
                </c:pt>
                <c:pt idx="1770">
                  <c:v>17710</c:v>
                </c:pt>
                <c:pt idx="1771">
                  <c:v>17720</c:v>
                </c:pt>
                <c:pt idx="1772">
                  <c:v>17730</c:v>
                </c:pt>
                <c:pt idx="1773">
                  <c:v>17740</c:v>
                </c:pt>
                <c:pt idx="1774">
                  <c:v>17750</c:v>
                </c:pt>
                <c:pt idx="1775">
                  <c:v>17760</c:v>
                </c:pt>
                <c:pt idx="1776">
                  <c:v>17770</c:v>
                </c:pt>
                <c:pt idx="1777">
                  <c:v>17780</c:v>
                </c:pt>
                <c:pt idx="1778">
                  <c:v>17790</c:v>
                </c:pt>
                <c:pt idx="1779">
                  <c:v>17800</c:v>
                </c:pt>
                <c:pt idx="1780">
                  <c:v>17810</c:v>
                </c:pt>
                <c:pt idx="1781">
                  <c:v>17820</c:v>
                </c:pt>
                <c:pt idx="1782">
                  <c:v>17830</c:v>
                </c:pt>
                <c:pt idx="1783">
                  <c:v>17840</c:v>
                </c:pt>
                <c:pt idx="1784">
                  <c:v>17850</c:v>
                </c:pt>
                <c:pt idx="1785">
                  <c:v>17860</c:v>
                </c:pt>
                <c:pt idx="1786">
                  <c:v>17870</c:v>
                </c:pt>
                <c:pt idx="1787">
                  <c:v>17880</c:v>
                </c:pt>
                <c:pt idx="1788">
                  <c:v>17890</c:v>
                </c:pt>
                <c:pt idx="1789">
                  <c:v>17900</c:v>
                </c:pt>
                <c:pt idx="1790">
                  <c:v>17910</c:v>
                </c:pt>
                <c:pt idx="1791">
                  <c:v>17920</c:v>
                </c:pt>
                <c:pt idx="1792">
                  <c:v>17930</c:v>
                </c:pt>
                <c:pt idx="1793">
                  <c:v>17940</c:v>
                </c:pt>
                <c:pt idx="1794">
                  <c:v>17950</c:v>
                </c:pt>
                <c:pt idx="1795">
                  <c:v>17960</c:v>
                </c:pt>
                <c:pt idx="1796">
                  <c:v>17970</c:v>
                </c:pt>
                <c:pt idx="1797">
                  <c:v>17980</c:v>
                </c:pt>
                <c:pt idx="1798">
                  <c:v>17990</c:v>
                </c:pt>
                <c:pt idx="1799">
                  <c:v>18000</c:v>
                </c:pt>
                <c:pt idx="1800">
                  <c:v>18010</c:v>
                </c:pt>
                <c:pt idx="1801">
                  <c:v>18020</c:v>
                </c:pt>
                <c:pt idx="1802">
                  <c:v>18030</c:v>
                </c:pt>
                <c:pt idx="1803">
                  <c:v>18040</c:v>
                </c:pt>
                <c:pt idx="1804">
                  <c:v>18050</c:v>
                </c:pt>
                <c:pt idx="1805">
                  <c:v>18060</c:v>
                </c:pt>
                <c:pt idx="1806">
                  <c:v>18070</c:v>
                </c:pt>
                <c:pt idx="1807">
                  <c:v>18080</c:v>
                </c:pt>
                <c:pt idx="1808">
                  <c:v>18090</c:v>
                </c:pt>
                <c:pt idx="1809">
                  <c:v>18100</c:v>
                </c:pt>
                <c:pt idx="1810">
                  <c:v>18110</c:v>
                </c:pt>
                <c:pt idx="1811">
                  <c:v>18120</c:v>
                </c:pt>
                <c:pt idx="1812">
                  <c:v>18130</c:v>
                </c:pt>
                <c:pt idx="1813">
                  <c:v>18140</c:v>
                </c:pt>
                <c:pt idx="1814">
                  <c:v>18150</c:v>
                </c:pt>
                <c:pt idx="1815">
                  <c:v>18160</c:v>
                </c:pt>
                <c:pt idx="1816">
                  <c:v>18170</c:v>
                </c:pt>
                <c:pt idx="1817">
                  <c:v>18180</c:v>
                </c:pt>
                <c:pt idx="1818">
                  <c:v>18190</c:v>
                </c:pt>
                <c:pt idx="1819">
                  <c:v>18200</c:v>
                </c:pt>
                <c:pt idx="1820">
                  <c:v>18210</c:v>
                </c:pt>
                <c:pt idx="1821">
                  <c:v>18220</c:v>
                </c:pt>
                <c:pt idx="1822">
                  <c:v>18230</c:v>
                </c:pt>
                <c:pt idx="1823">
                  <c:v>18240</c:v>
                </c:pt>
                <c:pt idx="1824">
                  <c:v>18250</c:v>
                </c:pt>
                <c:pt idx="1825">
                  <c:v>18260</c:v>
                </c:pt>
                <c:pt idx="1826">
                  <c:v>18270</c:v>
                </c:pt>
                <c:pt idx="1827">
                  <c:v>18280</c:v>
                </c:pt>
                <c:pt idx="1828">
                  <c:v>18290</c:v>
                </c:pt>
                <c:pt idx="1829">
                  <c:v>18300</c:v>
                </c:pt>
                <c:pt idx="1830">
                  <c:v>18310</c:v>
                </c:pt>
                <c:pt idx="1831">
                  <c:v>18320</c:v>
                </c:pt>
                <c:pt idx="1832">
                  <c:v>18330</c:v>
                </c:pt>
                <c:pt idx="1833">
                  <c:v>18340</c:v>
                </c:pt>
                <c:pt idx="1834">
                  <c:v>18350</c:v>
                </c:pt>
                <c:pt idx="1835">
                  <c:v>18360</c:v>
                </c:pt>
                <c:pt idx="1836">
                  <c:v>18370</c:v>
                </c:pt>
                <c:pt idx="1837">
                  <c:v>18380</c:v>
                </c:pt>
                <c:pt idx="1838">
                  <c:v>18390</c:v>
                </c:pt>
                <c:pt idx="1839">
                  <c:v>18400</c:v>
                </c:pt>
                <c:pt idx="1840">
                  <c:v>18410</c:v>
                </c:pt>
                <c:pt idx="1841">
                  <c:v>18420</c:v>
                </c:pt>
                <c:pt idx="1842">
                  <c:v>18430</c:v>
                </c:pt>
                <c:pt idx="1843">
                  <c:v>18440</c:v>
                </c:pt>
                <c:pt idx="1844">
                  <c:v>18450</c:v>
                </c:pt>
                <c:pt idx="1845">
                  <c:v>18460</c:v>
                </c:pt>
                <c:pt idx="1846">
                  <c:v>18470</c:v>
                </c:pt>
                <c:pt idx="1847">
                  <c:v>18480</c:v>
                </c:pt>
                <c:pt idx="1848">
                  <c:v>18490</c:v>
                </c:pt>
                <c:pt idx="1849">
                  <c:v>18500</c:v>
                </c:pt>
                <c:pt idx="1850">
                  <c:v>18510</c:v>
                </c:pt>
                <c:pt idx="1851">
                  <c:v>18520</c:v>
                </c:pt>
                <c:pt idx="1852">
                  <c:v>18530</c:v>
                </c:pt>
                <c:pt idx="1853">
                  <c:v>18540</c:v>
                </c:pt>
                <c:pt idx="1854">
                  <c:v>18550</c:v>
                </c:pt>
                <c:pt idx="1855">
                  <c:v>18560</c:v>
                </c:pt>
                <c:pt idx="1856">
                  <c:v>18570</c:v>
                </c:pt>
                <c:pt idx="1857">
                  <c:v>18580</c:v>
                </c:pt>
                <c:pt idx="1858">
                  <c:v>18590</c:v>
                </c:pt>
                <c:pt idx="1859">
                  <c:v>18600</c:v>
                </c:pt>
                <c:pt idx="1860">
                  <c:v>18610</c:v>
                </c:pt>
                <c:pt idx="1861">
                  <c:v>18620</c:v>
                </c:pt>
                <c:pt idx="1862">
                  <c:v>18630</c:v>
                </c:pt>
                <c:pt idx="1863">
                  <c:v>18640</c:v>
                </c:pt>
                <c:pt idx="1864">
                  <c:v>18650</c:v>
                </c:pt>
                <c:pt idx="1865">
                  <c:v>18660</c:v>
                </c:pt>
                <c:pt idx="1866">
                  <c:v>18670</c:v>
                </c:pt>
                <c:pt idx="1867">
                  <c:v>18680</c:v>
                </c:pt>
                <c:pt idx="1868">
                  <c:v>18690</c:v>
                </c:pt>
                <c:pt idx="1869">
                  <c:v>18700</c:v>
                </c:pt>
                <c:pt idx="1870">
                  <c:v>18710</c:v>
                </c:pt>
                <c:pt idx="1871">
                  <c:v>18720</c:v>
                </c:pt>
                <c:pt idx="1872">
                  <c:v>18730</c:v>
                </c:pt>
                <c:pt idx="1873">
                  <c:v>18740</c:v>
                </c:pt>
                <c:pt idx="1874">
                  <c:v>18750</c:v>
                </c:pt>
                <c:pt idx="1875">
                  <c:v>18760</c:v>
                </c:pt>
                <c:pt idx="1876">
                  <c:v>18770</c:v>
                </c:pt>
                <c:pt idx="1877">
                  <c:v>18780</c:v>
                </c:pt>
                <c:pt idx="1878">
                  <c:v>18790</c:v>
                </c:pt>
                <c:pt idx="1879">
                  <c:v>18800</c:v>
                </c:pt>
                <c:pt idx="1880">
                  <c:v>18810</c:v>
                </c:pt>
                <c:pt idx="1881">
                  <c:v>18820</c:v>
                </c:pt>
                <c:pt idx="1882">
                  <c:v>18830</c:v>
                </c:pt>
                <c:pt idx="1883">
                  <c:v>18840</c:v>
                </c:pt>
                <c:pt idx="1884">
                  <c:v>18850</c:v>
                </c:pt>
                <c:pt idx="1885">
                  <c:v>18860</c:v>
                </c:pt>
                <c:pt idx="1886">
                  <c:v>18870</c:v>
                </c:pt>
                <c:pt idx="1887">
                  <c:v>18880</c:v>
                </c:pt>
                <c:pt idx="1888">
                  <c:v>18890</c:v>
                </c:pt>
                <c:pt idx="1889">
                  <c:v>18900</c:v>
                </c:pt>
                <c:pt idx="1890">
                  <c:v>18910</c:v>
                </c:pt>
                <c:pt idx="1891">
                  <c:v>18920</c:v>
                </c:pt>
                <c:pt idx="1892">
                  <c:v>18930</c:v>
                </c:pt>
                <c:pt idx="1893">
                  <c:v>18940</c:v>
                </c:pt>
                <c:pt idx="1894">
                  <c:v>18950</c:v>
                </c:pt>
                <c:pt idx="1895">
                  <c:v>18960</c:v>
                </c:pt>
                <c:pt idx="1896">
                  <c:v>18970</c:v>
                </c:pt>
                <c:pt idx="1897">
                  <c:v>18980</c:v>
                </c:pt>
                <c:pt idx="1898">
                  <c:v>18990</c:v>
                </c:pt>
              </c:numCache>
            </c:numRef>
          </c:xVal>
          <c:yVal>
            <c:numRef>
              <c:f>Sheet1!$B$2:$B$2350</c:f>
              <c:numCache>
                <c:formatCode>General</c:formatCode>
                <c:ptCount val="2349"/>
                <c:pt idx="0">
                  <c:v>1.986344997920891E-2</c:v>
                </c:pt>
                <c:pt idx="1">
                  <c:v>3.1301162068964765E-2</c:v>
                </c:pt>
                <c:pt idx="2">
                  <c:v>4.0840771384800516E-2</c:v>
                </c:pt>
                <c:pt idx="3">
                  <c:v>4.9324903171056263E-2</c:v>
                </c:pt>
                <c:pt idx="4">
                  <c:v>5.7101681972740327E-2</c:v>
                </c:pt>
                <c:pt idx="5">
                  <c:v>6.4357581662563321E-2</c:v>
                </c:pt>
                <c:pt idx="6">
                  <c:v>7.120713380510077E-2</c:v>
                </c:pt>
                <c:pt idx="7">
                  <c:v>7.7727020724459014E-2</c:v>
                </c:pt>
                <c:pt idx="8">
                  <c:v>8.3971747559029489E-2</c:v>
                </c:pt>
                <c:pt idx="9">
                  <c:v>8.998180093136135E-2</c:v>
                </c:pt>
                <c:pt idx="10">
                  <c:v>9.5788290315464236E-2</c:v>
                </c:pt>
                <c:pt idx="11">
                  <c:v>0.1014157709811274</c:v>
                </c:pt>
                <c:pt idx="12">
                  <c:v>0.1068840531949308</c:v>
                </c:pt>
                <c:pt idx="13">
                  <c:v>0.11220941165975067</c:v>
                </c:pt>
                <c:pt idx="14">
                  <c:v>0.11740542260167589</c:v>
                </c:pt>
                <c:pt idx="15">
                  <c:v>0.1224835602768221</c:v>
                </c:pt>
                <c:pt idx="16">
                  <c:v>0.12745363272199348</c:v>
                </c:pt>
                <c:pt idx="17">
                  <c:v>0.13232410695576757</c:v>
                </c:pt>
                <c:pt idx="18">
                  <c:v>0.13710235624255901</c:v>
                </c:pt>
                <c:pt idx="19">
                  <c:v>0.14179485120449536</c:v>
                </c:pt>
                <c:pt idx="20">
                  <c:v>0.14640730969418642</c:v>
                </c:pt>
                <c:pt idx="21">
                  <c:v>0.15094481586087521</c:v>
                </c:pt>
                <c:pt idx="22">
                  <c:v>0.15541191585020539</c:v>
                </c:pt>
                <c:pt idx="23">
                  <c:v>0.15981269553637273</c:v>
                </c:pt>
                <c:pt idx="24">
                  <c:v>0.16415084426566645</c:v>
                </c:pt>
                <c:pt idx="25">
                  <c:v>0.16842970758575265</c:v>
                </c:pt>
                <c:pt idx="26">
                  <c:v>0.17265233121286261</c:v>
                </c:pt>
                <c:pt idx="27">
                  <c:v>0.17682149796240595</c:v>
                </c:pt>
                <c:pt idx="28">
                  <c:v>0.18093975897940645</c:v>
                </c:pt>
                <c:pt idx="29">
                  <c:v>0.18500946031414003</c:v>
                </c:pt>
                <c:pt idx="30">
                  <c:v>0.18903276566828842</c:v>
                </c:pt>
                <c:pt idx="31">
                  <c:v>0.19301167596875402</c:v>
                </c:pt>
                <c:pt idx="32">
                  <c:v>0.19694804629656673</c:v>
                </c:pt>
                <c:pt idx="33">
                  <c:v>0.20084360059733775</c:v>
                </c:pt>
                <c:pt idx="34">
                  <c:v>0.20469994452047172</c:v>
                </c:pt>
                <c:pt idx="35">
                  <c:v>0.20851857667166773</c:v>
                </c:pt>
                <c:pt idx="36">
                  <c:v>0.21230089851328862</c:v>
                </c:pt>
                <c:pt idx="37">
                  <c:v>0.21604822310712196</c:v>
                </c:pt>
                <c:pt idx="38">
                  <c:v>0.21976178286169387</c:v>
                </c:pt>
                <c:pt idx="39">
                  <c:v>0.22344273642002144</c:v>
                </c:pt>
                <c:pt idx="40">
                  <c:v>0.2270921748022128</c:v>
                </c:pt>
                <c:pt idx="41">
                  <c:v>0.23071112689968681</c:v>
                </c:pt>
                <c:pt idx="42">
                  <c:v>0.23430056440321484</c:v>
                </c:pt>
                <c:pt idx="43">
                  <c:v>0.23786140623490359</c:v>
                </c:pt>
                <c:pt idx="44">
                  <c:v>0.2413945225441598</c:v>
                </c:pt>
                <c:pt idx="45">
                  <c:v>0.24490073831924211</c:v>
                </c:pt>
                <c:pt idx="46">
                  <c:v>0.24838083665891128</c:v>
                </c:pt>
                <c:pt idx="47">
                  <c:v>0.25183556174270144</c:v>
                </c:pt>
                <c:pt idx="48">
                  <c:v>0.25526562153325699</c:v>
                </c:pt>
                <c:pt idx="49">
                  <c:v>0.25867169023986714</c:v>
                </c:pt>
                <c:pt idx="50">
                  <c:v>0.26205441056864048</c:v>
                </c:pt>
                <c:pt idx="51">
                  <c:v>0.26541439578161125</c:v>
                </c:pt>
                <c:pt idx="52">
                  <c:v>0.26875223158435135</c:v>
                </c:pt>
                <c:pt idx="53">
                  <c:v>0.27206847785933452</c:v>
                </c:pt>
                <c:pt idx="54">
                  <c:v>0.27536367026026537</c:v>
                </c:pt>
                <c:pt idx="55">
                  <c:v>0.27863832168085539</c:v>
                </c:pt>
                <c:pt idx="56">
                  <c:v>0.2818929236099818</c:v>
                </c:pt>
                <c:pt idx="57">
                  <c:v>0.2851279473838606</c:v>
                </c:pt>
                <c:pt idx="58">
                  <c:v>0.28834384534469548</c:v>
                </c:pt>
                <c:pt idx="59">
                  <c:v>0.29154105191424767</c:v>
                </c:pt>
                <c:pt idx="60">
                  <c:v>0.29471998458988696</c:v>
                </c:pt>
                <c:pt idx="61">
                  <c:v>0.29788104486989964</c:v>
                </c:pt>
                <c:pt idx="62">
                  <c:v>0.30102461911413109</c:v>
                </c:pt>
                <c:pt idx="63">
                  <c:v>0.30415107934543678</c:v>
                </c:pt>
                <c:pt idx="64">
                  <c:v>0.3072607839968729</c:v>
                </c:pt>
                <c:pt idx="65">
                  <c:v>0.31035407860907416</c:v>
                </c:pt>
                <c:pt idx="66">
                  <c:v>0.31343129648184487</c:v>
                </c:pt>
                <c:pt idx="67">
                  <c:v>0.31649275928360499</c:v>
                </c:pt>
                <c:pt idx="68">
                  <c:v>0.31953877762199673</c:v>
                </c:pt>
                <c:pt idx="69">
                  <c:v>0.32256965157865125</c:v>
                </c:pt>
                <c:pt idx="70">
                  <c:v>0.32558567121084614</c:v>
                </c:pt>
                <c:pt idx="71">
                  <c:v>0.32858711702254206</c:v>
                </c:pt>
                <c:pt idx="72">
                  <c:v>0.33157426040706195</c:v>
                </c:pt>
                <c:pt idx="73">
                  <c:v>0.33454736406348795</c:v>
                </c:pt>
                <c:pt idx="74">
                  <c:v>0.33750668238866899</c:v>
                </c:pt>
                <c:pt idx="75">
                  <c:v>0.34045246184657058</c:v>
                </c:pt>
                <c:pt idx="76">
                  <c:v>0.34338494131656105</c:v>
                </c:pt>
                <c:pt idx="77">
                  <c:v>0.34630435242209046</c:v>
                </c:pt>
                <c:pt idx="78">
                  <c:v>0.34921091984110064</c:v>
                </c:pt>
                <c:pt idx="79">
                  <c:v>0.35210486159940552</c:v>
                </c:pt>
                <c:pt idx="80">
                  <c:v>0.35498638934817095</c:v>
                </c:pt>
                <c:pt idx="81">
                  <c:v>0.35785570862654531</c:v>
                </c:pt>
                <c:pt idx="82">
                  <c:v>0.36071301911040216</c:v>
                </c:pt>
                <c:pt idx="83">
                  <c:v>0.36355851484809382</c:v>
                </c:pt>
                <c:pt idx="84">
                  <c:v>0.36639238448403599</c:v>
                </c:pt>
                <c:pt idx="85">
                  <c:v>0.3692148114708837</c:v>
                </c:pt>
                <c:pt idx="86">
                  <c:v>0.37202597427101891</c:v>
                </c:pt>
                <c:pt idx="87">
                  <c:v>0.37482604654798773</c:v>
                </c:pt>
                <c:pt idx="88">
                  <c:v>0.37761519734851223</c:v>
                </c:pt>
                <c:pt idx="89">
                  <c:v>0.38039359127563022</c:v>
                </c:pt>
                <c:pt idx="90">
                  <c:v>0.38316138865349619</c:v>
                </c:pt>
                <c:pt idx="91">
                  <c:v>0.3859187456843296</c:v>
                </c:pt>
                <c:pt idx="92">
                  <c:v>0.38866581459796368</c:v>
                </c:pt>
                <c:pt idx="93">
                  <c:v>0.39140274379442314</c:v>
                </c:pt>
                <c:pt idx="94">
                  <c:v>0.3941296779799251</c:v>
                </c:pt>
                <c:pt idx="95">
                  <c:v>0.39684675829666854</c:v>
                </c:pt>
                <c:pt idx="96">
                  <c:v>0.39955412244676652</c:v>
                </c:pt>
                <c:pt idx="97">
                  <c:v>0.40225190481063255</c:v>
                </c:pt>
                <c:pt idx="98">
                  <c:v>0.40494023656013134</c:v>
                </c:pt>
                <c:pt idx="99">
                  <c:v>0.40761924576677155</c:v>
                </c:pt>
                <c:pt idx="100">
                  <c:v>0.41028905750520767</c:v>
                </c:pt>
                <c:pt idx="101">
                  <c:v>0.41294979395229581</c:v>
                </c:pt>
                <c:pt idx="102">
                  <c:v>0.41560157448193913</c:v>
                </c:pt>
                <c:pt idx="103">
                  <c:v>0.41824451575594013</c:v>
                </c:pt>
                <c:pt idx="104">
                  <c:v>0.42087873181106328</c:v>
                </c:pt>
                <c:pt idx="105">
                  <c:v>0.42350433414250072</c:v>
                </c:pt>
                <c:pt idx="106">
                  <c:v>0.42612143178392448</c:v>
                </c:pt>
                <c:pt idx="107">
                  <c:v>0.42873013138429356</c:v>
                </c:pt>
                <c:pt idx="108">
                  <c:v>0.43133053728157467</c:v>
                </c:pt>
                <c:pt idx="109">
                  <c:v>0.43392275157353194</c:v>
                </c:pt>
                <c:pt idx="110">
                  <c:v>0.43650687418572365</c:v>
                </c:pt>
                <c:pt idx="111">
                  <c:v>0.43908300293684199</c:v>
                </c:pt>
                <c:pt idx="112">
                  <c:v>0.4416512336015242</c:v>
                </c:pt>
                <c:pt idx="113">
                  <c:v>0.44421165997074968</c:v>
                </c:pt>
                <c:pt idx="114">
                  <c:v>0.44676437390994173</c:v>
                </c:pt>
                <c:pt idx="115">
                  <c:v>0.4493094654148756</c:v>
                </c:pt>
                <c:pt idx="116">
                  <c:v>0.45184702266549903</c:v>
                </c:pt>
                <c:pt idx="117">
                  <c:v>0.45437713207775215</c:v>
                </c:pt>
                <c:pt idx="118">
                  <c:v>0.45689987835348872</c:v>
                </c:pt>
                <c:pt idx="119">
                  <c:v>0.4594153445285728</c:v>
                </c:pt>
                <c:pt idx="120">
                  <c:v>0.46192361201923882</c:v>
                </c:pt>
                <c:pt idx="121">
                  <c:v>0.46442476066678978</c:v>
                </c:pt>
                <c:pt idx="122">
                  <c:v>0.46691886878070432</c:v>
                </c:pt>
                <c:pt idx="123">
                  <c:v>0.46940601318022612</c:v>
                </c:pt>
                <c:pt idx="124">
                  <c:v>0.4718862692344955</c:v>
                </c:pt>
                <c:pt idx="125">
                  <c:v>0.47435971090129192</c:v>
                </c:pt>
                <c:pt idx="126">
                  <c:v>0.47682641076443694</c:v>
                </c:pt>
                <c:pt idx="127">
                  <c:v>0.47928644006992599</c:v>
                </c:pt>
                <c:pt idx="128">
                  <c:v>0.48173986876083075</c:v>
                </c:pt>
                <c:pt idx="129">
                  <c:v>0.48418676551103007</c:v>
                </c:pt>
                <c:pt idx="130">
                  <c:v>0.48662719775781371</c:v>
                </c:pt>
                <c:pt idx="131">
                  <c:v>0.48906123173340865</c:v>
                </c:pt>
                <c:pt idx="132">
                  <c:v>0.49148893249546677</c:v>
                </c:pt>
                <c:pt idx="133">
                  <c:v>0.49391036395655868</c:v>
                </c:pt>
                <c:pt idx="134">
                  <c:v>0.49632558891271444</c:v>
                </c:pt>
                <c:pt idx="135">
                  <c:v>0.4987346690710433</c:v>
                </c:pt>
                <c:pt idx="136">
                  <c:v>0.50113766507647761</c:v>
                </c:pt>
                <c:pt idx="137">
                  <c:v>0.5035346365376635</c:v>
                </c:pt>
                <c:pt idx="138">
                  <c:v>0.50592564205204404</c:v>
                </c:pt>
                <c:pt idx="139">
                  <c:v>0.50831073923015346</c:v>
                </c:pt>
                <c:pt idx="140">
                  <c:v>0.51068998471916405</c:v>
                </c:pt>
                <c:pt idx="141">
                  <c:v>0.51306343422570233</c:v>
                </c:pt>
                <c:pt idx="142">
                  <c:v>0.51543114253797451</c:v>
                </c:pt>
                <c:pt idx="143">
                  <c:v>0.51779316354721716</c:v>
                </c:pt>
                <c:pt idx="144">
                  <c:v>0.52014955026849963</c:v>
                </c:pt>
                <c:pt idx="145">
                  <c:v>0.5225003548609094</c:v>
                </c:pt>
                <c:pt idx="146">
                  <c:v>0.52484562864713202</c:v>
                </c:pt>
                <c:pt idx="147">
                  <c:v>0.52718542213245756</c:v>
                </c:pt>
                <c:pt idx="148">
                  <c:v>0.52951978502322639</c:v>
                </c:pt>
                <c:pt idx="149">
                  <c:v>0.53184876624473931</c:v>
                </c:pt>
                <c:pt idx="150">
                  <c:v>0.53417241395865089</c:v>
                </c:pt>
                <c:pt idx="151">
                  <c:v>0.53649077557986069</c:v>
                </c:pt>
                <c:pt idx="152">
                  <c:v>0.53880389779292226</c:v>
                </c:pt>
                <c:pt idx="153">
                  <c:v>0.54111182656799017</c:v>
                </c:pt>
                <c:pt idx="154">
                  <c:v>0.54341460717631296</c:v>
                </c:pt>
                <c:pt idx="155">
                  <c:v>0.54571228420529638</c:v>
                </c:pt>
                <c:pt idx="156">
                  <c:v>0.54800490157314508</c:v>
                </c:pt>
                <c:pt idx="157">
                  <c:v>0.55029250254310014</c:v>
                </c:pt>
                <c:pt idx="158">
                  <c:v>0.5525751297372864</c:v>
                </c:pt>
                <c:pt idx="159">
                  <c:v>0.55485282515018297</c:v>
                </c:pt>
                <c:pt idx="160">
                  <c:v>0.55712563016172378</c:v>
                </c:pt>
                <c:pt idx="161">
                  <c:v>0.55939358555004981</c:v>
                </c:pt>
                <c:pt idx="162">
                  <c:v>0.56165673150391937</c:v>
                </c:pt>
                <c:pt idx="163">
                  <c:v>0.56391510763478314</c:v>
                </c:pt>
                <c:pt idx="164">
                  <c:v>0.5661687529885473</c:v>
                </c:pt>
                <c:pt idx="165">
                  <c:v>0.56841770605701947</c:v>
                </c:pt>
                <c:pt idx="166">
                  <c:v>0.57066200478906171</c:v>
                </c:pt>
                <c:pt idx="167">
                  <c:v>0.57290168660145013</c:v>
                </c:pt>
                <c:pt idx="168">
                  <c:v>0.57513678838945514</c:v>
                </c:pt>
                <c:pt idx="169">
                  <c:v>0.57736734653714961</c:v>
                </c:pt>
                <c:pt idx="170">
                  <c:v>0.57959339692745604</c:v>
                </c:pt>
                <c:pt idx="171">
                  <c:v>0.58181497495193324</c:v>
                </c:pt>
                <c:pt idx="172">
                  <c:v>0.58403211552032253</c:v>
                </c:pt>
                <c:pt idx="173">
                  <c:v>0.58624485306985219</c:v>
                </c:pt>
                <c:pt idx="174">
                  <c:v>0.58845322157430624</c:v>
                </c:pt>
                <c:pt idx="175">
                  <c:v>0.59065725455287532</c:v>
                </c:pt>
                <c:pt idx="176">
                  <c:v>0.59285698507878193</c:v>
                </c:pt>
                <c:pt idx="177">
                  <c:v>0.5950524457877</c:v>
                </c:pt>
                <c:pt idx="178">
                  <c:v>0.59724366888596547</c:v>
                </c:pt>
                <c:pt idx="179">
                  <c:v>0.59943068615859063</c:v>
                </c:pt>
                <c:pt idx="180">
                  <c:v>0.60161352897708231</c:v>
                </c:pt>
                <c:pt idx="181">
                  <c:v>0.60379222830707602</c:v>
                </c:pt>
                <c:pt idx="182">
                  <c:v>0.6059668147157824</c:v>
                </c:pt>
                <c:pt idx="183">
                  <c:v>0.6081373183792661</c:v>
                </c:pt>
                <c:pt idx="184">
                  <c:v>0.61030376908954431</c:v>
                </c:pt>
                <c:pt idx="185">
                  <c:v>0.61246619626152088</c:v>
                </c:pt>
                <c:pt idx="186">
                  <c:v>0.61462462893976522</c:v>
                </c:pt>
                <c:pt idx="187">
                  <c:v>0.61677909580512202</c:v>
                </c:pt>
                <c:pt idx="188">
                  <c:v>0.61892962518117978</c:v>
                </c:pt>
                <c:pt idx="189">
                  <c:v>0.62107624504058345</c:v>
                </c:pt>
                <c:pt idx="190">
                  <c:v>0.62321898301120726</c:v>
                </c:pt>
                <c:pt idx="191">
                  <c:v>0.62535786638218338</c:v>
                </c:pt>
                <c:pt idx="192">
                  <c:v>0.62749292210979757</c:v>
                </c:pt>
                <c:pt idx="193">
                  <c:v>0.62962417682325078</c:v>
                </c:pt>
                <c:pt idx="194">
                  <c:v>0.63175165683029233</c:v>
                </c:pt>
                <c:pt idx="195">
                  <c:v>0.6338753881227257</c:v>
                </c:pt>
                <c:pt idx="196">
                  <c:v>0.63599539638179803</c:v>
                </c:pt>
                <c:pt idx="197">
                  <c:v>0.63811170698346198</c:v>
                </c:pt>
                <c:pt idx="198">
                  <c:v>0.6402243450035312</c:v>
                </c:pt>
                <c:pt idx="199">
                  <c:v>0.64233333522271885</c:v>
                </c:pt>
                <c:pt idx="200">
                  <c:v>0.6444387021315654</c:v>
                </c:pt>
                <c:pt idx="201">
                  <c:v>0.64654046993526304</c:v>
                </c:pt>
                <c:pt idx="202">
                  <c:v>0.64863866255837654</c:v>
                </c:pt>
                <c:pt idx="203">
                  <c:v>0.65073330364946025</c:v>
                </c:pt>
                <c:pt idx="204">
                  <c:v>0.6528244165855801</c:v>
                </c:pt>
                <c:pt idx="205">
                  <c:v>0.65491202447673746</c:v>
                </c:pt>
                <c:pt idx="206">
                  <c:v>0.65699615017019952</c:v>
                </c:pt>
                <c:pt idx="207">
                  <c:v>0.65907681625474446</c:v>
                </c:pt>
                <c:pt idx="208">
                  <c:v>0.66115404506480746</c:v>
                </c:pt>
                <c:pt idx="209">
                  <c:v>0.66322785868455303</c:v>
                </c:pt>
                <c:pt idx="210">
                  <c:v>0.66529827895185134</c:v>
                </c:pt>
                <c:pt idx="211">
                  <c:v>0.66736532746218169</c:v>
                </c:pt>
                <c:pt idx="212">
                  <c:v>0.66942902557245321</c:v>
                </c:pt>
                <c:pt idx="213">
                  <c:v>0.67148939440474531</c:v>
                </c:pt>
                <c:pt idx="214">
                  <c:v>0.67354645484997333</c:v>
                </c:pt>
                <c:pt idx="215">
                  <c:v>0.67560022757148386</c:v>
                </c:pt>
                <c:pt idx="216">
                  <c:v>0.6776507330085747</c:v>
                </c:pt>
                <c:pt idx="217">
                  <c:v>0.67969799137994091</c:v>
                </c:pt>
                <c:pt idx="218">
                  <c:v>0.68174202268706052</c:v>
                </c:pt>
                <c:pt idx="219">
                  <c:v>0.68378284671750611</c:v>
                </c:pt>
                <c:pt idx="220">
                  <c:v>0.68582048304819576</c:v>
                </c:pt>
                <c:pt idx="221">
                  <c:v>0.68785495104857408</c:v>
                </c:pt>
                <c:pt idx="222">
                  <c:v>0.6898862698837398</c:v>
                </c:pt>
                <c:pt idx="223">
                  <c:v>0.69191445851750211</c:v>
                </c:pt>
                <c:pt idx="224">
                  <c:v>0.69393953571539047</c:v>
                </c:pt>
                <c:pt idx="225">
                  <c:v>0.69596152004759093</c:v>
                </c:pt>
                <c:pt idx="226">
                  <c:v>0.69798042989184184</c:v>
                </c:pt>
                <c:pt idx="227">
                  <c:v>0.69999628343626041</c:v>
                </c:pt>
                <c:pt idx="228">
                  <c:v>0.70200909868212635</c:v>
                </c:pt>
                <c:pt idx="229">
                  <c:v>0.70401889344660618</c:v>
                </c:pt>
                <c:pt idx="230">
                  <c:v>0.70602568536542543</c:v>
                </c:pt>
                <c:pt idx="231">
                  <c:v>0.70802949189549924</c:v>
                </c:pt>
                <c:pt idx="232">
                  <c:v>0.71003033031750251</c:v>
                </c:pt>
                <c:pt idx="233">
                  <c:v>0.71202821773839986</c:v>
                </c:pt>
                <c:pt idx="234">
                  <c:v>0.71402317109392577</c:v>
                </c:pt>
                <c:pt idx="235">
                  <c:v>0.71601520715101674</c:v>
                </c:pt>
                <c:pt idx="236">
                  <c:v>0.71800434251020717</c:v>
                </c:pt>
                <c:pt idx="237">
                  <c:v>0.71999059360796958</c:v>
                </c:pt>
                <c:pt idx="238">
                  <c:v>0.72197397671902142</c:v>
                </c:pt>
                <c:pt idx="239">
                  <c:v>0.72395450795858507</c:v>
                </c:pt>
                <c:pt idx="240">
                  <c:v>0.72593220328460839</c:v>
                </c:pt>
                <c:pt idx="241">
                  <c:v>0.72790707849994774</c:v>
                </c:pt>
                <c:pt idx="242">
                  <c:v>0.72987914925450637</c:v>
                </c:pt>
                <c:pt idx="243">
                  <c:v>0.73184843104733988</c:v>
                </c:pt>
                <c:pt idx="244">
                  <c:v>0.73381493922872165</c:v>
                </c:pt>
                <c:pt idx="245">
                  <c:v>0.73577868900217003</c:v>
                </c:pt>
                <c:pt idx="246">
                  <c:v>0.73773969542644624</c:v>
                </c:pt>
                <c:pt idx="247">
                  <c:v>0.73969797341750765</c:v>
                </c:pt>
                <c:pt idx="248">
                  <c:v>0.74165353775043563</c:v>
                </c:pt>
                <c:pt idx="249">
                  <c:v>0.74360640306132531</c:v>
                </c:pt>
                <c:pt idx="250">
                  <c:v>0.74555658384914136</c:v>
                </c:pt>
                <c:pt idx="251">
                  <c:v>0.74750409447754707</c:v>
                </c:pt>
                <c:pt idx="252">
                  <c:v>0.7494489491766958</c:v>
                </c:pt>
                <c:pt idx="253">
                  <c:v>0.75139116204499512</c:v>
                </c:pt>
                <c:pt idx="254">
                  <c:v>0.7533307470508398</c:v>
                </c:pt>
                <c:pt idx="255">
                  <c:v>0.75526771803431791</c:v>
                </c:pt>
                <c:pt idx="256">
                  <c:v>0.75720208870888106</c:v>
                </c:pt>
                <c:pt idx="257">
                  <c:v>0.75913387266299714</c:v>
                </c:pt>
                <c:pt idx="258">
                  <c:v>0.76106308336176165</c:v>
                </c:pt>
                <c:pt idx="259">
                  <c:v>0.7629897341484978</c:v>
                </c:pt>
                <c:pt idx="260">
                  <c:v>0.76491383824631398</c:v>
                </c:pt>
                <c:pt idx="261">
                  <c:v>0.76683540875964906</c:v>
                </c:pt>
                <c:pt idx="262">
                  <c:v>0.76875445867578052</c:v>
                </c:pt>
                <c:pt idx="263">
                  <c:v>0.77067100086631768</c:v>
                </c:pt>
                <c:pt idx="264">
                  <c:v>0.77258504808866446</c:v>
                </c:pt>
                <c:pt idx="265">
                  <c:v>0.7744966129874582</c:v>
                </c:pt>
                <c:pt idx="266">
                  <c:v>0.77640570809598741</c:v>
                </c:pt>
                <c:pt idx="267">
                  <c:v>0.77831234583758546</c:v>
                </c:pt>
                <c:pt idx="268">
                  <c:v>0.78021653852700223</c:v>
                </c:pt>
                <c:pt idx="269">
                  <c:v>0.7821182983717504</c:v>
                </c:pt>
                <c:pt idx="270">
                  <c:v>0.78401763747343745</c:v>
                </c:pt>
                <c:pt idx="271">
                  <c:v>0.78591456782906566</c:v>
                </c:pt>
                <c:pt idx="272">
                  <c:v>0.78780910133232407</c:v>
                </c:pt>
                <c:pt idx="273">
                  <c:v>0.78970124977484557</c:v>
                </c:pt>
                <c:pt idx="274">
                  <c:v>0.7915910248474588</c:v>
                </c:pt>
                <c:pt idx="275">
                  <c:v>0.79347843814140862</c:v>
                </c:pt>
                <c:pt idx="276">
                  <c:v>0.79536350114956267</c:v>
                </c:pt>
                <c:pt idx="277">
                  <c:v>0.79724622526760025</c:v>
                </c:pt>
                <c:pt idx="278">
                  <c:v>0.79912662179517724</c:v>
                </c:pt>
                <c:pt idx="279">
                  <c:v>0.80100470193707984</c:v>
                </c:pt>
                <c:pt idx="280">
                  <c:v>0.80288047680435448</c:v>
                </c:pt>
                <c:pt idx="281">
                  <c:v>0.80475395741542388</c:v>
                </c:pt>
                <c:pt idx="282">
                  <c:v>0.80662515469718332</c:v>
                </c:pt>
                <c:pt idx="283">
                  <c:v>0.80849407948608221</c:v>
                </c:pt>
                <c:pt idx="284">
                  <c:v>0.8103607425291901</c:v>
                </c:pt>
                <c:pt idx="285">
                  <c:v>0.8122251544852418</c:v>
                </c:pt>
                <c:pt idx="286">
                  <c:v>0.81408732592567068</c:v>
                </c:pt>
                <c:pt idx="287">
                  <c:v>0.81594726733562661</c:v>
                </c:pt>
                <c:pt idx="288">
                  <c:v>0.81780498911497601</c:v>
                </c:pt>
                <c:pt idx="289">
                  <c:v>0.81966050157928694</c:v>
                </c:pt>
                <c:pt idx="290">
                  <c:v>0.821513814960802</c:v>
                </c:pt>
                <c:pt idx="291">
                  <c:v>0.82336493940939648</c:v>
                </c:pt>
                <c:pt idx="292">
                  <c:v>0.82521388499351844</c:v>
                </c:pt>
                <c:pt idx="293">
                  <c:v>0.82706066170111769</c:v>
                </c:pt>
                <c:pt idx="294">
                  <c:v>0.82890527944056402</c:v>
                </c:pt>
                <c:pt idx="295">
                  <c:v>0.8307477480415445</c:v>
                </c:pt>
                <c:pt idx="296">
                  <c:v>0.83258807725595418</c:v>
                </c:pt>
                <c:pt idx="297">
                  <c:v>0.83442627675877146</c:v>
                </c:pt>
                <c:pt idx="298">
                  <c:v>0.83626235614892108</c:v>
                </c:pt>
                <c:pt idx="299">
                  <c:v>0.83809632495012065</c:v>
                </c:pt>
                <c:pt idx="300">
                  <c:v>0.83992819261172602</c:v>
                </c:pt>
                <c:pt idx="301">
                  <c:v>0.84175796850954621</c:v>
                </c:pt>
                <c:pt idx="302">
                  <c:v>0.8435856619466674</c:v>
                </c:pt>
                <c:pt idx="303">
                  <c:v>0.84541128215425032</c:v>
                </c:pt>
                <c:pt idx="304">
                  <c:v>0.84723483829231994</c:v>
                </c:pt>
                <c:pt idx="305">
                  <c:v>0.84905633945054815</c:v>
                </c:pt>
                <c:pt idx="306">
                  <c:v>0.85087579464901963</c:v>
                </c:pt>
                <c:pt idx="307">
                  <c:v>0.8526932128389898</c:v>
                </c:pt>
                <c:pt idx="308">
                  <c:v>0.85450860290363406</c:v>
                </c:pt>
                <c:pt idx="309">
                  <c:v>0.85632197365877827</c:v>
                </c:pt>
                <c:pt idx="310">
                  <c:v>0.85813333385363433</c:v>
                </c:pt>
                <c:pt idx="311">
                  <c:v>0.85994269217150598</c:v>
                </c:pt>
                <c:pt idx="312">
                  <c:v>0.8617500572305008</c:v>
                </c:pt>
                <c:pt idx="313">
                  <c:v>0.86355543758422471</c:v>
                </c:pt>
                <c:pt idx="314">
                  <c:v>0.86535884172246758</c:v>
                </c:pt>
                <c:pt idx="315">
                  <c:v>0.86716027807188512</c:v>
                </c:pt>
                <c:pt idx="316">
                  <c:v>0.86895975499665834</c:v>
                </c:pt>
                <c:pt idx="317">
                  <c:v>0.87075728079915748</c:v>
                </c:pt>
                <c:pt idx="318">
                  <c:v>0.87255286372059415</c:v>
                </c:pt>
                <c:pt idx="319">
                  <c:v>0.87434651194165547</c:v>
                </c:pt>
                <c:pt idx="320">
                  <c:v>0.87613823358313891</c:v>
                </c:pt>
                <c:pt idx="321">
                  <c:v>0.87792803670658004</c:v>
                </c:pt>
                <c:pt idx="322">
                  <c:v>0.87971592931486109</c:v>
                </c:pt>
                <c:pt idx="323">
                  <c:v>0.88150191935282207</c:v>
                </c:pt>
                <c:pt idx="324">
                  <c:v>0.88328601470785617</c:v>
                </c:pt>
                <c:pt idx="325">
                  <c:v>0.88506822321050749</c:v>
                </c:pt>
                <c:pt idx="326">
                  <c:v>0.88684855263504181</c:v>
                </c:pt>
                <c:pt idx="327">
                  <c:v>0.88862701070003425</c:v>
                </c:pt>
                <c:pt idx="328">
                  <c:v>0.89040360506892957</c:v>
                </c:pt>
                <c:pt idx="329">
                  <c:v>0.89217834335060486</c:v>
                </c:pt>
                <c:pt idx="330">
                  <c:v>0.89395123309991897</c:v>
                </c:pt>
                <c:pt idx="331">
                  <c:v>0.89572228181826397</c:v>
                </c:pt>
                <c:pt idx="332">
                  <c:v>0.89749149695409591</c:v>
                </c:pt>
                <c:pt idx="333">
                  <c:v>0.89925888590347347</c:v>
                </c:pt>
                <c:pt idx="334">
                  <c:v>0.90102445601057535</c:v>
                </c:pt>
                <c:pt idx="335">
                  <c:v>0.90278821456822456</c:v>
                </c:pt>
                <c:pt idx="336">
                  <c:v>0.90455016881839378</c:v>
                </c:pt>
                <c:pt idx="337">
                  <c:v>0.90631032595271332</c:v>
                </c:pt>
                <c:pt idx="338">
                  <c:v>0.90806869311296479</c:v>
                </c:pt>
                <c:pt idx="339">
                  <c:v>0.9098252773915777</c:v>
                </c:pt>
                <c:pt idx="340">
                  <c:v>0.91158008583211259</c:v>
                </c:pt>
                <c:pt idx="341">
                  <c:v>0.91333312542973721</c:v>
                </c:pt>
                <c:pt idx="342">
                  <c:v>0.91508440313170425</c:v>
                </c:pt>
                <c:pt idx="343">
                  <c:v>0.91683392583781398</c:v>
                </c:pt>
                <c:pt idx="344">
                  <c:v>0.91858170040087561</c:v>
                </c:pt>
                <c:pt idx="345">
                  <c:v>0.92032773362716924</c:v>
                </c:pt>
                <c:pt idx="346">
                  <c:v>0.92207203227688428</c:v>
                </c:pt>
                <c:pt idx="347">
                  <c:v>0.92381460306457275</c:v>
                </c:pt>
                <c:pt idx="348">
                  <c:v>0.92555545265958217</c:v>
                </c:pt>
                <c:pt idx="349">
                  <c:v>0.92729458768649309</c:v>
                </c:pt>
                <c:pt idx="350">
                  <c:v>0.92903201472553942</c:v>
                </c:pt>
                <c:pt idx="351">
                  <c:v>0.93076774031303722</c:v>
                </c:pt>
                <c:pt idx="352">
                  <c:v>0.93250177094180275</c:v>
                </c:pt>
                <c:pt idx="353">
                  <c:v>0.93423411306155457</c:v>
                </c:pt>
                <c:pt idx="354">
                  <c:v>0.93596477307933168</c:v>
                </c:pt>
                <c:pt idx="355">
                  <c:v>0.9376937573598918</c:v>
                </c:pt>
                <c:pt idx="356">
                  <c:v>0.93942107222610327</c:v>
                </c:pt>
                <c:pt idx="357">
                  <c:v>0.94114672395934229</c:v>
                </c:pt>
                <c:pt idx="358">
                  <c:v>0.94287071879988171</c:v>
                </c:pt>
                <c:pt idx="359">
                  <c:v>0.9445930629472683</c:v>
                </c:pt>
                <c:pt idx="360">
                  <c:v>0.94631376256070643</c:v>
                </c:pt>
                <c:pt idx="361">
                  <c:v>0.94803282375942488</c:v>
                </c:pt>
                <c:pt idx="362">
                  <c:v>0.94975025262305357</c:v>
                </c:pt>
                <c:pt idx="363">
                  <c:v>0.95146605519198191</c:v>
                </c:pt>
                <c:pt idx="364">
                  <c:v>0.95318023746772573</c:v>
                </c:pt>
                <c:pt idx="365">
                  <c:v>0.95489280541327526</c:v>
                </c:pt>
                <c:pt idx="366">
                  <c:v>0.95660376495345234</c:v>
                </c:pt>
                <c:pt idx="367">
                  <c:v>0.95831312197525709</c:v>
                </c:pt>
                <c:pt idx="368">
                  <c:v>0.96002088232821015</c:v>
                </c:pt>
                <c:pt idx="369">
                  <c:v>0.96172705182469442</c:v>
                </c:pt>
                <c:pt idx="370">
                  <c:v>0.9634316362402876</c:v>
                </c:pt>
                <c:pt idx="371">
                  <c:v>0.96513464131409521</c:v>
                </c:pt>
                <c:pt idx="372">
                  <c:v>0.96683607274908012</c:v>
                </c:pt>
                <c:pt idx="373">
                  <c:v>0.96853593621238265</c:v>
                </c:pt>
                <c:pt idx="374">
                  <c:v>0.97023423733564351</c:v>
                </c:pt>
                <c:pt idx="375">
                  <c:v>0.97193098171532077</c:v>
                </c:pt>
                <c:pt idx="376">
                  <c:v>0.97362617491299741</c:v>
                </c:pt>
                <c:pt idx="377">
                  <c:v>0.97531982245570037</c:v>
                </c:pt>
                <c:pt idx="378">
                  <c:v>0.97701192983619434</c:v>
                </c:pt>
                <c:pt idx="379">
                  <c:v>0.9787025025132936</c:v>
                </c:pt>
                <c:pt idx="380">
                  <c:v>0.98039154591215361</c:v>
                </c:pt>
                <c:pt idx="381">
                  <c:v>0.98207906542457057</c:v>
                </c:pt>
                <c:pt idx="382">
                  <c:v>0.98376506640927497</c:v>
                </c:pt>
                <c:pt idx="383">
                  <c:v>0.98544955419221225</c:v>
                </c:pt>
                <c:pt idx="384">
                  <c:v>0.98713253406683821</c:v>
                </c:pt>
                <c:pt idx="385">
                  <c:v>0.98881401129439117</c:v>
                </c:pt>
                <c:pt idx="386">
                  <c:v>0.99049399110418035</c:v>
                </c:pt>
                <c:pt idx="387">
                  <c:v>0.9921724786938545</c:v>
                </c:pt>
                <c:pt idx="388">
                  <c:v>0.99384947922967859</c:v>
                </c:pt>
                <c:pt idx="389">
                  <c:v>0.99552499784680071</c:v>
                </c:pt>
                <c:pt idx="390">
                  <c:v>0.9971990396495225</c:v>
                </c:pt>
                <c:pt idx="391">
                  <c:v>0.99887160971155675</c:v>
                </c:pt>
                <c:pt idx="392">
                  <c:v>1.0005427130762965</c:v>
                </c:pt>
                <c:pt idx="393">
                  <c:v>1.0022123547570654</c:v>
                </c:pt>
                <c:pt idx="394">
                  <c:v>1.0038805397373771</c:v>
                </c:pt>
                <c:pt idx="395">
                  <c:v>1.0055472729711867</c:v>
                </c:pt>
                <c:pt idx="396">
                  <c:v>1.0072125593831383</c:v>
                </c:pt>
                <c:pt idx="397">
                  <c:v>1.0088764038688132</c:v>
                </c:pt>
                <c:pt idx="398">
                  <c:v>1.0105388112949776</c:v>
                </c:pt>
                <c:pt idx="399">
                  <c:v>1.0121997864998149</c:v>
                </c:pt>
                <c:pt idx="400">
                  <c:v>1.0138593342931732</c:v>
                </c:pt>
                <c:pt idx="401">
                  <c:v>1.0155174594567988</c:v>
                </c:pt>
                <c:pt idx="402">
                  <c:v>1.0171741667445686</c:v>
                </c:pt>
                <c:pt idx="403">
                  <c:v>1.0188294608827217</c:v>
                </c:pt>
                <c:pt idx="404">
                  <c:v>1.0204833465700873</c:v>
                </c:pt>
                <c:pt idx="405">
                  <c:v>1.0221358284783169</c:v>
                </c:pt>
                <c:pt idx="406">
                  <c:v>1.0237869112520963</c:v>
                </c:pt>
                <c:pt idx="407">
                  <c:v>1.0254365995093788</c:v>
                </c:pt>
                <c:pt idx="408">
                  <c:v>1.0270848978415985</c:v>
                </c:pt>
                <c:pt idx="409">
                  <c:v>1.028731810813885</c:v>
                </c:pt>
                <c:pt idx="410">
                  <c:v>1.0303773429652858</c:v>
                </c:pt>
                <c:pt idx="411">
                  <c:v>1.0320214988089695</c:v>
                </c:pt>
                <c:pt idx="412">
                  <c:v>1.0336642828324401</c:v>
                </c:pt>
                <c:pt idx="413">
                  <c:v>1.0353056994977445</c:v>
                </c:pt>
                <c:pt idx="414">
                  <c:v>1.0369457532416788</c:v>
                </c:pt>
                <c:pt idx="415">
                  <c:v>1.0385844484759881</c:v>
                </c:pt>
                <c:pt idx="416">
                  <c:v>1.0402217895875741</c:v>
                </c:pt>
                <c:pt idx="417">
                  <c:v>1.0418577809386853</c:v>
                </c:pt>
                <c:pt idx="418">
                  <c:v>1.0434924268671257</c:v>
                </c:pt>
                <c:pt idx="419">
                  <c:v>1.0451257316864369</c:v>
                </c:pt>
                <c:pt idx="420">
                  <c:v>1.0467576996861025</c:v>
                </c:pt>
                <c:pt idx="421">
                  <c:v>1.04838833513173</c:v>
                </c:pt>
                <c:pt idx="422">
                  <c:v>1.0500176422652494</c:v>
                </c:pt>
                <c:pt idx="423">
                  <c:v>1.0516456253050888</c:v>
                </c:pt>
                <c:pt idx="424">
                  <c:v>1.0532722884463719</c:v>
                </c:pt>
                <c:pt idx="425">
                  <c:v>1.0548976358610918</c:v>
                </c:pt>
                <c:pt idx="426">
                  <c:v>1.0565216716982975</c:v>
                </c:pt>
                <c:pt idx="427">
                  <c:v>1.0581444000842715</c:v>
                </c:pt>
                <c:pt idx="428">
                  <c:v>1.0597658251227073</c:v>
                </c:pt>
                <c:pt idx="429">
                  <c:v>1.0613859508948877</c:v>
                </c:pt>
                <c:pt idx="430">
                  <c:v>1.0630047814598569</c:v>
                </c:pt>
                <c:pt idx="431">
                  <c:v>1.0646223208545931</c:v>
                </c:pt>
                <c:pt idx="432">
                  <c:v>1.0662385730941808</c:v>
                </c:pt>
                <c:pt idx="433">
                  <c:v>1.0678535421719801</c:v>
                </c:pt>
                <c:pt idx="434">
                  <c:v>1.0694672320597878</c:v>
                </c:pt>
                <c:pt idx="435">
                  <c:v>1.0710796467080117</c:v>
                </c:pt>
                <c:pt idx="436">
                  <c:v>1.0726907900458313</c:v>
                </c:pt>
                <c:pt idx="437">
                  <c:v>1.0743006659813594</c:v>
                </c:pt>
                <c:pt idx="438">
                  <c:v>1.0759092784017992</c:v>
                </c:pt>
                <c:pt idx="439">
                  <c:v>1.0775166311736144</c:v>
                </c:pt>
                <c:pt idx="440">
                  <c:v>1.079122728142673</c:v>
                </c:pt>
                <c:pt idx="441">
                  <c:v>1.0807275731344141</c:v>
                </c:pt>
                <c:pt idx="442">
                  <c:v>1.0823311699539993</c:v>
                </c:pt>
                <c:pt idx="443">
                  <c:v>1.0839335223864646</c:v>
                </c:pt>
                <c:pt idx="444">
                  <c:v>1.0855346341968679</c:v>
                </c:pt>
                <c:pt idx="445">
                  <c:v>1.0871345091304487</c:v>
                </c:pt>
                <c:pt idx="446">
                  <c:v>1.0887331509127691</c:v>
                </c:pt>
                <c:pt idx="447">
                  <c:v>1.0903305632498639</c:v>
                </c:pt>
                <c:pt idx="448">
                  <c:v>1.0919267498283853</c:v>
                </c:pt>
                <c:pt idx="449">
                  <c:v>1.093521714315747</c:v>
                </c:pt>
                <c:pt idx="450">
                  <c:v>1.0951154603602675</c:v>
                </c:pt>
                <c:pt idx="451">
                  <c:v>1.0967079915913138</c:v>
                </c:pt>
                <c:pt idx="452">
                  <c:v>1.0982993116194375</c:v>
                </c:pt>
                <c:pt idx="453">
                  <c:v>1.0998894240365171</c:v>
                </c:pt>
                <c:pt idx="454">
                  <c:v>1.1014783324158914</c:v>
                </c:pt>
                <c:pt idx="455">
                  <c:v>1.1030660403125008</c:v>
                </c:pt>
                <c:pt idx="456">
                  <c:v>1.1046525512630194</c:v>
                </c:pt>
                <c:pt idx="457">
                  <c:v>1.1062378687859875</c:v>
                </c:pt>
                <c:pt idx="458">
                  <c:v>1.1078219963819476</c:v>
                </c:pt>
                <c:pt idx="459">
                  <c:v>1.1094049375335699</c:v>
                </c:pt>
                <c:pt idx="460">
                  <c:v>1.1109866957057892</c:v>
                </c:pt>
                <c:pt idx="461">
                  <c:v>1.1125672743459261</c:v>
                </c:pt>
                <c:pt idx="462">
                  <c:v>1.1141466768838217</c:v>
                </c:pt>
                <c:pt idx="463">
                  <c:v>1.1157249067319599</c:v>
                </c:pt>
                <c:pt idx="464">
                  <c:v>1.1173019672855877</c:v>
                </c:pt>
                <c:pt idx="465">
                  <c:v>1.1188778619228503</c:v>
                </c:pt>
                <c:pt idx="466">
                  <c:v>1.1204525940049035</c:v>
                </c:pt>
                <c:pt idx="467">
                  <c:v>1.1220261668760436</c:v>
                </c:pt>
                <c:pt idx="468">
                  <c:v>1.1235985838638194</c:v>
                </c:pt>
                <c:pt idx="469">
                  <c:v>1.1251698482791577</c:v>
                </c:pt>
                <c:pt idx="470">
                  <c:v>1.1267399634164792</c:v>
                </c:pt>
                <c:pt idx="471">
                  <c:v>1.1283089325538194</c:v>
                </c:pt>
                <c:pt idx="472">
                  <c:v>1.1298767589529339</c:v>
                </c:pt>
                <c:pt idx="473">
                  <c:v>1.1314434458594271</c:v>
                </c:pt>
                <c:pt idx="474">
                  <c:v>1.1330089965028594</c:v>
                </c:pt>
                <c:pt idx="475">
                  <c:v>1.1345734140968589</c:v>
                </c:pt>
                <c:pt idx="476">
                  <c:v>1.1361367018392339</c:v>
                </c:pt>
                <c:pt idx="477">
                  <c:v>1.1376988629120861</c:v>
                </c:pt>
                <c:pt idx="478">
                  <c:v>1.139259900481923</c:v>
                </c:pt>
                <c:pt idx="479">
                  <c:v>1.1408198176997548</c:v>
                </c:pt>
                <c:pt idx="480">
                  <c:v>1.1423786177012172</c:v>
                </c:pt>
                <c:pt idx="481">
                  <c:v>1.1439363036066685</c:v>
                </c:pt>
                <c:pt idx="482">
                  <c:v>1.145492878521301</c:v>
                </c:pt>
                <c:pt idx="483">
                  <c:v>1.1470483455352369</c:v>
                </c:pt>
                <c:pt idx="484">
                  <c:v>1.1486027077236491</c:v>
                </c:pt>
                <c:pt idx="485">
                  <c:v>1.1501559681468445</c:v>
                </c:pt>
                <c:pt idx="486">
                  <c:v>1.1517081298503813</c:v>
                </c:pt>
                <c:pt idx="487">
                  <c:v>1.1532591958651655</c:v>
                </c:pt>
                <c:pt idx="488">
                  <c:v>1.154809169207544</c:v>
                </c:pt>
                <c:pt idx="489">
                  <c:v>1.1563580528794195</c:v>
                </c:pt>
                <c:pt idx="490">
                  <c:v>1.1579058498683326</c:v>
                </c:pt>
                <c:pt idx="491">
                  <c:v>1.1594525631475723</c:v>
                </c:pt>
                <c:pt idx="492">
                  <c:v>1.1609981956762656</c:v>
                </c:pt>
                <c:pt idx="493">
                  <c:v>1.1625427503994747</c:v>
                </c:pt>
                <c:pt idx="494">
                  <c:v>1.1640862302482935</c:v>
                </c:pt>
                <c:pt idx="495">
                  <c:v>1.1656286381399454</c:v>
                </c:pt>
                <c:pt idx="496">
                  <c:v>1.167169976977867</c:v>
                </c:pt>
                <c:pt idx="497">
                  <c:v>1.1687102496518087</c:v>
                </c:pt>
                <c:pt idx="498">
                  <c:v>1.1702494590379291</c:v>
                </c:pt>
                <c:pt idx="499">
                  <c:v>1.1717876079988743</c:v>
                </c:pt>
                <c:pt idx="500">
                  <c:v>1.1733246993838791</c:v>
                </c:pt>
                <c:pt idx="501">
                  <c:v>1.1748607360288541</c:v>
                </c:pt>
                <c:pt idx="502">
                  <c:v>1.1763957207564715</c:v>
                </c:pt>
                <c:pt idx="503">
                  <c:v>1.1779296563762545</c:v>
                </c:pt>
                <c:pt idx="504">
                  <c:v>1.1794625456846648</c:v>
                </c:pt>
                <c:pt idx="505">
                  <c:v>1.180994391465191</c:v>
                </c:pt>
                <c:pt idx="506">
                  <c:v>1.1825251964884302</c:v>
                </c:pt>
                <c:pt idx="507">
                  <c:v>1.1840549635121764</c:v>
                </c:pt>
                <c:pt idx="508">
                  <c:v>1.1855836952815033</c:v>
                </c:pt>
                <c:pt idx="509">
                  <c:v>1.1871113945288452</c:v>
                </c:pt>
                <c:pt idx="510">
                  <c:v>1.1886380639740859</c:v>
                </c:pt>
                <c:pt idx="511">
                  <c:v>1.1901637063246395</c:v>
                </c:pt>
                <c:pt idx="512">
                  <c:v>1.1916883242755238</c:v>
                </c:pt>
                <c:pt idx="513">
                  <c:v>1.193211920509454</c:v>
                </c:pt>
                <c:pt idx="514">
                  <c:v>1.1947344976969094</c:v>
                </c:pt>
                <c:pt idx="515">
                  <c:v>1.1962560584962227</c:v>
                </c:pt>
                <c:pt idx="516">
                  <c:v>1.1977766055536558</c:v>
                </c:pt>
                <c:pt idx="517">
                  <c:v>1.199296141503478</c:v>
                </c:pt>
                <c:pt idx="518">
                  <c:v>1.2008146689680368</c:v>
                </c:pt>
                <c:pt idx="519">
                  <c:v>1.2023321905578479</c:v>
                </c:pt>
                <c:pt idx="520">
                  <c:v>1.2038487088716607</c:v>
                </c:pt>
                <c:pt idx="521">
                  <c:v>1.2053642264965372</c:v>
                </c:pt>
                <c:pt idx="522">
                  <c:v>1.2068787460079253</c:v>
                </c:pt>
                <c:pt idx="523">
                  <c:v>1.2083922699697387</c:v>
                </c:pt>
                <c:pt idx="524">
                  <c:v>1.2099048009344211</c:v>
                </c:pt>
                <c:pt idx="525">
                  <c:v>1.2114163414430295</c:v>
                </c:pt>
                <c:pt idx="526">
                  <c:v>1.2129268940252953</c:v>
                </c:pt>
                <c:pt idx="527">
                  <c:v>1.2144364611997085</c:v>
                </c:pt>
                <c:pt idx="528">
                  <c:v>1.2159450454735778</c:v>
                </c:pt>
                <c:pt idx="529">
                  <c:v>1.2174526493431095</c:v>
                </c:pt>
                <c:pt idx="530">
                  <c:v>1.2189592752934713</c:v>
                </c:pt>
                <c:pt idx="531">
                  <c:v>1.2204649257988669</c:v>
                </c:pt>
                <c:pt idx="532">
                  <c:v>1.2219696033226015</c:v>
                </c:pt>
                <c:pt idx="533">
                  <c:v>1.2234733103171511</c:v>
                </c:pt>
                <c:pt idx="534">
                  <c:v>1.2249760492242301</c:v>
                </c:pt>
                <c:pt idx="535">
                  <c:v>1.2264778224748594</c:v>
                </c:pt>
                <c:pt idx="536">
                  <c:v>1.2279786324894333</c:v>
                </c:pt>
                <c:pt idx="537">
                  <c:v>1.2294784816777842</c:v>
                </c:pt>
                <c:pt idx="538">
                  <c:v>1.2309773724392494</c:v>
                </c:pt>
                <c:pt idx="539">
                  <c:v>1.2324753071627348</c:v>
                </c:pt>
                <c:pt idx="540">
                  <c:v>1.2339722882267796</c:v>
                </c:pt>
                <c:pt idx="541">
                  <c:v>1.2354683179996253</c:v>
                </c:pt>
                <c:pt idx="542">
                  <c:v>1.2369633988392701</c:v>
                </c:pt>
                <c:pt idx="543">
                  <c:v>1.2384575330935412</c:v>
                </c:pt>
                <c:pt idx="544">
                  <c:v>1.2399507231001476</c:v>
                </c:pt>
                <c:pt idx="545">
                  <c:v>1.241442971186753</c:v>
                </c:pt>
                <c:pt idx="546">
                  <c:v>1.2429342796710301</c:v>
                </c:pt>
                <c:pt idx="547">
                  <c:v>1.2444246508607228</c:v>
                </c:pt>
                <c:pt idx="548">
                  <c:v>1.2459140870537062</c:v>
                </c:pt>
                <c:pt idx="549">
                  <c:v>1.2474025905380535</c:v>
                </c:pt>
                <c:pt idx="550">
                  <c:v>1.2488901635920817</c:v>
                </c:pt>
                <c:pt idx="551">
                  <c:v>1.2503768084844264</c:v>
                </c:pt>
                <c:pt idx="552">
                  <c:v>1.2518625274740878</c:v>
                </c:pt>
                <c:pt idx="553">
                  <c:v>1.2533473228104977</c:v>
                </c:pt>
                <c:pt idx="554">
                  <c:v>1.2548311967335715</c:v>
                </c:pt>
                <c:pt idx="555">
                  <c:v>1.2563141514737703</c:v>
                </c:pt>
                <c:pt idx="556">
                  <c:v>1.2577961892521543</c:v>
                </c:pt>
                <c:pt idx="557">
                  <c:v>1.2592773122804397</c:v>
                </c:pt>
                <c:pt idx="558">
                  <c:v>1.2607575227610541</c:v>
                </c:pt>
                <c:pt idx="559">
                  <c:v>1.2622368228871947</c:v>
                </c:pt>
                <c:pt idx="560">
                  <c:v>1.263715214842881</c:v>
                </c:pt>
                <c:pt idx="561">
                  <c:v>1.2651927008030115</c:v>
                </c:pt>
                <c:pt idx="562">
                  <c:v>1.2666692829334125</c:v>
                </c:pt>
                <c:pt idx="563">
                  <c:v>1.2681449633909045</c:v>
                </c:pt>
                <c:pt idx="564">
                  <c:v>1.2696197443233412</c:v>
                </c:pt>
                <c:pt idx="565">
                  <c:v>1.2710936278696665</c:v>
                </c:pt>
                <c:pt idx="566">
                  <c:v>1.2725666161599769</c:v>
                </c:pt>
                <c:pt idx="567">
                  <c:v>1.2740387113155576</c:v>
                </c:pt>
                <c:pt idx="568">
                  <c:v>1.2755099154489491</c:v>
                </c:pt>
                <c:pt idx="569">
                  <c:v>1.2769802306639888</c:v>
                </c:pt>
                <c:pt idx="570">
                  <c:v>1.27844965905587</c:v>
                </c:pt>
                <c:pt idx="571">
                  <c:v>1.27991820271118</c:v>
                </c:pt>
                <c:pt idx="572">
                  <c:v>1.2813858637079667</c:v>
                </c:pt>
                <c:pt idx="573">
                  <c:v>1.2828526441157746</c:v>
                </c:pt>
                <c:pt idx="574">
                  <c:v>1.2843185459957012</c:v>
                </c:pt>
                <c:pt idx="575">
                  <c:v>1.285783571400448</c:v>
                </c:pt>
                <c:pt idx="576">
                  <c:v>1.2872477223743617</c:v>
                </c:pt>
                <c:pt idx="577">
                  <c:v>1.2887110009534863</c:v>
                </c:pt>
                <c:pt idx="578">
                  <c:v>1.2901734091656181</c:v>
                </c:pt>
                <c:pt idx="579">
                  <c:v>1.2916349490303398</c:v>
                </c:pt>
                <c:pt idx="580">
                  <c:v>1.2930956225590786</c:v>
                </c:pt>
                <c:pt idx="581">
                  <c:v>1.2945554317551498</c:v>
                </c:pt>
                <c:pt idx="582">
                  <c:v>1.2960143786138001</c:v>
                </c:pt>
                <c:pt idx="583">
                  <c:v>1.2974724651222591</c:v>
                </c:pt>
                <c:pt idx="584">
                  <c:v>1.2989296932597856</c:v>
                </c:pt>
                <c:pt idx="585">
                  <c:v>1.3003860649977035</c:v>
                </c:pt>
                <c:pt idx="586">
                  <c:v>1.3018415822994589</c:v>
                </c:pt>
                <c:pt idx="587">
                  <c:v>1.3032962471206597</c:v>
                </c:pt>
                <c:pt idx="588">
                  <c:v>1.3047500614091228</c:v>
                </c:pt>
                <c:pt idx="589">
                  <c:v>1.3062030271049088</c:v>
                </c:pt>
                <c:pt idx="590">
                  <c:v>1.3076551461403816</c:v>
                </c:pt>
                <c:pt idx="591">
                  <c:v>1.3091064204402374</c:v>
                </c:pt>
                <c:pt idx="592">
                  <c:v>1.3105568519215574</c:v>
                </c:pt>
                <c:pt idx="593">
                  <c:v>1.3120064424938476</c:v>
                </c:pt>
                <c:pt idx="594">
                  <c:v>1.3134551940590797</c:v>
                </c:pt>
                <c:pt idx="595">
                  <c:v>1.3149031085117358</c:v>
                </c:pt>
                <c:pt idx="596">
                  <c:v>1.3163501877388488</c:v>
                </c:pt>
                <c:pt idx="597">
                  <c:v>1.3177964336200474</c:v>
                </c:pt>
                <c:pt idx="598">
                  <c:v>1.3192418480275929</c:v>
                </c:pt>
                <c:pt idx="599">
                  <c:v>1.3206864328264218</c:v>
                </c:pt>
                <c:pt idx="600">
                  <c:v>1.3221301898741915</c:v>
                </c:pt>
                <c:pt idx="601">
                  <c:v>1.3235731210213135</c:v>
                </c:pt>
                <c:pt idx="602">
                  <c:v>1.3250152281109948</c:v>
                </c:pt>
                <c:pt idx="603">
                  <c:v>1.326456512979282</c:v>
                </c:pt>
                <c:pt idx="604">
                  <c:v>1.327896977455101</c:v>
                </c:pt>
                <c:pt idx="605">
                  <c:v>1.3293366233602888</c:v>
                </c:pt>
                <c:pt idx="606">
                  <c:v>1.3307754525096434</c:v>
                </c:pt>
                <c:pt idx="607">
                  <c:v>1.3322134667109518</c:v>
                </c:pt>
                <c:pt idx="608">
                  <c:v>1.3336506677650386</c:v>
                </c:pt>
                <c:pt idx="609">
                  <c:v>1.3350870574657976</c:v>
                </c:pt>
                <c:pt idx="610">
                  <c:v>1.3365226376002284</c:v>
                </c:pt>
                <c:pt idx="611">
                  <c:v>1.337957409948481</c:v>
                </c:pt>
                <c:pt idx="612">
                  <c:v>1.3393913762838909</c:v>
                </c:pt>
                <c:pt idx="613">
                  <c:v>1.3408245383730104</c:v>
                </c:pt>
                <c:pt idx="614">
                  <c:v>1.3422568979756508</c:v>
                </c:pt>
                <c:pt idx="615">
                  <c:v>1.3436884568449212</c:v>
                </c:pt>
                <c:pt idx="616">
                  <c:v>1.3451192167272599</c:v>
                </c:pt>
                <c:pt idx="617">
                  <c:v>1.3465491793624746</c:v>
                </c:pt>
                <c:pt idx="618">
                  <c:v>1.3479783464837705</c:v>
                </c:pt>
                <c:pt idx="619">
                  <c:v>1.3494067198177984</c:v>
                </c:pt>
                <c:pt idx="620">
                  <c:v>1.3508343010846802</c:v>
                </c:pt>
                <c:pt idx="621">
                  <c:v>1.3522610919980496</c:v>
                </c:pt>
                <c:pt idx="622">
                  <c:v>1.3536870942650781</c:v>
                </c:pt>
                <c:pt idx="623">
                  <c:v>1.3551123095865252</c:v>
                </c:pt>
                <c:pt idx="624">
                  <c:v>1.3565367396567549</c:v>
                </c:pt>
                <c:pt idx="625">
                  <c:v>1.357960386163785</c:v>
                </c:pt>
                <c:pt idx="626">
                  <c:v>1.3593832507893127</c:v>
                </c:pt>
                <c:pt idx="627">
                  <c:v>1.3608053352087479</c:v>
                </c:pt>
                <c:pt idx="628">
                  <c:v>1.362226641091254</c:v>
                </c:pt>
                <c:pt idx="629">
                  <c:v>1.3636471700997717</c:v>
                </c:pt>
                <c:pt idx="630">
                  <c:v>1.3650669238910587</c:v>
                </c:pt>
                <c:pt idx="631">
                  <c:v>1.3664859041157191</c:v>
                </c:pt>
                <c:pt idx="632">
                  <c:v>1.3679041124182358</c:v>
                </c:pt>
                <c:pt idx="633">
                  <c:v>1.3693215504370089</c:v>
                </c:pt>
                <c:pt idx="634">
                  <c:v>1.370738219804378</c:v>
                </c:pt>
                <c:pt idx="635">
                  <c:v>1.3721541221466607</c:v>
                </c:pt>
                <c:pt idx="636">
                  <c:v>1.373569259084183</c:v>
                </c:pt>
                <c:pt idx="637">
                  <c:v>1.3749836322313129</c:v>
                </c:pt>
                <c:pt idx="638">
                  <c:v>1.3763972431964828</c:v>
                </c:pt>
                <c:pt idx="639">
                  <c:v>1.3778100935822295</c:v>
                </c:pt>
                <c:pt idx="640">
                  <c:v>1.3792221849852282</c:v>
                </c:pt>
                <c:pt idx="641">
                  <c:v>1.3806335189963077</c:v>
                </c:pt>
                <c:pt idx="642">
                  <c:v>1.3820440972004997</c:v>
                </c:pt>
                <c:pt idx="643">
                  <c:v>1.3834539211770471</c:v>
                </c:pt>
                <c:pt idx="644">
                  <c:v>1.3848629924994609</c:v>
                </c:pt>
                <c:pt idx="645">
                  <c:v>1.3862713127355282</c:v>
                </c:pt>
                <c:pt idx="646">
                  <c:v>1.3876788834473472</c:v>
                </c:pt>
                <c:pt idx="647">
                  <c:v>1.3890857061913624</c:v>
                </c:pt>
                <c:pt idx="648">
                  <c:v>1.3904917825183871</c:v>
                </c:pt>
                <c:pt idx="649">
                  <c:v>1.3918971139736391</c:v>
                </c:pt>
                <c:pt idx="650">
                  <c:v>1.3933017020967635</c:v>
                </c:pt>
                <c:pt idx="651">
                  <c:v>1.3947055484218613</c:v>
                </c:pt>
                <c:pt idx="652">
                  <c:v>1.3961086544775227</c:v>
                </c:pt>
                <c:pt idx="653">
                  <c:v>1.3975110217868532</c:v>
                </c:pt>
                <c:pt idx="654">
                  <c:v>1.3989126518674966</c:v>
                </c:pt>
                <c:pt idx="655">
                  <c:v>1.4003135462316729</c:v>
                </c:pt>
                <c:pt idx="656">
                  <c:v>1.4017137063861951</c:v>
                </c:pt>
                <c:pt idx="657">
                  <c:v>1.4031131338325078</c:v>
                </c:pt>
                <c:pt idx="658">
                  <c:v>1.4045118300667021</c:v>
                </c:pt>
                <c:pt idx="659">
                  <c:v>1.4059097965795553</c:v>
                </c:pt>
                <c:pt idx="660">
                  <c:v>1.4073070348565468</c:v>
                </c:pt>
                <c:pt idx="661">
                  <c:v>1.4087035463778921</c:v>
                </c:pt>
                <c:pt idx="662">
                  <c:v>1.4100993326185689</c:v>
                </c:pt>
                <c:pt idx="663">
                  <c:v>1.4114943950483381</c:v>
                </c:pt>
                <c:pt idx="664">
                  <c:v>1.4128887351317765</c:v>
                </c:pt>
                <c:pt idx="665">
                  <c:v>1.4142823543282976</c:v>
                </c:pt>
                <c:pt idx="666">
                  <c:v>1.4156752540921842</c:v>
                </c:pt>
                <c:pt idx="667">
                  <c:v>1.4170674358726059</c:v>
                </c:pt>
                <c:pt idx="668">
                  <c:v>1.4184589011136484</c:v>
                </c:pt>
                <c:pt idx="669">
                  <c:v>1.4198496512543426</c:v>
                </c:pt>
                <c:pt idx="670">
                  <c:v>1.421239687728685</c:v>
                </c:pt>
                <c:pt idx="671">
                  <c:v>1.4226290119656637</c:v>
                </c:pt>
                <c:pt idx="672">
                  <c:v>1.4240176253892838</c:v>
                </c:pt>
                <c:pt idx="673">
                  <c:v>1.425405529418591</c:v>
                </c:pt>
                <c:pt idx="674">
                  <c:v>1.4267927254677026</c:v>
                </c:pt>
                <c:pt idx="675">
                  <c:v>1.4281792149458203</c:v>
                </c:pt>
                <c:pt idx="676">
                  <c:v>1.4295649992572634</c:v>
                </c:pt>
                <c:pt idx="677">
                  <c:v>1.4309500798014931</c:v>
                </c:pt>
                <c:pt idx="678">
                  <c:v>1.4323344579731265</c:v>
                </c:pt>
                <c:pt idx="679">
                  <c:v>1.4337181351619774</c:v>
                </c:pt>
                <c:pt idx="680">
                  <c:v>1.4351011127530626</c:v>
                </c:pt>
                <c:pt idx="681">
                  <c:v>1.4364833921266367</c:v>
                </c:pt>
                <c:pt idx="682">
                  <c:v>1.4378649746582099</c:v>
                </c:pt>
                <c:pt idx="683">
                  <c:v>1.4392458617185753</c:v>
                </c:pt>
                <c:pt idx="684">
                  <c:v>1.4406260546738281</c:v>
                </c:pt>
                <c:pt idx="685">
                  <c:v>1.4420055548853914</c:v>
                </c:pt>
                <c:pt idx="686">
                  <c:v>1.443384363710037</c:v>
                </c:pt>
                <c:pt idx="687">
                  <c:v>1.4447624824999077</c:v>
                </c:pt>
                <c:pt idx="688">
                  <c:v>1.446139912602544</c:v>
                </c:pt>
                <c:pt idx="689">
                  <c:v>1.447516655360902</c:v>
                </c:pt>
                <c:pt idx="690">
                  <c:v>1.4488927121133739</c:v>
                </c:pt>
                <c:pt idx="691">
                  <c:v>1.4502680841938198</c:v>
                </c:pt>
                <c:pt idx="692">
                  <c:v>1.4516427729315744</c:v>
                </c:pt>
                <c:pt idx="693">
                  <c:v>1.4530167796514848</c:v>
                </c:pt>
                <c:pt idx="694">
                  <c:v>1.454390105673921</c:v>
                </c:pt>
                <c:pt idx="695">
                  <c:v>1.4557627523148009</c:v>
                </c:pt>
                <c:pt idx="696">
                  <c:v>1.4571347208856156</c:v>
                </c:pt>
                <c:pt idx="697">
                  <c:v>1.4585060126934433</c:v>
                </c:pt>
                <c:pt idx="698">
                  <c:v>1.4598766290409735</c:v>
                </c:pt>
                <c:pt idx="699">
                  <c:v>1.461246571226533</c:v>
                </c:pt>
                <c:pt idx="700">
                  <c:v>1.462615840544097</c:v>
                </c:pt>
                <c:pt idx="701">
                  <c:v>1.4639844382833205</c:v>
                </c:pt>
                <c:pt idx="702">
                  <c:v>1.465352365729546</c:v>
                </c:pt>
                <c:pt idx="703">
                  <c:v>1.4667196241638389</c:v>
                </c:pt>
                <c:pt idx="704">
                  <c:v>1.4680862148629983</c:v>
                </c:pt>
                <c:pt idx="705">
                  <c:v>1.4694521390995776</c:v>
                </c:pt>
                <c:pt idx="706">
                  <c:v>1.4708173981419097</c:v>
                </c:pt>
                <c:pt idx="707">
                  <c:v>1.4721819932541194</c:v>
                </c:pt>
                <c:pt idx="708">
                  <c:v>1.4735459256961507</c:v>
                </c:pt>
                <c:pt idx="709">
                  <c:v>1.4749091967237806</c:v>
                </c:pt>
                <c:pt idx="710">
                  <c:v>1.476271807588647</c:v>
                </c:pt>
                <c:pt idx="711">
                  <c:v>1.4776337595382527</c:v>
                </c:pt>
                <c:pt idx="712">
                  <c:v>1.4789950538160068</c:v>
                </c:pt>
                <c:pt idx="713">
                  <c:v>1.480355691661223</c:v>
                </c:pt>
                <c:pt idx="714">
                  <c:v>1.4817156743091509</c:v>
                </c:pt>
                <c:pt idx="715">
                  <c:v>1.48307500299099</c:v>
                </c:pt>
                <c:pt idx="716">
                  <c:v>1.4844336789339139</c:v>
                </c:pt>
                <c:pt idx="717">
                  <c:v>1.4857917033610804</c:v>
                </c:pt>
                <c:pt idx="718">
                  <c:v>1.4871490774916605</c:v>
                </c:pt>
                <c:pt idx="719">
                  <c:v>1.4885058025408455</c:v>
                </c:pt>
                <c:pt idx="720">
                  <c:v>1.489861879719879</c:v>
                </c:pt>
                <c:pt idx="721">
                  <c:v>1.4912173102360637</c:v>
                </c:pt>
                <c:pt idx="722">
                  <c:v>1.4925720952927832</c:v>
                </c:pt>
                <c:pt idx="723">
                  <c:v>1.493926236089522</c:v>
                </c:pt>
                <c:pt idx="724">
                  <c:v>1.4952797338218828</c:v>
                </c:pt>
                <c:pt idx="725">
                  <c:v>1.4966325896816033</c:v>
                </c:pt>
                <c:pt idx="726">
                  <c:v>1.4979848048565725</c:v>
                </c:pt>
                <c:pt idx="727">
                  <c:v>1.4993363805308559</c:v>
                </c:pt>
                <c:pt idx="728">
                  <c:v>1.500687317884704</c:v>
                </c:pt>
                <c:pt idx="729">
                  <c:v>1.5020376180945718</c:v>
                </c:pt>
                <c:pt idx="730">
                  <c:v>1.5033872823331391</c:v>
                </c:pt>
                <c:pt idx="731">
                  <c:v>1.5047363117693284</c:v>
                </c:pt>
                <c:pt idx="732">
                  <c:v>1.5060847075683186</c:v>
                </c:pt>
                <c:pt idx="733">
                  <c:v>1.5074324708915658</c:v>
                </c:pt>
                <c:pt idx="734">
                  <c:v>1.5087796028968123</c:v>
                </c:pt>
                <c:pt idx="735">
                  <c:v>1.5101261047381136</c:v>
                </c:pt>
                <c:pt idx="736">
                  <c:v>1.5114719775658541</c:v>
                </c:pt>
                <c:pt idx="737">
                  <c:v>1.5128172225267511</c:v>
                </c:pt>
                <c:pt idx="738">
                  <c:v>1.5141618407638902</c:v>
                </c:pt>
                <c:pt idx="739">
                  <c:v>1.5155058334167264</c:v>
                </c:pt>
                <c:pt idx="740">
                  <c:v>1.5168492016211088</c:v>
                </c:pt>
                <c:pt idx="741">
                  <c:v>1.5181919465092939</c:v>
                </c:pt>
                <c:pt idx="742">
                  <c:v>1.5195340692099604</c:v>
                </c:pt>
                <c:pt idx="743">
                  <c:v>1.5208755708482338</c:v>
                </c:pt>
                <c:pt idx="744">
                  <c:v>1.5222164525456869</c:v>
                </c:pt>
                <c:pt idx="745">
                  <c:v>1.523556715420372</c:v>
                </c:pt>
                <c:pt idx="746">
                  <c:v>1.5248963605868229</c:v>
                </c:pt>
                <c:pt idx="747">
                  <c:v>1.5262353891560843</c:v>
                </c:pt>
                <c:pt idx="748">
                  <c:v>1.5275738022357126</c:v>
                </c:pt>
                <c:pt idx="749">
                  <c:v>1.5289116009298065</c:v>
                </c:pt>
                <c:pt idx="750">
                  <c:v>1.5302487863390075</c:v>
                </c:pt>
                <c:pt idx="751">
                  <c:v>1.5315853595605298</c:v>
                </c:pt>
                <c:pt idx="752">
                  <c:v>1.5329213216881636</c:v>
                </c:pt>
                <c:pt idx="753">
                  <c:v>1.5342566738122965</c:v>
                </c:pt>
                <c:pt idx="754">
                  <c:v>1.5355914170199279</c:v>
                </c:pt>
                <c:pt idx="755">
                  <c:v>1.536925552394683</c:v>
                </c:pt>
                <c:pt idx="756">
                  <c:v>1.5382590810168308</c:v>
                </c:pt>
                <c:pt idx="757">
                  <c:v>1.5395920039632878</c:v>
                </c:pt>
                <c:pt idx="758">
                  <c:v>1.5409243223076516</c:v>
                </c:pt>
                <c:pt idx="759">
                  <c:v>1.542256037120197</c:v>
                </c:pt>
                <c:pt idx="760">
                  <c:v>1.5435871494679041</c:v>
                </c:pt>
                <c:pt idx="761">
                  <c:v>1.544917660414467</c:v>
                </c:pt>
                <c:pt idx="762">
                  <c:v>1.5462475710203036</c:v>
                </c:pt>
                <c:pt idx="763">
                  <c:v>1.5475768823425824</c:v>
                </c:pt>
                <c:pt idx="764">
                  <c:v>1.5489055954352231</c:v>
                </c:pt>
                <c:pt idx="765">
                  <c:v>1.550233711348918</c:v>
                </c:pt>
                <c:pt idx="766">
                  <c:v>1.5515612311311482</c:v>
                </c:pt>
                <c:pt idx="767">
                  <c:v>1.552888155826192</c:v>
                </c:pt>
                <c:pt idx="768">
                  <c:v>1.5542144864751437</c:v>
                </c:pt>
                <c:pt idx="769">
                  <c:v>1.5555402241159206</c:v>
                </c:pt>
                <c:pt idx="770">
                  <c:v>1.5568653697832846</c:v>
                </c:pt>
                <c:pt idx="771">
                  <c:v>1.5581899245088535</c:v>
                </c:pt>
                <c:pt idx="772">
                  <c:v>1.5595138893211113</c:v>
                </c:pt>
                <c:pt idx="773">
                  <c:v>1.5608372652454243</c:v>
                </c:pt>
                <c:pt idx="774">
                  <c:v>1.5621600533040565</c:v>
                </c:pt>
                <c:pt idx="775">
                  <c:v>1.5634822545161768</c:v>
                </c:pt>
                <c:pt idx="776">
                  <c:v>1.5648038698978817</c:v>
                </c:pt>
                <c:pt idx="777">
                  <c:v>1.5661249004621989</c:v>
                </c:pt>
                <c:pt idx="778">
                  <c:v>1.5674453472191066</c:v>
                </c:pt>
                <c:pt idx="779">
                  <c:v>1.5687652111755446</c:v>
                </c:pt>
                <c:pt idx="780">
                  <c:v>1.5700844933354277</c:v>
                </c:pt>
                <c:pt idx="781">
                  <c:v>1.5714031946996569</c:v>
                </c:pt>
                <c:pt idx="782">
                  <c:v>1.5727213162661364</c:v>
                </c:pt>
                <c:pt idx="783">
                  <c:v>1.5740388590297827</c:v>
                </c:pt>
                <c:pt idx="784">
                  <c:v>1.575355823982538</c:v>
                </c:pt>
                <c:pt idx="785">
                  <c:v>1.576672212113384</c:v>
                </c:pt>
                <c:pt idx="786">
                  <c:v>1.5779880244083528</c:v>
                </c:pt>
                <c:pt idx="787">
                  <c:v>1.5793032618505431</c:v>
                </c:pt>
                <c:pt idx="788">
                  <c:v>1.5806179254201249</c:v>
                </c:pt>
                <c:pt idx="789">
                  <c:v>1.5819320160943631</c:v>
                </c:pt>
                <c:pt idx="790">
                  <c:v>1.5832455348476191</c:v>
                </c:pt>
                <c:pt idx="791">
                  <c:v>1.5845584826513719</c:v>
                </c:pt>
                <c:pt idx="792">
                  <c:v>1.5858708604742202</c:v>
                </c:pt>
                <c:pt idx="793">
                  <c:v>1.5871826692819067</c:v>
                </c:pt>
                <c:pt idx="794">
                  <c:v>1.588493910037319</c:v>
                </c:pt>
                <c:pt idx="795">
                  <c:v>1.5898045837005088</c:v>
                </c:pt>
                <c:pt idx="796">
                  <c:v>1.5911146912287024</c:v>
                </c:pt>
                <c:pt idx="797">
                  <c:v>1.5924242335763097</c:v>
                </c:pt>
                <c:pt idx="798">
                  <c:v>1.5937332116949363</c:v>
                </c:pt>
                <c:pt idx="799">
                  <c:v>1.5950416265334011</c:v>
                </c:pt>
                <c:pt idx="800">
                  <c:v>1.596349479037741</c:v>
                </c:pt>
                <c:pt idx="801">
                  <c:v>1.5976567701512254</c:v>
                </c:pt>
                <c:pt idx="802">
                  <c:v>1.5989635008143681</c:v>
                </c:pt>
                <c:pt idx="803">
                  <c:v>1.6002696719649385</c:v>
                </c:pt>
                <c:pt idx="804">
                  <c:v>1.6015752845379734</c:v>
                </c:pt>
                <c:pt idx="805">
                  <c:v>1.6028803394657802</c:v>
                </c:pt>
                <c:pt idx="806">
                  <c:v>1.6041848376779682</c:v>
                </c:pt>
                <c:pt idx="807">
                  <c:v>1.6054887801014401</c:v>
                </c:pt>
                <c:pt idx="808">
                  <c:v>1.6067921676604076</c:v>
                </c:pt>
                <c:pt idx="809">
                  <c:v>1.6080950012764106</c:v>
                </c:pt>
                <c:pt idx="810">
                  <c:v>1.6093972818683207</c:v>
                </c:pt>
                <c:pt idx="811">
                  <c:v>1.610699010352358</c:v>
                </c:pt>
                <c:pt idx="812">
                  <c:v>1.6120001876420924</c:v>
                </c:pt>
                <c:pt idx="813">
                  <c:v>1.6133008146484633</c:v>
                </c:pt>
                <c:pt idx="814">
                  <c:v>1.6146008922797854</c:v>
                </c:pt>
                <c:pt idx="815">
                  <c:v>1.6159004214417689</c:v>
                </c:pt>
                <c:pt idx="816">
                  <c:v>1.6171994030375159</c:v>
                </c:pt>
                <c:pt idx="817">
                  <c:v>1.6184978379675397</c:v>
                </c:pt>
                <c:pt idx="818">
                  <c:v>1.6197957271297732</c:v>
                </c:pt>
                <c:pt idx="819">
                  <c:v>1.6210930714195835</c:v>
                </c:pt>
                <c:pt idx="820">
                  <c:v>1.622389871729776</c:v>
                </c:pt>
                <c:pt idx="821">
                  <c:v>1.6236861289506068</c:v>
                </c:pt>
                <c:pt idx="822">
                  <c:v>1.6249818439697961</c:v>
                </c:pt>
                <c:pt idx="823">
                  <c:v>1.6262770176725365</c:v>
                </c:pt>
                <c:pt idx="824">
                  <c:v>1.6275716509415019</c:v>
                </c:pt>
                <c:pt idx="825">
                  <c:v>1.6288657446568622</c:v>
                </c:pt>
                <c:pt idx="826">
                  <c:v>1.630159299696281</c:v>
                </c:pt>
                <c:pt idx="827">
                  <c:v>1.6314523169349486</c:v>
                </c:pt>
                <c:pt idx="828">
                  <c:v>1.6327447972455673</c:v>
                </c:pt>
                <c:pt idx="829">
                  <c:v>1.6340367414983783</c:v>
                </c:pt>
                <c:pt idx="830">
                  <c:v>1.6353281505611588</c:v>
                </c:pt>
                <c:pt idx="831">
                  <c:v>1.6366190252992494</c:v>
                </c:pt>
                <c:pt idx="832">
                  <c:v>1.6379093665755482</c:v>
                </c:pt>
                <c:pt idx="833">
                  <c:v>1.6391991752505206</c:v>
                </c:pt>
                <c:pt idx="834">
                  <c:v>1.6404884521822227</c:v>
                </c:pt>
                <c:pt idx="835">
                  <c:v>1.641777198226297</c:v>
                </c:pt>
                <c:pt idx="836">
                  <c:v>1.643065414235992</c:v>
                </c:pt>
                <c:pt idx="837">
                  <c:v>1.6443531010621608</c:v>
                </c:pt>
                <c:pt idx="838">
                  <c:v>1.6456402595532822</c:v>
                </c:pt>
                <c:pt idx="839">
                  <c:v>1.6469268905554661</c:v>
                </c:pt>
                <c:pt idx="840">
                  <c:v>1.6482129949124573</c:v>
                </c:pt>
                <c:pt idx="841">
                  <c:v>1.6494985734656509</c:v>
                </c:pt>
                <c:pt idx="842">
                  <c:v>1.6507836270541059</c:v>
                </c:pt>
                <c:pt idx="843">
                  <c:v>1.6520681565145403</c:v>
                </c:pt>
                <c:pt idx="844">
                  <c:v>1.6533521626813519</c:v>
                </c:pt>
                <c:pt idx="845">
                  <c:v>1.6546356463866303</c:v>
                </c:pt>
                <c:pt idx="846">
                  <c:v>1.6559186084601498</c:v>
                </c:pt>
                <c:pt idx="847">
                  <c:v>1.6572010497293981</c:v>
                </c:pt>
                <c:pt idx="848">
                  <c:v>1.658482971019571</c:v>
                </c:pt>
                <c:pt idx="849">
                  <c:v>1.6597643731535874</c:v>
                </c:pt>
                <c:pt idx="850">
                  <c:v>1.6610452569520986</c:v>
                </c:pt>
                <c:pt idx="851">
                  <c:v>1.6623256232334964</c:v>
                </c:pt>
                <c:pt idx="852">
                  <c:v>1.66360547281392</c:v>
                </c:pt>
                <c:pt idx="853">
                  <c:v>1.6648848065072674</c:v>
                </c:pt>
                <c:pt idx="854">
                  <c:v>1.666163625125203</c:v>
                </c:pt>
                <c:pt idx="855">
                  <c:v>1.6674419294771656</c:v>
                </c:pt>
                <c:pt idx="856">
                  <c:v>1.6687197203703816</c:v>
                </c:pt>
                <c:pt idx="857">
                  <c:v>1.6699969986098644</c:v>
                </c:pt>
                <c:pt idx="858">
                  <c:v>1.6712737649984308</c:v>
                </c:pt>
                <c:pt idx="859">
                  <c:v>1.6725500203367134</c:v>
                </c:pt>
                <c:pt idx="860">
                  <c:v>1.6738257654231552</c:v>
                </c:pt>
                <c:pt idx="861">
                  <c:v>1.6751010010540273</c:v>
                </c:pt>
                <c:pt idx="862">
                  <c:v>1.6763757280234393</c:v>
                </c:pt>
                <c:pt idx="863">
                  <c:v>1.6776499471233455</c:v>
                </c:pt>
                <c:pt idx="864">
                  <c:v>1.6789236591435457</c:v>
                </c:pt>
                <c:pt idx="865">
                  <c:v>1.6801968648717034</c:v>
                </c:pt>
                <c:pt idx="866">
                  <c:v>1.6814695650933551</c:v>
                </c:pt>
                <c:pt idx="867">
                  <c:v>1.6827417605919066</c:v>
                </c:pt>
                <c:pt idx="868">
                  <c:v>1.6840134521486521</c:v>
                </c:pt>
                <c:pt idx="869">
                  <c:v>1.6852846405427806</c:v>
                </c:pt>
                <c:pt idx="870">
                  <c:v>1.6865553265513775</c:v>
                </c:pt>
                <c:pt idx="871">
                  <c:v>1.6878255109494436</c:v>
                </c:pt>
                <c:pt idx="872">
                  <c:v>1.6890951945098944</c:v>
                </c:pt>
                <c:pt idx="873">
                  <c:v>1.690364378003566</c:v>
                </c:pt>
                <c:pt idx="874">
                  <c:v>1.6916330621992373</c:v>
                </c:pt>
                <c:pt idx="875">
                  <c:v>1.6929012478636172</c:v>
                </c:pt>
                <c:pt idx="876">
                  <c:v>1.6941689357613712</c:v>
                </c:pt>
                <c:pt idx="877">
                  <c:v>1.6954361266551179</c:v>
                </c:pt>
                <c:pt idx="878">
                  <c:v>1.696702821305446</c:v>
                </c:pt>
                <c:pt idx="879">
                  <c:v>1.6979690204709077</c:v>
                </c:pt>
                <c:pt idx="880">
                  <c:v>1.6992347249080404</c:v>
                </c:pt>
                <c:pt idx="881">
                  <c:v>1.7004999353713706</c:v>
                </c:pt>
                <c:pt idx="882">
                  <c:v>1.7017646526134167</c:v>
                </c:pt>
                <c:pt idx="883">
                  <c:v>1.7030288773847</c:v>
                </c:pt>
                <c:pt idx="884">
                  <c:v>1.7042926104337539</c:v>
                </c:pt>
                <c:pt idx="885">
                  <c:v>1.7055558525071308</c:v>
                </c:pt>
                <c:pt idx="886">
                  <c:v>1.7068186043494071</c:v>
                </c:pt>
                <c:pt idx="887">
                  <c:v>1.7080808667031873</c:v>
                </c:pt>
                <c:pt idx="888">
                  <c:v>1.7093426403091248</c:v>
                </c:pt>
                <c:pt idx="889">
                  <c:v>1.7106039259059169</c:v>
                </c:pt>
                <c:pt idx="890">
                  <c:v>1.7118647242303127</c:v>
                </c:pt>
                <c:pt idx="891">
                  <c:v>1.7131250360171248</c:v>
                </c:pt>
                <c:pt idx="892">
                  <c:v>1.7143848619992414</c:v>
                </c:pt>
                <c:pt idx="893">
                  <c:v>1.71564420290762</c:v>
                </c:pt>
                <c:pt idx="894">
                  <c:v>1.7169030594713066</c:v>
                </c:pt>
                <c:pt idx="895">
                  <c:v>1.7181614324174348</c:v>
                </c:pt>
                <c:pt idx="896">
                  <c:v>1.7194193224712373</c:v>
                </c:pt>
                <c:pt idx="897">
                  <c:v>1.7206767303560546</c:v>
                </c:pt>
                <c:pt idx="898">
                  <c:v>1.7219336567933377</c:v>
                </c:pt>
                <c:pt idx="899">
                  <c:v>1.7231901025026555</c:v>
                </c:pt>
                <c:pt idx="900">
                  <c:v>1.7244460682017069</c:v>
                </c:pt>
                <c:pt idx="901">
                  <c:v>1.7257015546063212</c:v>
                </c:pt>
                <c:pt idx="902">
                  <c:v>1.7269565624304684</c:v>
                </c:pt>
                <c:pt idx="903">
                  <c:v>1.7282110923862648</c:v>
                </c:pt>
                <c:pt idx="904">
                  <c:v>1.7294651451839851</c:v>
                </c:pt>
                <c:pt idx="905">
                  <c:v>1.7307187215320601</c:v>
                </c:pt>
                <c:pt idx="906">
                  <c:v>1.7319718221370879</c:v>
                </c:pt>
                <c:pt idx="907">
                  <c:v>1.733224447703847</c:v>
                </c:pt>
                <c:pt idx="908">
                  <c:v>1.7344765989352853</c:v>
                </c:pt>
                <c:pt idx="909">
                  <c:v>1.735728276532553</c:v>
                </c:pt>
                <c:pt idx="910">
                  <c:v>1.7369794811949835</c:v>
                </c:pt>
                <c:pt idx="911">
                  <c:v>1.738230213620118</c:v>
                </c:pt>
                <c:pt idx="912">
                  <c:v>1.7394804745036978</c:v>
                </c:pt>
                <c:pt idx="913">
                  <c:v>1.7407302645396872</c:v>
                </c:pt>
                <c:pt idx="914">
                  <c:v>1.7419795844202663</c:v>
                </c:pt>
                <c:pt idx="915">
                  <c:v>1.7432284348358424</c:v>
                </c:pt>
                <c:pt idx="916">
                  <c:v>1.7444768164750568</c:v>
                </c:pt>
                <c:pt idx="917">
                  <c:v>1.745724730024792</c:v>
                </c:pt>
                <c:pt idx="918">
                  <c:v>1.7469721761701769</c:v>
                </c:pt>
                <c:pt idx="919">
                  <c:v>1.7482191555945925</c:v>
                </c:pt>
                <c:pt idx="920">
                  <c:v>1.7494656689796786</c:v>
                </c:pt>
                <c:pt idx="921">
                  <c:v>1.7507117170053415</c:v>
                </c:pt>
                <c:pt idx="922">
                  <c:v>1.7519573003497597</c:v>
                </c:pt>
                <c:pt idx="923">
                  <c:v>1.7532024196893892</c:v>
                </c:pt>
                <c:pt idx="924">
                  <c:v>1.7544470756989743</c:v>
                </c:pt>
                <c:pt idx="925">
                  <c:v>1.7556912690515385</c:v>
                </c:pt>
                <c:pt idx="926">
                  <c:v>1.7569350004184157</c:v>
                </c:pt>
                <c:pt idx="927">
                  <c:v>1.7581782704692339</c:v>
                </c:pt>
                <c:pt idx="928">
                  <c:v>1.7594210798719336</c:v>
                </c:pt>
                <c:pt idx="929">
                  <c:v>1.7606634292927705</c:v>
                </c:pt>
                <c:pt idx="930">
                  <c:v>1.7619053193963163</c:v>
                </c:pt>
                <c:pt idx="931">
                  <c:v>1.7631467508454801</c:v>
                </c:pt>
                <c:pt idx="932">
                  <c:v>1.7643877243014936</c:v>
                </c:pt>
                <c:pt idx="933">
                  <c:v>1.7656282404239356</c:v>
                </c:pt>
                <c:pt idx="934">
                  <c:v>1.7668682998707241</c:v>
                </c:pt>
                <c:pt idx="935">
                  <c:v>1.7681079032981295</c:v>
                </c:pt>
                <c:pt idx="936">
                  <c:v>1.7693470513607821</c:v>
                </c:pt>
                <c:pt idx="937">
                  <c:v>1.7705857447116748</c:v>
                </c:pt>
                <c:pt idx="938">
                  <c:v>1.7718239840021635</c:v>
                </c:pt>
                <c:pt idx="939">
                  <c:v>1.7730617698819835</c:v>
                </c:pt>
                <c:pt idx="940">
                  <c:v>1.7742991029992521</c:v>
                </c:pt>
                <c:pt idx="941">
                  <c:v>1.7755359840004632</c:v>
                </c:pt>
                <c:pt idx="942">
                  <c:v>1.776772413530513</c:v>
                </c:pt>
                <c:pt idx="943">
                  <c:v>1.7780083922326915</c:v>
                </c:pt>
                <c:pt idx="944">
                  <c:v>1.7792439207486883</c:v>
                </c:pt>
                <c:pt idx="945">
                  <c:v>1.7804789997186046</c:v>
                </c:pt>
                <c:pt idx="946">
                  <c:v>1.7817136297809564</c:v>
                </c:pt>
                <c:pt idx="947">
                  <c:v>1.782947811572678</c:v>
                </c:pt>
                <c:pt idx="948">
                  <c:v>1.7841815457291335</c:v>
                </c:pt>
                <c:pt idx="949">
                  <c:v>1.7854148328841084</c:v>
                </c:pt>
                <c:pt idx="950">
                  <c:v>1.7866476736698371</c:v>
                </c:pt>
                <c:pt idx="951">
                  <c:v>1.7878800687169865</c:v>
                </c:pt>
                <c:pt idx="952">
                  <c:v>1.789112018654673</c:v>
                </c:pt>
                <c:pt idx="953">
                  <c:v>1.790343524110473</c:v>
                </c:pt>
                <c:pt idx="954">
                  <c:v>1.7915745857104088</c:v>
                </c:pt>
                <c:pt idx="955">
                  <c:v>1.7928052040789759</c:v>
                </c:pt>
                <c:pt idx="956">
                  <c:v>1.7940353798391375</c:v>
                </c:pt>
                <c:pt idx="957">
                  <c:v>1.7952651136123323</c:v>
                </c:pt>
                <c:pt idx="958">
                  <c:v>1.7964944060184715</c:v>
                </c:pt>
                <c:pt idx="959">
                  <c:v>1.7977232576759581</c:v>
                </c:pt>
                <c:pt idx="960">
                  <c:v>1.7989516692016845</c:v>
                </c:pt>
                <c:pt idx="961">
                  <c:v>1.8001796412110413</c:v>
                </c:pt>
                <c:pt idx="962">
                  <c:v>1.8014071743179136</c:v>
                </c:pt>
                <c:pt idx="963">
                  <c:v>1.8026342691346957</c:v>
                </c:pt>
                <c:pt idx="964">
                  <c:v>1.8038609262722956</c:v>
                </c:pt>
                <c:pt idx="965">
                  <c:v>1.8050871463401339</c:v>
                </c:pt>
                <c:pt idx="966">
                  <c:v>1.806312929946154</c:v>
                </c:pt>
                <c:pt idx="967">
                  <c:v>1.8075382776968285</c:v>
                </c:pt>
                <c:pt idx="968">
                  <c:v>1.8087631901971566</c:v>
                </c:pt>
                <c:pt idx="969">
                  <c:v>1.8099876680506819</c:v>
                </c:pt>
                <c:pt idx="970">
                  <c:v>1.8112117118594808</c:v>
                </c:pt>
                <c:pt idx="971">
                  <c:v>1.8124353222241849</c:v>
                </c:pt>
                <c:pt idx="972">
                  <c:v>1.8136584997439689</c:v>
                </c:pt>
                <c:pt idx="973">
                  <c:v>1.8148812450165748</c:v>
                </c:pt>
                <c:pt idx="974">
                  <c:v>1.8161035586382988</c:v>
                </c:pt>
                <c:pt idx="975">
                  <c:v>1.817325441204005</c:v>
                </c:pt>
                <c:pt idx="976">
                  <c:v>1.8185468933071314</c:v>
                </c:pt>
                <c:pt idx="977">
                  <c:v>1.8197679155396906</c:v>
                </c:pt>
                <c:pt idx="978">
                  <c:v>1.8209885084922774</c:v>
                </c:pt>
                <c:pt idx="979">
                  <c:v>1.8222086727540769</c:v>
                </c:pt>
                <c:pt idx="980">
                  <c:v>1.823428408912853</c:v>
                </c:pt>
                <c:pt idx="981">
                  <c:v>1.8246477175549816</c:v>
                </c:pt>
                <c:pt idx="982">
                  <c:v>1.8258665992654255</c:v>
                </c:pt>
                <c:pt idx="983">
                  <c:v>1.827085054627765</c:v>
                </c:pt>
                <c:pt idx="984">
                  <c:v>1.8283030842241783</c:v>
                </c:pt>
                <c:pt idx="985">
                  <c:v>1.8295206886354676</c:v>
                </c:pt>
                <c:pt idx="986">
                  <c:v>1.8307378684410516</c:v>
                </c:pt>
                <c:pt idx="987">
                  <c:v>1.8319546242189735</c:v>
                </c:pt>
                <c:pt idx="988">
                  <c:v>1.8331709565459029</c:v>
                </c:pt>
                <c:pt idx="989">
                  <c:v>1.8343868659971454</c:v>
                </c:pt>
                <c:pt idx="990">
                  <c:v>1.8356023531466474</c:v>
                </c:pt>
                <c:pt idx="991">
                  <c:v>1.8368174185669952</c:v>
                </c:pt>
                <c:pt idx="992">
                  <c:v>1.8380320628294184</c:v>
                </c:pt>
                <c:pt idx="993">
                  <c:v>1.8392462865038075</c:v>
                </c:pt>
                <c:pt idx="994">
                  <c:v>1.8404600901586989</c:v>
                </c:pt>
                <c:pt idx="995">
                  <c:v>1.8416734743612997</c:v>
                </c:pt>
                <c:pt idx="996">
                  <c:v>1.8428864396774773</c:v>
                </c:pt>
                <c:pt idx="997">
                  <c:v>1.8440989866717721</c:v>
                </c:pt>
                <c:pt idx="998">
                  <c:v>1.8453111159073909</c:v>
                </c:pt>
                <c:pt idx="999">
                  <c:v>1.8465228279462309</c:v>
                </c:pt>
                <c:pt idx="1000">
                  <c:v>1.8477341233488598</c:v>
                </c:pt>
                <c:pt idx="1001">
                  <c:v>1.8489450026745473</c:v>
                </c:pt>
                <c:pt idx="1002">
                  <c:v>1.8501554664812432</c:v>
                </c:pt>
                <c:pt idx="1003">
                  <c:v>1.8513655153256021</c:v>
                </c:pt>
                <c:pt idx="1004">
                  <c:v>1.8525751497629677</c:v>
                </c:pt>
                <c:pt idx="1005">
                  <c:v>1.8537843703474033</c:v>
                </c:pt>
                <c:pt idx="1006">
                  <c:v>1.8549931776316708</c:v>
                </c:pt>
                <c:pt idx="1007">
                  <c:v>1.8562015721672498</c:v>
                </c:pt>
                <c:pt idx="1008">
                  <c:v>1.857409554504339</c:v>
                </c:pt>
                <c:pt idx="1009">
                  <c:v>1.8586171251918533</c:v>
                </c:pt>
                <c:pt idx="1010">
                  <c:v>1.859824284777444</c:v>
                </c:pt>
                <c:pt idx="1011">
                  <c:v>1.8610310338074816</c:v>
                </c:pt>
                <c:pt idx="1012">
                  <c:v>1.8622373728270811</c:v>
                </c:pt>
                <c:pt idx="1013">
                  <c:v>1.86344330238009</c:v>
                </c:pt>
                <c:pt idx="1014">
                  <c:v>1.8646488230090998</c:v>
                </c:pt>
                <c:pt idx="1015">
                  <c:v>1.8658539352554531</c:v>
                </c:pt>
                <c:pt idx="1016">
                  <c:v>1.8670586396592406</c:v>
                </c:pt>
                <c:pt idx="1017">
                  <c:v>1.8682629367593071</c:v>
                </c:pt>
                <c:pt idx="1018">
                  <c:v>1.8694668270932613</c:v>
                </c:pt>
                <c:pt idx="1019">
                  <c:v>1.8706703111974703</c:v>
                </c:pt>
                <c:pt idx="1020">
                  <c:v>1.8718733896070772</c:v>
                </c:pt>
                <c:pt idx="1021">
                  <c:v>1.8730760628559837</c:v>
                </c:pt>
                <c:pt idx="1022">
                  <c:v>1.8742783314768807</c:v>
                </c:pt>
                <c:pt idx="1023">
                  <c:v>1.8754801960012299</c:v>
                </c:pt>
                <c:pt idx="1024">
                  <c:v>1.8766816569592799</c:v>
                </c:pt>
                <c:pt idx="1025">
                  <c:v>1.8778827148800672</c:v>
                </c:pt>
                <c:pt idx="1026">
                  <c:v>1.87908337029142</c:v>
                </c:pt>
                <c:pt idx="1027">
                  <c:v>1.8802836237199627</c:v>
                </c:pt>
                <c:pt idx="1028">
                  <c:v>1.881483475691113</c:v>
                </c:pt>
                <c:pt idx="1029">
                  <c:v>1.882682926729103</c:v>
                </c:pt>
                <c:pt idx="1030">
                  <c:v>1.8838819773569635</c:v>
                </c:pt>
                <c:pt idx="1031">
                  <c:v>1.8850806280965375</c:v>
                </c:pt>
                <c:pt idx="1032">
                  <c:v>1.8862788794684855</c:v>
                </c:pt>
                <c:pt idx="1033">
                  <c:v>1.8874767319922867</c:v>
                </c:pt>
                <c:pt idx="1034">
                  <c:v>1.8886741861862393</c:v>
                </c:pt>
                <c:pt idx="1035">
                  <c:v>1.8898712425674744</c:v>
                </c:pt>
                <c:pt idx="1036">
                  <c:v>1.8910679016519483</c:v>
                </c:pt>
                <c:pt idx="1037">
                  <c:v>1.89226416395445</c:v>
                </c:pt>
                <c:pt idx="1038">
                  <c:v>1.8934600299886108</c:v>
                </c:pt>
                <c:pt idx="1039">
                  <c:v>1.8946555002669021</c:v>
                </c:pt>
                <c:pt idx="1040">
                  <c:v>1.8958505753006356</c:v>
                </c:pt>
                <c:pt idx="1041">
                  <c:v>1.8970452555999819</c:v>
                </c:pt>
                <c:pt idx="1042">
                  <c:v>1.8982395416739555</c:v>
                </c:pt>
                <c:pt idx="1043">
                  <c:v>1.8994334340304304</c:v>
                </c:pt>
                <c:pt idx="1044">
                  <c:v>1.9006269331761392</c:v>
                </c:pt>
                <c:pt idx="1045">
                  <c:v>1.9018200396166816</c:v>
                </c:pt>
                <c:pt idx="1046">
                  <c:v>1.9030127538565207</c:v>
                </c:pt>
                <c:pt idx="1047">
                  <c:v>1.9042050763989891</c:v>
                </c:pt>
                <c:pt idx="1048">
                  <c:v>1.9053970077463034</c:v>
                </c:pt>
                <c:pt idx="1049">
                  <c:v>1.9065885483995455</c:v>
                </c:pt>
                <c:pt idx="1050">
                  <c:v>1.9077796988586886</c:v>
                </c:pt>
                <c:pt idx="1051">
                  <c:v>1.9089704596225845</c:v>
                </c:pt>
                <c:pt idx="1052">
                  <c:v>1.9101608311889771</c:v>
                </c:pt>
                <c:pt idx="1053">
                  <c:v>1.9113508140545026</c:v>
                </c:pt>
                <c:pt idx="1054">
                  <c:v>1.9125404087146933</c:v>
                </c:pt>
                <c:pt idx="1055">
                  <c:v>1.9137296156639789</c:v>
                </c:pt>
                <c:pt idx="1056">
                  <c:v>1.9149184353956938</c:v>
                </c:pt>
                <c:pt idx="1057">
                  <c:v>1.9161068684020734</c:v>
                </c:pt>
                <c:pt idx="1058">
                  <c:v>1.9172949151742733</c:v>
                </c:pt>
                <c:pt idx="1059">
                  <c:v>1.9184825762023499</c:v>
                </c:pt>
                <c:pt idx="1060">
                  <c:v>1.9196698519752873</c:v>
                </c:pt>
                <c:pt idx="1061">
                  <c:v>1.9208567429809782</c:v>
                </c:pt>
                <c:pt idx="1062">
                  <c:v>1.922043249706249</c:v>
                </c:pt>
                <c:pt idx="1063">
                  <c:v>1.9232293726368503</c:v>
                </c:pt>
                <c:pt idx="1064">
                  <c:v>1.9244151122574584</c:v>
                </c:pt>
                <c:pt idx="1065">
                  <c:v>1.9256004690516835</c:v>
                </c:pt>
                <c:pt idx="1066">
                  <c:v>1.9267854435020788</c:v>
                </c:pt>
                <c:pt idx="1067">
                  <c:v>1.9279700360901333</c:v>
                </c:pt>
                <c:pt idx="1068">
                  <c:v>1.9291542472962768</c:v>
                </c:pt>
                <c:pt idx="1069">
                  <c:v>1.930338077599892</c:v>
                </c:pt>
                <c:pt idx="1070">
                  <c:v>1.9315215274793087</c:v>
                </c:pt>
                <c:pt idx="1071">
                  <c:v>1.9327045974118091</c:v>
                </c:pt>
                <c:pt idx="1072">
                  <c:v>1.933887287873632</c:v>
                </c:pt>
                <c:pt idx="1073">
                  <c:v>1.9350695993399791</c:v>
                </c:pt>
                <c:pt idx="1074">
                  <c:v>1.9362515322850111</c:v>
                </c:pt>
                <c:pt idx="1075">
                  <c:v>1.937433087181855</c:v>
                </c:pt>
                <c:pt idx="1076">
                  <c:v>1.9386142645026125</c:v>
                </c:pt>
                <c:pt idx="1077">
                  <c:v>1.9397950647183542</c:v>
                </c:pt>
                <c:pt idx="1078">
                  <c:v>1.9409754882991277</c:v>
                </c:pt>
                <c:pt idx="1079">
                  <c:v>1.9421555357139593</c:v>
                </c:pt>
                <c:pt idx="1080">
                  <c:v>1.9433352074308547</c:v>
                </c:pt>
                <c:pt idx="1081">
                  <c:v>1.9445145039168086</c:v>
                </c:pt>
                <c:pt idx="1082">
                  <c:v>1.945693425637806</c:v>
                </c:pt>
                <c:pt idx="1083">
                  <c:v>1.9468719730588187</c:v>
                </c:pt>
                <c:pt idx="1084">
                  <c:v>1.9480501466438136</c:v>
                </c:pt>
                <c:pt idx="1085">
                  <c:v>1.9492279468557627</c:v>
                </c:pt>
                <c:pt idx="1086">
                  <c:v>1.9504053741566287</c:v>
                </c:pt>
                <c:pt idx="1087">
                  <c:v>1.9515824290073853</c:v>
                </c:pt>
                <c:pt idx="1088">
                  <c:v>1.9527591118680103</c:v>
                </c:pt>
                <c:pt idx="1089">
                  <c:v>1.9539354231974932</c:v>
                </c:pt>
                <c:pt idx="1090">
                  <c:v>1.9551113634538333</c:v>
                </c:pt>
                <c:pt idx="1091">
                  <c:v>1.9562869330940533</c:v>
                </c:pt>
                <c:pt idx="1092">
                  <c:v>1.9574621325741877</c:v>
                </c:pt>
                <c:pt idx="1093">
                  <c:v>1.9586369623492954</c:v>
                </c:pt>
                <c:pt idx="1094">
                  <c:v>1.9598114228734609</c:v>
                </c:pt>
                <c:pt idx="1095">
                  <c:v>1.9609855145998019</c:v>
                </c:pt>
                <c:pt idx="1096">
                  <c:v>1.9621592379804567</c:v>
                </c:pt>
                <c:pt idx="1097">
                  <c:v>1.9633325934666024</c:v>
                </c:pt>
                <c:pt idx="1098">
                  <c:v>1.9645055815084598</c:v>
                </c:pt>
                <c:pt idx="1099">
                  <c:v>1.9656782025552806</c:v>
                </c:pt>
                <c:pt idx="1100">
                  <c:v>1.9668504570553642</c:v>
                </c:pt>
                <c:pt idx="1101">
                  <c:v>1.9680223454560508</c:v>
                </c:pt>
                <c:pt idx="1102">
                  <c:v>1.9691938682037382</c:v>
                </c:pt>
                <c:pt idx="1103">
                  <c:v>1.9703650257438652</c:v>
                </c:pt>
                <c:pt idx="1104">
                  <c:v>1.9715358185209328</c:v>
                </c:pt>
                <c:pt idx="1105">
                  <c:v>1.9727062469784948</c:v>
                </c:pt>
                <c:pt idx="1106">
                  <c:v>1.97387631155917</c:v>
                </c:pt>
                <c:pt idx="1107">
                  <c:v>1.9750460127046328</c:v>
                </c:pt>
                <c:pt idx="1108">
                  <c:v>1.9762153508556315</c:v>
                </c:pt>
                <c:pt idx="1109">
                  <c:v>1.9773843264519759</c:v>
                </c:pt>
                <c:pt idx="1110">
                  <c:v>1.9785529399325557</c:v>
                </c:pt>
                <c:pt idx="1111">
                  <c:v>1.9797211917353237</c:v>
                </c:pt>
                <c:pt idx="1112">
                  <c:v>1.98088908229732</c:v>
                </c:pt>
                <c:pt idx="1113">
                  <c:v>1.9820566120546586</c:v>
                </c:pt>
                <c:pt idx="1114">
                  <c:v>1.9832237814425375</c:v>
                </c:pt>
                <c:pt idx="1115">
                  <c:v>1.9843905908952388</c:v>
                </c:pt>
                <c:pt idx="1116">
                  <c:v>1.9855570408461374</c:v>
                </c:pt>
                <c:pt idx="1117">
                  <c:v>1.9867231317276937</c:v>
                </c:pt>
                <c:pt idx="1118">
                  <c:v>1.98788886397146</c:v>
                </c:pt>
                <c:pt idx="1119">
                  <c:v>1.9890542380080911</c:v>
                </c:pt>
                <c:pt idx="1120">
                  <c:v>1.9902192542673414</c:v>
                </c:pt>
                <c:pt idx="1121">
                  <c:v>1.9913839131780571</c:v>
                </c:pt>
                <c:pt idx="1122">
                  <c:v>1.9925482151681981</c:v>
                </c:pt>
                <c:pt idx="1123">
                  <c:v>1.9937121606648252</c:v>
                </c:pt>
                <c:pt idx="1124">
                  <c:v>1.9948757500941139</c:v>
                </c:pt>
                <c:pt idx="1125">
                  <c:v>1.996038983881349</c:v>
                </c:pt>
                <c:pt idx="1126">
                  <c:v>1.9972018624509305</c:v>
                </c:pt>
                <c:pt idx="1127">
                  <c:v>1.9983643862263756</c:v>
                </c:pt>
                <c:pt idx="1128">
                  <c:v>1.9995265556303221</c:v>
                </c:pt>
                <c:pt idx="1129">
                  <c:v>2.0006883710845309</c:v>
                </c:pt>
                <c:pt idx="1130">
                  <c:v>2.0018498330098859</c:v>
                </c:pt>
                <c:pt idx="1131">
                  <c:v>2.0030109418263993</c:v>
                </c:pt>
                <c:pt idx="1132">
                  <c:v>2.0041716979532209</c:v>
                </c:pt>
                <c:pt idx="1133">
                  <c:v>2.0053321018086256</c:v>
                </c:pt>
                <c:pt idx="1134">
                  <c:v>2.0064921538100231</c:v>
                </c:pt>
                <c:pt idx="1135">
                  <c:v>2.0076518543739672</c:v>
                </c:pt>
                <c:pt idx="1136">
                  <c:v>2.0088112039161459</c:v>
                </c:pt>
                <c:pt idx="1137">
                  <c:v>2.0099702028513979</c:v>
                </c:pt>
                <c:pt idx="1138">
                  <c:v>2.0111288515937007</c:v>
                </c:pt>
                <c:pt idx="1139">
                  <c:v>2.0122871505561823</c:v>
                </c:pt>
                <c:pt idx="1140">
                  <c:v>2.013445100151126</c:v>
                </c:pt>
                <c:pt idx="1141">
                  <c:v>2.014602700789959</c:v>
                </c:pt>
                <c:pt idx="1142">
                  <c:v>2.0157599528832728</c:v>
                </c:pt>
                <c:pt idx="1143">
                  <c:v>2.0169168568408122</c:v>
                </c:pt>
                <c:pt idx="1144">
                  <c:v>2.0180734130714866</c:v>
                </c:pt>
                <c:pt idx="1145">
                  <c:v>2.019229621983365</c:v>
                </c:pt>
                <c:pt idx="1146">
                  <c:v>2.0203854839836777</c:v>
                </c:pt>
                <c:pt idx="1147">
                  <c:v>2.0215409994788369</c:v>
                </c:pt>
                <c:pt idx="1148">
                  <c:v>2.0226961688744063</c:v>
                </c:pt>
                <c:pt idx="1149">
                  <c:v>2.0238509925751424</c:v>
                </c:pt>
                <c:pt idx="1150">
                  <c:v>2.0250054709849619</c:v>
                </c:pt>
                <c:pt idx="1151">
                  <c:v>2.0261596045069639</c:v>
                </c:pt>
                <c:pt idx="1152">
                  <c:v>2.0273133935434262</c:v>
                </c:pt>
                <c:pt idx="1153">
                  <c:v>2.028466838495814</c:v>
                </c:pt>
                <c:pt idx="1154">
                  <c:v>2.0296199397647725</c:v>
                </c:pt>
                <c:pt idx="1155">
                  <c:v>2.0307726977501335</c:v>
                </c:pt>
                <c:pt idx="1156">
                  <c:v>2.0319251128509221</c:v>
                </c:pt>
                <c:pt idx="1157">
                  <c:v>2.0330771854653511</c:v>
                </c:pt>
                <c:pt idx="1158">
                  <c:v>2.0342289159908278</c:v>
                </c:pt>
                <c:pt idx="1159">
                  <c:v>2.0353803048239594</c:v>
                </c:pt>
                <c:pt idx="1160">
                  <c:v>2.0365313523605528</c:v>
                </c:pt>
                <c:pt idx="1161">
                  <c:v>2.0376820589956059</c:v>
                </c:pt>
                <c:pt idx="1162">
                  <c:v>2.038832425123331</c:v>
                </c:pt>
                <c:pt idx="1163">
                  <c:v>2.0399824511371429</c:v>
                </c:pt>
                <c:pt idx="1164">
                  <c:v>2.0411321374296598</c:v>
                </c:pt>
                <c:pt idx="1165">
                  <c:v>2.0422814843927166</c:v>
                </c:pt>
                <c:pt idx="1166">
                  <c:v>2.0434304924173534</c:v>
                </c:pt>
                <c:pt idx="1167">
                  <c:v>2.0445791618938363</c:v>
                </c:pt>
                <c:pt idx="1168">
                  <c:v>2.0457274932116372</c:v>
                </c:pt>
                <c:pt idx="1169">
                  <c:v>2.0468754867594505</c:v>
                </c:pt>
                <c:pt idx="1170">
                  <c:v>2.0480231429251932</c:v>
                </c:pt>
                <c:pt idx="1171">
                  <c:v>2.0491704620960096</c:v>
                </c:pt>
                <c:pt idx="1172">
                  <c:v>2.0503174446582588</c:v>
                </c:pt>
                <c:pt idx="1173">
                  <c:v>2.0514640909975403</c:v>
                </c:pt>
                <c:pt idx="1174">
                  <c:v>2.0526104014986766</c:v>
                </c:pt>
                <c:pt idx="1175">
                  <c:v>2.0537563765457252</c:v>
                </c:pt>
                <c:pt idx="1176">
                  <c:v>2.0549020165219796</c:v>
                </c:pt>
                <c:pt idx="1177">
                  <c:v>2.0560473218099662</c:v>
                </c:pt>
                <c:pt idx="1178">
                  <c:v>2.0571922927914499</c:v>
                </c:pt>
                <c:pt idx="1179">
                  <c:v>2.0583369298474445</c:v>
                </c:pt>
                <c:pt idx="1180">
                  <c:v>2.059481233358198</c:v>
                </c:pt>
                <c:pt idx="1181">
                  <c:v>2.0606252037032098</c:v>
                </c:pt>
                <c:pt idx="1182">
                  <c:v>2.0617688412612263</c:v>
                </c:pt>
                <c:pt idx="1183">
                  <c:v>2.0629121464102353</c:v>
                </c:pt>
                <c:pt idx="1184">
                  <c:v>2.0640551195274925</c:v>
                </c:pt>
                <c:pt idx="1185">
                  <c:v>2.0651977609894892</c:v>
                </c:pt>
                <c:pt idx="1186">
                  <c:v>2.0663400711719868</c:v>
                </c:pt>
                <c:pt idx="1187">
                  <c:v>2.0674820504499984</c:v>
                </c:pt>
                <c:pt idx="1188">
                  <c:v>2.0686236991978002</c:v>
                </c:pt>
                <c:pt idx="1189">
                  <c:v>2.0697650177889284</c:v>
                </c:pt>
                <c:pt idx="1190">
                  <c:v>2.070906006596184</c:v>
                </c:pt>
                <c:pt idx="1191">
                  <c:v>2.0720466659916332</c:v>
                </c:pt>
                <c:pt idx="1192">
                  <c:v>2.0731869963466147</c:v>
                </c:pt>
                <c:pt idx="1193">
                  <c:v>2.0743269980317343</c:v>
                </c:pt>
                <c:pt idx="1194">
                  <c:v>2.0754666714168697</c:v>
                </c:pt>
                <c:pt idx="1195">
                  <c:v>2.0766060168711782</c:v>
                </c:pt>
                <c:pt idx="1196">
                  <c:v>2.0777450347630855</c:v>
                </c:pt>
                <c:pt idx="1197">
                  <c:v>2.0788837254603063</c:v>
                </c:pt>
                <c:pt idx="1198">
                  <c:v>2.0800220893298271</c:v>
                </c:pt>
                <c:pt idx="1199">
                  <c:v>2.0811601267379229</c:v>
                </c:pt>
                <c:pt idx="1200">
                  <c:v>2.0822978380501502</c:v>
                </c:pt>
                <c:pt idx="1201">
                  <c:v>2.08343522363135</c:v>
                </c:pt>
                <c:pt idx="1202">
                  <c:v>2.0845722838456595</c:v>
                </c:pt>
                <c:pt idx="1203">
                  <c:v>2.0857090190564982</c:v>
                </c:pt>
                <c:pt idx="1204">
                  <c:v>2.0868454296265853</c:v>
                </c:pt>
                <c:pt idx="1205">
                  <c:v>2.0879815159179285</c:v>
                </c:pt>
                <c:pt idx="1206">
                  <c:v>2.0891172782918344</c:v>
                </c:pt>
                <c:pt idx="1207">
                  <c:v>2.0902527171089123</c:v>
                </c:pt>
                <c:pt idx="1208">
                  <c:v>2.0913878327290623</c:v>
                </c:pt>
                <c:pt idx="1209">
                  <c:v>2.0925226255114993</c:v>
                </c:pt>
                <c:pt idx="1210">
                  <c:v>2.0936570958147303</c:v>
                </c:pt>
                <c:pt idx="1211">
                  <c:v>2.0947912439965748</c:v>
                </c:pt>
                <c:pt idx="1212">
                  <c:v>2.0959250704141628</c:v>
                </c:pt>
                <c:pt idx="1213">
                  <c:v>2.0970585754239268</c:v>
                </c:pt>
                <c:pt idx="1214">
                  <c:v>2.0981917593816162</c:v>
                </c:pt>
                <c:pt idx="1215">
                  <c:v>2.0993246226422988</c:v>
                </c:pt>
                <c:pt idx="1216">
                  <c:v>2.1004571655603481</c:v>
                </c:pt>
                <c:pt idx="1217">
                  <c:v>2.1015893884894576</c:v>
                </c:pt>
                <c:pt idx="1218">
                  <c:v>2.1027212917826472</c:v>
                </c:pt>
                <c:pt idx="1219">
                  <c:v>2.103852875792251</c:v>
                </c:pt>
                <c:pt idx="1220">
                  <c:v>2.1049841408699304</c:v>
                </c:pt>
                <c:pt idx="1221">
                  <c:v>2.1061150873666672</c:v>
                </c:pt>
                <c:pt idx="1222">
                  <c:v>2.1072457156327786</c:v>
                </c:pt>
                <c:pt idx="1223">
                  <c:v>2.1083760260178974</c:v>
                </c:pt>
                <c:pt idx="1224">
                  <c:v>2.1095060188710009</c:v>
                </c:pt>
                <c:pt idx="1225">
                  <c:v>2.110635694540389</c:v>
                </c:pt>
                <c:pt idx="1226">
                  <c:v>2.1117650533736985</c:v>
                </c:pt>
                <c:pt idx="1227">
                  <c:v>2.1128940957179032</c:v>
                </c:pt>
                <c:pt idx="1228">
                  <c:v>2.11402282191932</c:v>
                </c:pt>
                <c:pt idx="1229">
                  <c:v>2.1151512323235915</c:v>
                </c:pt>
                <c:pt idx="1230">
                  <c:v>2.116279327275715</c:v>
                </c:pt>
                <c:pt idx="1231">
                  <c:v>2.117407107120024</c:v>
                </c:pt>
                <c:pt idx="1232">
                  <c:v>2.1185345722001996</c:v>
                </c:pt>
                <c:pt idx="1233">
                  <c:v>2.1196617228592722</c:v>
                </c:pt>
                <c:pt idx="1234">
                  <c:v>2.1207885594396125</c:v>
                </c:pt>
                <c:pt idx="1235">
                  <c:v>2.1219150822829489</c:v>
                </c:pt>
                <c:pt idx="1236">
                  <c:v>2.12304129173036</c:v>
                </c:pt>
                <c:pt idx="1237">
                  <c:v>2.1241671881222759</c:v>
                </c:pt>
                <c:pt idx="1238">
                  <c:v>2.1252927717984855</c:v>
                </c:pt>
                <c:pt idx="1239">
                  <c:v>2.1264180430981332</c:v>
                </c:pt>
                <c:pt idx="1240">
                  <c:v>2.1275430023597242</c:v>
                </c:pt>
                <c:pt idx="1241">
                  <c:v>2.1286676499211197</c:v>
                </c:pt>
                <c:pt idx="1242">
                  <c:v>2.1297919861195505</c:v>
                </c:pt>
                <c:pt idx="1243">
                  <c:v>2.1309160112916072</c:v>
                </c:pt>
                <c:pt idx="1244">
                  <c:v>2.1320397257732457</c:v>
                </c:pt>
                <c:pt idx="1245">
                  <c:v>2.1331631298997911</c:v>
                </c:pt>
                <c:pt idx="1246">
                  <c:v>2.1342862240059359</c:v>
                </c:pt>
                <c:pt idx="1247">
                  <c:v>2.1354090084257495</c:v>
                </c:pt>
                <c:pt idx="1248">
                  <c:v>2.136531483492663</c:v>
                </c:pt>
                <c:pt idx="1249">
                  <c:v>2.1376536495394953</c:v>
                </c:pt>
                <c:pt idx="1250">
                  <c:v>2.1387755068984307</c:v>
                </c:pt>
                <c:pt idx="1251">
                  <c:v>2.1398970559010357</c:v>
                </c:pt>
                <c:pt idx="1252">
                  <c:v>2.1410182968782525</c:v>
                </c:pt>
                <c:pt idx="1253">
                  <c:v>2.1421392301604145</c:v>
                </c:pt>
                <c:pt idx="1254">
                  <c:v>2.1432598560772225</c:v>
                </c:pt>
                <c:pt idx="1255">
                  <c:v>2.1443801749577727</c:v>
                </c:pt>
                <c:pt idx="1256">
                  <c:v>2.1455001871305446</c:v>
                </c:pt>
                <c:pt idx="1257">
                  <c:v>2.1466198929234066</c:v>
                </c:pt>
                <c:pt idx="1258">
                  <c:v>2.1477392926636099</c:v>
                </c:pt>
                <c:pt idx="1259">
                  <c:v>2.1488583866778037</c:v>
                </c:pt>
                <c:pt idx="1260">
                  <c:v>2.1499771752920309</c:v>
                </c:pt>
                <c:pt idx="1261">
                  <c:v>2.1510956588317152</c:v>
                </c:pt>
                <c:pt idx="1262">
                  <c:v>2.1522138376216939</c:v>
                </c:pt>
                <c:pt idx="1263">
                  <c:v>2.1533317119861892</c:v>
                </c:pt>
                <c:pt idx="1264">
                  <c:v>2.1544492822488279</c:v>
                </c:pt>
                <c:pt idx="1265">
                  <c:v>2.1555665487326321</c:v>
                </c:pt>
                <c:pt idx="1266">
                  <c:v>2.1566835117600327</c:v>
                </c:pt>
                <c:pt idx="1267">
                  <c:v>2.1578001716528563</c:v>
                </c:pt>
                <c:pt idx="1268">
                  <c:v>2.1589165287323455</c:v>
                </c:pt>
                <c:pt idx="1269">
                  <c:v>2.1600325833191367</c:v>
                </c:pt>
                <c:pt idx="1270">
                  <c:v>2.1611483357332841</c:v>
                </c:pt>
                <c:pt idx="1271">
                  <c:v>2.1622637862942495</c:v>
                </c:pt>
                <c:pt idx="1272">
                  <c:v>2.1633789353209041</c:v>
                </c:pt>
                <c:pt idx="1273">
                  <c:v>2.1644937831315345</c:v>
                </c:pt>
                <c:pt idx="1274">
                  <c:v>2.1656083300438382</c:v>
                </c:pt>
                <c:pt idx="1275">
                  <c:v>2.166722576374934</c:v>
                </c:pt>
                <c:pt idx="1276">
                  <c:v>2.1678365224413532</c:v>
                </c:pt>
                <c:pt idx="1277">
                  <c:v>2.1689501685590473</c:v>
                </c:pt>
                <c:pt idx="1278">
                  <c:v>2.170063515043394</c:v>
                </c:pt>
                <c:pt idx="1279">
                  <c:v>2.171176562209185</c:v>
                </c:pt>
                <c:pt idx="1280">
                  <c:v>2.1722893103706409</c:v>
                </c:pt>
                <c:pt idx="1281">
                  <c:v>2.1734017598414046</c:v>
                </c:pt>
                <c:pt idx="1282">
                  <c:v>2.1745139109345453</c:v>
                </c:pt>
                <c:pt idx="1283">
                  <c:v>2.1756257639625658</c:v>
                </c:pt>
                <c:pt idx="1284">
                  <c:v>2.1767373192373927</c:v>
                </c:pt>
                <c:pt idx="1285">
                  <c:v>2.1778485770703844</c:v>
                </c:pt>
                <c:pt idx="1286">
                  <c:v>2.178959537772335</c:v>
                </c:pt>
                <c:pt idx="1287">
                  <c:v>2.1800702016534701</c:v>
                </c:pt>
                <c:pt idx="1288">
                  <c:v>2.1811805690234518</c:v>
                </c:pt>
                <c:pt idx="1289">
                  <c:v>2.1822906401913764</c:v>
                </c:pt>
                <c:pt idx="1290">
                  <c:v>2.1834004154657842</c:v>
                </c:pt>
                <c:pt idx="1291">
                  <c:v>2.1845098951546507</c:v>
                </c:pt>
                <c:pt idx="1292">
                  <c:v>2.1856190795653938</c:v>
                </c:pt>
                <c:pt idx="1293">
                  <c:v>2.1867279690048775</c:v>
                </c:pt>
                <c:pt idx="1294">
                  <c:v>2.1878365637794039</c:v>
                </c:pt>
                <c:pt idx="1295">
                  <c:v>2.1889448641947249</c:v>
                </c:pt>
                <c:pt idx="1296">
                  <c:v>2.1900528705560434</c:v>
                </c:pt>
                <c:pt idx="1297">
                  <c:v>2.1911605831679992</c:v>
                </c:pt>
                <c:pt idx="1298">
                  <c:v>2.1922680023346928</c:v>
                </c:pt>
                <c:pt idx="1299">
                  <c:v>2.1933751283596679</c:v>
                </c:pt>
                <c:pt idx="1300">
                  <c:v>2.1944819615459332</c:v>
                </c:pt>
                <c:pt idx="1301">
                  <c:v>2.1955885021959389</c:v>
                </c:pt>
                <c:pt idx="1302">
                  <c:v>2.1966947506115959</c:v>
                </c:pt>
                <c:pt idx="1303">
                  <c:v>2.1978007070942747</c:v>
                </c:pt>
                <c:pt idx="1304">
                  <c:v>2.1989063719447945</c:v>
                </c:pt>
                <c:pt idx="1305">
                  <c:v>2.2000117454634469</c:v>
                </c:pt>
                <c:pt idx="1306">
                  <c:v>2.2011168279499795</c:v>
                </c:pt>
                <c:pt idx="1307">
                  <c:v>2.2022216197035971</c:v>
                </c:pt>
                <c:pt idx="1308">
                  <c:v>2.2033261210229762</c:v>
                </c:pt>
                <c:pt idx="1309">
                  <c:v>2.2044303322062531</c:v>
                </c:pt>
                <c:pt idx="1310">
                  <c:v>2.2055342535510358</c:v>
                </c:pt>
                <c:pt idx="1311">
                  <c:v>2.206637885354398</c:v>
                </c:pt>
                <c:pt idx="1312">
                  <c:v>2.2077412279128765</c:v>
                </c:pt>
                <c:pt idx="1313">
                  <c:v>2.2088442815224894</c:v>
                </c:pt>
                <c:pt idx="1314">
                  <c:v>2.209947046478721</c:v>
                </c:pt>
                <c:pt idx="1315">
                  <c:v>2.2110495230765319</c:v>
                </c:pt>
                <c:pt idx="1316">
                  <c:v>2.2121517116103511</c:v>
                </c:pt>
                <c:pt idx="1317">
                  <c:v>2.2132536123740905</c:v>
                </c:pt>
                <c:pt idx="1318">
                  <c:v>2.2143552256611372</c:v>
                </c:pt>
                <c:pt idx="1319">
                  <c:v>2.2154565517643579</c:v>
                </c:pt>
                <c:pt idx="1320">
                  <c:v>2.2165575909760951</c:v>
                </c:pt>
                <c:pt idx="1321">
                  <c:v>2.2176583435881771</c:v>
                </c:pt>
                <c:pt idx="1322">
                  <c:v>2.2187588098919133</c:v>
                </c:pt>
                <c:pt idx="1323">
                  <c:v>2.2198589901780981</c:v>
                </c:pt>
                <c:pt idx="1324">
                  <c:v>2.2209588847370112</c:v>
                </c:pt>
                <c:pt idx="1325">
                  <c:v>2.2220584938584143</c:v>
                </c:pt>
                <c:pt idx="1326">
                  <c:v>2.2231578178315639</c:v>
                </c:pt>
                <c:pt idx="1327">
                  <c:v>2.2242568569452015</c:v>
                </c:pt>
                <c:pt idx="1328">
                  <c:v>2.2253556114875606</c:v>
                </c:pt>
                <c:pt idx="1329">
                  <c:v>2.2264540817463638</c:v>
                </c:pt>
                <c:pt idx="1330">
                  <c:v>2.2275522680088291</c:v>
                </c:pt>
                <c:pt idx="1331">
                  <c:v>2.2286501705616693</c:v>
                </c:pt>
                <c:pt idx="1332">
                  <c:v>2.2297477896910931</c:v>
                </c:pt>
                <c:pt idx="1333">
                  <c:v>2.2308451256828024</c:v>
                </c:pt>
                <c:pt idx="1334">
                  <c:v>2.2319421788219982</c:v>
                </c:pt>
                <c:pt idx="1335">
                  <c:v>2.2330389493933871</c:v>
                </c:pt>
                <c:pt idx="1336">
                  <c:v>2.2341354376811657</c:v>
                </c:pt>
                <c:pt idx="1337">
                  <c:v>2.2352316439690436</c:v>
                </c:pt>
                <c:pt idx="1338">
                  <c:v>2.2363275685402235</c:v>
                </c:pt>
                <c:pt idx="1339">
                  <c:v>2.2374232116774144</c:v>
                </c:pt>
                <c:pt idx="1340">
                  <c:v>2.2385185736628399</c:v>
                </c:pt>
                <c:pt idx="1341">
                  <c:v>2.2396136547782226</c:v>
                </c:pt>
                <c:pt idx="1342">
                  <c:v>2.2407084553047891</c:v>
                </c:pt>
                <c:pt idx="1343">
                  <c:v>2.2418029755232833</c:v>
                </c:pt>
                <c:pt idx="1344">
                  <c:v>2.2428972157139588</c:v>
                </c:pt>
                <c:pt idx="1345">
                  <c:v>2.2439911761565781</c:v>
                </c:pt>
                <c:pt idx="1346">
                  <c:v>2.2450848571304123</c:v>
                </c:pt>
                <c:pt idx="1347">
                  <c:v>2.2461782589142554</c:v>
                </c:pt>
                <c:pt idx="1348">
                  <c:v>2.2472713817864145</c:v>
                </c:pt>
                <c:pt idx="1349">
                  <c:v>2.2483642260247074</c:v>
                </c:pt>
                <c:pt idx="1350">
                  <c:v>2.249456791906475</c:v>
                </c:pt>
                <c:pt idx="1351">
                  <c:v>2.2505490797085801</c:v>
                </c:pt>
                <c:pt idx="1352">
                  <c:v>2.2516410897073942</c:v>
                </c:pt>
                <c:pt idx="1353">
                  <c:v>2.2527328221788205</c:v>
                </c:pt>
                <c:pt idx="1354">
                  <c:v>2.2538242773982833</c:v>
                </c:pt>
                <c:pt idx="1355">
                  <c:v>2.2549154556407225</c:v>
                </c:pt>
                <c:pt idx="1356">
                  <c:v>2.2560063571806177</c:v>
                </c:pt>
                <c:pt idx="1357">
                  <c:v>2.2570969822919547</c:v>
                </c:pt>
                <c:pt idx="1358">
                  <c:v>2.2581873312482701</c:v>
                </c:pt>
                <c:pt idx="1359">
                  <c:v>2.2592774043226034</c:v>
                </c:pt>
                <c:pt idx="1360">
                  <c:v>2.2603672017875458</c:v>
                </c:pt>
                <c:pt idx="1361">
                  <c:v>2.2614567239152024</c:v>
                </c:pt>
                <c:pt idx="1362">
                  <c:v>2.2625459709772233</c:v>
                </c:pt>
                <c:pt idx="1363">
                  <c:v>2.2636349432447833</c:v>
                </c:pt>
                <c:pt idx="1364">
                  <c:v>2.2647236409885885</c:v>
                </c:pt>
                <c:pt idx="1365">
                  <c:v>2.2658120644788937</c:v>
                </c:pt>
                <c:pt idx="1366">
                  <c:v>2.2669002139854744</c:v>
                </c:pt>
                <c:pt idx="1367">
                  <c:v>2.2679880897776545</c:v>
                </c:pt>
                <c:pt idx="1368">
                  <c:v>2.2690756921242907</c:v>
                </c:pt>
                <c:pt idx="1369">
                  <c:v>2.2701630212937824</c:v>
                </c:pt>
                <c:pt idx="1370">
                  <c:v>2.2712500775540678</c:v>
                </c:pt>
                <c:pt idx="1371">
                  <c:v>2.2723368611726307</c:v>
                </c:pt>
                <c:pt idx="1372">
                  <c:v>2.2734233724164916</c:v>
                </c:pt>
                <c:pt idx="1373">
                  <c:v>2.2745096115522232</c:v>
                </c:pt>
                <c:pt idx="1374">
                  <c:v>2.2755955788459357</c:v>
                </c:pt>
                <c:pt idx="1375">
                  <c:v>2.2766812745632907</c:v>
                </c:pt>
                <c:pt idx="1376">
                  <c:v>2.2777666989694967</c:v>
                </c:pt>
                <c:pt idx="1377">
                  <c:v>2.2788518523293093</c:v>
                </c:pt>
                <c:pt idx="1378">
                  <c:v>2.2799367349070354</c:v>
                </c:pt>
                <c:pt idx="1379">
                  <c:v>2.2810213469665301</c:v>
                </c:pt>
                <c:pt idx="1380">
                  <c:v>2.2821056887712041</c:v>
                </c:pt>
                <c:pt idx="1381">
                  <c:v>2.2831897605840203</c:v>
                </c:pt>
                <c:pt idx="1382">
                  <c:v>2.2842735626674915</c:v>
                </c:pt>
                <c:pt idx="1383">
                  <c:v>2.2853570952836919</c:v>
                </c:pt>
                <c:pt idx="1384">
                  <c:v>2.2864403586942439</c:v>
                </c:pt>
                <c:pt idx="1385">
                  <c:v>2.2875233531603381</c:v>
                </c:pt>
                <c:pt idx="1386">
                  <c:v>2.2886060789427152</c:v>
                </c:pt>
                <c:pt idx="1387">
                  <c:v>2.2896885363016746</c:v>
                </c:pt>
                <c:pt idx="1388">
                  <c:v>2.2907707254970835</c:v>
                </c:pt>
                <c:pt idx="1389">
                  <c:v>2.2918526467883624</c:v>
                </c:pt>
                <c:pt idx="1390">
                  <c:v>2.2929343004344993</c:v>
                </c:pt>
                <c:pt idx="1391">
                  <c:v>2.2940156866940495</c:v>
                </c:pt>
                <c:pt idx="1392">
                  <c:v>2.2950968058251209</c:v>
                </c:pt>
                <c:pt idx="1393">
                  <c:v>2.296177658085401</c:v>
                </c:pt>
                <c:pt idx="1394">
                  <c:v>2.2972582437321347</c:v>
                </c:pt>
                <c:pt idx="1395">
                  <c:v>2.2983385630221336</c:v>
                </c:pt>
                <c:pt idx="1396">
                  <c:v>2.2994186162117902</c:v>
                </c:pt>
                <c:pt idx="1397">
                  <c:v>2.3004984035570542</c:v>
                </c:pt>
                <c:pt idx="1398">
                  <c:v>2.3015779253134525</c:v>
                </c:pt>
                <c:pt idx="1399">
                  <c:v>2.3026571817360812</c:v>
                </c:pt>
                <c:pt idx="1400">
                  <c:v>2.3037361730796118</c:v>
                </c:pt>
                <c:pt idx="1401">
                  <c:v>2.3048148995982847</c:v>
                </c:pt>
                <c:pt idx="1402">
                  <c:v>2.3058933615459249</c:v>
                </c:pt>
                <c:pt idx="1403">
                  <c:v>2.3069715591759214</c:v>
                </c:pt>
                <c:pt idx="1404">
                  <c:v>2.3080494927412532</c:v>
                </c:pt>
                <c:pt idx="1405">
                  <c:v>2.309127162494466</c:v>
                </c:pt>
                <c:pt idx="1406">
                  <c:v>2.3102045686876909</c:v>
                </c:pt>
                <c:pt idx="1407">
                  <c:v>2.3112817115726374</c:v>
                </c:pt>
                <c:pt idx="1408">
                  <c:v>2.3123585914005935</c:v>
                </c:pt>
                <c:pt idx="1409">
                  <c:v>2.3134352084224346</c:v>
                </c:pt>
                <c:pt idx="1410">
                  <c:v>2.3145115628886153</c:v>
                </c:pt>
                <c:pt idx="1411">
                  <c:v>2.3155876550491694</c:v>
                </c:pt>
                <c:pt idx="1412">
                  <c:v>2.3166634851537324</c:v>
                </c:pt>
                <c:pt idx="1413">
                  <c:v>2.3177390534515072</c:v>
                </c:pt>
                <c:pt idx="1414">
                  <c:v>2.3188143601912921</c:v>
                </c:pt>
                <c:pt idx="1415">
                  <c:v>2.3198894056214723</c:v>
                </c:pt>
                <c:pt idx="1416">
                  <c:v>2.3209641899900233</c:v>
                </c:pt>
                <c:pt idx="1417">
                  <c:v>2.3220387135445071</c:v>
                </c:pt>
                <c:pt idx="1418">
                  <c:v>2.323112976532081</c:v>
                </c:pt>
                <c:pt idx="1419">
                  <c:v>2.3241869791994896</c:v>
                </c:pt>
                <c:pt idx="1420">
                  <c:v>2.3252607217930747</c:v>
                </c:pt>
                <c:pt idx="1421">
                  <c:v>2.3263342045587643</c:v>
                </c:pt>
                <c:pt idx="1422">
                  <c:v>2.3274074277420929</c:v>
                </c:pt>
                <c:pt idx="1423">
                  <c:v>2.32848039158818</c:v>
                </c:pt>
                <c:pt idx="1424">
                  <c:v>2.3295530963417477</c:v>
                </c:pt>
                <c:pt idx="1425">
                  <c:v>2.3306255422471103</c:v>
                </c:pt>
                <c:pt idx="1426">
                  <c:v>2.3316977295481847</c:v>
                </c:pt>
                <c:pt idx="1427">
                  <c:v>2.3327696584884912</c:v>
                </c:pt>
                <c:pt idx="1428">
                  <c:v>2.3338413293111402</c:v>
                </c:pt>
                <c:pt idx="1429">
                  <c:v>2.3349127422588483</c:v>
                </c:pt>
                <c:pt idx="1430">
                  <c:v>2.335983897573938</c:v>
                </c:pt>
                <c:pt idx="1431">
                  <c:v>2.3370547954983296</c:v>
                </c:pt>
                <c:pt idx="1432">
                  <c:v>2.3381254362735526</c:v>
                </c:pt>
                <c:pt idx="1433">
                  <c:v>2.3391958201407337</c:v>
                </c:pt>
                <c:pt idx="1434">
                  <c:v>2.3402659473406131</c:v>
                </c:pt>
                <c:pt idx="1435">
                  <c:v>2.3413358181135377</c:v>
                </c:pt>
                <c:pt idx="1436">
                  <c:v>2.3424054326994521</c:v>
                </c:pt>
                <c:pt idx="1437">
                  <c:v>2.3434747913379241</c:v>
                </c:pt>
                <c:pt idx="1438">
                  <c:v>2.3445438942681203</c:v>
                </c:pt>
                <c:pt idx="1439">
                  <c:v>2.3456127417288211</c:v>
                </c:pt>
                <c:pt idx="1440">
                  <c:v>2.3466813339584198</c:v>
                </c:pt>
                <c:pt idx="1441">
                  <c:v>2.3477496711949195</c:v>
                </c:pt>
                <c:pt idx="1442">
                  <c:v>2.3488177536759394</c:v>
                </c:pt>
                <c:pt idx="1443">
                  <c:v>2.349885581638711</c:v>
                </c:pt>
                <c:pt idx="1444">
                  <c:v>2.3509531553200791</c:v>
                </c:pt>
                <c:pt idx="1445">
                  <c:v>2.3520204749565048</c:v>
                </c:pt>
                <c:pt idx="1446">
                  <c:v>2.353087540784073</c:v>
                </c:pt>
                <c:pt idx="1447">
                  <c:v>2.3541543530384761</c:v>
                </c:pt>
                <c:pt idx="1448">
                  <c:v>2.3552209119550285</c:v>
                </c:pt>
                <c:pt idx="1449">
                  <c:v>2.3562872177686662</c:v>
                </c:pt>
                <c:pt idx="1450">
                  <c:v>2.3573532707139475</c:v>
                </c:pt>
                <c:pt idx="1451">
                  <c:v>2.3584190710250414</c:v>
                </c:pt>
                <c:pt idx="1452">
                  <c:v>2.3594846189357557</c:v>
                </c:pt>
                <c:pt idx="1453">
                  <c:v>2.360549914679503</c:v>
                </c:pt>
                <c:pt idx="1454">
                  <c:v>2.3616149584893322</c:v>
                </c:pt>
                <c:pt idx="1455">
                  <c:v>2.3626797505979109</c:v>
                </c:pt>
                <c:pt idx="1456">
                  <c:v>2.3637442912375333</c:v>
                </c:pt>
                <c:pt idx="1457">
                  <c:v>2.3648085806401258</c:v>
                </c:pt>
                <c:pt idx="1458">
                  <c:v>2.3658726190372326</c:v>
                </c:pt>
                <c:pt idx="1459">
                  <c:v>2.36693640666003</c:v>
                </c:pt>
                <c:pt idx="1460">
                  <c:v>2.3679999437393242</c:v>
                </c:pt>
                <c:pt idx="1461">
                  <c:v>2.3690632305055503</c:v>
                </c:pt>
                <c:pt idx="1462">
                  <c:v>2.3701262671887742</c:v>
                </c:pt>
                <c:pt idx="1463">
                  <c:v>2.3711890540186968</c:v>
                </c:pt>
                <c:pt idx="1464">
                  <c:v>2.3722515912246416</c:v>
                </c:pt>
                <c:pt idx="1465">
                  <c:v>2.3733138790355732</c:v>
                </c:pt>
                <c:pt idx="1466">
                  <c:v>2.3743759176800925</c:v>
                </c:pt>
                <c:pt idx="1467">
                  <c:v>2.3754377073864252</c:v>
                </c:pt>
                <c:pt idx="1468">
                  <c:v>2.3764992483824376</c:v>
                </c:pt>
                <c:pt idx="1469">
                  <c:v>2.3775605408956397</c:v>
                </c:pt>
                <c:pt idx="1470">
                  <c:v>2.3786215851531671</c:v>
                </c:pt>
                <c:pt idx="1471">
                  <c:v>2.3796823813818033</c:v>
                </c:pt>
                <c:pt idx="1472">
                  <c:v>2.3807429298079623</c:v>
                </c:pt>
                <c:pt idx="1473">
                  <c:v>2.3818032306577028</c:v>
                </c:pt>
                <c:pt idx="1474">
                  <c:v>2.3828632841567239</c:v>
                </c:pt>
                <c:pt idx="1475">
                  <c:v>2.3839230905303621</c:v>
                </c:pt>
                <c:pt idx="1476">
                  <c:v>2.3849826500036069</c:v>
                </c:pt>
                <c:pt idx="1477">
                  <c:v>2.3860419628010741</c:v>
                </c:pt>
                <c:pt idx="1478">
                  <c:v>2.3871010291470349</c:v>
                </c:pt>
                <c:pt idx="1479">
                  <c:v>2.388159849265405</c:v>
                </c:pt>
                <c:pt idx="1480">
                  <c:v>2.3892184233797424</c:v>
                </c:pt>
                <c:pt idx="1481">
                  <c:v>2.3902767517132513</c:v>
                </c:pt>
                <c:pt idx="1482">
                  <c:v>2.3913348344887866</c:v>
                </c:pt>
                <c:pt idx="1483">
                  <c:v>2.3923926719288406</c:v>
                </c:pt>
                <c:pt idx="1484">
                  <c:v>2.3934502642555699</c:v>
                </c:pt>
                <c:pt idx="1485">
                  <c:v>2.394507611690766</c:v>
                </c:pt>
                <c:pt idx="1486">
                  <c:v>2.3955647144558805</c:v>
                </c:pt>
                <c:pt idx="1487">
                  <c:v>2.396621572772013</c:v>
                </c:pt>
                <c:pt idx="1488">
                  <c:v>2.397678186859912</c:v>
                </c:pt>
                <c:pt idx="1489">
                  <c:v>2.3987345569399805</c:v>
                </c:pt>
                <c:pt idx="1490">
                  <c:v>2.3997906832322777</c:v>
                </c:pt>
                <c:pt idx="1491">
                  <c:v>2.4008465659565132</c:v>
                </c:pt>
                <c:pt idx="1492">
                  <c:v>2.4019022053320498</c:v>
                </c:pt>
                <c:pt idx="1493">
                  <c:v>2.4029576015779139</c:v>
                </c:pt>
                <c:pt idx="1494">
                  <c:v>2.4040127549127779</c:v>
                </c:pt>
                <c:pt idx="1495">
                  <c:v>2.4050676655549803</c:v>
                </c:pt>
                <c:pt idx="1496">
                  <c:v>2.4061223337225113</c:v>
                </c:pt>
                <c:pt idx="1497">
                  <c:v>2.407176759633026</c:v>
                </c:pt>
                <c:pt idx="1498">
                  <c:v>2.4082309435038312</c:v>
                </c:pt>
                <c:pt idx="1499">
                  <c:v>2.4092848855519007</c:v>
                </c:pt>
                <c:pt idx="1500">
                  <c:v>2.4103385859938653</c:v>
                </c:pt>
                <c:pt idx="1501">
                  <c:v>2.4113920450460222</c:v>
                </c:pt>
                <c:pt idx="1502">
                  <c:v>2.4124452629243227</c:v>
                </c:pt>
                <c:pt idx="1503">
                  <c:v>2.4134982398443934</c:v>
                </c:pt>
                <c:pt idx="1504">
                  <c:v>2.4145509760215109</c:v>
                </c:pt>
                <c:pt idx="1505">
                  <c:v>2.4156034716706261</c:v>
                </c:pt>
                <c:pt idx="1506">
                  <c:v>2.4166557270063582</c:v>
                </c:pt>
                <c:pt idx="1507">
                  <c:v>2.4177077422429774</c:v>
                </c:pt>
                <c:pt idx="1508">
                  <c:v>2.4187595175944412</c:v>
                </c:pt>
                <c:pt idx="1509">
                  <c:v>2.4198110532743589</c:v>
                </c:pt>
                <c:pt idx="1510">
                  <c:v>2.4208623494960149</c:v>
                </c:pt>
                <c:pt idx="1511">
                  <c:v>2.4219134064723615</c:v>
                </c:pt>
                <c:pt idx="1512">
                  <c:v>2.4229642244160217</c:v>
                </c:pt>
                <c:pt idx="1513">
                  <c:v>2.4240148035392886</c:v>
                </c:pt>
                <c:pt idx="1514">
                  <c:v>2.4250651440541291</c:v>
                </c:pt>
                <c:pt idx="1515">
                  <c:v>2.4261152461721767</c:v>
                </c:pt>
                <c:pt idx="1516">
                  <c:v>2.4271651101047396</c:v>
                </c:pt>
                <c:pt idx="1517">
                  <c:v>2.428214736062805</c:v>
                </c:pt>
                <c:pt idx="1518">
                  <c:v>2.4292641242570281</c:v>
                </c:pt>
                <c:pt idx="1519">
                  <c:v>2.4303132748977401</c:v>
                </c:pt>
                <c:pt idx="1520">
                  <c:v>2.4313621881949516</c:v>
                </c:pt>
                <c:pt idx="1521">
                  <c:v>2.4324108643583422</c:v>
                </c:pt>
                <c:pt idx="1522">
                  <c:v>2.4334593035972802</c:v>
                </c:pt>
                <c:pt idx="1523">
                  <c:v>2.4345075061207999</c:v>
                </c:pt>
                <c:pt idx="1524">
                  <c:v>2.4355554721376196</c:v>
                </c:pt>
                <c:pt idx="1525">
                  <c:v>2.4366032018561379</c:v>
                </c:pt>
                <c:pt idx="1526">
                  <c:v>2.4376506954844332</c:v>
                </c:pt>
                <c:pt idx="1527">
                  <c:v>2.4386979532302577</c:v>
                </c:pt>
                <c:pt idx="1528">
                  <c:v>2.4397449753010565</c:v>
                </c:pt>
                <c:pt idx="1529">
                  <c:v>2.4407917619039492</c:v>
                </c:pt>
                <c:pt idx="1530">
                  <c:v>2.4418383132457384</c:v>
                </c:pt>
                <c:pt idx="1531">
                  <c:v>2.4428846295329083</c:v>
                </c:pt>
                <c:pt idx="1532">
                  <c:v>2.4439307109716371</c:v>
                </c:pt>
                <c:pt idx="1533">
                  <c:v>2.4449765577677738</c:v>
                </c:pt>
                <c:pt idx="1534">
                  <c:v>2.446022170126867</c:v>
                </c:pt>
                <c:pt idx="1535">
                  <c:v>2.4470675482541369</c:v>
                </c:pt>
                <c:pt idx="1536">
                  <c:v>2.4481126923545071</c:v>
                </c:pt>
                <c:pt idx="1537">
                  <c:v>2.4491576026325719</c:v>
                </c:pt>
                <c:pt idx="1538">
                  <c:v>2.4502022792926272</c:v>
                </c:pt>
                <c:pt idx="1539">
                  <c:v>2.4512467225386487</c:v>
                </c:pt>
                <c:pt idx="1540">
                  <c:v>2.4522909325743054</c:v>
                </c:pt>
                <c:pt idx="1541">
                  <c:v>2.4533349096029591</c:v>
                </c:pt>
                <c:pt idx="1542">
                  <c:v>2.4543786538276575</c:v>
                </c:pt>
                <c:pt idx="1543">
                  <c:v>2.4554221654511417</c:v>
                </c:pt>
                <c:pt idx="1544">
                  <c:v>2.4564654446758509</c:v>
                </c:pt>
                <c:pt idx="1545">
                  <c:v>2.4575084917039085</c:v>
                </c:pt>
                <c:pt idx="1546">
                  <c:v>2.4585513067371312</c:v>
                </c:pt>
                <c:pt idx="1547">
                  <c:v>2.4595938899770404</c:v>
                </c:pt>
                <c:pt idx="1548">
                  <c:v>2.4606362416248388</c:v>
                </c:pt>
                <c:pt idx="1549">
                  <c:v>2.4616783618814413</c:v>
                </c:pt>
                <c:pt idx="1550">
                  <c:v>2.4627202509474384</c:v>
                </c:pt>
                <c:pt idx="1551">
                  <c:v>2.4637619090231353</c:v>
                </c:pt>
                <c:pt idx="1552">
                  <c:v>2.4648033363085262</c:v>
                </c:pt>
                <c:pt idx="1553">
                  <c:v>2.4658445330033039</c:v>
                </c:pt>
                <c:pt idx="1554">
                  <c:v>2.4668854993068594</c:v>
                </c:pt>
                <c:pt idx="1555">
                  <c:v>2.4679262354182918</c:v>
                </c:pt>
                <c:pt idx="1556">
                  <c:v>2.4689667415363887</c:v>
                </c:pt>
                <c:pt idx="1557">
                  <c:v>2.4700070178596456</c:v>
                </c:pt>
                <c:pt idx="1558">
                  <c:v>2.4710470645862515</c:v>
                </c:pt>
                <c:pt idx="1559">
                  <c:v>2.4720868819141097</c:v>
                </c:pt>
                <c:pt idx="1560">
                  <c:v>2.4731264700408184</c:v>
                </c:pt>
                <c:pt idx="1561">
                  <c:v>2.4741658291636792</c:v>
                </c:pt>
                <c:pt idx="1562">
                  <c:v>2.4752049594796945</c:v>
                </c:pt>
                <c:pt idx="1563">
                  <c:v>2.4762438611855848</c:v>
                </c:pt>
                <c:pt idx="1564">
                  <c:v>2.4772825344777574</c:v>
                </c:pt>
                <c:pt idx="1565">
                  <c:v>2.4783209795523415</c:v>
                </c:pt>
                <c:pt idx="1566">
                  <c:v>2.479359196605162</c:v>
                </c:pt>
                <c:pt idx="1567">
                  <c:v>2.4803971858317566</c:v>
                </c:pt>
                <c:pt idx="1568">
                  <c:v>2.4814349474273687</c:v>
                </c:pt>
                <c:pt idx="1569">
                  <c:v>2.4824724815869494</c:v>
                </c:pt>
                <c:pt idx="1570">
                  <c:v>2.4835097885051609</c:v>
                </c:pt>
                <c:pt idx="1571">
                  <c:v>2.4845468683763743</c:v>
                </c:pt>
                <c:pt idx="1572">
                  <c:v>2.4855837213946672</c:v>
                </c:pt>
                <c:pt idx="1573">
                  <c:v>2.4866203477538371</c:v>
                </c:pt>
                <c:pt idx="1574">
                  <c:v>2.4876567476473839</c:v>
                </c:pt>
                <c:pt idx="1575">
                  <c:v>2.48869292126852</c:v>
                </c:pt>
                <c:pt idx="1576">
                  <c:v>2.4897288688101766</c:v>
                </c:pt>
                <c:pt idx="1577">
                  <c:v>2.4907645904649964</c:v>
                </c:pt>
                <c:pt idx="1578">
                  <c:v>2.4918000864253296</c:v>
                </c:pt>
                <c:pt idx="1579">
                  <c:v>2.49283535688325</c:v>
                </c:pt>
                <c:pt idx="1580">
                  <c:v>2.4938704020305433</c:v>
                </c:pt>
                <c:pt idx="1581">
                  <c:v>2.4949052220587036</c:v>
                </c:pt>
                <c:pt idx="1582">
                  <c:v>2.4959398171589506</c:v>
                </c:pt>
                <c:pt idx="1583">
                  <c:v>2.4969741875222224</c:v>
                </c:pt>
                <c:pt idx="1584">
                  <c:v>2.4980083333391647</c:v>
                </c:pt>
                <c:pt idx="1585">
                  <c:v>2.499042254800147</c:v>
                </c:pt>
                <c:pt idx="1586">
                  <c:v>2.5000759520952616</c:v>
                </c:pt>
                <c:pt idx="1587">
                  <c:v>2.5011094254143083</c:v>
                </c:pt>
                <c:pt idx="1588">
                  <c:v>2.5021426749468212</c:v>
                </c:pt>
                <c:pt idx="1589">
                  <c:v>2.5031757008820446</c:v>
                </c:pt>
                <c:pt idx="1590">
                  <c:v>2.5042085034089441</c:v>
                </c:pt>
                <c:pt idx="1591">
                  <c:v>2.5052410827162155</c:v>
                </c:pt>
                <c:pt idx="1592">
                  <c:v>2.5062734389922694</c:v>
                </c:pt>
                <c:pt idx="1593">
                  <c:v>2.5073055724252358</c:v>
                </c:pt>
                <c:pt idx="1594">
                  <c:v>2.5083374832029808</c:v>
                </c:pt>
                <c:pt idx="1595">
                  <c:v>2.509369171513085</c:v>
                </c:pt>
                <c:pt idx="1596">
                  <c:v>2.5104006375428525</c:v>
                </c:pt>
                <c:pt idx="1597">
                  <c:v>2.5114318814793166</c:v>
                </c:pt>
                <c:pt idx="1598">
                  <c:v>2.5124629035092374</c:v>
                </c:pt>
                <c:pt idx="1599">
                  <c:v>2.5134937038190981</c:v>
                </c:pt>
                <c:pt idx="1600">
                  <c:v>2.5145242825951071</c:v>
                </c:pt>
                <c:pt idx="1601">
                  <c:v>2.5155546400232067</c:v>
                </c:pt>
                <c:pt idx="1602">
                  <c:v>2.5165847762890619</c:v>
                </c:pt>
                <c:pt idx="1603">
                  <c:v>2.5176146915780633</c:v>
                </c:pt>
                <c:pt idx="1604">
                  <c:v>2.518644386075342</c:v>
                </c:pt>
                <c:pt idx="1605">
                  <c:v>2.5196738599657467</c:v>
                </c:pt>
                <c:pt idx="1606">
                  <c:v>2.5207031134338638</c:v>
                </c:pt>
                <c:pt idx="1607">
                  <c:v>2.5217321466640095</c:v>
                </c:pt>
                <c:pt idx="1608">
                  <c:v>2.5227609598402267</c:v>
                </c:pt>
                <c:pt idx="1609">
                  <c:v>2.5237895531462953</c:v>
                </c:pt>
                <c:pt idx="1610">
                  <c:v>2.5248179267657234</c:v>
                </c:pt>
                <c:pt idx="1611">
                  <c:v>2.5258460808817587</c:v>
                </c:pt>
                <c:pt idx="1612">
                  <c:v>2.526874015677377</c:v>
                </c:pt>
                <c:pt idx="1613">
                  <c:v>2.5279017313352856</c:v>
                </c:pt>
                <c:pt idx="1614">
                  <c:v>2.5289292280379332</c:v>
                </c:pt>
                <c:pt idx="1615">
                  <c:v>2.5299565059675055</c:v>
                </c:pt>
                <c:pt idx="1616">
                  <c:v>2.530983565305911</c:v>
                </c:pt>
                <c:pt idx="1617">
                  <c:v>2.5320104062348121</c:v>
                </c:pt>
                <c:pt idx="1618">
                  <c:v>2.5330370289355901</c:v>
                </c:pt>
                <c:pt idx="1619">
                  <c:v>2.5340634335893792</c:v>
                </c:pt>
                <c:pt idx="1620">
                  <c:v>2.5350896203770432</c:v>
                </c:pt>
                <c:pt idx="1621">
                  <c:v>2.5361155894791851</c:v>
                </c:pt>
                <c:pt idx="1622">
                  <c:v>2.5371413410761487</c:v>
                </c:pt>
                <c:pt idx="1623">
                  <c:v>2.5381668753480184</c:v>
                </c:pt>
                <c:pt idx="1624">
                  <c:v>2.5391921924746144</c:v>
                </c:pt>
                <c:pt idx="1625">
                  <c:v>2.5402172926355004</c:v>
                </c:pt>
                <c:pt idx="1626">
                  <c:v>2.5412421760099817</c:v>
                </c:pt>
                <c:pt idx="1627">
                  <c:v>2.5422668427771069</c:v>
                </c:pt>
                <c:pt idx="1628">
                  <c:v>2.5432912931156606</c:v>
                </c:pt>
                <c:pt idx="1629">
                  <c:v>2.5443155272041773</c:v>
                </c:pt>
                <c:pt idx="1630">
                  <c:v>2.5453395452209313</c:v>
                </c:pt>
                <c:pt idx="1631">
                  <c:v>2.5463633473439398</c:v>
                </c:pt>
                <c:pt idx="1632">
                  <c:v>2.5473869337509671</c:v>
                </c:pt>
                <c:pt idx="1633">
                  <c:v>2.5484103046195203</c:v>
                </c:pt>
                <c:pt idx="1634">
                  <c:v>2.5494334601268505</c:v>
                </c:pt>
                <c:pt idx="1635">
                  <c:v>2.5504564004499635</c:v>
                </c:pt>
                <c:pt idx="1636">
                  <c:v>2.551479125765598</c:v>
                </c:pt>
                <c:pt idx="1637">
                  <c:v>2.5525016362502475</c:v>
                </c:pt>
                <c:pt idx="1638">
                  <c:v>2.5535239320801546</c:v>
                </c:pt>
                <c:pt idx="1639">
                  <c:v>2.5545460134313065</c:v>
                </c:pt>
                <c:pt idx="1640">
                  <c:v>2.5555678804794364</c:v>
                </c:pt>
                <c:pt idx="1641">
                  <c:v>2.5565895334000386</c:v>
                </c:pt>
                <c:pt idx="1642">
                  <c:v>2.5576109723683373</c:v>
                </c:pt>
                <c:pt idx="1643">
                  <c:v>2.558632197559322</c:v>
                </c:pt>
                <c:pt idx="1644">
                  <c:v>2.5596532091477306</c:v>
                </c:pt>
                <c:pt idx="1645">
                  <c:v>2.5606740073080458</c:v>
                </c:pt>
                <c:pt idx="1646">
                  <c:v>2.5616945922145122</c:v>
                </c:pt>
                <c:pt idx="1647">
                  <c:v>2.5627149640411111</c:v>
                </c:pt>
                <c:pt idx="1648">
                  <c:v>2.5637351229615919</c:v>
                </c:pt>
                <c:pt idx="1649">
                  <c:v>2.5647550691494474</c:v>
                </c:pt>
                <c:pt idx="1650">
                  <c:v>2.5657748027779315</c:v>
                </c:pt>
                <c:pt idx="1651">
                  <c:v>2.5667943240200422</c:v>
                </c:pt>
                <c:pt idx="1652">
                  <c:v>2.5678136330485359</c:v>
                </c:pt>
                <c:pt idx="1653">
                  <c:v>2.5688327300359335</c:v>
                </c:pt>
                <c:pt idx="1654">
                  <c:v>2.5698516151545006</c:v>
                </c:pt>
                <c:pt idx="1655">
                  <c:v>2.5708702885762609</c:v>
                </c:pt>
                <c:pt idx="1656">
                  <c:v>2.5718887504729966</c:v>
                </c:pt>
                <c:pt idx="1657">
                  <c:v>2.5729070010162429</c:v>
                </c:pt>
                <c:pt idx="1658">
                  <c:v>2.5739250403772989</c:v>
                </c:pt>
                <c:pt idx="1659">
                  <c:v>2.5749428687272191</c:v>
                </c:pt>
                <c:pt idx="1660">
                  <c:v>2.5759604862368137</c:v>
                </c:pt>
                <c:pt idx="1661">
                  <c:v>2.5769778930766538</c:v>
                </c:pt>
                <c:pt idx="1662">
                  <c:v>2.5779950894170738</c:v>
                </c:pt>
                <c:pt idx="1663">
                  <c:v>2.5790120754281585</c:v>
                </c:pt>
                <c:pt idx="1664">
                  <c:v>2.5800288512797658</c:v>
                </c:pt>
                <c:pt idx="1665">
                  <c:v>2.5810454171415049</c:v>
                </c:pt>
                <c:pt idx="1666">
                  <c:v>2.5820617731827467</c:v>
                </c:pt>
                <c:pt idx="1667">
                  <c:v>2.5830779195726303</c:v>
                </c:pt>
                <c:pt idx="1668">
                  <c:v>2.5840938564800529</c:v>
                </c:pt>
                <c:pt idx="1669">
                  <c:v>2.5851095840736704</c:v>
                </c:pt>
                <c:pt idx="1670">
                  <c:v>2.5861251025219154</c:v>
                </c:pt>
                <c:pt idx="1671">
                  <c:v>2.5871404119929675</c:v>
                </c:pt>
                <c:pt idx="1672">
                  <c:v>2.5881555126547839</c:v>
                </c:pt>
                <c:pt idx="1673">
                  <c:v>2.5891704046750776</c:v>
                </c:pt>
                <c:pt idx="1674">
                  <c:v>2.590185088221332</c:v>
                </c:pt>
                <c:pt idx="1675">
                  <c:v>2.5911995634607958</c:v>
                </c:pt>
                <c:pt idx="1676">
                  <c:v>2.59221383056048</c:v>
                </c:pt>
                <c:pt idx="1677">
                  <c:v>2.593227889687169</c:v>
                </c:pt>
                <c:pt idx="1678">
                  <c:v>2.5942417410074028</c:v>
                </c:pt>
                <c:pt idx="1679">
                  <c:v>2.5952553846875048</c:v>
                </c:pt>
                <c:pt idx="1680">
                  <c:v>2.5962688208935512</c:v>
                </c:pt>
                <c:pt idx="1681">
                  <c:v>2.597282049791398</c:v>
                </c:pt>
                <c:pt idx="1682">
                  <c:v>2.5982950715466613</c:v>
                </c:pt>
                <c:pt idx="1683">
                  <c:v>2.5993078863247319</c:v>
                </c:pt>
                <c:pt idx="1684">
                  <c:v>2.6003204942907709</c:v>
                </c:pt>
                <c:pt idx="1685">
                  <c:v>2.6013328956097066</c:v>
                </c:pt>
                <c:pt idx="1686">
                  <c:v>2.6023450904462364</c:v>
                </c:pt>
                <c:pt idx="1687">
                  <c:v>2.6033570789648395</c:v>
                </c:pt>
                <c:pt idx="1688">
                  <c:v>2.6043688613297507</c:v>
                </c:pt>
                <c:pt idx="1689">
                  <c:v>2.6053804377049876</c:v>
                </c:pt>
                <c:pt idx="1690">
                  <c:v>2.6063918082543416</c:v>
                </c:pt>
                <c:pt idx="1691">
                  <c:v>2.607402973141371</c:v>
                </c:pt>
                <c:pt idx="1692">
                  <c:v>2.6084139325294089</c:v>
                </c:pt>
                <c:pt idx="1693">
                  <c:v>2.6094246865815625</c:v>
                </c:pt>
                <c:pt idx="1694">
                  <c:v>2.6104352354607192</c:v>
                </c:pt>
                <c:pt idx="1695">
                  <c:v>2.6114455793295335</c:v>
                </c:pt>
                <c:pt idx="1696">
                  <c:v>2.6124557183504389</c:v>
                </c:pt>
                <c:pt idx="1697">
                  <c:v>2.6134656526856395</c:v>
                </c:pt>
                <c:pt idx="1698">
                  <c:v>2.6144753824971234</c:v>
                </c:pt>
                <c:pt idx="1699">
                  <c:v>2.615484907946652</c:v>
                </c:pt>
                <c:pt idx="1700">
                  <c:v>2.6164942291957609</c:v>
                </c:pt>
                <c:pt idx="1701">
                  <c:v>2.6175033464057678</c:v>
                </c:pt>
                <c:pt idx="1702">
                  <c:v>2.6185122597377624</c:v>
                </c:pt>
                <c:pt idx="1703">
                  <c:v>2.619520969352616</c:v>
                </c:pt>
                <c:pt idx="1704">
                  <c:v>2.6205294754109816</c:v>
                </c:pt>
                <c:pt idx="1705">
                  <c:v>2.621537778073292</c:v>
                </c:pt>
                <c:pt idx="1706">
                  <c:v>2.6225458774997459</c:v>
                </c:pt>
                <c:pt idx="1707">
                  <c:v>2.6235537738503436</c:v>
                </c:pt>
                <c:pt idx="1708">
                  <c:v>2.6245614672848445</c:v>
                </c:pt>
                <c:pt idx="1709">
                  <c:v>2.6255689579628063</c:v>
                </c:pt>
                <c:pt idx="1710">
                  <c:v>2.6265762460435536</c:v>
                </c:pt>
                <c:pt idx="1711">
                  <c:v>2.6275833316862096</c:v>
                </c:pt>
                <c:pt idx="1712">
                  <c:v>2.6285902150496603</c:v>
                </c:pt>
                <c:pt idx="1713">
                  <c:v>2.6295968962925902</c:v>
                </c:pt>
                <c:pt idx="1714">
                  <c:v>2.6306033755734584</c:v>
                </c:pt>
                <c:pt idx="1715">
                  <c:v>2.631609653050508</c:v>
                </c:pt>
                <c:pt idx="1716">
                  <c:v>2.6326157288817678</c:v>
                </c:pt>
                <c:pt idx="1717">
                  <c:v>2.633621603225055</c:v>
                </c:pt>
                <c:pt idx="1718">
                  <c:v>2.6346272762379632</c:v>
                </c:pt>
                <c:pt idx="1719">
                  <c:v>2.6356327480778763</c:v>
                </c:pt>
                <c:pt idx="1720">
                  <c:v>2.6366380189019618</c:v>
                </c:pt>
                <c:pt idx="1721">
                  <c:v>2.6376430888671734</c:v>
                </c:pt>
                <c:pt idx="1722">
                  <c:v>2.6386479581302513</c:v>
                </c:pt>
                <c:pt idx="1723">
                  <c:v>2.6396526268477292</c:v>
                </c:pt>
                <c:pt idx="1724">
                  <c:v>2.6406570951759156</c:v>
                </c:pt>
                <c:pt idx="1725">
                  <c:v>2.6416613632709085</c:v>
                </c:pt>
                <c:pt idx="1726">
                  <c:v>2.6426654312886098</c:v>
                </c:pt>
                <c:pt idx="1727">
                  <c:v>2.6436692993846873</c:v>
                </c:pt>
                <c:pt idx="1728">
                  <c:v>2.6446729677146168</c:v>
                </c:pt>
                <c:pt idx="1729">
                  <c:v>2.6456764364336487</c:v>
                </c:pt>
                <c:pt idx="1730">
                  <c:v>2.646679705696835</c:v>
                </c:pt>
                <c:pt idx="1731">
                  <c:v>2.6476827756590056</c:v>
                </c:pt>
                <c:pt idx="1732">
                  <c:v>2.6486856464747954</c:v>
                </c:pt>
                <c:pt idx="1733">
                  <c:v>2.6496883182986215</c:v>
                </c:pt>
                <c:pt idx="1734">
                  <c:v>2.6506907912846827</c:v>
                </c:pt>
                <c:pt idx="1735">
                  <c:v>2.651693065586993</c:v>
                </c:pt>
                <c:pt idx="1736">
                  <c:v>2.6526951413593358</c:v>
                </c:pt>
                <c:pt idx="1737">
                  <c:v>2.6536970187553042</c:v>
                </c:pt>
                <c:pt idx="1738">
                  <c:v>2.6546986979282701</c:v>
                </c:pt>
                <c:pt idx="1739">
                  <c:v>2.6557001790314114</c:v>
                </c:pt>
                <c:pt idx="1740">
                  <c:v>2.6567014622176868</c:v>
                </c:pt>
                <c:pt idx="1741">
                  <c:v>2.6577025476398601</c:v>
                </c:pt>
                <c:pt idx="1742">
                  <c:v>2.6587034354504855</c:v>
                </c:pt>
                <c:pt idx="1743">
                  <c:v>2.6597041258019116</c:v>
                </c:pt>
                <c:pt idx="1744">
                  <c:v>2.6607046188462826</c:v>
                </c:pt>
                <c:pt idx="1745">
                  <c:v>2.6617049147355352</c:v>
                </c:pt>
                <c:pt idx="1746">
                  <c:v>2.6627050136214057</c:v>
                </c:pt>
                <c:pt idx="1747">
                  <c:v>2.6637049156554271</c:v>
                </c:pt>
                <c:pt idx="1748">
                  <c:v>2.6647046209889318</c:v>
                </c:pt>
                <c:pt idx="1749">
                  <c:v>2.6657041297730455</c:v>
                </c:pt>
                <c:pt idx="1750">
                  <c:v>2.6667034421586857</c:v>
                </c:pt>
                <c:pt idx="1751">
                  <c:v>2.6677025582965821</c:v>
                </c:pt>
                <c:pt idx="1752">
                  <c:v>2.668701478337248</c:v>
                </c:pt>
                <c:pt idx="1753">
                  <c:v>2.6697002024310104</c:v>
                </c:pt>
                <c:pt idx="1754">
                  <c:v>2.6706987307279788</c:v>
                </c:pt>
                <c:pt idx="1755">
                  <c:v>2.6716970633780766</c:v>
                </c:pt>
                <c:pt idx="1756">
                  <c:v>2.6726952005310212</c:v>
                </c:pt>
                <c:pt idx="1757">
                  <c:v>2.6736931423363268</c:v>
                </c:pt>
                <c:pt idx="1758">
                  <c:v>2.6746908889433159</c:v>
                </c:pt>
                <c:pt idx="1759">
                  <c:v>2.6756884405011068</c:v>
                </c:pt>
                <c:pt idx="1760">
                  <c:v>2.6766857971586204</c:v>
                </c:pt>
                <c:pt idx="1761">
                  <c:v>2.6776829590645792</c:v>
                </c:pt>
                <c:pt idx="1762">
                  <c:v>2.6786799263675083</c:v>
                </c:pt>
                <c:pt idx="1763">
                  <c:v>2.6796766992157357</c:v>
                </c:pt>
                <c:pt idx="1764">
                  <c:v>2.6806732777573914</c:v>
                </c:pt>
                <c:pt idx="1765">
                  <c:v>2.6816696621404064</c:v>
                </c:pt>
                <c:pt idx="1766">
                  <c:v>2.6826658525125255</c:v>
                </c:pt>
                <c:pt idx="1767">
                  <c:v>2.6836618490212882</c:v>
                </c:pt>
                <c:pt idx="1768">
                  <c:v>2.6846576518140348</c:v>
                </c:pt>
                <c:pt idx="1769">
                  <c:v>2.6856532610379187</c:v>
                </c:pt>
                <c:pt idx="1770">
                  <c:v>2.6866486768398983</c:v>
                </c:pt>
                <c:pt idx="1771">
                  <c:v>2.687643899366734</c:v>
                </c:pt>
                <c:pt idx="1772">
                  <c:v>2.6886389287649921</c:v>
                </c:pt>
                <c:pt idx="1773">
                  <c:v>2.6896337651810436</c:v>
                </c:pt>
                <c:pt idx="1774">
                  <c:v>2.6906284087610777</c:v>
                </c:pt>
                <c:pt idx="1775">
                  <c:v>2.6916228596510714</c:v>
                </c:pt>
                <c:pt idx="1776">
                  <c:v>2.6926171179968241</c:v>
                </c:pt>
                <c:pt idx="1777">
                  <c:v>2.6936111839439372</c:v>
                </c:pt>
                <c:pt idx="1778">
                  <c:v>2.6946050576378235</c:v>
                </c:pt>
                <c:pt idx="1779">
                  <c:v>2.695598739223696</c:v>
                </c:pt>
                <c:pt idx="1780">
                  <c:v>2.6965922288465873</c:v>
                </c:pt>
                <c:pt idx="1781">
                  <c:v>2.6975855266513329</c:v>
                </c:pt>
                <c:pt idx="1782">
                  <c:v>2.6985786327825769</c:v>
                </c:pt>
                <c:pt idx="1783">
                  <c:v>2.6995715473847799</c:v>
                </c:pt>
                <c:pt idx="1784">
                  <c:v>2.7005642706022024</c:v>
                </c:pt>
                <c:pt idx="1785">
                  <c:v>2.7015568025789274</c:v>
                </c:pt>
                <c:pt idx="1786">
                  <c:v>2.7025491434588376</c:v>
                </c:pt>
                <c:pt idx="1787">
                  <c:v>2.7035412933856353</c:v>
                </c:pt>
                <c:pt idx="1788">
                  <c:v>2.7045332525028285</c:v>
                </c:pt>
                <c:pt idx="1789">
                  <c:v>2.7055250209537451</c:v>
                </c:pt>
                <c:pt idx="1790">
                  <c:v>2.7065165988815116</c:v>
                </c:pt>
                <c:pt idx="1791">
                  <c:v>2.7075079864290852</c:v>
                </c:pt>
                <c:pt idx="1792">
                  <c:v>2.7084991837392218</c:v>
                </c:pt>
                <c:pt idx="1793">
                  <c:v>2.7094901909544955</c:v>
                </c:pt>
                <c:pt idx="1794">
                  <c:v>2.7104810082172937</c:v>
                </c:pt>
                <c:pt idx="1795">
                  <c:v>2.7114716356698225</c:v>
                </c:pt>
                <c:pt idx="1796">
                  <c:v>2.7124620734540916</c:v>
                </c:pt>
                <c:pt idx="1797">
                  <c:v>2.71345232171194</c:v>
                </c:pt>
                <c:pt idx="1798">
                  <c:v>2.7144423805850102</c:v>
                </c:pt>
                <c:pt idx="1799">
                  <c:v>2.7154322502147648</c:v>
                </c:pt>
                <c:pt idx="1800">
                  <c:v>2.7164219307424768</c:v>
                </c:pt>
                <c:pt idx="1801">
                  <c:v>2.7174114223092483</c:v>
                </c:pt>
                <c:pt idx="1802">
                  <c:v>2.7184007250559863</c:v>
                </c:pt>
                <c:pt idx="1803">
                  <c:v>2.7193898391234166</c:v>
                </c:pt>
                <c:pt idx="1804">
                  <c:v>2.7203787646520805</c:v>
                </c:pt>
                <c:pt idx="1805">
                  <c:v>2.7213675017823458</c:v>
                </c:pt>
                <c:pt idx="1806">
                  <c:v>2.7223560506543927</c:v>
                </c:pt>
                <c:pt idx="1807">
                  <c:v>2.7233444114082119</c:v>
                </c:pt>
                <c:pt idx="1808">
                  <c:v>2.7243325841836272</c:v>
                </c:pt>
                <c:pt idx="1809">
                  <c:v>2.7253205691202695</c:v>
                </c:pt>
                <c:pt idx="1810">
                  <c:v>2.7263083663575949</c:v>
                </c:pt>
                <c:pt idx="1811">
                  <c:v>2.7272959760348763</c:v>
                </c:pt>
                <c:pt idx="1812">
                  <c:v>2.7282833982912127</c:v>
                </c:pt>
                <c:pt idx="1813">
                  <c:v>2.7292706332655077</c:v>
                </c:pt>
                <c:pt idx="1814">
                  <c:v>2.7302576810965062</c:v>
                </c:pt>
                <c:pt idx="1815">
                  <c:v>2.7312445419227576</c:v>
                </c:pt>
                <c:pt idx="1816">
                  <c:v>2.7322312158826412</c:v>
                </c:pt>
                <c:pt idx="1817">
                  <c:v>2.7332177031143519</c:v>
                </c:pt>
                <c:pt idx="1818">
                  <c:v>2.7342040037559148</c:v>
                </c:pt>
                <c:pt idx="1819">
                  <c:v>2.7351901179451685</c:v>
                </c:pt>
                <c:pt idx="1820">
                  <c:v>2.7361760458197772</c:v>
                </c:pt>
                <c:pt idx="1821">
                  <c:v>2.73716178751723</c:v>
                </c:pt>
                <c:pt idx="1822">
                  <c:v>2.7381473431748362</c:v>
                </c:pt>
                <c:pt idx="1823">
                  <c:v>2.7391327129297349</c:v>
                </c:pt>
                <c:pt idx="1824">
                  <c:v>2.7401178969188731</c:v>
                </c:pt>
                <c:pt idx="1825">
                  <c:v>2.7411028952790439</c:v>
                </c:pt>
                <c:pt idx="1826">
                  <c:v>2.7420877081468502</c:v>
                </c:pt>
                <c:pt idx="1827">
                  <c:v>2.7430723356587179</c:v>
                </c:pt>
                <c:pt idx="1828">
                  <c:v>2.7440567779509073</c:v>
                </c:pt>
                <c:pt idx="1829">
                  <c:v>2.7450410351595056</c:v>
                </c:pt>
                <c:pt idx="1830">
                  <c:v>2.7460251074204103</c:v>
                </c:pt>
                <c:pt idx="1831">
                  <c:v>2.7470089948693621</c:v>
                </c:pt>
                <c:pt idx="1832">
                  <c:v>2.7479926976419149</c:v>
                </c:pt>
                <c:pt idx="1833">
                  <c:v>2.7489762158734585</c:v>
                </c:pt>
                <c:pt idx="1834">
                  <c:v>2.7499595496992089</c:v>
                </c:pt>
                <c:pt idx="1835">
                  <c:v>2.7509426992542032</c:v>
                </c:pt>
                <c:pt idx="1836">
                  <c:v>2.7519256646733088</c:v>
                </c:pt>
                <c:pt idx="1837">
                  <c:v>2.7529084460912241</c:v>
                </c:pt>
                <c:pt idx="1838">
                  <c:v>2.7538910436424731</c:v>
                </c:pt>
                <c:pt idx="1839">
                  <c:v>2.7548734574614118</c:v>
                </c:pt>
                <c:pt idx="1840">
                  <c:v>2.7558556876822191</c:v>
                </c:pt>
                <c:pt idx="1841">
                  <c:v>2.756837734438903</c:v>
                </c:pt>
                <c:pt idx="1842">
                  <c:v>2.7578195978653088</c:v>
                </c:pt>
                <c:pt idx="1843">
                  <c:v>2.7588012780951088</c:v>
                </c:pt>
                <c:pt idx="1844">
                  <c:v>2.7597827752617992</c:v>
                </c:pt>
                <c:pt idx="1845">
                  <c:v>2.7607640894987093</c:v>
                </c:pt>
                <c:pt idx="1846">
                  <c:v>2.7617452209390057</c:v>
                </c:pt>
                <c:pt idx="1847">
                  <c:v>2.7627261697156777</c:v>
                </c:pt>
                <c:pt idx="1848">
                  <c:v>2.7637069359615545</c:v>
                </c:pt>
                <c:pt idx="1849">
                  <c:v>2.7646875198092831</c:v>
                </c:pt>
                <c:pt idx="1850">
                  <c:v>2.7656679213913611</c:v>
                </c:pt>
                <c:pt idx="1851">
                  <c:v>2.7666481408401005</c:v>
                </c:pt>
                <c:pt idx="1852">
                  <c:v>2.7676281782876582</c:v>
                </c:pt>
                <c:pt idx="1853">
                  <c:v>2.7686080338660162</c:v>
                </c:pt>
                <c:pt idx="1854">
                  <c:v>2.769587707706993</c:v>
                </c:pt>
                <c:pt idx="1855">
                  <c:v>2.7705671999422461</c:v>
                </c:pt>
                <c:pt idx="1856">
                  <c:v>2.7715465107032529</c:v>
                </c:pt>
                <c:pt idx="1857">
                  <c:v>2.7725256401213421</c:v>
                </c:pt>
                <c:pt idx="1858">
                  <c:v>2.7735045883276603</c:v>
                </c:pt>
                <c:pt idx="1859">
                  <c:v>2.7744833554532007</c:v>
                </c:pt>
                <c:pt idx="1860">
                  <c:v>2.7754619416287789</c:v>
                </c:pt>
                <c:pt idx="1861">
                  <c:v>2.7764403469850647</c:v>
                </c:pt>
                <c:pt idx="1862">
                  <c:v>2.7774185716525497</c:v>
                </c:pt>
                <c:pt idx="1863">
                  <c:v>2.7783966157615594</c:v>
                </c:pt>
                <c:pt idx="1864">
                  <c:v>2.7793744794422617</c:v>
                </c:pt>
                <c:pt idx="1865">
                  <c:v>2.7803521628246637</c:v>
                </c:pt>
                <c:pt idx="1866">
                  <c:v>2.7813296660385989</c:v>
                </c:pt>
                <c:pt idx="1867">
                  <c:v>2.7823069892137506</c:v>
                </c:pt>
                <c:pt idx="1868">
                  <c:v>2.7832841324796309</c:v>
                </c:pt>
                <c:pt idx="1869">
                  <c:v>2.7842610959655838</c:v>
                </c:pt>
                <c:pt idx="1870">
                  <c:v>2.7852378798008082</c:v>
                </c:pt>
                <c:pt idx="1871">
                  <c:v>2.7862144841143257</c:v>
                </c:pt>
                <c:pt idx="1872">
                  <c:v>2.7871909090350053</c:v>
                </c:pt>
                <c:pt idx="1873">
                  <c:v>2.7881671546915481</c:v>
                </c:pt>
                <c:pt idx="1874">
                  <c:v>2.7891432212125027</c:v>
                </c:pt>
                <c:pt idx="1875">
                  <c:v>2.7901191087262514</c:v>
                </c:pt>
                <c:pt idx="1876">
                  <c:v>2.7910948173610142</c:v>
                </c:pt>
                <c:pt idx="1877">
                  <c:v>2.7920703472448505</c:v>
                </c:pt>
                <c:pt idx="1878">
                  <c:v>2.7930456985056731</c:v>
                </c:pt>
                <c:pt idx="1879">
                  <c:v>2.7940208712712167</c:v>
                </c:pt>
                <c:pt idx="1880">
                  <c:v>2.7949958656690677</c:v>
                </c:pt>
                <c:pt idx="1881">
                  <c:v>2.7959706818266548</c:v>
                </c:pt>
                <c:pt idx="1882">
                  <c:v>2.7969453198712371</c:v>
                </c:pt>
                <c:pt idx="1883">
                  <c:v>2.7979197799299302</c:v>
                </c:pt>
                <c:pt idx="1884">
                  <c:v>2.7988940621296781</c:v>
                </c:pt>
                <c:pt idx="1885">
                  <c:v>2.7998681665972742</c:v>
                </c:pt>
                <c:pt idx="1886">
                  <c:v>2.8008420934593508</c:v>
                </c:pt>
                <c:pt idx="1887">
                  <c:v>2.8018158428423909</c:v>
                </c:pt>
                <c:pt idx="1888">
                  <c:v>2.802789414872715</c:v>
                </c:pt>
                <c:pt idx="1889">
                  <c:v>2.8037628096764795</c:v>
                </c:pt>
                <c:pt idx="1890">
                  <c:v>2.8047360273796924</c:v>
                </c:pt>
                <c:pt idx="1891">
                  <c:v>2.8057090681082113</c:v>
                </c:pt>
                <c:pt idx="1892">
                  <c:v>2.8066819319877241</c:v>
                </c:pt>
                <c:pt idx="1893">
                  <c:v>2.8076546191437757</c:v>
                </c:pt>
                <c:pt idx="1894">
                  <c:v>2.8086271297017436</c:v>
                </c:pt>
                <c:pt idx="1895">
                  <c:v>2.8095994637868609</c:v>
                </c:pt>
                <c:pt idx="1896">
                  <c:v>2.8105716215242005</c:v>
                </c:pt>
                <c:pt idx="1897">
                  <c:v>2.8115436030386829</c:v>
                </c:pt>
                <c:pt idx="1898">
                  <c:v>2.8125154084550701</c:v>
                </c:pt>
              </c:numCache>
            </c:numRef>
          </c:yVal>
          <c:smooth val="1"/>
          <c:extLst>
            <c:ext xmlns:c16="http://schemas.microsoft.com/office/drawing/2014/chart" uri="{C3380CC4-5D6E-409C-BE32-E72D297353CC}">
              <c16:uniqueId val="{00000000-D44D-4C7A-9189-DDE082523635}"/>
            </c:ext>
          </c:extLst>
        </c:ser>
        <c:ser>
          <c:idx val="1"/>
          <c:order val="1"/>
          <c:tx>
            <c:strRef>
              <c:f>Sheet1!$C$1</c:f>
              <c:strCache>
                <c:ptCount val="1"/>
                <c:pt idx="0">
                  <c:v>"Split" SPF</c:v>
                </c:pt>
              </c:strCache>
            </c:strRef>
          </c:tx>
          <c:spPr>
            <a:ln w="31750" cap="rnd">
              <a:solidFill>
                <a:schemeClr val="bg2"/>
              </a:solidFill>
              <a:prstDash val="sysDash"/>
              <a:round/>
            </a:ln>
            <a:effectLst/>
          </c:spPr>
          <c:marker>
            <c:symbol val="none"/>
          </c:marker>
          <c:xVal>
            <c:numRef>
              <c:f>Sheet1!$A$2:$A$2350</c:f>
              <c:numCache>
                <c:formatCode>General</c:formatCode>
                <c:ptCount val="2349"/>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pt idx="302">
                  <c:v>3030</c:v>
                </c:pt>
                <c:pt idx="303">
                  <c:v>3040</c:v>
                </c:pt>
                <c:pt idx="304">
                  <c:v>3050</c:v>
                </c:pt>
                <c:pt idx="305">
                  <c:v>3060</c:v>
                </c:pt>
                <c:pt idx="306">
                  <c:v>3070</c:v>
                </c:pt>
                <c:pt idx="307">
                  <c:v>3080</c:v>
                </c:pt>
                <c:pt idx="308">
                  <c:v>3090</c:v>
                </c:pt>
                <c:pt idx="309">
                  <c:v>3100</c:v>
                </c:pt>
                <c:pt idx="310">
                  <c:v>3110</c:v>
                </c:pt>
                <c:pt idx="311">
                  <c:v>3120</c:v>
                </c:pt>
                <c:pt idx="312">
                  <c:v>3130</c:v>
                </c:pt>
                <c:pt idx="313">
                  <c:v>3140</c:v>
                </c:pt>
                <c:pt idx="314">
                  <c:v>3150</c:v>
                </c:pt>
                <c:pt idx="315">
                  <c:v>3160</c:v>
                </c:pt>
                <c:pt idx="316">
                  <c:v>3170</c:v>
                </c:pt>
                <c:pt idx="317">
                  <c:v>3180</c:v>
                </c:pt>
                <c:pt idx="318">
                  <c:v>3190</c:v>
                </c:pt>
                <c:pt idx="319">
                  <c:v>3200</c:v>
                </c:pt>
                <c:pt idx="320">
                  <c:v>3210</c:v>
                </c:pt>
                <c:pt idx="321">
                  <c:v>3220</c:v>
                </c:pt>
                <c:pt idx="322">
                  <c:v>3230</c:v>
                </c:pt>
                <c:pt idx="323">
                  <c:v>3240</c:v>
                </c:pt>
                <c:pt idx="324">
                  <c:v>3250</c:v>
                </c:pt>
                <c:pt idx="325">
                  <c:v>3260</c:v>
                </c:pt>
                <c:pt idx="326">
                  <c:v>3270</c:v>
                </c:pt>
                <c:pt idx="327">
                  <c:v>3280</c:v>
                </c:pt>
                <c:pt idx="328">
                  <c:v>3290</c:v>
                </c:pt>
                <c:pt idx="329">
                  <c:v>3300</c:v>
                </c:pt>
                <c:pt idx="330">
                  <c:v>3310</c:v>
                </c:pt>
                <c:pt idx="331">
                  <c:v>3320</c:v>
                </c:pt>
                <c:pt idx="332">
                  <c:v>3330</c:v>
                </c:pt>
                <c:pt idx="333">
                  <c:v>3340</c:v>
                </c:pt>
                <c:pt idx="334">
                  <c:v>3350</c:v>
                </c:pt>
                <c:pt idx="335">
                  <c:v>3360</c:v>
                </c:pt>
                <c:pt idx="336">
                  <c:v>3370</c:v>
                </c:pt>
                <c:pt idx="337">
                  <c:v>3380</c:v>
                </c:pt>
                <c:pt idx="338">
                  <c:v>3390</c:v>
                </c:pt>
                <c:pt idx="339">
                  <c:v>3400</c:v>
                </c:pt>
                <c:pt idx="340">
                  <c:v>3410</c:v>
                </c:pt>
                <c:pt idx="341">
                  <c:v>3420</c:v>
                </c:pt>
                <c:pt idx="342">
                  <c:v>3430</c:v>
                </c:pt>
                <c:pt idx="343">
                  <c:v>3440</c:v>
                </c:pt>
                <c:pt idx="344">
                  <c:v>3450</c:v>
                </c:pt>
                <c:pt idx="345">
                  <c:v>3460</c:v>
                </c:pt>
                <c:pt idx="346">
                  <c:v>3470</c:v>
                </c:pt>
                <c:pt idx="347">
                  <c:v>3480</c:v>
                </c:pt>
                <c:pt idx="348">
                  <c:v>3490</c:v>
                </c:pt>
                <c:pt idx="349">
                  <c:v>3500</c:v>
                </c:pt>
                <c:pt idx="350">
                  <c:v>3510</c:v>
                </c:pt>
                <c:pt idx="351">
                  <c:v>3520</c:v>
                </c:pt>
                <c:pt idx="352">
                  <c:v>3530</c:v>
                </c:pt>
                <c:pt idx="353">
                  <c:v>3540</c:v>
                </c:pt>
                <c:pt idx="354">
                  <c:v>3550</c:v>
                </c:pt>
                <c:pt idx="355">
                  <c:v>3560</c:v>
                </c:pt>
                <c:pt idx="356">
                  <c:v>3570</c:v>
                </c:pt>
                <c:pt idx="357">
                  <c:v>3580</c:v>
                </c:pt>
                <c:pt idx="358">
                  <c:v>3590</c:v>
                </c:pt>
                <c:pt idx="359">
                  <c:v>3600</c:v>
                </c:pt>
                <c:pt idx="360">
                  <c:v>3610</c:v>
                </c:pt>
                <c:pt idx="361">
                  <c:v>3620</c:v>
                </c:pt>
                <c:pt idx="362">
                  <c:v>3630</c:v>
                </c:pt>
                <c:pt idx="363">
                  <c:v>3640</c:v>
                </c:pt>
                <c:pt idx="364">
                  <c:v>3650</c:v>
                </c:pt>
                <c:pt idx="365">
                  <c:v>3660</c:v>
                </c:pt>
                <c:pt idx="366">
                  <c:v>3670</c:v>
                </c:pt>
                <c:pt idx="367">
                  <c:v>3680</c:v>
                </c:pt>
                <c:pt idx="368">
                  <c:v>3690</c:v>
                </c:pt>
                <c:pt idx="369">
                  <c:v>3700</c:v>
                </c:pt>
                <c:pt idx="370">
                  <c:v>3710</c:v>
                </c:pt>
                <c:pt idx="371">
                  <c:v>3720</c:v>
                </c:pt>
                <c:pt idx="372">
                  <c:v>3730</c:v>
                </c:pt>
                <c:pt idx="373">
                  <c:v>3740</c:v>
                </c:pt>
                <c:pt idx="374">
                  <c:v>3750</c:v>
                </c:pt>
                <c:pt idx="375">
                  <c:v>3760</c:v>
                </c:pt>
                <c:pt idx="376">
                  <c:v>3770</c:v>
                </c:pt>
                <c:pt idx="377">
                  <c:v>3780</c:v>
                </c:pt>
                <c:pt idx="378">
                  <c:v>3790</c:v>
                </c:pt>
                <c:pt idx="379">
                  <c:v>3800</c:v>
                </c:pt>
                <c:pt idx="380">
                  <c:v>3810</c:v>
                </c:pt>
                <c:pt idx="381">
                  <c:v>3820</c:v>
                </c:pt>
                <c:pt idx="382">
                  <c:v>3830</c:v>
                </c:pt>
                <c:pt idx="383">
                  <c:v>3840</c:v>
                </c:pt>
                <c:pt idx="384">
                  <c:v>3850</c:v>
                </c:pt>
                <c:pt idx="385">
                  <c:v>3860</c:v>
                </c:pt>
                <c:pt idx="386">
                  <c:v>3870</c:v>
                </c:pt>
                <c:pt idx="387">
                  <c:v>3880</c:v>
                </c:pt>
                <c:pt idx="388">
                  <c:v>3890</c:v>
                </c:pt>
                <c:pt idx="389">
                  <c:v>3900</c:v>
                </c:pt>
                <c:pt idx="390">
                  <c:v>3910</c:v>
                </c:pt>
                <c:pt idx="391">
                  <c:v>3920</c:v>
                </c:pt>
                <c:pt idx="392">
                  <c:v>3930</c:v>
                </c:pt>
                <c:pt idx="393">
                  <c:v>3940</c:v>
                </c:pt>
                <c:pt idx="394">
                  <c:v>3950</c:v>
                </c:pt>
                <c:pt idx="395">
                  <c:v>3960</c:v>
                </c:pt>
                <c:pt idx="396">
                  <c:v>3970</c:v>
                </c:pt>
                <c:pt idx="397">
                  <c:v>3980</c:v>
                </c:pt>
                <c:pt idx="398">
                  <c:v>3990</c:v>
                </c:pt>
                <c:pt idx="399">
                  <c:v>4000</c:v>
                </c:pt>
                <c:pt idx="400">
                  <c:v>4010</c:v>
                </c:pt>
                <c:pt idx="401">
                  <c:v>4020</c:v>
                </c:pt>
                <c:pt idx="402">
                  <c:v>4030</c:v>
                </c:pt>
                <c:pt idx="403">
                  <c:v>4040</c:v>
                </c:pt>
                <c:pt idx="404">
                  <c:v>4050</c:v>
                </c:pt>
                <c:pt idx="405">
                  <c:v>4060</c:v>
                </c:pt>
                <c:pt idx="406">
                  <c:v>4070</c:v>
                </c:pt>
                <c:pt idx="407">
                  <c:v>4080</c:v>
                </c:pt>
                <c:pt idx="408">
                  <c:v>4090</c:v>
                </c:pt>
                <c:pt idx="409">
                  <c:v>4100</c:v>
                </c:pt>
                <c:pt idx="410">
                  <c:v>4110</c:v>
                </c:pt>
                <c:pt idx="411">
                  <c:v>4120</c:v>
                </c:pt>
                <c:pt idx="412">
                  <c:v>4130</c:v>
                </c:pt>
                <c:pt idx="413">
                  <c:v>4140</c:v>
                </c:pt>
                <c:pt idx="414">
                  <c:v>4150</c:v>
                </c:pt>
                <c:pt idx="415">
                  <c:v>4160</c:v>
                </c:pt>
                <c:pt idx="416">
                  <c:v>4170</c:v>
                </c:pt>
                <c:pt idx="417">
                  <c:v>4180</c:v>
                </c:pt>
                <c:pt idx="418">
                  <c:v>4190</c:v>
                </c:pt>
                <c:pt idx="419">
                  <c:v>4200</c:v>
                </c:pt>
                <c:pt idx="420">
                  <c:v>4210</c:v>
                </c:pt>
                <c:pt idx="421">
                  <c:v>4220</c:v>
                </c:pt>
                <c:pt idx="422">
                  <c:v>4230</c:v>
                </c:pt>
                <c:pt idx="423">
                  <c:v>4240</c:v>
                </c:pt>
                <c:pt idx="424">
                  <c:v>4250</c:v>
                </c:pt>
                <c:pt idx="425">
                  <c:v>4260</c:v>
                </c:pt>
                <c:pt idx="426">
                  <c:v>4270</c:v>
                </c:pt>
                <c:pt idx="427">
                  <c:v>4280</c:v>
                </c:pt>
                <c:pt idx="428">
                  <c:v>4290</c:v>
                </c:pt>
                <c:pt idx="429">
                  <c:v>4300</c:v>
                </c:pt>
                <c:pt idx="430">
                  <c:v>4310</c:v>
                </c:pt>
                <c:pt idx="431">
                  <c:v>4320</c:v>
                </c:pt>
                <c:pt idx="432">
                  <c:v>4330</c:v>
                </c:pt>
                <c:pt idx="433">
                  <c:v>4340</c:v>
                </c:pt>
                <c:pt idx="434">
                  <c:v>4350</c:v>
                </c:pt>
                <c:pt idx="435">
                  <c:v>4360</c:v>
                </c:pt>
                <c:pt idx="436">
                  <c:v>4370</c:v>
                </c:pt>
                <c:pt idx="437">
                  <c:v>4380</c:v>
                </c:pt>
                <c:pt idx="438">
                  <c:v>4390</c:v>
                </c:pt>
                <c:pt idx="439">
                  <c:v>4400</c:v>
                </c:pt>
                <c:pt idx="440">
                  <c:v>4410</c:v>
                </c:pt>
                <c:pt idx="441">
                  <c:v>4420</c:v>
                </c:pt>
                <c:pt idx="442">
                  <c:v>4430</c:v>
                </c:pt>
                <c:pt idx="443">
                  <c:v>4440</c:v>
                </c:pt>
                <c:pt idx="444">
                  <c:v>4450</c:v>
                </c:pt>
                <c:pt idx="445">
                  <c:v>4460</c:v>
                </c:pt>
                <c:pt idx="446">
                  <c:v>4470</c:v>
                </c:pt>
                <c:pt idx="447">
                  <c:v>4480</c:v>
                </c:pt>
                <c:pt idx="448">
                  <c:v>4490</c:v>
                </c:pt>
                <c:pt idx="449">
                  <c:v>4500</c:v>
                </c:pt>
                <c:pt idx="450">
                  <c:v>4510</c:v>
                </c:pt>
                <c:pt idx="451">
                  <c:v>4520</c:v>
                </c:pt>
                <c:pt idx="452">
                  <c:v>4530</c:v>
                </c:pt>
                <c:pt idx="453">
                  <c:v>4540</c:v>
                </c:pt>
                <c:pt idx="454">
                  <c:v>4550</c:v>
                </c:pt>
                <c:pt idx="455">
                  <c:v>4560</c:v>
                </c:pt>
                <c:pt idx="456">
                  <c:v>4570</c:v>
                </c:pt>
                <c:pt idx="457">
                  <c:v>4580</c:v>
                </c:pt>
                <c:pt idx="458">
                  <c:v>4590</c:v>
                </c:pt>
                <c:pt idx="459">
                  <c:v>4600</c:v>
                </c:pt>
                <c:pt idx="460">
                  <c:v>4610</c:v>
                </c:pt>
                <c:pt idx="461">
                  <c:v>4620</c:v>
                </c:pt>
                <c:pt idx="462">
                  <c:v>4630</c:v>
                </c:pt>
                <c:pt idx="463">
                  <c:v>4640</c:v>
                </c:pt>
                <c:pt idx="464">
                  <c:v>4650</c:v>
                </c:pt>
                <c:pt idx="465">
                  <c:v>4660</c:v>
                </c:pt>
                <c:pt idx="466">
                  <c:v>4670</c:v>
                </c:pt>
                <c:pt idx="467">
                  <c:v>4680</c:v>
                </c:pt>
                <c:pt idx="468">
                  <c:v>4690</c:v>
                </c:pt>
                <c:pt idx="469">
                  <c:v>4700</c:v>
                </c:pt>
                <c:pt idx="470">
                  <c:v>4710</c:v>
                </c:pt>
                <c:pt idx="471">
                  <c:v>4720</c:v>
                </c:pt>
                <c:pt idx="472">
                  <c:v>4730</c:v>
                </c:pt>
                <c:pt idx="473">
                  <c:v>4740</c:v>
                </c:pt>
                <c:pt idx="474">
                  <c:v>4750</c:v>
                </c:pt>
                <c:pt idx="475">
                  <c:v>4760</c:v>
                </c:pt>
                <c:pt idx="476">
                  <c:v>4770</c:v>
                </c:pt>
                <c:pt idx="477">
                  <c:v>4780</c:v>
                </c:pt>
                <c:pt idx="478">
                  <c:v>4790</c:v>
                </c:pt>
                <c:pt idx="479">
                  <c:v>4800</c:v>
                </c:pt>
                <c:pt idx="480">
                  <c:v>4810</c:v>
                </c:pt>
                <c:pt idx="481">
                  <c:v>4820</c:v>
                </c:pt>
                <c:pt idx="482">
                  <c:v>4830</c:v>
                </c:pt>
                <c:pt idx="483">
                  <c:v>4840</c:v>
                </c:pt>
                <c:pt idx="484">
                  <c:v>4850</c:v>
                </c:pt>
                <c:pt idx="485">
                  <c:v>4860</c:v>
                </c:pt>
                <c:pt idx="486">
                  <c:v>4870</c:v>
                </c:pt>
                <c:pt idx="487">
                  <c:v>4880</c:v>
                </c:pt>
                <c:pt idx="488">
                  <c:v>4890</c:v>
                </c:pt>
                <c:pt idx="489">
                  <c:v>4900</c:v>
                </c:pt>
                <c:pt idx="490">
                  <c:v>4910</c:v>
                </c:pt>
                <c:pt idx="491">
                  <c:v>4920</c:v>
                </c:pt>
                <c:pt idx="492">
                  <c:v>4930</c:v>
                </c:pt>
                <c:pt idx="493">
                  <c:v>4940</c:v>
                </c:pt>
                <c:pt idx="494">
                  <c:v>4950</c:v>
                </c:pt>
                <c:pt idx="495">
                  <c:v>4960</c:v>
                </c:pt>
                <c:pt idx="496">
                  <c:v>4970</c:v>
                </c:pt>
                <c:pt idx="497">
                  <c:v>4980</c:v>
                </c:pt>
                <c:pt idx="498">
                  <c:v>4990</c:v>
                </c:pt>
                <c:pt idx="499">
                  <c:v>5000</c:v>
                </c:pt>
                <c:pt idx="500">
                  <c:v>5010</c:v>
                </c:pt>
                <c:pt idx="501">
                  <c:v>5020</c:v>
                </c:pt>
                <c:pt idx="502">
                  <c:v>5030</c:v>
                </c:pt>
                <c:pt idx="503">
                  <c:v>5040</c:v>
                </c:pt>
                <c:pt idx="504">
                  <c:v>5050</c:v>
                </c:pt>
                <c:pt idx="505">
                  <c:v>5060</c:v>
                </c:pt>
                <c:pt idx="506">
                  <c:v>5070</c:v>
                </c:pt>
                <c:pt idx="507">
                  <c:v>5080</c:v>
                </c:pt>
                <c:pt idx="508">
                  <c:v>5090</c:v>
                </c:pt>
                <c:pt idx="509">
                  <c:v>5100</c:v>
                </c:pt>
                <c:pt idx="510">
                  <c:v>5110</c:v>
                </c:pt>
                <c:pt idx="511">
                  <c:v>5120</c:v>
                </c:pt>
                <c:pt idx="512">
                  <c:v>5130</c:v>
                </c:pt>
                <c:pt idx="513">
                  <c:v>5140</c:v>
                </c:pt>
                <c:pt idx="514">
                  <c:v>5150</c:v>
                </c:pt>
                <c:pt idx="515">
                  <c:v>5160</c:v>
                </c:pt>
                <c:pt idx="516">
                  <c:v>5170</c:v>
                </c:pt>
                <c:pt idx="517">
                  <c:v>5180</c:v>
                </c:pt>
                <c:pt idx="518">
                  <c:v>5190</c:v>
                </c:pt>
                <c:pt idx="519">
                  <c:v>5200</c:v>
                </c:pt>
                <c:pt idx="520">
                  <c:v>5210</c:v>
                </c:pt>
                <c:pt idx="521">
                  <c:v>5220</c:v>
                </c:pt>
                <c:pt idx="522">
                  <c:v>5230</c:v>
                </c:pt>
                <c:pt idx="523">
                  <c:v>5240</c:v>
                </c:pt>
                <c:pt idx="524">
                  <c:v>5250</c:v>
                </c:pt>
                <c:pt idx="525">
                  <c:v>5260</c:v>
                </c:pt>
                <c:pt idx="526">
                  <c:v>5270</c:v>
                </c:pt>
                <c:pt idx="527">
                  <c:v>5280</c:v>
                </c:pt>
                <c:pt idx="528">
                  <c:v>5290</c:v>
                </c:pt>
                <c:pt idx="529">
                  <c:v>5300</c:v>
                </c:pt>
                <c:pt idx="530">
                  <c:v>5310</c:v>
                </c:pt>
                <c:pt idx="531">
                  <c:v>5320</c:v>
                </c:pt>
                <c:pt idx="532">
                  <c:v>5330</c:v>
                </c:pt>
                <c:pt idx="533">
                  <c:v>5340</c:v>
                </c:pt>
                <c:pt idx="534">
                  <c:v>5350</c:v>
                </c:pt>
                <c:pt idx="535">
                  <c:v>5360</c:v>
                </c:pt>
                <c:pt idx="536">
                  <c:v>5370</c:v>
                </c:pt>
                <c:pt idx="537">
                  <c:v>5380</c:v>
                </c:pt>
                <c:pt idx="538">
                  <c:v>5390</c:v>
                </c:pt>
                <c:pt idx="539">
                  <c:v>5400</c:v>
                </c:pt>
                <c:pt idx="540">
                  <c:v>5410</c:v>
                </c:pt>
                <c:pt idx="541">
                  <c:v>5420</c:v>
                </c:pt>
                <c:pt idx="542">
                  <c:v>5430</c:v>
                </c:pt>
                <c:pt idx="543">
                  <c:v>5440</c:v>
                </c:pt>
                <c:pt idx="544">
                  <c:v>5450</c:v>
                </c:pt>
                <c:pt idx="545">
                  <c:v>5460</c:v>
                </c:pt>
                <c:pt idx="546">
                  <c:v>5470</c:v>
                </c:pt>
                <c:pt idx="547">
                  <c:v>5480</c:v>
                </c:pt>
                <c:pt idx="548">
                  <c:v>5490</c:v>
                </c:pt>
                <c:pt idx="549">
                  <c:v>5500</c:v>
                </c:pt>
                <c:pt idx="550">
                  <c:v>5510</c:v>
                </c:pt>
                <c:pt idx="551">
                  <c:v>5520</c:v>
                </c:pt>
                <c:pt idx="552">
                  <c:v>5530</c:v>
                </c:pt>
                <c:pt idx="553">
                  <c:v>5540</c:v>
                </c:pt>
                <c:pt idx="554">
                  <c:v>5550</c:v>
                </c:pt>
                <c:pt idx="555">
                  <c:v>5560</c:v>
                </c:pt>
                <c:pt idx="556">
                  <c:v>5570</c:v>
                </c:pt>
                <c:pt idx="557">
                  <c:v>5580</c:v>
                </c:pt>
                <c:pt idx="558">
                  <c:v>5590</c:v>
                </c:pt>
                <c:pt idx="559">
                  <c:v>5600</c:v>
                </c:pt>
                <c:pt idx="560">
                  <c:v>5610</c:v>
                </c:pt>
                <c:pt idx="561">
                  <c:v>5620</c:v>
                </c:pt>
                <c:pt idx="562">
                  <c:v>5630</c:v>
                </c:pt>
                <c:pt idx="563">
                  <c:v>5640</c:v>
                </c:pt>
                <c:pt idx="564">
                  <c:v>5650</c:v>
                </c:pt>
                <c:pt idx="565">
                  <c:v>5660</c:v>
                </c:pt>
                <c:pt idx="566">
                  <c:v>5670</c:v>
                </c:pt>
                <c:pt idx="567">
                  <c:v>5680</c:v>
                </c:pt>
                <c:pt idx="568">
                  <c:v>5690</c:v>
                </c:pt>
                <c:pt idx="569">
                  <c:v>5700</c:v>
                </c:pt>
                <c:pt idx="570">
                  <c:v>5710</c:v>
                </c:pt>
                <c:pt idx="571">
                  <c:v>5720</c:v>
                </c:pt>
                <c:pt idx="572">
                  <c:v>5730</c:v>
                </c:pt>
                <c:pt idx="573">
                  <c:v>5740</c:v>
                </c:pt>
                <c:pt idx="574">
                  <c:v>5750</c:v>
                </c:pt>
                <c:pt idx="575">
                  <c:v>5760</c:v>
                </c:pt>
                <c:pt idx="576">
                  <c:v>5770</c:v>
                </c:pt>
                <c:pt idx="577">
                  <c:v>5780</c:v>
                </c:pt>
                <c:pt idx="578">
                  <c:v>5790</c:v>
                </c:pt>
                <c:pt idx="579">
                  <c:v>5800</c:v>
                </c:pt>
                <c:pt idx="580">
                  <c:v>5810</c:v>
                </c:pt>
                <c:pt idx="581">
                  <c:v>5820</c:v>
                </c:pt>
                <c:pt idx="582">
                  <c:v>5830</c:v>
                </c:pt>
                <c:pt idx="583">
                  <c:v>5840</c:v>
                </c:pt>
                <c:pt idx="584">
                  <c:v>5850</c:v>
                </c:pt>
                <c:pt idx="585">
                  <c:v>5860</c:v>
                </c:pt>
                <c:pt idx="586">
                  <c:v>5870</c:v>
                </c:pt>
                <c:pt idx="587">
                  <c:v>5880</c:v>
                </c:pt>
                <c:pt idx="588">
                  <c:v>5890</c:v>
                </c:pt>
                <c:pt idx="589">
                  <c:v>5900</c:v>
                </c:pt>
                <c:pt idx="590">
                  <c:v>5910</c:v>
                </c:pt>
                <c:pt idx="591">
                  <c:v>5920</c:v>
                </c:pt>
                <c:pt idx="592">
                  <c:v>5930</c:v>
                </c:pt>
                <c:pt idx="593">
                  <c:v>5940</c:v>
                </c:pt>
                <c:pt idx="594">
                  <c:v>5950</c:v>
                </c:pt>
                <c:pt idx="595">
                  <c:v>5960</c:v>
                </c:pt>
                <c:pt idx="596">
                  <c:v>5970</c:v>
                </c:pt>
                <c:pt idx="597">
                  <c:v>5980</c:v>
                </c:pt>
                <c:pt idx="598">
                  <c:v>5990</c:v>
                </c:pt>
                <c:pt idx="599">
                  <c:v>6000</c:v>
                </c:pt>
                <c:pt idx="600">
                  <c:v>6010</c:v>
                </c:pt>
                <c:pt idx="601">
                  <c:v>6020</c:v>
                </c:pt>
                <c:pt idx="602">
                  <c:v>6030</c:v>
                </c:pt>
                <c:pt idx="603">
                  <c:v>6040</c:v>
                </c:pt>
                <c:pt idx="604">
                  <c:v>6050</c:v>
                </c:pt>
                <c:pt idx="605">
                  <c:v>6060</c:v>
                </c:pt>
                <c:pt idx="606">
                  <c:v>6070</c:v>
                </c:pt>
                <c:pt idx="607">
                  <c:v>6080</c:v>
                </c:pt>
                <c:pt idx="608">
                  <c:v>6090</c:v>
                </c:pt>
                <c:pt idx="609">
                  <c:v>6100</c:v>
                </c:pt>
                <c:pt idx="610">
                  <c:v>6110</c:v>
                </c:pt>
                <c:pt idx="611">
                  <c:v>6120</c:v>
                </c:pt>
                <c:pt idx="612">
                  <c:v>6130</c:v>
                </c:pt>
                <c:pt idx="613">
                  <c:v>6140</c:v>
                </c:pt>
                <c:pt idx="614">
                  <c:v>6150</c:v>
                </c:pt>
                <c:pt idx="615">
                  <c:v>6160</c:v>
                </c:pt>
                <c:pt idx="616">
                  <c:v>6170</c:v>
                </c:pt>
                <c:pt idx="617">
                  <c:v>6180</c:v>
                </c:pt>
                <c:pt idx="618">
                  <c:v>6190</c:v>
                </c:pt>
                <c:pt idx="619">
                  <c:v>6200</c:v>
                </c:pt>
                <c:pt idx="620">
                  <c:v>6210</c:v>
                </c:pt>
                <c:pt idx="621">
                  <c:v>6220</c:v>
                </c:pt>
                <c:pt idx="622">
                  <c:v>6230</c:v>
                </c:pt>
                <c:pt idx="623">
                  <c:v>6240</c:v>
                </c:pt>
                <c:pt idx="624">
                  <c:v>6250</c:v>
                </c:pt>
                <c:pt idx="625">
                  <c:v>6260</c:v>
                </c:pt>
                <c:pt idx="626">
                  <c:v>6270</c:v>
                </c:pt>
                <c:pt idx="627">
                  <c:v>6280</c:v>
                </c:pt>
                <c:pt idx="628">
                  <c:v>6290</c:v>
                </c:pt>
                <c:pt idx="629">
                  <c:v>6300</c:v>
                </c:pt>
                <c:pt idx="630">
                  <c:v>6310</c:v>
                </c:pt>
                <c:pt idx="631">
                  <c:v>6320</c:v>
                </c:pt>
                <c:pt idx="632">
                  <c:v>6330</c:v>
                </c:pt>
                <c:pt idx="633">
                  <c:v>6340</c:v>
                </c:pt>
                <c:pt idx="634">
                  <c:v>6350</c:v>
                </c:pt>
                <c:pt idx="635">
                  <c:v>6360</c:v>
                </c:pt>
                <c:pt idx="636">
                  <c:v>6370</c:v>
                </c:pt>
                <c:pt idx="637">
                  <c:v>6380</c:v>
                </c:pt>
                <c:pt idx="638">
                  <c:v>6390</c:v>
                </c:pt>
                <c:pt idx="639">
                  <c:v>6400</c:v>
                </c:pt>
                <c:pt idx="640">
                  <c:v>6410</c:v>
                </c:pt>
                <c:pt idx="641">
                  <c:v>6420</c:v>
                </c:pt>
                <c:pt idx="642">
                  <c:v>6430</c:v>
                </c:pt>
                <c:pt idx="643">
                  <c:v>6440</c:v>
                </c:pt>
                <c:pt idx="644">
                  <c:v>6450</c:v>
                </c:pt>
                <c:pt idx="645">
                  <c:v>6460</c:v>
                </c:pt>
                <c:pt idx="646">
                  <c:v>6470</c:v>
                </c:pt>
                <c:pt idx="647">
                  <c:v>6480</c:v>
                </c:pt>
                <c:pt idx="648">
                  <c:v>6490</c:v>
                </c:pt>
                <c:pt idx="649">
                  <c:v>6500</c:v>
                </c:pt>
                <c:pt idx="650">
                  <c:v>6510</c:v>
                </c:pt>
                <c:pt idx="651">
                  <c:v>6520</c:v>
                </c:pt>
                <c:pt idx="652">
                  <c:v>6530</c:v>
                </c:pt>
                <c:pt idx="653">
                  <c:v>6540</c:v>
                </c:pt>
                <c:pt idx="654">
                  <c:v>6550</c:v>
                </c:pt>
                <c:pt idx="655">
                  <c:v>6560</c:v>
                </c:pt>
                <c:pt idx="656">
                  <c:v>6570</c:v>
                </c:pt>
                <c:pt idx="657">
                  <c:v>6580</c:v>
                </c:pt>
                <c:pt idx="658">
                  <c:v>6590</c:v>
                </c:pt>
                <c:pt idx="659">
                  <c:v>6600</c:v>
                </c:pt>
                <c:pt idx="660">
                  <c:v>6610</c:v>
                </c:pt>
                <c:pt idx="661">
                  <c:v>6620</c:v>
                </c:pt>
                <c:pt idx="662">
                  <c:v>6630</c:v>
                </c:pt>
                <c:pt idx="663">
                  <c:v>6640</c:v>
                </c:pt>
                <c:pt idx="664">
                  <c:v>6650</c:v>
                </c:pt>
                <c:pt idx="665">
                  <c:v>6660</c:v>
                </c:pt>
                <c:pt idx="666">
                  <c:v>6670</c:v>
                </c:pt>
                <c:pt idx="667">
                  <c:v>6680</c:v>
                </c:pt>
                <c:pt idx="668">
                  <c:v>6690</c:v>
                </c:pt>
                <c:pt idx="669">
                  <c:v>6700</c:v>
                </c:pt>
                <c:pt idx="670">
                  <c:v>6710</c:v>
                </c:pt>
                <c:pt idx="671">
                  <c:v>6720</c:v>
                </c:pt>
                <c:pt idx="672">
                  <c:v>6730</c:v>
                </c:pt>
                <c:pt idx="673">
                  <c:v>6740</c:v>
                </c:pt>
                <c:pt idx="674">
                  <c:v>6750</c:v>
                </c:pt>
                <c:pt idx="675">
                  <c:v>6760</c:v>
                </c:pt>
                <c:pt idx="676">
                  <c:v>6770</c:v>
                </c:pt>
                <c:pt idx="677">
                  <c:v>6780</c:v>
                </c:pt>
                <c:pt idx="678">
                  <c:v>6790</c:v>
                </c:pt>
                <c:pt idx="679">
                  <c:v>6800</c:v>
                </c:pt>
                <c:pt idx="680">
                  <c:v>6810</c:v>
                </c:pt>
                <c:pt idx="681">
                  <c:v>6820</c:v>
                </c:pt>
                <c:pt idx="682">
                  <c:v>6830</c:v>
                </c:pt>
                <c:pt idx="683">
                  <c:v>6840</c:v>
                </c:pt>
                <c:pt idx="684">
                  <c:v>6850</c:v>
                </c:pt>
                <c:pt idx="685">
                  <c:v>6860</c:v>
                </c:pt>
                <c:pt idx="686">
                  <c:v>6870</c:v>
                </c:pt>
                <c:pt idx="687">
                  <c:v>6880</c:v>
                </c:pt>
                <c:pt idx="688">
                  <c:v>6890</c:v>
                </c:pt>
                <c:pt idx="689">
                  <c:v>6900</c:v>
                </c:pt>
                <c:pt idx="690">
                  <c:v>6910</c:v>
                </c:pt>
                <c:pt idx="691">
                  <c:v>6920</c:v>
                </c:pt>
                <c:pt idx="692">
                  <c:v>6930</c:v>
                </c:pt>
                <c:pt idx="693">
                  <c:v>6940</c:v>
                </c:pt>
                <c:pt idx="694">
                  <c:v>6950</c:v>
                </c:pt>
                <c:pt idx="695">
                  <c:v>6960</c:v>
                </c:pt>
                <c:pt idx="696">
                  <c:v>6970</c:v>
                </c:pt>
                <c:pt idx="697">
                  <c:v>6980</c:v>
                </c:pt>
                <c:pt idx="698">
                  <c:v>6990</c:v>
                </c:pt>
                <c:pt idx="699">
                  <c:v>7000</c:v>
                </c:pt>
                <c:pt idx="700">
                  <c:v>7010</c:v>
                </c:pt>
                <c:pt idx="701">
                  <c:v>7020</c:v>
                </c:pt>
                <c:pt idx="702">
                  <c:v>7030</c:v>
                </c:pt>
                <c:pt idx="703">
                  <c:v>7040</c:v>
                </c:pt>
                <c:pt idx="704">
                  <c:v>7050</c:v>
                </c:pt>
                <c:pt idx="705">
                  <c:v>7060</c:v>
                </c:pt>
                <c:pt idx="706">
                  <c:v>7070</c:v>
                </c:pt>
                <c:pt idx="707">
                  <c:v>7080</c:v>
                </c:pt>
                <c:pt idx="708">
                  <c:v>7090</c:v>
                </c:pt>
                <c:pt idx="709">
                  <c:v>7100</c:v>
                </c:pt>
                <c:pt idx="710">
                  <c:v>7110</c:v>
                </c:pt>
                <c:pt idx="711">
                  <c:v>7120</c:v>
                </c:pt>
                <c:pt idx="712">
                  <c:v>7130</c:v>
                </c:pt>
                <c:pt idx="713">
                  <c:v>7140</c:v>
                </c:pt>
                <c:pt idx="714">
                  <c:v>7150</c:v>
                </c:pt>
                <c:pt idx="715">
                  <c:v>7160</c:v>
                </c:pt>
                <c:pt idx="716">
                  <c:v>7170</c:v>
                </c:pt>
                <c:pt idx="717">
                  <c:v>7180</c:v>
                </c:pt>
                <c:pt idx="718">
                  <c:v>7190</c:v>
                </c:pt>
                <c:pt idx="719">
                  <c:v>7200</c:v>
                </c:pt>
                <c:pt idx="720">
                  <c:v>7210</c:v>
                </c:pt>
                <c:pt idx="721">
                  <c:v>7220</c:v>
                </c:pt>
                <c:pt idx="722">
                  <c:v>7230</c:v>
                </c:pt>
                <c:pt idx="723">
                  <c:v>7240</c:v>
                </c:pt>
                <c:pt idx="724">
                  <c:v>7250</c:v>
                </c:pt>
                <c:pt idx="725">
                  <c:v>7260</c:v>
                </c:pt>
                <c:pt idx="726">
                  <c:v>7270</c:v>
                </c:pt>
                <c:pt idx="727">
                  <c:v>7280</c:v>
                </c:pt>
                <c:pt idx="728">
                  <c:v>7290</c:v>
                </c:pt>
                <c:pt idx="729">
                  <c:v>7300</c:v>
                </c:pt>
                <c:pt idx="730">
                  <c:v>7310</c:v>
                </c:pt>
                <c:pt idx="731">
                  <c:v>7320</c:v>
                </c:pt>
                <c:pt idx="732">
                  <c:v>7330</c:v>
                </c:pt>
                <c:pt idx="733">
                  <c:v>7340</c:v>
                </c:pt>
                <c:pt idx="734">
                  <c:v>7350</c:v>
                </c:pt>
                <c:pt idx="735">
                  <c:v>7360</c:v>
                </c:pt>
                <c:pt idx="736">
                  <c:v>7370</c:v>
                </c:pt>
                <c:pt idx="737">
                  <c:v>7380</c:v>
                </c:pt>
                <c:pt idx="738">
                  <c:v>7390</c:v>
                </c:pt>
                <c:pt idx="739">
                  <c:v>7400</c:v>
                </c:pt>
                <c:pt idx="740">
                  <c:v>7410</c:v>
                </c:pt>
                <c:pt idx="741">
                  <c:v>7420</c:v>
                </c:pt>
                <c:pt idx="742">
                  <c:v>7430</c:v>
                </c:pt>
                <c:pt idx="743">
                  <c:v>7440</c:v>
                </c:pt>
                <c:pt idx="744">
                  <c:v>7450</c:v>
                </c:pt>
                <c:pt idx="745">
                  <c:v>7460</c:v>
                </c:pt>
                <c:pt idx="746">
                  <c:v>7470</c:v>
                </c:pt>
                <c:pt idx="747">
                  <c:v>7480</c:v>
                </c:pt>
                <c:pt idx="748">
                  <c:v>7490</c:v>
                </c:pt>
                <c:pt idx="749">
                  <c:v>7500</c:v>
                </c:pt>
                <c:pt idx="750">
                  <c:v>7510</c:v>
                </c:pt>
                <c:pt idx="751">
                  <c:v>7520</c:v>
                </c:pt>
                <c:pt idx="752">
                  <c:v>7530</c:v>
                </c:pt>
                <c:pt idx="753">
                  <c:v>7540</c:v>
                </c:pt>
                <c:pt idx="754">
                  <c:v>7550</c:v>
                </c:pt>
                <c:pt idx="755">
                  <c:v>7560</c:v>
                </c:pt>
                <c:pt idx="756">
                  <c:v>7570</c:v>
                </c:pt>
                <c:pt idx="757">
                  <c:v>7580</c:v>
                </c:pt>
                <c:pt idx="758">
                  <c:v>7590</c:v>
                </c:pt>
                <c:pt idx="759">
                  <c:v>7600</c:v>
                </c:pt>
                <c:pt idx="760">
                  <c:v>7610</c:v>
                </c:pt>
                <c:pt idx="761">
                  <c:v>7620</c:v>
                </c:pt>
                <c:pt idx="762">
                  <c:v>7630</c:v>
                </c:pt>
                <c:pt idx="763">
                  <c:v>7640</c:v>
                </c:pt>
                <c:pt idx="764">
                  <c:v>7650</c:v>
                </c:pt>
                <c:pt idx="765">
                  <c:v>7660</c:v>
                </c:pt>
                <c:pt idx="766">
                  <c:v>7670</c:v>
                </c:pt>
                <c:pt idx="767">
                  <c:v>7680</c:v>
                </c:pt>
                <c:pt idx="768">
                  <c:v>7690</c:v>
                </c:pt>
                <c:pt idx="769">
                  <c:v>7700</c:v>
                </c:pt>
                <c:pt idx="770">
                  <c:v>7710</c:v>
                </c:pt>
                <c:pt idx="771">
                  <c:v>7720</c:v>
                </c:pt>
                <c:pt idx="772">
                  <c:v>7730</c:v>
                </c:pt>
                <c:pt idx="773">
                  <c:v>7740</c:v>
                </c:pt>
                <c:pt idx="774">
                  <c:v>7750</c:v>
                </c:pt>
                <c:pt idx="775">
                  <c:v>7760</c:v>
                </c:pt>
                <c:pt idx="776">
                  <c:v>7770</c:v>
                </c:pt>
                <c:pt idx="777">
                  <c:v>7780</c:v>
                </c:pt>
                <c:pt idx="778">
                  <c:v>7790</c:v>
                </c:pt>
                <c:pt idx="779">
                  <c:v>7800</c:v>
                </c:pt>
                <c:pt idx="780">
                  <c:v>7810</c:v>
                </c:pt>
                <c:pt idx="781">
                  <c:v>7820</c:v>
                </c:pt>
                <c:pt idx="782">
                  <c:v>7830</c:v>
                </c:pt>
                <c:pt idx="783">
                  <c:v>7840</c:v>
                </c:pt>
                <c:pt idx="784">
                  <c:v>7850</c:v>
                </c:pt>
                <c:pt idx="785">
                  <c:v>7860</c:v>
                </c:pt>
                <c:pt idx="786">
                  <c:v>7870</c:v>
                </c:pt>
                <c:pt idx="787">
                  <c:v>7880</c:v>
                </c:pt>
                <c:pt idx="788">
                  <c:v>7890</c:v>
                </c:pt>
                <c:pt idx="789">
                  <c:v>7900</c:v>
                </c:pt>
                <c:pt idx="790">
                  <c:v>7910</c:v>
                </c:pt>
                <c:pt idx="791">
                  <c:v>7920</c:v>
                </c:pt>
                <c:pt idx="792">
                  <c:v>7930</c:v>
                </c:pt>
                <c:pt idx="793">
                  <c:v>7940</c:v>
                </c:pt>
                <c:pt idx="794">
                  <c:v>7950</c:v>
                </c:pt>
                <c:pt idx="795">
                  <c:v>7960</c:v>
                </c:pt>
                <c:pt idx="796">
                  <c:v>7970</c:v>
                </c:pt>
                <c:pt idx="797">
                  <c:v>7980</c:v>
                </c:pt>
                <c:pt idx="798">
                  <c:v>7990</c:v>
                </c:pt>
                <c:pt idx="799">
                  <c:v>8000</c:v>
                </c:pt>
                <c:pt idx="800">
                  <c:v>8010</c:v>
                </c:pt>
                <c:pt idx="801">
                  <c:v>8020</c:v>
                </c:pt>
                <c:pt idx="802">
                  <c:v>8030</c:v>
                </c:pt>
                <c:pt idx="803">
                  <c:v>8040</c:v>
                </c:pt>
                <c:pt idx="804">
                  <c:v>8050</c:v>
                </c:pt>
                <c:pt idx="805">
                  <c:v>8060</c:v>
                </c:pt>
                <c:pt idx="806">
                  <c:v>8070</c:v>
                </c:pt>
                <c:pt idx="807">
                  <c:v>8080</c:v>
                </c:pt>
                <c:pt idx="808">
                  <c:v>8090</c:v>
                </c:pt>
                <c:pt idx="809">
                  <c:v>8100</c:v>
                </c:pt>
                <c:pt idx="810">
                  <c:v>8110</c:v>
                </c:pt>
                <c:pt idx="811">
                  <c:v>8120</c:v>
                </c:pt>
                <c:pt idx="812">
                  <c:v>8130</c:v>
                </c:pt>
                <c:pt idx="813">
                  <c:v>8140</c:v>
                </c:pt>
                <c:pt idx="814">
                  <c:v>8150</c:v>
                </c:pt>
                <c:pt idx="815">
                  <c:v>8160</c:v>
                </c:pt>
                <c:pt idx="816">
                  <c:v>8170</c:v>
                </c:pt>
                <c:pt idx="817">
                  <c:v>8180</c:v>
                </c:pt>
                <c:pt idx="818">
                  <c:v>8190</c:v>
                </c:pt>
                <c:pt idx="819">
                  <c:v>8200</c:v>
                </c:pt>
                <c:pt idx="820">
                  <c:v>8210</c:v>
                </c:pt>
                <c:pt idx="821">
                  <c:v>8220</c:v>
                </c:pt>
                <c:pt idx="822">
                  <c:v>8230</c:v>
                </c:pt>
                <c:pt idx="823">
                  <c:v>8240</c:v>
                </c:pt>
                <c:pt idx="824">
                  <c:v>8250</c:v>
                </c:pt>
                <c:pt idx="825">
                  <c:v>8260</c:v>
                </c:pt>
                <c:pt idx="826">
                  <c:v>8270</c:v>
                </c:pt>
                <c:pt idx="827">
                  <c:v>8280</c:v>
                </c:pt>
                <c:pt idx="828">
                  <c:v>8290</c:v>
                </c:pt>
                <c:pt idx="829">
                  <c:v>8300</c:v>
                </c:pt>
                <c:pt idx="830">
                  <c:v>8310</c:v>
                </c:pt>
                <c:pt idx="831">
                  <c:v>8320</c:v>
                </c:pt>
                <c:pt idx="832">
                  <c:v>8330</c:v>
                </c:pt>
                <c:pt idx="833">
                  <c:v>8340</c:v>
                </c:pt>
                <c:pt idx="834">
                  <c:v>8350</c:v>
                </c:pt>
                <c:pt idx="835">
                  <c:v>8360</c:v>
                </c:pt>
                <c:pt idx="836">
                  <c:v>8370</c:v>
                </c:pt>
                <c:pt idx="837">
                  <c:v>8380</c:v>
                </c:pt>
                <c:pt idx="838">
                  <c:v>8390</c:v>
                </c:pt>
                <c:pt idx="839">
                  <c:v>8400</c:v>
                </c:pt>
                <c:pt idx="840">
                  <c:v>8410</c:v>
                </c:pt>
                <c:pt idx="841">
                  <c:v>8420</c:v>
                </c:pt>
                <c:pt idx="842">
                  <c:v>8430</c:v>
                </c:pt>
                <c:pt idx="843">
                  <c:v>8440</c:v>
                </c:pt>
                <c:pt idx="844">
                  <c:v>8450</c:v>
                </c:pt>
                <c:pt idx="845">
                  <c:v>8460</c:v>
                </c:pt>
                <c:pt idx="846">
                  <c:v>8470</c:v>
                </c:pt>
                <c:pt idx="847">
                  <c:v>8480</c:v>
                </c:pt>
                <c:pt idx="848">
                  <c:v>8490</c:v>
                </c:pt>
                <c:pt idx="849">
                  <c:v>8500</c:v>
                </c:pt>
                <c:pt idx="850">
                  <c:v>8510</c:v>
                </c:pt>
                <c:pt idx="851">
                  <c:v>8520</c:v>
                </c:pt>
                <c:pt idx="852">
                  <c:v>8530</c:v>
                </c:pt>
                <c:pt idx="853">
                  <c:v>8540</c:v>
                </c:pt>
                <c:pt idx="854">
                  <c:v>8550</c:v>
                </c:pt>
                <c:pt idx="855">
                  <c:v>8560</c:v>
                </c:pt>
                <c:pt idx="856">
                  <c:v>8570</c:v>
                </c:pt>
                <c:pt idx="857">
                  <c:v>8580</c:v>
                </c:pt>
                <c:pt idx="858">
                  <c:v>8590</c:v>
                </c:pt>
                <c:pt idx="859">
                  <c:v>8600</c:v>
                </c:pt>
                <c:pt idx="860">
                  <c:v>8610</c:v>
                </c:pt>
                <c:pt idx="861">
                  <c:v>8620</c:v>
                </c:pt>
                <c:pt idx="862">
                  <c:v>8630</c:v>
                </c:pt>
                <c:pt idx="863">
                  <c:v>8640</c:v>
                </c:pt>
                <c:pt idx="864">
                  <c:v>8650</c:v>
                </c:pt>
                <c:pt idx="865">
                  <c:v>8660</c:v>
                </c:pt>
                <c:pt idx="866">
                  <c:v>8670</c:v>
                </c:pt>
                <c:pt idx="867">
                  <c:v>8680</c:v>
                </c:pt>
                <c:pt idx="868">
                  <c:v>8690</c:v>
                </c:pt>
                <c:pt idx="869">
                  <c:v>8700</c:v>
                </c:pt>
                <c:pt idx="870">
                  <c:v>8710</c:v>
                </c:pt>
                <c:pt idx="871">
                  <c:v>8720</c:v>
                </c:pt>
                <c:pt idx="872">
                  <c:v>8730</c:v>
                </c:pt>
                <c:pt idx="873">
                  <c:v>8740</c:v>
                </c:pt>
                <c:pt idx="874">
                  <c:v>8750</c:v>
                </c:pt>
                <c:pt idx="875">
                  <c:v>8760</c:v>
                </c:pt>
                <c:pt idx="876">
                  <c:v>8770</c:v>
                </c:pt>
                <c:pt idx="877">
                  <c:v>8780</c:v>
                </c:pt>
                <c:pt idx="878">
                  <c:v>8790</c:v>
                </c:pt>
                <c:pt idx="879">
                  <c:v>8800</c:v>
                </c:pt>
                <c:pt idx="880">
                  <c:v>8810</c:v>
                </c:pt>
                <c:pt idx="881">
                  <c:v>8820</c:v>
                </c:pt>
                <c:pt idx="882">
                  <c:v>8830</c:v>
                </c:pt>
                <c:pt idx="883">
                  <c:v>8840</c:v>
                </c:pt>
                <c:pt idx="884">
                  <c:v>8850</c:v>
                </c:pt>
                <c:pt idx="885">
                  <c:v>8860</c:v>
                </c:pt>
                <c:pt idx="886">
                  <c:v>8870</c:v>
                </c:pt>
                <c:pt idx="887">
                  <c:v>8880</c:v>
                </c:pt>
                <c:pt idx="888">
                  <c:v>8890</c:v>
                </c:pt>
                <c:pt idx="889">
                  <c:v>8900</c:v>
                </c:pt>
                <c:pt idx="890">
                  <c:v>8910</c:v>
                </c:pt>
                <c:pt idx="891">
                  <c:v>8920</c:v>
                </c:pt>
                <c:pt idx="892">
                  <c:v>8930</c:v>
                </c:pt>
                <c:pt idx="893">
                  <c:v>8940</c:v>
                </c:pt>
                <c:pt idx="894">
                  <c:v>8950</c:v>
                </c:pt>
                <c:pt idx="895">
                  <c:v>8960</c:v>
                </c:pt>
                <c:pt idx="896">
                  <c:v>8970</c:v>
                </c:pt>
                <c:pt idx="897">
                  <c:v>8980</c:v>
                </c:pt>
                <c:pt idx="898">
                  <c:v>8990</c:v>
                </c:pt>
                <c:pt idx="899">
                  <c:v>9000</c:v>
                </c:pt>
                <c:pt idx="900">
                  <c:v>9010</c:v>
                </c:pt>
                <c:pt idx="901">
                  <c:v>9020</c:v>
                </c:pt>
                <c:pt idx="902">
                  <c:v>9030</c:v>
                </c:pt>
                <c:pt idx="903">
                  <c:v>9040</c:v>
                </c:pt>
                <c:pt idx="904">
                  <c:v>9050</c:v>
                </c:pt>
                <c:pt idx="905">
                  <c:v>9060</c:v>
                </c:pt>
                <c:pt idx="906">
                  <c:v>9070</c:v>
                </c:pt>
                <c:pt idx="907">
                  <c:v>9080</c:v>
                </c:pt>
                <c:pt idx="908">
                  <c:v>9090</c:v>
                </c:pt>
                <c:pt idx="909">
                  <c:v>9100</c:v>
                </c:pt>
                <c:pt idx="910">
                  <c:v>9110</c:v>
                </c:pt>
                <c:pt idx="911">
                  <c:v>9120</c:v>
                </c:pt>
                <c:pt idx="912">
                  <c:v>9130</c:v>
                </c:pt>
                <c:pt idx="913">
                  <c:v>9140</c:v>
                </c:pt>
                <c:pt idx="914">
                  <c:v>9150</c:v>
                </c:pt>
                <c:pt idx="915">
                  <c:v>9160</c:v>
                </c:pt>
                <c:pt idx="916">
                  <c:v>9170</c:v>
                </c:pt>
                <c:pt idx="917">
                  <c:v>9180</c:v>
                </c:pt>
                <c:pt idx="918">
                  <c:v>9190</c:v>
                </c:pt>
                <c:pt idx="919">
                  <c:v>9200</c:v>
                </c:pt>
                <c:pt idx="920">
                  <c:v>9210</c:v>
                </c:pt>
                <c:pt idx="921">
                  <c:v>9220</c:v>
                </c:pt>
                <c:pt idx="922">
                  <c:v>9230</c:v>
                </c:pt>
                <c:pt idx="923">
                  <c:v>9240</c:v>
                </c:pt>
                <c:pt idx="924">
                  <c:v>9250</c:v>
                </c:pt>
                <c:pt idx="925">
                  <c:v>9260</c:v>
                </c:pt>
                <c:pt idx="926">
                  <c:v>9270</c:v>
                </c:pt>
                <c:pt idx="927">
                  <c:v>9280</c:v>
                </c:pt>
                <c:pt idx="928">
                  <c:v>9290</c:v>
                </c:pt>
                <c:pt idx="929">
                  <c:v>9300</c:v>
                </c:pt>
                <c:pt idx="930">
                  <c:v>9310</c:v>
                </c:pt>
                <c:pt idx="931">
                  <c:v>9320</c:v>
                </c:pt>
                <c:pt idx="932">
                  <c:v>9330</c:v>
                </c:pt>
                <c:pt idx="933">
                  <c:v>9340</c:v>
                </c:pt>
                <c:pt idx="934">
                  <c:v>9350</c:v>
                </c:pt>
                <c:pt idx="935">
                  <c:v>9360</c:v>
                </c:pt>
                <c:pt idx="936">
                  <c:v>9370</c:v>
                </c:pt>
                <c:pt idx="937">
                  <c:v>9380</c:v>
                </c:pt>
                <c:pt idx="938">
                  <c:v>9390</c:v>
                </c:pt>
                <c:pt idx="939">
                  <c:v>9400</c:v>
                </c:pt>
                <c:pt idx="940">
                  <c:v>9410</c:v>
                </c:pt>
                <c:pt idx="941">
                  <c:v>9420</c:v>
                </c:pt>
                <c:pt idx="942">
                  <c:v>9430</c:v>
                </c:pt>
                <c:pt idx="943">
                  <c:v>9440</c:v>
                </c:pt>
                <c:pt idx="944">
                  <c:v>9450</c:v>
                </c:pt>
                <c:pt idx="945">
                  <c:v>9460</c:v>
                </c:pt>
                <c:pt idx="946">
                  <c:v>9470</c:v>
                </c:pt>
                <c:pt idx="947">
                  <c:v>9480</c:v>
                </c:pt>
                <c:pt idx="948">
                  <c:v>9490</c:v>
                </c:pt>
                <c:pt idx="949">
                  <c:v>9500</c:v>
                </c:pt>
                <c:pt idx="950">
                  <c:v>9510</c:v>
                </c:pt>
                <c:pt idx="951">
                  <c:v>9520</c:v>
                </c:pt>
                <c:pt idx="952">
                  <c:v>9530</c:v>
                </c:pt>
                <c:pt idx="953">
                  <c:v>9540</c:v>
                </c:pt>
                <c:pt idx="954">
                  <c:v>9550</c:v>
                </c:pt>
                <c:pt idx="955">
                  <c:v>9560</c:v>
                </c:pt>
                <c:pt idx="956">
                  <c:v>9570</c:v>
                </c:pt>
                <c:pt idx="957">
                  <c:v>9580</c:v>
                </c:pt>
                <c:pt idx="958">
                  <c:v>9590</c:v>
                </c:pt>
                <c:pt idx="959">
                  <c:v>9600</c:v>
                </c:pt>
                <c:pt idx="960">
                  <c:v>9610</c:v>
                </c:pt>
                <c:pt idx="961">
                  <c:v>9620</c:v>
                </c:pt>
                <c:pt idx="962">
                  <c:v>9630</c:v>
                </c:pt>
                <c:pt idx="963">
                  <c:v>9640</c:v>
                </c:pt>
                <c:pt idx="964">
                  <c:v>9650</c:v>
                </c:pt>
                <c:pt idx="965">
                  <c:v>9660</c:v>
                </c:pt>
                <c:pt idx="966">
                  <c:v>9670</c:v>
                </c:pt>
                <c:pt idx="967">
                  <c:v>9680</c:v>
                </c:pt>
                <c:pt idx="968">
                  <c:v>9690</c:v>
                </c:pt>
                <c:pt idx="969">
                  <c:v>9700</c:v>
                </c:pt>
                <c:pt idx="970">
                  <c:v>9710</c:v>
                </c:pt>
                <c:pt idx="971">
                  <c:v>9720</c:v>
                </c:pt>
                <c:pt idx="972">
                  <c:v>9730</c:v>
                </c:pt>
                <c:pt idx="973">
                  <c:v>9740</c:v>
                </c:pt>
                <c:pt idx="974">
                  <c:v>9750</c:v>
                </c:pt>
                <c:pt idx="975">
                  <c:v>9760</c:v>
                </c:pt>
                <c:pt idx="976">
                  <c:v>9770</c:v>
                </c:pt>
                <c:pt idx="977">
                  <c:v>9780</c:v>
                </c:pt>
                <c:pt idx="978">
                  <c:v>9790</c:v>
                </c:pt>
                <c:pt idx="979">
                  <c:v>9800</c:v>
                </c:pt>
                <c:pt idx="980">
                  <c:v>9810</c:v>
                </c:pt>
                <c:pt idx="981">
                  <c:v>9820</c:v>
                </c:pt>
                <c:pt idx="982">
                  <c:v>9830</c:v>
                </c:pt>
                <c:pt idx="983">
                  <c:v>9840</c:v>
                </c:pt>
                <c:pt idx="984">
                  <c:v>9850</c:v>
                </c:pt>
                <c:pt idx="985">
                  <c:v>9860</c:v>
                </c:pt>
                <c:pt idx="986">
                  <c:v>9870</c:v>
                </c:pt>
                <c:pt idx="987">
                  <c:v>9880</c:v>
                </c:pt>
                <c:pt idx="988">
                  <c:v>9890</c:v>
                </c:pt>
                <c:pt idx="989">
                  <c:v>9900</c:v>
                </c:pt>
                <c:pt idx="990">
                  <c:v>9910</c:v>
                </c:pt>
                <c:pt idx="991">
                  <c:v>9920</c:v>
                </c:pt>
                <c:pt idx="992">
                  <c:v>9930</c:v>
                </c:pt>
                <c:pt idx="993">
                  <c:v>9940</c:v>
                </c:pt>
                <c:pt idx="994">
                  <c:v>9950</c:v>
                </c:pt>
                <c:pt idx="995">
                  <c:v>9960</c:v>
                </c:pt>
                <c:pt idx="996">
                  <c:v>9970</c:v>
                </c:pt>
                <c:pt idx="997">
                  <c:v>9980</c:v>
                </c:pt>
                <c:pt idx="998">
                  <c:v>9990</c:v>
                </c:pt>
                <c:pt idx="999">
                  <c:v>10000</c:v>
                </c:pt>
                <c:pt idx="1000">
                  <c:v>10010</c:v>
                </c:pt>
                <c:pt idx="1001">
                  <c:v>10020</c:v>
                </c:pt>
                <c:pt idx="1002">
                  <c:v>10030</c:v>
                </c:pt>
                <c:pt idx="1003">
                  <c:v>10040</c:v>
                </c:pt>
                <c:pt idx="1004">
                  <c:v>10050</c:v>
                </c:pt>
                <c:pt idx="1005">
                  <c:v>10060</c:v>
                </c:pt>
                <c:pt idx="1006">
                  <c:v>10070</c:v>
                </c:pt>
                <c:pt idx="1007">
                  <c:v>10080</c:v>
                </c:pt>
                <c:pt idx="1008">
                  <c:v>10090</c:v>
                </c:pt>
                <c:pt idx="1009">
                  <c:v>10100</c:v>
                </c:pt>
                <c:pt idx="1010">
                  <c:v>10110</c:v>
                </c:pt>
                <c:pt idx="1011">
                  <c:v>10120</c:v>
                </c:pt>
                <c:pt idx="1012">
                  <c:v>10130</c:v>
                </c:pt>
                <c:pt idx="1013">
                  <c:v>10140</c:v>
                </c:pt>
                <c:pt idx="1014">
                  <c:v>10150</c:v>
                </c:pt>
                <c:pt idx="1015">
                  <c:v>10160</c:v>
                </c:pt>
                <c:pt idx="1016">
                  <c:v>10170</c:v>
                </c:pt>
                <c:pt idx="1017">
                  <c:v>10180</c:v>
                </c:pt>
                <c:pt idx="1018">
                  <c:v>10190</c:v>
                </c:pt>
                <c:pt idx="1019">
                  <c:v>10200</c:v>
                </c:pt>
                <c:pt idx="1020">
                  <c:v>10210</c:v>
                </c:pt>
                <c:pt idx="1021">
                  <c:v>10220</c:v>
                </c:pt>
                <c:pt idx="1022">
                  <c:v>10230</c:v>
                </c:pt>
                <c:pt idx="1023">
                  <c:v>10240</c:v>
                </c:pt>
                <c:pt idx="1024">
                  <c:v>10250</c:v>
                </c:pt>
                <c:pt idx="1025">
                  <c:v>10260</c:v>
                </c:pt>
                <c:pt idx="1026">
                  <c:v>10270</c:v>
                </c:pt>
                <c:pt idx="1027">
                  <c:v>10280</c:v>
                </c:pt>
                <c:pt idx="1028">
                  <c:v>10290</c:v>
                </c:pt>
                <c:pt idx="1029">
                  <c:v>10300</c:v>
                </c:pt>
                <c:pt idx="1030">
                  <c:v>10310</c:v>
                </c:pt>
                <c:pt idx="1031">
                  <c:v>10320</c:v>
                </c:pt>
                <c:pt idx="1032">
                  <c:v>10330</c:v>
                </c:pt>
                <c:pt idx="1033">
                  <c:v>10340</c:v>
                </c:pt>
                <c:pt idx="1034">
                  <c:v>10350</c:v>
                </c:pt>
                <c:pt idx="1035">
                  <c:v>10360</c:v>
                </c:pt>
                <c:pt idx="1036">
                  <c:v>10370</c:v>
                </c:pt>
                <c:pt idx="1037">
                  <c:v>10380</c:v>
                </c:pt>
                <c:pt idx="1038">
                  <c:v>10390</c:v>
                </c:pt>
                <c:pt idx="1039">
                  <c:v>10400</c:v>
                </c:pt>
                <c:pt idx="1040">
                  <c:v>10410</c:v>
                </c:pt>
                <c:pt idx="1041">
                  <c:v>10420</c:v>
                </c:pt>
                <c:pt idx="1042">
                  <c:v>10430</c:v>
                </c:pt>
                <c:pt idx="1043">
                  <c:v>10440</c:v>
                </c:pt>
                <c:pt idx="1044">
                  <c:v>10450</c:v>
                </c:pt>
                <c:pt idx="1045">
                  <c:v>10460</c:v>
                </c:pt>
                <c:pt idx="1046">
                  <c:v>10470</c:v>
                </c:pt>
                <c:pt idx="1047">
                  <c:v>10480</c:v>
                </c:pt>
                <c:pt idx="1048">
                  <c:v>10490</c:v>
                </c:pt>
                <c:pt idx="1049">
                  <c:v>10500</c:v>
                </c:pt>
                <c:pt idx="1050">
                  <c:v>10510</c:v>
                </c:pt>
                <c:pt idx="1051">
                  <c:v>10520</c:v>
                </c:pt>
                <c:pt idx="1052">
                  <c:v>10530</c:v>
                </c:pt>
                <c:pt idx="1053">
                  <c:v>10540</c:v>
                </c:pt>
                <c:pt idx="1054">
                  <c:v>10550</c:v>
                </c:pt>
                <c:pt idx="1055">
                  <c:v>10560</c:v>
                </c:pt>
                <c:pt idx="1056">
                  <c:v>10570</c:v>
                </c:pt>
                <c:pt idx="1057">
                  <c:v>10580</c:v>
                </c:pt>
                <c:pt idx="1058">
                  <c:v>10590</c:v>
                </c:pt>
                <c:pt idx="1059">
                  <c:v>10600</c:v>
                </c:pt>
                <c:pt idx="1060">
                  <c:v>10610</c:v>
                </c:pt>
                <c:pt idx="1061">
                  <c:v>10620</c:v>
                </c:pt>
                <c:pt idx="1062">
                  <c:v>10630</c:v>
                </c:pt>
                <c:pt idx="1063">
                  <c:v>10640</c:v>
                </c:pt>
                <c:pt idx="1064">
                  <c:v>10650</c:v>
                </c:pt>
                <c:pt idx="1065">
                  <c:v>10660</c:v>
                </c:pt>
                <c:pt idx="1066">
                  <c:v>10670</c:v>
                </c:pt>
                <c:pt idx="1067">
                  <c:v>10680</c:v>
                </c:pt>
                <c:pt idx="1068">
                  <c:v>10690</c:v>
                </c:pt>
                <c:pt idx="1069">
                  <c:v>10700</c:v>
                </c:pt>
                <c:pt idx="1070">
                  <c:v>10710</c:v>
                </c:pt>
                <c:pt idx="1071">
                  <c:v>10720</c:v>
                </c:pt>
                <c:pt idx="1072">
                  <c:v>10730</c:v>
                </c:pt>
                <c:pt idx="1073">
                  <c:v>10740</c:v>
                </c:pt>
                <c:pt idx="1074">
                  <c:v>10750</c:v>
                </c:pt>
                <c:pt idx="1075">
                  <c:v>10760</c:v>
                </c:pt>
                <c:pt idx="1076">
                  <c:v>10770</c:v>
                </c:pt>
                <c:pt idx="1077">
                  <c:v>10780</c:v>
                </c:pt>
                <c:pt idx="1078">
                  <c:v>10790</c:v>
                </c:pt>
                <c:pt idx="1079">
                  <c:v>10800</c:v>
                </c:pt>
                <c:pt idx="1080">
                  <c:v>10810</c:v>
                </c:pt>
                <c:pt idx="1081">
                  <c:v>10820</c:v>
                </c:pt>
                <c:pt idx="1082">
                  <c:v>10830</c:v>
                </c:pt>
                <c:pt idx="1083">
                  <c:v>10840</c:v>
                </c:pt>
                <c:pt idx="1084">
                  <c:v>10850</c:v>
                </c:pt>
                <c:pt idx="1085">
                  <c:v>10860</c:v>
                </c:pt>
                <c:pt idx="1086">
                  <c:v>10870</c:v>
                </c:pt>
                <c:pt idx="1087">
                  <c:v>10880</c:v>
                </c:pt>
                <c:pt idx="1088">
                  <c:v>10890</c:v>
                </c:pt>
                <c:pt idx="1089">
                  <c:v>10900</c:v>
                </c:pt>
                <c:pt idx="1090">
                  <c:v>10910</c:v>
                </c:pt>
                <c:pt idx="1091">
                  <c:v>10920</c:v>
                </c:pt>
                <c:pt idx="1092">
                  <c:v>10930</c:v>
                </c:pt>
                <c:pt idx="1093">
                  <c:v>10940</c:v>
                </c:pt>
                <c:pt idx="1094">
                  <c:v>10950</c:v>
                </c:pt>
                <c:pt idx="1095">
                  <c:v>10960</c:v>
                </c:pt>
                <c:pt idx="1096">
                  <c:v>10970</c:v>
                </c:pt>
                <c:pt idx="1097">
                  <c:v>10980</c:v>
                </c:pt>
                <c:pt idx="1098">
                  <c:v>10990</c:v>
                </c:pt>
                <c:pt idx="1099">
                  <c:v>11000</c:v>
                </c:pt>
                <c:pt idx="1100">
                  <c:v>11010</c:v>
                </c:pt>
                <c:pt idx="1101">
                  <c:v>11020</c:v>
                </c:pt>
                <c:pt idx="1102">
                  <c:v>11030</c:v>
                </c:pt>
                <c:pt idx="1103">
                  <c:v>11040</c:v>
                </c:pt>
                <c:pt idx="1104">
                  <c:v>11050</c:v>
                </c:pt>
                <c:pt idx="1105">
                  <c:v>11060</c:v>
                </c:pt>
                <c:pt idx="1106">
                  <c:v>11070</c:v>
                </c:pt>
                <c:pt idx="1107">
                  <c:v>11080</c:v>
                </c:pt>
                <c:pt idx="1108">
                  <c:v>11090</c:v>
                </c:pt>
                <c:pt idx="1109">
                  <c:v>11100</c:v>
                </c:pt>
                <c:pt idx="1110">
                  <c:v>11110</c:v>
                </c:pt>
                <c:pt idx="1111">
                  <c:v>11120</c:v>
                </c:pt>
                <c:pt idx="1112">
                  <c:v>11130</c:v>
                </c:pt>
                <c:pt idx="1113">
                  <c:v>11140</c:v>
                </c:pt>
                <c:pt idx="1114">
                  <c:v>11150</c:v>
                </c:pt>
                <c:pt idx="1115">
                  <c:v>11160</c:v>
                </c:pt>
                <c:pt idx="1116">
                  <c:v>11170</c:v>
                </c:pt>
                <c:pt idx="1117">
                  <c:v>11180</c:v>
                </c:pt>
                <c:pt idx="1118">
                  <c:v>11190</c:v>
                </c:pt>
                <c:pt idx="1119">
                  <c:v>11200</c:v>
                </c:pt>
                <c:pt idx="1120">
                  <c:v>11210</c:v>
                </c:pt>
                <c:pt idx="1121">
                  <c:v>11220</c:v>
                </c:pt>
                <c:pt idx="1122">
                  <c:v>11230</c:v>
                </c:pt>
                <c:pt idx="1123">
                  <c:v>11240</c:v>
                </c:pt>
                <c:pt idx="1124">
                  <c:v>11250</c:v>
                </c:pt>
                <c:pt idx="1125">
                  <c:v>11260</c:v>
                </c:pt>
                <c:pt idx="1126">
                  <c:v>11270</c:v>
                </c:pt>
                <c:pt idx="1127">
                  <c:v>11280</c:v>
                </c:pt>
                <c:pt idx="1128">
                  <c:v>11290</c:v>
                </c:pt>
                <c:pt idx="1129">
                  <c:v>11300</c:v>
                </c:pt>
                <c:pt idx="1130">
                  <c:v>11310</c:v>
                </c:pt>
                <c:pt idx="1131">
                  <c:v>11320</c:v>
                </c:pt>
                <c:pt idx="1132">
                  <c:v>11330</c:v>
                </c:pt>
                <c:pt idx="1133">
                  <c:v>11340</c:v>
                </c:pt>
                <c:pt idx="1134">
                  <c:v>11350</c:v>
                </c:pt>
                <c:pt idx="1135">
                  <c:v>11360</c:v>
                </c:pt>
                <c:pt idx="1136">
                  <c:v>11370</c:v>
                </c:pt>
                <c:pt idx="1137">
                  <c:v>11380</c:v>
                </c:pt>
                <c:pt idx="1138">
                  <c:v>11390</c:v>
                </c:pt>
                <c:pt idx="1139">
                  <c:v>11400</c:v>
                </c:pt>
                <c:pt idx="1140">
                  <c:v>11410</c:v>
                </c:pt>
                <c:pt idx="1141">
                  <c:v>11420</c:v>
                </c:pt>
                <c:pt idx="1142">
                  <c:v>11430</c:v>
                </c:pt>
                <c:pt idx="1143">
                  <c:v>11440</c:v>
                </c:pt>
                <c:pt idx="1144">
                  <c:v>11450</c:v>
                </c:pt>
                <c:pt idx="1145">
                  <c:v>11460</c:v>
                </c:pt>
                <c:pt idx="1146">
                  <c:v>11470</c:v>
                </c:pt>
                <c:pt idx="1147">
                  <c:v>11480</c:v>
                </c:pt>
                <c:pt idx="1148">
                  <c:v>11490</c:v>
                </c:pt>
                <c:pt idx="1149">
                  <c:v>11500</c:v>
                </c:pt>
                <c:pt idx="1150">
                  <c:v>11510</c:v>
                </c:pt>
                <c:pt idx="1151">
                  <c:v>11520</c:v>
                </c:pt>
                <c:pt idx="1152">
                  <c:v>11530</c:v>
                </c:pt>
                <c:pt idx="1153">
                  <c:v>11540</c:v>
                </c:pt>
                <c:pt idx="1154">
                  <c:v>11550</c:v>
                </c:pt>
                <c:pt idx="1155">
                  <c:v>11560</c:v>
                </c:pt>
                <c:pt idx="1156">
                  <c:v>11570</c:v>
                </c:pt>
                <c:pt idx="1157">
                  <c:v>11580</c:v>
                </c:pt>
                <c:pt idx="1158">
                  <c:v>11590</c:v>
                </c:pt>
                <c:pt idx="1159">
                  <c:v>11600</c:v>
                </c:pt>
                <c:pt idx="1160">
                  <c:v>11610</c:v>
                </c:pt>
                <c:pt idx="1161">
                  <c:v>11620</c:v>
                </c:pt>
                <c:pt idx="1162">
                  <c:v>11630</c:v>
                </c:pt>
                <c:pt idx="1163">
                  <c:v>11640</c:v>
                </c:pt>
                <c:pt idx="1164">
                  <c:v>11650</c:v>
                </c:pt>
                <c:pt idx="1165">
                  <c:v>11660</c:v>
                </c:pt>
                <c:pt idx="1166">
                  <c:v>11670</c:v>
                </c:pt>
                <c:pt idx="1167">
                  <c:v>11680</c:v>
                </c:pt>
                <c:pt idx="1168">
                  <c:v>11690</c:v>
                </c:pt>
                <c:pt idx="1169">
                  <c:v>11700</c:v>
                </c:pt>
                <c:pt idx="1170">
                  <c:v>11710</c:v>
                </c:pt>
                <c:pt idx="1171">
                  <c:v>11720</c:v>
                </c:pt>
                <c:pt idx="1172">
                  <c:v>11730</c:v>
                </c:pt>
                <c:pt idx="1173">
                  <c:v>11740</c:v>
                </c:pt>
                <c:pt idx="1174">
                  <c:v>11750</c:v>
                </c:pt>
                <c:pt idx="1175">
                  <c:v>11760</c:v>
                </c:pt>
                <c:pt idx="1176">
                  <c:v>11770</c:v>
                </c:pt>
                <c:pt idx="1177">
                  <c:v>11780</c:v>
                </c:pt>
                <c:pt idx="1178">
                  <c:v>11790</c:v>
                </c:pt>
                <c:pt idx="1179">
                  <c:v>11800</c:v>
                </c:pt>
                <c:pt idx="1180">
                  <c:v>11810</c:v>
                </c:pt>
                <c:pt idx="1181">
                  <c:v>11820</c:v>
                </c:pt>
                <c:pt idx="1182">
                  <c:v>11830</c:v>
                </c:pt>
                <c:pt idx="1183">
                  <c:v>11840</c:v>
                </c:pt>
                <c:pt idx="1184">
                  <c:v>11850</c:v>
                </c:pt>
                <c:pt idx="1185">
                  <c:v>11860</c:v>
                </c:pt>
                <c:pt idx="1186">
                  <c:v>11870</c:v>
                </c:pt>
                <c:pt idx="1187">
                  <c:v>11880</c:v>
                </c:pt>
                <c:pt idx="1188">
                  <c:v>11890</c:v>
                </c:pt>
                <c:pt idx="1189">
                  <c:v>11900</c:v>
                </c:pt>
                <c:pt idx="1190">
                  <c:v>11910</c:v>
                </c:pt>
                <c:pt idx="1191">
                  <c:v>11920</c:v>
                </c:pt>
                <c:pt idx="1192">
                  <c:v>11930</c:v>
                </c:pt>
                <c:pt idx="1193">
                  <c:v>11940</c:v>
                </c:pt>
                <c:pt idx="1194">
                  <c:v>11950</c:v>
                </c:pt>
                <c:pt idx="1195">
                  <c:v>11960</c:v>
                </c:pt>
                <c:pt idx="1196">
                  <c:v>11970</c:v>
                </c:pt>
                <c:pt idx="1197">
                  <c:v>11980</c:v>
                </c:pt>
                <c:pt idx="1198">
                  <c:v>11990</c:v>
                </c:pt>
                <c:pt idx="1199">
                  <c:v>12000</c:v>
                </c:pt>
                <c:pt idx="1200">
                  <c:v>12010</c:v>
                </c:pt>
                <c:pt idx="1201">
                  <c:v>12020</c:v>
                </c:pt>
                <c:pt idx="1202">
                  <c:v>12030</c:v>
                </c:pt>
                <c:pt idx="1203">
                  <c:v>12040</c:v>
                </c:pt>
                <c:pt idx="1204">
                  <c:v>12050</c:v>
                </c:pt>
                <c:pt idx="1205">
                  <c:v>12060</c:v>
                </c:pt>
                <c:pt idx="1206">
                  <c:v>12070</c:v>
                </c:pt>
                <c:pt idx="1207">
                  <c:v>12080</c:v>
                </c:pt>
                <c:pt idx="1208">
                  <c:v>12090</c:v>
                </c:pt>
                <c:pt idx="1209">
                  <c:v>12100</c:v>
                </c:pt>
                <c:pt idx="1210">
                  <c:v>12110</c:v>
                </c:pt>
                <c:pt idx="1211">
                  <c:v>12120</c:v>
                </c:pt>
                <c:pt idx="1212">
                  <c:v>12130</c:v>
                </c:pt>
                <c:pt idx="1213">
                  <c:v>12140</c:v>
                </c:pt>
                <c:pt idx="1214">
                  <c:v>12150</c:v>
                </c:pt>
                <c:pt idx="1215">
                  <c:v>12160</c:v>
                </c:pt>
                <c:pt idx="1216">
                  <c:v>12170</c:v>
                </c:pt>
                <c:pt idx="1217">
                  <c:v>12180</c:v>
                </c:pt>
                <c:pt idx="1218">
                  <c:v>12190</c:v>
                </c:pt>
                <c:pt idx="1219">
                  <c:v>12200</c:v>
                </c:pt>
                <c:pt idx="1220">
                  <c:v>12210</c:v>
                </c:pt>
                <c:pt idx="1221">
                  <c:v>12220</c:v>
                </c:pt>
                <c:pt idx="1222">
                  <c:v>12230</c:v>
                </c:pt>
                <c:pt idx="1223">
                  <c:v>12240</c:v>
                </c:pt>
                <c:pt idx="1224">
                  <c:v>12250</c:v>
                </c:pt>
                <c:pt idx="1225">
                  <c:v>12260</c:v>
                </c:pt>
                <c:pt idx="1226">
                  <c:v>12270</c:v>
                </c:pt>
                <c:pt idx="1227">
                  <c:v>12280</c:v>
                </c:pt>
                <c:pt idx="1228">
                  <c:v>12290</c:v>
                </c:pt>
                <c:pt idx="1229">
                  <c:v>12300</c:v>
                </c:pt>
                <c:pt idx="1230">
                  <c:v>12310</c:v>
                </c:pt>
                <c:pt idx="1231">
                  <c:v>12320</c:v>
                </c:pt>
                <c:pt idx="1232">
                  <c:v>12330</c:v>
                </c:pt>
                <c:pt idx="1233">
                  <c:v>12340</c:v>
                </c:pt>
                <c:pt idx="1234">
                  <c:v>12350</c:v>
                </c:pt>
                <c:pt idx="1235">
                  <c:v>12360</c:v>
                </c:pt>
                <c:pt idx="1236">
                  <c:v>12370</c:v>
                </c:pt>
                <c:pt idx="1237">
                  <c:v>12380</c:v>
                </c:pt>
                <c:pt idx="1238">
                  <c:v>12390</c:v>
                </c:pt>
                <c:pt idx="1239">
                  <c:v>12400</c:v>
                </c:pt>
                <c:pt idx="1240">
                  <c:v>12410</c:v>
                </c:pt>
                <c:pt idx="1241">
                  <c:v>12420</c:v>
                </c:pt>
                <c:pt idx="1242">
                  <c:v>12430</c:v>
                </c:pt>
                <c:pt idx="1243">
                  <c:v>12440</c:v>
                </c:pt>
                <c:pt idx="1244">
                  <c:v>12450</c:v>
                </c:pt>
                <c:pt idx="1245">
                  <c:v>12460</c:v>
                </c:pt>
                <c:pt idx="1246">
                  <c:v>12470</c:v>
                </c:pt>
                <c:pt idx="1247">
                  <c:v>12480</c:v>
                </c:pt>
                <c:pt idx="1248">
                  <c:v>12490</c:v>
                </c:pt>
                <c:pt idx="1249">
                  <c:v>12500</c:v>
                </c:pt>
                <c:pt idx="1250">
                  <c:v>12510</c:v>
                </c:pt>
                <c:pt idx="1251">
                  <c:v>12520</c:v>
                </c:pt>
                <c:pt idx="1252">
                  <c:v>12530</c:v>
                </c:pt>
                <c:pt idx="1253">
                  <c:v>12540</c:v>
                </c:pt>
                <c:pt idx="1254">
                  <c:v>12550</c:v>
                </c:pt>
                <c:pt idx="1255">
                  <c:v>12560</c:v>
                </c:pt>
                <c:pt idx="1256">
                  <c:v>12570</c:v>
                </c:pt>
                <c:pt idx="1257">
                  <c:v>12580</c:v>
                </c:pt>
                <c:pt idx="1258">
                  <c:v>12590</c:v>
                </c:pt>
                <c:pt idx="1259">
                  <c:v>12600</c:v>
                </c:pt>
                <c:pt idx="1260">
                  <c:v>12610</c:v>
                </c:pt>
                <c:pt idx="1261">
                  <c:v>12620</c:v>
                </c:pt>
                <c:pt idx="1262">
                  <c:v>12630</c:v>
                </c:pt>
                <c:pt idx="1263">
                  <c:v>12640</c:v>
                </c:pt>
                <c:pt idx="1264">
                  <c:v>12650</c:v>
                </c:pt>
                <c:pt idx="1265">
                  <c:v>12660</c:v>
                </c:pt>
                <c:pt idx="1266">
                  <c:v>12670</c:v>
                </c:pt>
                <c:pt idx="1267">
                  <c:v>12680</c:v>
                </c:pt>
                <c:pt idx="1268">
                  <c:v>12690</c:v>
                </c:pt>
                <c:pt idx="1269">
                  <c:v>12700</c:v>
                </c:pt>
                <c:pt idx="1270">
                  <c:v>12710</c:v>
                </c:pt>
                <c:pt idx="1271">
                  <c:v>12720</c:v>
                </c:pt>
                <c:pt idx="1272">
                  <c:v>12730</c:v>
                </c:pt>
                <c:pt idx="1273">
                  <c:v>12740</c:v>
                </c:pt>
                <c:pt idx="1274">
                  <c:v>12750</c:v>
                </c:pt>
                <c:pt idx="1275">
                  <c:v>12760</c:v>
                </c:pt>
                <c:pt idx="1276">
                  <c:v>12770</c:v>
                </c:pt>
                <c:pt idx="1277">
                  <c:v>12780</c:v>
                </c:pt>
                <c:pt idx="1278">
                  <c:v>12790</c:v>
                </c:pt>
                <c:pt idx="1279">
                  <c:v>12800</c:v>
                </c:pt>
                <c:pt idx="1280">
                  <c:v>12810</c:v>
                </c:pt>
                <c:pt idx="1281">
                  <c:v>12820</c:v>
                </c:pt>
                <c:pt idx="1282">
                  <c:v>12830</c:v>
                </c:pt>
                <c:pt idx="1283">
                  <c:v>12840</c:v>
                </c:pt>
                <c:pt idx="1284">
                  <c:v>12850</c:v>
                </c:pt>
                <c:pt idx="1285">
                  <c:v>12860</c:v>
                </c:pt>
                <c:pt idx="1286">
                  <c:v>12870</c:v>
                </c:pt>
                <c:pt idx="1287">
                  <c:v>12880</c:v>
                </c:pt>
                <c:pt idx="1288">
                  <c:v>12890</c:v>
                </c:pt>
                <c:pt idx="1289">
                  <c:v>12900</c:v>
                </c:pt>
                <c:pt idx="1290">
                  <c:v>12910</c:v>
                </c:pt>
                <c:pt idx="1291">
                  <c:v>12920</c:v>
                </c:pt>
                <c:pt idx="1292">
                  <c:v>12930</c:v>
                </c:pt>
                <c:pt idx="1293">
                  <c:v>12940</c:v>
                </c:pt>
                <c:pt idx="1294">
                  <c:v>12950</c:v>
                </c:pt>
                <c:pt idx="1295">
                  <c:v>12960</c:v>
                </c:pt>
                <c:pt idx="1296">
                  <c:v>12970</c:v>
                </c:pt>
                <c:pt idx="1297">
                  <c:v>12980</c:v>
                </c:pt>
                <c:pt idx="1298">
                  <c:v>12990</c:v>
                </c:pt>
                <c:pt idx="1299">
                  <c:v>13000</c:v>
                </c:pt>
                <c:pt idx="1300">
                  <c:v>13010</c:v>
                </c:pt>
                <c:pt idx="1301">
                  <c:v>13020</c:v>
                </c:pt>
                <c:pt idx="1302">
                  <c:v>13030</c:v>
                </c:pt>
                <c:pt idx="1303">
                  <c:v>13040</c:v>
                </c:pt>
                <c:pt idx="1304">
                  <c:v>13050</c:v>
                </c:pt>
                <c:pt idx="1305">
                  <c:v>13060</c:v>
                </c:pt>
                <c:pt idx="1306">
                  <c:v>13070</c:v>
                </c:pt>
                <c:pt idx="1307">
                  <c:v>13080</c:v>
                </c:pt>
                <c:pt idx="1308">
                  <c:v>13090</c:v>
                </c:pt>
                <c:pt idx="1309">
                  <c:v>13100</c:v>
                </c:pt>
                <c:pt idx="1310">
                  <c:v>13110</c:v>
                </c:pt>
                <c:pt idx="1311">
                  <c:v>13120</c:v>
                </c:pt>
                <c:pt idx="1312">
                  <c:v>13130</c:v>
                </c:pt>
                <c:pt idx="1313">
                  <c:v>13140</c:v>
                </c:pt>
                <c:pt idx="1314">
                  <c:v>13150</c:v>
                </c:pt>
                <c:pt idx="1315">
                  <c:v>13160</c:v>
                </c:pt>
                <c:pt idx="1316">
                  <c:v>13170</c:v>
                </c:pt>
                <c:pt idx="1317">
                  <c:v>13180</c:v>
                </c:pt>
                <c:pt idx="1318">
                  <c:v>13190</c:v>
                </c:pt>
                <c:pt idx="1319">
                  <c:v>13200</c:v>
                </c:pt>
                <c:pt idx="1320">
                  <c:v>13210</c:v>
                </c:pt>
                <c:pt idx="1321">
                  <c:v>13220</c:v>
                </c:pt>
                <c:pt idx="1322">
                  <c:v>13230</c:v>
                </c:pt>
                <c:pt idx="1323">
                  <c:v>13240</c:v>
                </c:pt>
                <c:pt idx="1324">
                  <c:v>13250</c:v>
                </c:pt>
                <c:pt idx="1325">
                  <c:v>13260</c:v>
                </c:pt>
                <c:pt idx="1326">
                  <c:v>13270</c:v>
                </c:pt>
                <c:pt idx="1327">
                  <c:v>13280</c:v>
                </c:pt>
                <c:pt idx="1328">
                  <c:v>13290</c:v>
                </c:pt>
                <c:pt idx="1329">
                  <c:v>13300</c:v>
                </c:pt>
                <c:pt idx="1330">
                  <c:v>13310</c:v>
                </c:pt>
                <c:pt idx="1331">
                  <c:v>13320</c:v>
                </c:pt>
                <c:pt idx="1332">
                  <c:v>13330</c:v>
                </c:pt>
                <c:pt idx="1333">
                  <c:v>13340</c:v>
                </c:pt>
                <c:pt idx="1334">
                  <c:v>13350</c:v>
                </c:pt>
                <c:pt idx="1335">
                  <c:v>13360</c:v>
                </c:pt>
                <c:pt idx="1336">
                  <c:v>13370</c:v>
                </c:pt>
                <c:pt idx="1337">
                  <c:v>13380</c:v>
                </c:pt>
                <c:pt idx="1338">
                  <c:v>13390</c:v>
                </c:pt>
                <c:pt idx="1339">
                  <c:v>13400</c:v>
                </c:pt>
                <c:pt idx="1340">
                  <c:v>13410</c:v>
                </c:pt>
                <c:pt idx="1341">
                  <c:v>13420</c:v>
                </c:pt>
                <c:pt idx="1342">
                  <c:v>13430</c:v>
                </c:pt>
                <c:pt idx="1343">
                  <c:v>13440</c:v>
                </c:pt>
                <c:pt idx="1344">
                  <c:v>13450</c:v>
                </c:pt>
                <c:pt idx="1345">
                  <c:v>13460</c:v>
                </c:pt>
                <c:pt idx="1346">
                  <c:v>13470</c:v>
                </c:pt>
                <c:pt idx="1347">
                  <c:v>13480</c:v>
                </c:pt>
                <c:pt idx="1348">
                  <c:v>13490</c:v>
                </c:pt>
                <c:pt idx="1349">
                  <c:v>13500</c:v>
                </c:pt>
                <c:pt idx="1350">
                  <c:v>13510</c:v>
                </c:pt>
                <c:pt idx="1351">
                  <c:v>13520</c:v>
                </c:pt>
                <c:pt idx="1352">
                  <c:v>13530</c:v>
                </c:pt>
                <c:pt idx="1353">
                  <c:v>13540</c:v>
                </c:pt>
                <c:pt idx="1354">
                  <c:v>13550</c:v>
                </c:pt>
                <c:pt idx="1355">
                  <c:v>13560</c:v>
                </c:pt>
                <c:pt idx="1356">
                  <c:v>13570</c:v>
                </c:pt>
                <c:pt idx="1357">
                  <c:v>13580</c:v>
                </c:pt>
                <c:pt idx="1358">
                  <c:v>13590</c:v>
                </c:pt>
                <c:pt idx="1359">
                  <c:v>13600</c:v>
                </c:pt>
                <c:pt idx="1360">
                  <c:v>13610</c:v>
                </c:pt>
                <c:pt idx="1361">
                  <c:v>13620</c:v>
                </c:pt>
                <c:pt idx="1362">
                  <c:v>13630</c:v>
                </c:pt>
                <c:pt idx="1363">
                  <c:v>13640</c:v>
                </c:pt>
                <c:pt idx="1364">
                  <c:v>13650</c:v>
                </c:pt>
                <c:pt idx="1365">
                  <c:v>13660</c:v>
                </c:pt>
                <c:pt idx="1366">
                  <c:v>13670</c:v>
                </c:pt>
                <c:pt idx="1367">
                  <c:v>13680</c:v>
                </c:pt>
                <c:pt idx="1368">
                  <c:v>13690</c:v>
                </c:pt>
                <c:pt idx="1369">
                  <c:v>13700</c:v>
                </c:pt>
                <c:pt idx="1370">
                  <c:v>13710</c:v>
                </c:pt>
                <c:pt idx="1371">
                  <c:v>13720</c:v>
                </c:pt>
                <c:pt idx="1372">
                  <c:v>13730</c:v>
                </c:pt>
                <c:pt idx="1373">
                  <c:v>13740</c:v>
                </c:pt>
                <c:pt idx="1374">
                  <c:v>13750</c:v>
                </c:pt>
                <c:pt idx="1375">
                  <c:v>13760</c:v>
                </c:pt>
                <c:pt idx="1376">
                  <c:v>13770</c:v>
                </c:pt>
                <c:pt idx="1377">
                  <c:v>13780</c:v>
                </c:pt>
                <c:pt idx="1378">
                  <c:v>13790</c:v>
                </c:pt>
                <c:pt idx="1379">
                  <c:v>13800</c:v>
                </c:pt>
                <c:pt idx="1380">
                  <c:v>13810</c:v>
                </c:pt>
                <c:pt idx="1381">
                  <c:v>13820</c:v>
                </c:pt>
                <c:pt idx="1382">
                  <c:v>13830</c:v>
                </c:pt>
                <c:pt idx="1383">
                  <c:v>13840</c:v>
                </c:pt>
                <c:pt idx="1384">
                  <c:v>13850</c:v>
                </c:pt>
                <c:pt idx="1385">
                  <c:v>13860</c:v>
                </c:pt>
                <c:pt idx="1386">
                  <c:v>13870</c:v>
                </c:pt>
                <c:pt idx="1387">
                  <c:v>13880</c:v>
                </c:pt>
                <c:pt idx="1388">
                  <c:v>13890</c:v>
                </c:pt>
                <c:pt idx="1389">
                  <c:v>13900</c:v>
                </c:pt>
                <c:pt idx="1390">
                  <c:v>13910</c:v>
                </c:pt>
                <c:pt idx="1391">
                  <c:v>13920</c:v>
                </c:pt>
                <c:pt idx="1392">
                  <c:v>13930</c:v>
                </c:pt>
                <c:pt idx="1393">
                  <c:v>13940</c:v>
                </c:pt>
                <c:pt idx="1394">
                  <c:v>13950</c:v>
                </c:pt>
                <c:pt idx="1395">
                  <c:v>13960</c:v>
                </c:pt>
                <c:pt idx="1396">
                  <c:v>13970</c:v>
                </c:pt>
                <c:pt idx="1397">
                  <c:v>13980</c:v>
                </c:pt>
                <c:pt idx="1398">
                  <c:v>13990</c:v>
                </c:pt>
                <c:pt idx="1399">
                  <c:v>14000</c:v>
                </c:pt>
                <c:pt idx="1400">
                  <c:v>14010</c:v>
                </c:pt>
                <c:pt idx="1401">
                  <c:v>14020</c:v>
                </c:pt>
                <c:pt idx="1402">
                  <c:v>14030</c:v>
                </c:pt>
                <c:pt idx="1403">
                  <c:v>14040</c:v>
                </c:pt>
                <c:pt idx="1404">
                  <c:v>14050</c:v>
                </c:pt>
                <c:pt idx="1405">
                  <c:v>14060</c:v>
                </c:pt>
                <c:pt idx="1406">
                  <c:v>14070</c:v>
                </c:pt>
                <c:pt idx="1407">
                  <c:v>14080</c:v>
                </c:pt>
                <c:pt idx="1408">
                  <c:v>14090</c:v>
                </c:pt>
                <c:pt idx="1409">
                  <c:v>14100</c:v>
                </c:pt>
                <c:pt idx="1410">
                  <c:v>14110</c:v>
                </c:pt>
                <c:pt idx="1411">
                  <c:v>14120</c:v>
                </c:pt>
                <c:pt idx="1412">
                  <c:v>14130</c:v>
                </c:pt>
                <c:pt idx="1413">
                  <c:v>14140</c:v>
                </c:pt>
                <c:pt idx="1414">
                  <c:v>14150</c:v>
                </c:pt>
                <c:pt idx="1415">
                  <c:v>14160</c:v>
                </c:pt>
                <c:pt idx="1416">
                  <c:v>14170</c:v>
                </c:pt>
                <c:pt idx="1417">
                  <c:v>14180</c:v>
                </c:pt>
                <c:pt idx="1418">
                  <c:v>14190</c:v>
                </c:pt>
                <c:pt idx="1419">
                  <c:v>14200</c:v>
                </c:pt>
                <c:pt idx="1420">
                  <c:v>14210</c:v>
                </c:pt>
                <c:pt idx="1421">
                  <c:v>14220</c:v>
                </c:pt>
                <c:pt idx="1422">
                  <c:v>14230</c:v>
                </c:pt>
                <c:pt idx="1423">
                  <c:v>14240</c:v>
                </c:pt>
                <c:pt idx="1424">
                  <c:v>14250</c:v>
                </c:pt>
                <c:pt idx="1425">
                  <c:v>14260</c:v>
                </c:pt>
                <c:pt idx="1426">
                  <c:v>14270</c:v>
                </c:pt>
                <c:pt idx="1427">
                  <c:v>14280</c:v>
                </c:pt>
                <c:pt idx="1428">
                  <c:v>14290</c:v>
                </c:pt>
                <c:pt idx="1429">
                  <c:v>14300</c:v>
                </c:pt>
                <c:pt idx="1430">
                  <c:v>14310</c:v>
                </c:pt>
                <c:pt idx="1431">
                  <c:v>14320</c:v>
                </c:pt>
                <c:pt idx="1432">
                  <c:v>14330</c:v>
                </c:pt>
                <c:pt idx="1433">
                  <c:v>14340</c:v>
                </c:pt>
                <c:pt idx="1434">
                  <c:v>14350</c:v>
                </c:pt>
                <c:pt idx="1435">
                  <c:v>14360</c:v>
                </c:pt>
                <c:pt idx="1436">
                  <c:v>14370</c:v>
                </c:pt>
                <c:pt idx="1437">
                  <c:v>14380</c:v>
                </c:pt>
                <c:pt idx="1438">
                  <c:v>14390</c:v>
                </c:pt>
                <c:pt idx="1439">
                  <c:v>14400</c:v>
                </c:pt>
                <c:pt idx="1440">
                  <c:v>14410</c:v>
                </c:pt>
                <c:pt idx="1441">
                  <c:v>14420</c:v>
                </c:pt>
                <c:pt idx="1442">
                  <c:v>14430</c:v>
                </c:pt>
                <c:pt idx="1443">
                  <c:v>14440</c:v>
                </c:pt>
                <c:pt idx="1444">
                  <c:v>14450</c:v>
                </c:pt>
                <c:pt idx="1445">
                  <c:v>14460</c:v>
                </c:pt>
                <c:pt idx="1446">
                  <c:v>14470</c:v>
                </c:pt>
                <c:pt idx="1447">
                  <c:v>14480</c:v>
                </c:pt>
                <c:pt idx="1448">
                  <c:v>14490</c:v>
                </c:pt>
                <c:pt idx="1449">
                  <c:v>14500</c:v>
                </c:pt>
                <c:pt idx="1450">
                  <c:v>14510</c:v>
                </c:pt>
                <c:pt idx="1451">
                  <c:v>14520</c:v>
                </c:pt>
                <c:pt idx="1452">
                  <c:v>14530</c:v>
                </c:pt>
                <c:pt idx="1453">
                  <c:v>14540</c:v>
                </c:pt>
                <c:pt idx="1454">
                  <c:v>14550</c:v>
                </c:pt>
                <c:pt idx="1455">
                  <c:v>14560</c:v>
                </c:pt>
                <c:pt idx="1456">
                  <c:v>14570</c:v>
                </c:pt>
                <c:pt idx="1457">
                  <c:v>14580</c:v>
                </c:pt>
                <c:pt idx="1458">
                  <c:v>14590</c:v>
                </c:pt>
                <c:pt idx="1459">
                  <c:v>14600</c:v>
                </c:pt>
                <c:pt idx="1460">
                  <c:v>14610</c:v>
                </c:pt>
                <c:pt idx="1461">
                  <c:v>14620</c:v>
                </c:pt>
                <c:pt idx="1462">
                  <c:v>14630</c:v>
                </c:pt>
                <c:pt idx="1463">
                  <c:v>14640</c:v>
                </c:pt>
                <c:pt idx="1464">
                  <c:v>14650</c:v>
                </c:pt>
                <c:pt idx="1465">
                  <c:v>14660</c:v>
                </c:pt>
                <c:pt idx="1466">
                  <c:v>14670</c:v>
                </c:pt>
                <c:pt idx="1467">
                  <c:v>14680</c:v>
                </c:pt>
                <c:pt idx="1468">
                  <c:v>14690</c:v>
                </c:pt>
                <c:pt idx="1469">
                  <c:v>14700</c:v>
                </c:pt>
                <c:pt idx="1470">
                  <c:v>14710</c:v>
                </c:pt>
                <c:pt idx="1471">
                  <c:v>14720</c:v>
                </c:pt>
                <c:pt idx="1472">
                  <c:v>14730</c:v>
                </c:pt>
                <c:pt idx="1473">
                  <c:v>14740</c:v>
                </c:pt>
                <c:pt idx="1474">
                  <c:v>14750</c:v>
                </c:pt>
                <c:pt idx="1475">
                  <c:v>14760</c:v>
                </c:pt>
                <c:pt idx="1476">
                  <c:v>14770</c:v>
                </c:pt>
                <c:pt idx="1477">
                  <c:v>14780</c:v>
                </c:pt>
                <c:pt idx="1478">
                  <c:v>14790</c:v>
                </c:pt>
                <c:pt idx="1479">
                  <c:v>14800</c:v>
                </c:pt>
                <c:pt idx="1480">
                  <c:v>14810</c:v>
                </c:pt>
                <c:pt idx="1481">
                  <c:v>14820</c:v>
                </c:pt>
                <c:pt idx="1482">
                  <c:v>14830</c:v>
                </c:pt>
                <c:pt idx="1483">
                  <c:v>14840</c:v>
                </c:pt>
                <c:pt idx="1484">
                  <c:v>14850</c:v>
                </c:pt>
                <c:pt idx="1485">
                  <c:v>14860</c:v>
                </c:pt>
                <c:pt idx="1486">
                  <c:v>14870</c:v>
                </c:pt>
                <c:pt idx="1487">
                  <c:v>14880</c:v>
                </c:pt>
                <c:pt idx="1488">
                  <c:v>14890</c:v>
                </c:pt>
                <c:pt idx="1489">
                  <c:v>14900</c:v>
                </c:pt>
                <c:pt idx="1490">
                  <c:v>14910</c:v>
                </c:pt>
                <c:pt idx="1491">
                  <c:v>14920</c:v>
                </c:pt>
                <c:pt idx="1492">
                  <c:v>14930</c:v>
                </c:pt>
                <c:pt idx="1493">
                  <c:v>14940</c:v>
                </c:pt>
                <c:pt idx="1494">
                  <c:v>14950</c:v>
                </c:pt>
                <c:pt idx="1495">
                  <c:v>14960</c:v>
                </c:pt>
                <c:pt idx="1496">
                  <c:v>14970</c:v>
                </c:pt>
                <c:pt idx="1497">
                  <c:v>14980</c:v>
                </c:pt>
                <c:pt idx="1498">
                  <c:v>14990</c:v>
                </c:pt>
                <c:pt idx="1499">
                  <c:v>15000</c:v>
                </c:pt>
                <c:pt idx="1500">
                  <c:v>15010</c:v>
                </c:pt>
                <c:pt idx="1501">
                  <c:v>15020</c:v>
                </c:pt>
                <c:pt idx="1502">
                  <c:v>15030</c:v>
                </c:pt>
                <c:pt idx="1503">
                  <c:v>15040</c:v>
                </c:pt>
                <c:pt idx="1504">
                  <c:v>15050</c:v>
                </c:pt>
                <c:pt idx="1505">
                  <c:v>15060</c:v>
                </c:pt>
                <c:pt idx="1506">
                  <c:v>15070</c:v>
                </c:pt>
                <c:pt idx="1507">
                  <c:v>15080</c:v>
                </c:pt>
                <c:pt idx="1508">
                  <c:v>15090</c:v>
                </c:pt>
                <c:pt idx="1509">
                  <c:v>15100</c:v>
                </c:pt>
                <c:pt idx="1510">
                  <c:v>15110</c:v>
                </c:pt>
                <c:pt idx="1511">
                  <c:v>15120</c:v>
                </c:pt>
                <c:pt idx="1512">
                  <c:v>15130</c:v>
                </c:pt>
                <c:pt idx="1513">
                  <c:v>15140</c:v>
                </c:pt>
                <c:pt idx="1514">
                  <c:v>15150</c:v>
                </c:pt>
                <c:pt idx="1515">
                  <c:v>15160</c:v>
                </c:pt>
                <c:pt idx="1516">
                  <c:v>15170</c:v>
                </c:pt>
                <c:pt idx="1517">
                  <c:v>15180</c:v>
                </c:pt>
                <c:pt idx="1518">
                  <c:v>15190</c:v>
                </c:pt>
                <c:pt idx="1519">
                  <c:v>15200</c:v>
                </c:pt>
                <c:pt idx="1520">
                  <c:v>15210</c:v>
                </c:pt>
                <c:pt idx="1521">
                  <c:v>15220</c:v>
                </c:pt>
                <c:pt idx="1522">
                  <c:v>15230</c:v>
                </c:pt>
                <c:pt idx="1523">
                  <c:v>15240</c:v>
                </c:pt>
                <c:pt idx="1524">
                  <c:v>15250</c:v>
                </c:pt>
                <c:pt idx="1525">
                  <c:v>15260</c:v>
                </c:pt>
                <c:pt idx="1526">
                  <c:v>15270</c:v>
                </c:pt>
                <c:pt idx="1527">
                  <c:v>15280</c:v>
                </c:pt>
                <c:pt idx="1528">
                  <c:v>15290</c:v>
                </c:pt>
                <c:pt idx="1529">
                  <c:v>15300</c:v>
                </c:pt>
                <c:pt idx="1530">
                  <c:v>15310</c:v>
                </c:pt>
                <c:pt idx="1531">
                  <c:v>15320</c:v>
                </c:pt>
                <c:pt idx="1532">
                  <c:v>15330</c:v>
                </c:pt>
                <c:pt idx="1533">
                  <c:v>15340</c:v>
                </c:pt>
                <c:pt idx="1534">
                  <c:v>15350</c:v>
                </c:pt>
                <c:pt idx="1535">
                  <c:v>15360</c:v>
                </c:pt>
                <c:pt idx="1536">
                  <c:v>15370</c:v>
                </c:pt>
                <c:pt idx="1537">
                  <c:v>15380</c:v>
                </c:pt>
                <c:pt idx="1538">
                  <c:v>15390</c:v>
                </c:pt>
                <c:pt idx="1539">
                  <c:v>15400</c:v>
                </c:pt>
                <c:pt idx="1540">
                  <c:v>15410</c:v>
                </c:pt>
                <c:pt idx="1541">
                  <c:v>15420</c:v>
                </c:pt>
                <c:pt idx="1542">
                  <c:v>15430</c:v>
                </c:pt>
                <c:pt idx="1543">
                  <c:v>15440</c:v>
                </c:pt>
                <c:pt idx="1544">
                  <c:v>15450</c:v>
                </c:pt>
                <c:pt idx="1545">
                  <c:v>15460</c:v>
                </c:pt>
                <c:pt idx="1546">
                  <c:v>15470</c:v>
                </c:pt>
                <c:pt idx="1547">
                  <c:v>15480</c:v>
                </c:pt>
                <c:pt idx="1548">
                  <c:v>15490</c:v>
                </c:pt>
                <c:pt idx="1549">
                  <c:v>15500</c:v>
                </c:pt>
                <c:pt idx="1550">
                  <c:v>15510</c:v>
                </c:pt>
                <c:pt idx="1551">
                  <c:v>15520</c:v>
                </c:pt>
                <c:pt idx="1552">
                  <c:v>15530</c:v>
                </c:pt>
                <c:pt idx="1553">
                  <c:v>15540</c:v>
                </c:pt>
                <c:pt idx="1554">
                  <c:v>15550</c:v>
                </c:pt>
                <c:pt idx="1555">
                  <c:v>15560</c:v>
                </c:pt>
                <c:pt idx="1556">
                  <c:v>15570</c:v>
                </c:pt>
                <c:pt idx="1557">
                  <c:v>15580</c:v>
                </c:pt>
                <c:pt idx="1558">
                  <c:v>15590</c:v>
                </c:pt>
                <c:pt idx="1559">
                  <c:v>15600</c:v>
                </c:pt>
                <c:pt idx="1560">
                  <c:v>15610</c:v>
                </c:pt>
                <c:pt idx="1561">
                  <c:v>15620</c:v>
                </c:pt>
                <c:pt idx="1562">
                  <c:v>15630</c:v>
                </c:pt>
                <c:pt idx="1563">
                  <c:v>15640</c:v>
                </c:pt>
                <c:pt idx="1564">
                  <c:v>15650</c:v>
                </c:pt>
                <c:pt idx="1565">
                  <c:v>15660</c:v>
                </c:pt>
                <c:pt idx="1566">
                  <c:v>15670</c:v>
                </c:pt>
                <c:pt idx="1567">
                  <c:v>15680</c:v>
                </c:pt>
                <c:pt idx="1568">
                  <c:v>15690</c:v>
                </c:pt>
                <c:pt idx="1569">
                  <c:v>15700</c:v>
                </c:pt>
                <c:pt idx="1570">
                  <c:v>15710</c:v>
                </c:pt>
                <c:pt idx="1571">
                  <c:v>15720</c:v>
                </c:pt>
                <c:pt idx="1572">
                  <c:v>15730</c:v>
                </c:pt>
                <c:pt idx="1573">
                  <c:v>15740</c:v>
                </c:pt>
                <c:pt idx="1574">
                  <c:v>15750</c:v>
                </c:pt>
                <c:pt idx="1575">
                  <c:v>15760</c:v>
                </c:pt>
                <c:pt idx="1576">
                  <c:v>15770</c:v>
                </c:pt>
                <c:pt idx="1577">
                  <c:v>15780</c:v>
                </c:pt>
                <c:pt idx="1578">
                  <c:v>15790</c:v>
                </c:pt>
                <c:pt idx="1579">
                  <c:v>15800</c:v>
                </c:pt>
                <c:pt idx="1580">
                  <c:v>15810</c:v>
                </c:pt>
                <c:pt idx="1581">
                  <c:v>15820</c:v>
                </c:pt>
                <c:pt idx="1582">
                  <c:v>15830</c:v>
                </c:pt>
                <c:pt idx="1583">
                  <c:v>15840</c:v>
                </c:pt>
                <c:pt idx="1584">
                  <c:v>15850</c:v>
                </c:pt>
                <c:pt idx="1585">
                  <c:v>15860</c:v>
                </c:pt>
                <c:pt idx="1586">
                  <c:v>15870</c:v>
                </c:pt>
                <c:pt idx="1587">
                  <c:v>15880</c:v>
                </c:pt>
                <c:pt idx="1588">
                  <c:v>15890</c:v>
                </c:pt>
                <c:pt idx="1589">
                  <c:v>15900</c:v>
                </c:pt>
                <c:pt idx="1590">
                  <c:v>15910</c:v>
                </c:pt>
                <c:pt idx="1591">
                  <c:v>15920</c:v>
                </c:pt>
                <c:pt idx="1592">
                  <c:v>15930</c:v>
                </c:pt>
                <c:pt idx="1593">
                  <c:v>15940</c:v>
                </c:pt>
                <c:pt idx="1594">
                  <c:v>15950</c:v>
                </c:pt>
                <c:pt idx="1595">
                  <c:v>15960</c:v>
                </c:pt>
                <c:pt idx="1596">
                  <c:v>15970</c:v>
                </c:pt>
                <c:pt idx="1597">
                  <c:v>15980</c:v>
                </c:pt>
                <c:pt idx="1598">
                  <c:v>15990</c:v>
                </c:pt>
                <c:pt idx="1599">
                  <c:v>16000</c:v>
                </c:pt>
                <c:pt idx="1600">
                  <c:v>16010</c:v>
                </c:pt>
                <c:pt idx="1601">
                  <c:v>16020</c:v>
                </c:pt>
                <c:pt idx="1602">
                  <c:v>16030</c:v>
                </c:pt>
                <c:pt idx="1603">
                  <c:v>16040</c:v>
                </c:pt>
                <c:pt idx="1604">
                  <c:v>16050</c:v>
                </c:pt>
                <c:pt idx="1605">
                  <c:v>16060</c:v>
                </c:pt>
                <c:pt idx="1606">
                  <c:v>16070</c:v>
                </c:pt>
                <c:pt idx="1607">
                  <c:v>16080</c:v>
                </c:pt>
                <c:pt idx="1608">
                  <c:v>16090</c:v>
                </c:pt>
                <c:pt idx="1609">
                  <c:v>16100</c:v>
                </c:pt>
                <c:pt idx="1610">
                  <c:v>16110</c:v>
                </c:pt>
                <c:pt idx="1611">
                  <c:v>16120</c:v>
                </c:pt>
                <c:pt idx="1612">
                  <c:v>16130</c:v>
                </c:pt>
                <c:pt idx="1613">
                  <c:v>16140</c:v>
                </c:pt>
                <c:pt idx="1614">
                  <c:v>16150</c:v>
                </c:pt>
                <c:pt idx="1615">
                  <c:v>16160</c:v>
                </c:pt>
                <c:pt idx="1616">
                  <c:v>16170</c:v>
                </c:pt>
                <c:pt idx="1617">
                  <c:v>16180</c:v>
                </c:pt>
                <c:pt idx="1618">
                  <c:v>16190</c:v>
                </c:pt>
                <c:pt idx="1619">
                  <c:v>16200</c:v>
                </c:pt>
                <c:pt idx="1620">
                  <c:v>16210</c:v>
                </c:pt>
                <c:pt idx="1621">
                  <c:v>16220</c:v>
                </c:pt>
                <c:pt idx="1622">
                  <c:v>16230</c:v>
                </c:pt>
                <c:pt idx="1623">
                  <c:v>16240</c:v>
                </c:pt>
                <c:pt idx="1624">
                  <c:v>16250</c:v>
                </c:pt>
                <c:pt idx="1625">
                  <c:v>16260</c:v>
                </c:pt>
                <c:pt idx="1626">
                  <c:v>16270</c:v>
                </c:pt>
                <c:pt idx="1627">
                  <c:v>16280</c:v>
                </c:pt>
                <c:pt idx="1628">
                  <c:v>16290</c:v>
                </c:pt>
                <c:pt idx="1629">
                  <c:v>16300</c:v>
                </c:pt>
                <c:pt idx="1630">
                  <c:v>16310</c:v>
                </c:pt>
                <c:pt idx="1631">
                  <c:v>16320</c:v>
                </c:pt>
                <c:pt idx="1632">
                  <c:v>16330</c:v>
                </c:pt>
                <c:pt idx="1633">
                  <c:v>16340</c:v>
                </c:pt>
                <c:pt idx="1634">
                  <c:v>16350</c:v>
                </c:pt>
                <c:pt idx="1635">
                  <c:v>16360</c:v>
                </c:pt>
                <c:pt idx="1636">
                  <c:v>16370</c:v>
                </c:pt>
                <c:pt idx="1637">
                  <c:v>16380</c:v>
                </c:pt>
                <c:pt idx="1638">
                  <c:v>16390</c:v>
                </c:pt>
                <c:pt idx="1639">
                  <c:v>16400</c:v>
                </c:pt>
                <c:pt idx="1640">
                  <c:v>16410</c:v>
                </c:pt>
                <c:pt idx="1641">
                  <c:v>16420</c:v>
                </c:pt>
                <c:pt idx="1642">
                  <c:v>16430</c:v>
                </c:pt>
                <c:pt idx="1643">
                  <c:v>16440</c:v>
                </c:pt>
                <c:pt idx="1644">
                  <c:v>16450</c:v>
                </c:pt>
                <c:pt idx="1645">
                  <c:v>16460</c:v>
                </c:pt>
                <c:pt idx="1646">
                  <c:v>16470</c:v>
                </c:pt>
                <c:pt idx="1647">
                  <c:v>16480</c:v>
                </c:pt>
                <c:pt idx="1648">
                  <c:v>16490</c:v>
                </c:pt>
                <c:pt idx="1649">
                  <c:v>16500</c:v>
                </c:pt>
                <c:pt idx="1650">
                  <c:v>16510</c:v>
                </c:pt>
                <c:pt idx="1651">
                  <c:v>16520</c:v>
                </c:pt>
                <c:pt idx="1652">
                  <c:v>16530</c:v>
                </c:pt>
                <c:pt idx="1653">
                  <c:v>16540</c:v>
                </c:pt>
                <c:pt idx="1654">
                  <c:v>16550</c:v>
                </c:pt>
                <c:pt idx="1655">
                  <c:v>16560</c:v>
                </c:pt>
                <c:pt idx="1656">
                  <c:v>16570</c:v>
                </c:pt>
                <c:pt idx="1657">
                  <c:v>16580</c:v>
                </c:pt>
                <c:pt idx="1658">
                  <c:v>16590</c:v>
                </c:pt>
                <c:pt idx="1659">
                  <c:v>16600</c:v>
                </c:pt>
                <c:pt idx="1660">
                  <c:v>16610</c:v>
                </c:pt>
                <c:pt idx="1661">
                  <c:v>16620</c:v>
                </c:pt>
                <c:pt idx="1662">
                  <c:v>16630</c:v>
                </c:pt>
                <c:pt idx="1663">
                  <c:v>16640</c:v>
                </c:pt>
                <c:pt idx="1664">
                  <c:v>16650</c:v>
                </c:pt>
                <c:pt idx="1665">
                  <c:v>16660</c:v>
                </c:pt>
                <c:pt idx="1666">
                  <c:v>16670</c:v>
                </c:pt>
                <c:pt idx="1667">
                  <c:v>16680</c:v>
                </c:pt>
                <c:pt idx="1668">
                  <c:v>16690</c:v>
                </c:pt>
                <c:pt idx="1669">
                  <c:v>16700</c:v>
                </c:pt>
                <c:pt idx="1670">
                  <c:v>16710</c:v>
                </c:pt>
                <c:pt idx="1671">
                  <c:v>16720</c:v>
                </c:pt>
                <c:pt idx="1672">
                  <c:v>16730</c:v>
                </c:pt>
                <c:pt idx="1673">
                  <c:v>16740</c:v>
                </c:pt>
                <c:pt idx="1674">
                  <c:v>16750</c:v>
                </c:pt>
                <c:pt idx="1675">
                  <c:v>16760</c:v>
                </c:pt>
                <c:pt idx="1676">
                  <c:v>16770</c:v>
                </c:pt>
                <c:pt idx="1677">
                  <c:v>16780</c:v>
                </c:pt>
                <c:pt idx="1678">
                  <c:v>16790</c:v>
                </c:pt>
                <c:pt idx="1679">
                  <c:v>16800</c:v>
                </c:pt>
                <c:pt idx="1680">
                  <c:v>16810</c:v>
                </c:pt>
                <c:pt idx="1681">
                  <c:v>16820</c:v>
                </c:pt>
                <c:pt idx="1682">
                  <c:v>16830</c:v>
                </c:pt>
                <c:pt idx="1683">
                  <c:v>16840</c:v>
                </c:pt>
                <c:pt idx="1684">
                  <c:v>16850</c:v>
                </c:pt>
                <c:pt idx="1685">
                  <c:v>16860</c:v>
                </c:pt>
                <c:pt idx="1686">
                  <c:v>16870</c:v>
                </c:pt>
                <c:pt idx="1687">
                  <c:v>16880</c:v>
                </c:pt>
                <c:pt idx="1688">
                  <c:v>16890</c:v>
                </c:pt>
                <c:pt idx="1689">
                  <c:v>16900</c:v>
                </c:pt>
                <c:pt idx="1690">
                  <c:v>16910</c:v>
                </c:pt>
                <c:pt idx="1691">
                  <c:v>16920</c:v>
                </c:pt>
                <c:pt idx="1692">
                  <c:v>16930</c:v>
                </c:pt>
                <c:pt idx="1693">
                  <c:v>16940</c:v>
                </c:pt>
                <c:pt idx="1694">
                  <c:v>16950</c:v>
                </c:pt>
                <c:pt idx="1695">
                  <c:v>16960</c:v>
                </c:pt>
                <c:pt idx="1696">
                  <c:v>16970</c:v>
                </c:pt>
                <c:pt idx="1697">
                  <c:v>16980</c:v>
                </c:pt>
                <c:pt idx="1698">
                  <c:v>16990</c:v>
                </c:pt>
                <c:pt idx="1699">
                  <c:v>17000</c:v>
                </c:pt>
                <c:pt idx="1700">
                  <c:v>17010</c:v>
                </c:pt>
                <c:pt idx="1701">
                  <c:v>17020</c:v>
                </c:pt>
                <c:pt idx="1702">
                  <c:v>17030</c:v>
                </c:pt>
                <c:pt idx="1703">
                  <c:v>17040</c:v>
                </c:pt>
                <c:pt idx="1704">
                  <c:v>17050</c:v>
                </c:pt>
                <c:pt idx="1705">
                  <c:v>17060</c:v>
                </c:pt>
                <c:pt idx="1706">
                  <c:v>17070</c:v>
                </c:pt>
                <c:pt idx="1707">
                  <c:v>17080</c:v>
                </c:pt>
                <c:pt idx="1708">
                  <c:v>17090</c:v>
                </c:pt>
                <c:pt idx="1709">
                  <c:v>17100</c:v>
                </c:pt>
                <c:pt idx="1710">
                  <c:v>17110</c:v>
                </c:pt>
                <c:pt idx="1711">
                  <c:v>17120</c:v>
                </c:pt>
                <c:pt idx="1712">
                  <c:v>17130</c:v>
                </c:pt>
                <c:pt idx="1713">
                  <c:v>17140</c:v>
                </c:pt>
                <c:pt idx="1714">
                  <c:v>17150</c:v>
                </c:pt>
                <c:pt idx="1715">
                  <c:v>17160</c:v>
                </c:pt>
                <c:pt idx="1716">
                  <c:v>17170</c:v>
                </c:pt>
                <c:pt idx="1717">
                  <c:v>17180</c:v>
                </c:pt>
                <c:pt idx="1718">
                  <c:v>17190</c:v>
                </c:pt>
                <c:pt idx="1719">
                  <c:v>17200</c:v>
                </c:pt>
                <c:pt idx="1720">
                  <c:v>17210</c:v>
                </c:pt>
                <c:pt idx="1721">
                  <c:v>17220</c:v>
                </c:pt>
                <c:pt idx="1722">
                  <c:v>17230</c:v>
                </c:pt>
                <c:pt idx="1723">
                  <c:v>17240</c:v>
                </c:pt>
                <c:pt idx="1724">
                  <c:v>17250</c:v>
                </c:pt>
                <c:pt idx="1725">
                  <c:v>17260</c:v>
                </c:pt>
                <c:pt idx="1726">
                  <c:v>17270</c:v>
                </c:pt>
                <c:pt idx="1727">
                  <c:v>17280</c:v>
                </c:pt>
                <c:pt idx="1728">
                  <c:v>17290</c:v>
                </c:pt>
                <c:pt idx="1729">
                  <c:v>17300</c:v>
                </c:pt>
                <c:pt idx="1730">
                  <c:v>17310</c:v>
                </c:pt>
                <c:pt idx="1731">
                  <c:v>17320</c:v>
                </c:pt>
                <c:pt idx="1732">
                  <c:v>17330</c:v>
                </c:pt>
                <c:pt idx="1733">
                  <c:v>17340</c:v>
                </c:pt>
                <c:pt idx="1734">
                  <c:v>17350</c:v>
                </c:pt>
                <c:pt idx="1735">
                  <c:v>17360</c:v>
                </c:pt>
                <c:pt idx="1736">
                  <c:v>17370</c:v>
                </c:pt>
                <c:pt idx="1737">
                  <c:v>17380</c:v>
                </c:pt>
                <c:pt idx="1738">
                  <c:v>17390</c:v>
                </c:pt>
                <c:pt idx="1739">
                  <c:v>17400</c:v>
                </c:pt>
                <c:pt idx="1740">
                  <c:v>17410</c:v>
                </c:pt>
                <c:pt idx="1741">
                  <c:v>17420</c:v>
                </c:pt>
                <c:pt idx="1742">
                  <c:v>17430</c:v>
                </c:pt>
                <c:pt idx="1743">
                  <c:v>17440</c:v>
                </c:pt>
                <c:pt idx="1744">
                  <c:v>17450</c:v>
                </c:pt>
                <c:pt idx="1745">
                  <c:v>17460</c:v>
                </c:pt>
                <c:pt idx="1746">
                  <c:v>17470</c:v>
                </c:pt>
                <c:pt idx="1747">
                  <c:v>17480</c:v>
                </c:pt>
                <c:pt idx="1748">
                  <c:v>17490</c:v>
                </c:pt>
                <c:pt idx="1749">
                  <c:v>17500</c:v>
                </c:pt>
                <c:pt idx="1750">
                  <c:v>17510</c:v>
                </c:pt>
                <c:pt idx="1751">
                  <c:v>17520</c:v>
                </c:pt>
                <c:pt idx="1752">
                  <c:v>17530</c:v>
                </c:pt>
                <c:pt idx="1753">
                  <c:v>17540</c:v>
                </c:pt>
                <c:pt idx="1754">
                  <c:v>17550</c:v>
                </c:pt>
                <c:pt idx="1755">
                  <c:v>17560</c:v>
                </c:pt>
                <c:pt idx="1756">
                  <c:v>17570</c:v>
                </c:pt>
                <c:pt idx="1757">
                  <c:v>17580</c:v>
                </c:pt>
                <c:pt idx="1758">
                  <c:v>17590</c:v>
                </c:pt>
                <c:pt idx="1759">
                  <c:v>17600</c:v>
                </c:pt>
                <c:pt idx="1760">
                  <c:v>17610</c:v>
                </c:pt>
                <c:pt idx="1761">
                  <c:v>17620</c:v>
                </c:pt>
                <c:pt idx="1762">
                  <c:v>17630</c:v>
                </c:pt>
                <c:pt idx="1763">
                  <c:v>17640</c:v>
                </c:pt>
                <c:pt idx="1764">
                  <c:v>17650</c:v>
                </c:pt>
                <c:pt idx="1765">
                  <c:v>17660</c:v>
                </c:pt>
                <c:pt idx="1766">
                  <c:v>17670</c:v>
                </c:pt>
                <c:pt idx="1767">
                  <c:v>17680</c:v>
                </c:pt>
                <c:pt idx="1768">
                  <c:v>17690</c:v>
                </c:pt>
                <c:pt idx="1769">
                  <c:v>17700</c:v>
                </c:pt>
                <c:pt idx="1770">
                  <c:v>17710</c:v>
                </c:pt>
                <c:pt idx="1771">
                  <c:v>17720</c:v>
                </c:pt>
                <c:pt idx="1772">
                  <c:v>17730</c:v>
                </c:pt>
                <c:pt idx="1773">
                  <c:v>17740</c:v>
                </c:pt>
                <c:pt idx="1774">
                  <c:v>17750</c:v>
                </c:pt>
                <c:pt idx="1775">
                  <c:v>17760</c:v>
                </c:pt>
                <c:pt idx="1776">
                  <c:v>17770</c:v>
                </c:pt>
                <c:pt idx="1777">
                  <c:v>17780</c:v>
                </c:pt>
                <c:pt idx="1778">
                  <c:v>17790</c:v>
                </c:pt>
                <c:pt idx="1779">
                  <c:v>17800</c:v>
                </c:pt>
                <c:pt idx="1780">
                  <c:v>17810</c:v>
                </c:pt>
                <c:pt idx="1781">
                  <c:v>17820</c:v>
                </c:pt>
                <c:pt idx="1782">
                  <c:v>17830</c:v>
                </c:pt>
                <c:pt idx="1783">
                  <c:v>17840</c:v>
                </c:pt>
                <c:pt idx="1784">
                  <c:v>17850</c:v>
                </c:pt>
                <c:pt idx="1785">
                  <c:v>17860</c:v>
                </c:pt>
                <c:pt idx="1786">
                  <c:v>17870</c:v>
                </c:pt>
                <c:pt idx="1787">
                  <c:v>17880</c:v>
                </c:pt>
                <c:pt idx="1788">
                  <c:v>17890</c:v>
                </c:pt>
                <c:pt idx="1789">
                  <c:v>17900</c:v>
                </c:pt>
                <c:pt idx="1790">
                  <c:v>17910</c:v>
                </c:pt>
                <c:pt idx="1791">
                  <c:v>17920</c:v>
                </c:pt>
                <c:pt idx="1792">
                  <c:v>17930</c:v>
                </c:pt>
                <c:pt idx="1793">
                  <c:v>17940</c:v>
                </c:pt>
                <c:pt idx="1794">
                  <c:v>17950</c:v>
                </c:pt>
                <c:pt idx="1795">
                  <c:v>17960</c:v>
                </c:pt>
                <c:pt idx="1796">
                  <c:v>17970</c:v>
                </c:pt>
                <c:pt idx="1797">
                  <c:v>17980</c:v>
                </c:pt>
                <c:pt idx="1798">
                  <c:v>17990</c:v>
                </c:pt>
                <c:pt idx="1799">
                  <c:v>18000</c:v>
                </c:pt>
                <c:pt idx="1800">
                  <c:v>18010</c:v>
                </c:pt>
                <c:pt idx="1801">
                  <c:v>18020</c:v>
                </c:pt>
                <c:pt idx="1802">
                  <c:v>18030</c:v>
                </c:pt>
                <c:pt idx="1803">
                  <c:v>18040</c:v>
                </c:pt>
                <c:pt idx="1804">
                  <c:v>18050</c:v>
                </c:pt>
                <c:pt idx="1805">
                  <c:v>18060</c:v>
                </c:pt>
                <c:pt idx="1806">
                  <c:v>18070</c:v>
                </c:pt>
                <c:pt idx="1807">
                  <c:v>18080</c:v>
                </c:pt>
                <c:pt idx="1808">
                  <c:v>18090</c:v>
                </c:pt>
                <c:pt idx="1809">
                  <c:v>18100</c:v>
                </c:pt>
                <c:pt idx="1810">
                  <c:v>18110</c:v>
                </c:pt>
                <c:pt idx="1811">
                  <c:v>18120</c:v>
                </c:pt>
                <c:pt idx="1812">
                  <c:v>18130</c:v>
                </c:pt>
                <c:pt idx="1813">
                  <c:v>18140</c:v>
                </c:pt>
                <c:pt idx="1814">
                  <c:v>18150</c:v>
                </c:pt>
                <c:pt idx="1815">
                  <c:v>18160</c:v>
                </c:pt>
                <c:pt idx="1816">
                  <c:v>18170</c:v>
                </c:pt>
                <c:pt idx="1817">
                  <c:v>18180</c:v>
                </c:pt>
                <c:pt idx="1818">
                  <c:v>18190</c:v>
                </c:pt>
                <c:pt idx="1819">
                  <c:v>18200</c:v>
                </c:pt>
                <c:pt idx="1820">
                  <c:v>18210</c:v>
                </c:pt>
                <c:pt idx="1821">
                  <c:v>18220</c:v>
                </c:pt>
                <c:pt idx="1822">
                  <c:v>18230</c:v>
                </c:pt>
                <c:pt idx="1823">
                  <c:v>18240</c:v>
                </c:pt>
                <c:pt idx="1824">
                  <c:v>18250</c:v>
                </c:pt>
                <c:pt idx="1825">
                  <c:v>18260</c:v>
                </c:pt>
                <c:pt idx="1826">
                  <c:v>18270</c:v>
                </c:pt>
                <c:pt idx="1827">
                  <c:v>18280</c:v>
                </c:pt>
                <c:pt idx="1828">
                  <c:v>18290</c:v>
                </c:pt>
                <c:pt idx="1829">
                  <c:v>18300</c:v>
                </c:pt>
                <c:pt idx="1830">
                  <c:v>18310</c:v>
                </c:pt>
                <c:pt idx="1831">
                  <c:v>18320</c:v>
                </c:pt>
                <c:pt idx="1832">
                  <c:v>18330</c:v>
                </c:pt>
                <c:pt idx="1833">
                  <c:v>18340</c:v>
                </c:pt>
                <c:pt idx="1834">
                  <c:v>18350</c:v>
                </c:pt>
                <c:pt idx="1835">
                  <c:v>18360</c:v>
                </c:pt>
                <c:pt idx="1836">
                  <c:v>18370</c:v>
                </c:pt>
                <c:pt idx="1837">
                  <c:v>18380</c:v>
                </c:pt>
                <c:pt idx="1838">
                  <c:v>18390</c:v>
                </c:pt>
                <c:pt idx="1839">
                  <c:v>18400</c:v>
                </c:pt>
                <c:pt idx="1840">
                  <c:v>18410</c:v>
                </c:pt>
                <c:pt idx="1841">
                  <c:v>18420</c:v>
                </c:pt>
                <c:pt idx="1842">
                  <c:v>18430</c:v>
                </c:pt>
                <c:pt idx="1843">
                  <c:v>18440</c:v>
                </c:pt>
                <c:pt idx="1844">
                  <c:v>18450</c:v>
                </c:pt>
                <c:pt idx="1845">
                  <c:v>18460</c:v>
                </c:pt>
                <c:pt idx="1846">
                  <c:v>18470</c:v>
                </c:pt>
                <c:pt idx="1847">
                  <c:v>18480</c:v>
                </c:pt>
                <c:pt idx="1848">
                  <c:v>18490</c:v>
                </c:pt>
                <c:pt idx="1849">
                  <c:v>18500</c:v>
                </c:pt>
                <c:pt idx="1850">
                  <c:v>18510</c:v>
                </c:pt>
                <c:pt idx="1851">
                  <c:v>18520</c:v>
                </c:pt>
                <c:pt idx="1852">
                  <c:v>18530</c:v>
                </c:pt>
                <c:pt idx="1853">
                  <c:v>18540</c:v>
                </c:pt>
                <c:pt idx="1854">
                  <c:v>18550</c:v>
                </c:pt>
                <c:pt idx="1855">
                  <c:v>18560</c:v>
                </c:pt>
                <c:pt idx="1856">
                  <c:v>18570</c:v>
                </c:pt>
                <c:pt idx="1857">
                  <c:v>18580</c:v>
                </c:pt>
                <c:pt idx="1858">
                  <c:v>18590</c:v>
                </c:pt>
                <c:pt idx="1859">
                  <c:v>18600</c:v>
                </c:pt>
                <c:pt idx="1860">
                  <c:v>18610</c:v>
                </c:pt>
                <c:pt idx="1861">
                  <c:v>18620</c:v>
                </c:pt>
                <c:pt idx="1862">
                  <c:v>18630</c:v>
                </c:pt>
                <c:pt idx="1863">
                  <c:v>18640</c:v>
                </c:pt>
                <c:pt idx="1864">
                  <c:v>18650</c:v>
                </c:pt>
                <c:pt idx="1865">
                  <c:v>18660</c:v>
                </c:pt>
                <c:pt idx="1866">
                  <c:v>18670</c:v>
                </c:pt>
                <c:pt idx="1867">
                  <c:v>18680</c:v>
                </c:pt>
                <c:pt idx="1868">
                  <c:v>18690</c:v>
                </c:pt>
                <c:pt idx="1869">
                  <c:v>18700</c:v>
                </c:pt>
                <c:pt idx="1870">
                  <c:v>18710</c:v>
                </c:pt>
                <c:pt idx="1871">
                  <c:v>18720</c:v>
                </c:pt>
                <c:pt idx="1872">
                  <c:v>18730</c:v>
                </c:pt>
                <c:pt idx="1873">
                  <c:v>18740</c:v>
                </c:pt>
                <c:pt idx="1874">
                  <c:v>18750</c:v>
                </c:pt>
                <c:pt idx="1875">
                  <c:v>18760</c:v>
                </c:pt>
                <c:pt idx="1876">
                  <c:v>18770</c:v>
                </c:pt>
                <c:pt idx="1877">
                  <c:v>18780</c:v>
                </c:pt>
                <c:pt idx="1878">
                  <c:v>18790</c:v>
                </c:pt>
                <c:pt idx="1879">
                  <c:v>18800</c:v>
                </c:pt>
                <c:pt idx="1880">
                  <c:v>18810</c:v>
                </c:pt>
                <c:pt idx="1881">
                  <c:v>18820</c:v>
                </c:pt>
                <c:pt idx="1882">
                  <c:v>18830</c:v>
                </c:pt>
                <c:pt idx="1883">
                  <c:v>18840</c:v>
                </c:pt>
                <c:pt idx="1884">
                  <c:v>18850</c:v>
                </c:pt>
                <c:pt idx="1885">
                  <c:v>18860</c:v>
                </c:pt>
                <c:pt idx="1886">
                  <c:v>18870</c:v>
                </c:pt>
                <c:pt idx="1887">
                  <c:v>18880</c:v>
                </c:pt>
                <c:pt idx="1888">
                  <c:v>18890</c:v>
                </c:pt>
                <c:pt idx="1889">
                  <c:v>18900</c:v>
                </c:pt>
                <c:pt idx="1890">
                  <c:v>18910</c:v>
                </c:pt>
                <c:pt idx="1891">
                  <c:v>18920</c:v>
                </c:pt>
                <c:pt idx="1892">
                  <c:v>18930</c:v>
                </c:pt>
                <c:pt idx="1893">
                  <c:v>18940</c:v>
                </c:pt>
                <c:pt idx="1894">
                  <c:v>18950</c:v>
                </c:pt>
                <c:pt idx="1895">
                  <c:v>18960</c:v>
                </c:pt>
                <c:pt idx="1896">
                  <c:v>18970</c:v>
                </c:pt>
                <c:pt idx="1897">
                  <c:v>18980</c:v>
                </c:pt>
                <c:pt idx="1898">
                  <c:v>18990</c:v>
                </c:pt>
              </c:numCache>
            </c:numRef>
          </c:xVal>
          <c:yVal>
            <c:numRef>
              <c:f>Sheet1!$C$2:$C$2350</c:f>
              <c:numCache>
                <c:formatCode>General</c:formatCode>
                <c:ptCount val="2349"/>
                <c:pt idx="0">
                  <c:v>1.6294865653475096E-2</c:v>
                </c:pt>
                <c:pt idx="1">
                  <c:v>2.6562191078476915E-2</c:v>
                </c:pt>
                <c:pt idx="2">
                  <c:v>3.5350910941105769E-2</c:v>
                </c:pt>
                <c:pt idx="3">
                  <c:v>4.3298914510476551E-2</c:v>
                </c:pt>
                <c:pt idx="4">
                  <c:v>5.0675071698830246E-2</c:v>
                </c:pt>
                <c:pt idx="5">
                  <c:v>5.7625369314758243E-2</c:v>
                </c:pt>
                <c:pt idx="6">
                  <c:v>6.4240410825393002E-2</c:v>
                </c:pt>
                <c:pt idx="7">
                  <c:v>7.0581376071218976E-2</c:v>
                </c:pt>
                <c:pt idx="8">
                  <c:v>7.6692065521846112E-2</c:v>
                </c:pt>
                <c:pt idx="9">
                  <c:v>8.2605218478299422E-2</c:v>
                </c:pt>
                <c:pt idx="10">
                  <c:v>8.8346130999694336E-2</c:v>
                </c:pt>
                <c:pt idx="11">
                  <c:v>9.3934869010716668E-2</c:v>
                </c:pt>
                <c:pt idx="12">
                  <c:v>9.9387693913551761E-2</c:v>
                </c:pt>
                <c:pt idx="13">
                  <c:v>0.10471801999423291</c:v>
                </c:pt>
                <c:pt idx="14">
                  <c:v>0.1099370798541966</c:v>
                </c:pt>
                <c:pt idx="15">
                  <c:v>0.11505440042616934</c:v>
                </c:pt>
                <c:pt idx="16">
                  <c:v>0.12007815194760232</c:v>
                </c:pt>
                <c:pt idx="17">
                  <c:v>0.12501540926542759</c:v>
                </c:pt>
                <c:pt idx="18">
                  <c:v>0.12987235113463935</c:v>
                </c:pt>
                <c:pt idx="19">
                  <c:v>0.13465441470712489</c:v>
                </c:pt>
                <c:pt idx="20">
                  <c:v>0.13936641701763294</c:v>
                </c:pt>
                <c:pt idx="21">
                  <c:v>0.14401265174945321</c:v>
                </c:pt>
                <c:pt idx="22">
                  <c:v>0.1485969672023196</c:v>
                </c:pt>
                <c:pt idx="23">
                  <c:v>0.15312282977075298</c:v>
                </c:pt>
                <c:pt idx="24">
                  <c:v>0.15759337611561919</c:v>
                </c:pt>
                <c:pt idx="25">
                  <c:v>0.16201145641344605</c:v>
                </c:pt>
                <c:pt idx="26">
                  <c:v>0.16637967049295957</c:v>
                </c:pt>
                <c:pt idx="27">
                  <c:v>0.17070039824804464</c:v>
                </c:pt>
                <c:pt idx="28">
                  <c:v>0.17497582540518625</c:v>
                </c:pt>
                <c:pt idx="29">
                  <c:v>0.17920796549029425</c:v>
                </c:pt>
                <c:pt idx="30">
                  <c:v>0.18339867866316903</c:v>
                </c:pt>
                <c:pt idx="31">
                  <c:v>0.18754968795264382</c:v>
                </c:pt>
                <c:pt idx="32">
                  <c:v>0.19166259332094665</c:v>
                </c:pt>
                <c:pt idx="33">
                  <c:v>0.19573888390435357</c:v>
                </c:pt>
                <c:pt idx="34">
                  <c:v>0.19977994871316071</c:v>
                </c:pt>
                <c:pt idx="35">
                  <c:v>0.20378708602326537</c:v>
                </c:pt>
                <c:pt idx="36">
                  <c:v>0.2077615116511537</c:v>
                </c:pt>
                <c:pt idx="37">
                  <c:v>0.21170436627157144</c:v>
                </c:pt>
                <c:pt idx="38">
                  <c:v>0.21561672191084078</c:v>
                </c:pt>
                <c:pt idx="39">
                  <c:v>0.21949958772739814</c:v>
                </c:pt>
                <c:pt idx="40">
                  <c:v>0.22335391517361528</c:v>
                </c:pt>
                <c:pt idx="41">
                  <c:v>0.22718060261856712</c:v>
                </c:pt>
                <c:pt idx="42">
                  <c:v>0.23098049949950722</c:v>
                </c:pt>
                <c:pt idx="43">
                  <c:v>0.23475441005991554</c:v>
                </c:pt>
                <c:pt idx="44">
                  <c:v>0.23850309672372885</c:v>
                </c:pt>
                <c:pt idx="45">
                  <c:v>0.24222728314844497</c:v>
                </c:pt>
                <c:pt idx="46">
                  <c:v>0.24592765699396224</c:v>
                </c:pt>
                <c:pt idx="47">
                  <c:v>0.24960487243909468</c:v>
                </c:pt>
                <c:pt idx="48">
                  <c:v>0.253259552473522</c:v>
                </c:pt>
                <c:pt idx="49">
                  <c:v>0.25689229098937877</c:v>
                </c:pt>
                <c:pt idx="50">
                  <c:v>0.26050365469364761</c:v>
                </c:pt>
                <c:pt idx="51">
                  <c:v>0.26409418485991237</c:v>
                </c:pt>
                <c:pt idx="52">
                  <c:v>0.2676643989357903</c:v>
                </c:pt>
                <c:pt idx="53">
                  <c:v>0.27121479202042537</c:v>
                </c:pt>
                <c:pt idx="54">
                  <c:v>0.27474583822475324</c:v>
                </c:pt>
                <c:pt idx="55">
                  <c:v>0.27825799192580009</c:v>
                </c:pt>
                <c:pt idx="56">
                  <c:v>0.28175168892500452</c:v>
                </c:pt>
                <c:pt idx="57">
                  <c:v>0.28522734751946732</c:v>
                </c:pt>
                <c:pt idx="58">
                  <c:v>0.28868536949405349</c:v>
                </c:pt>
                <c:pt idx="59">
                  <c:v>0.29212614104143469</c:v>
                </c:pt>
                <c:pt idx="60">
                  <c:v>0.29555003361642035</c:v>
                </c:pt>
                <c:pt idx="61">
                  <c:v>0.29895740473026733</c:v>
                </c:pt>
                <c:pt idx="62">
                  <c:v>0.30234859869008252</c:v>
                </c:pt>
                <c:pt idx="63">
                  <c:v>0.30572394728792524</c:v>
                </c:pt>
                <c:pt idx="64">
                  <c:v>0.30908377044376145</c:v>
                </c:pt>
                <c:pt idx="65">
                  <c:v>0.31242837680602037</c:v>
                </c:pt>
                <c:pt idx="66">
                  <c:v>0.31575806431315107</c:v>
                </c:pt>
                <c:pt idx="67">
                  <c:v>0.3190731207192517</c:v>
                </c:pt>
                <c:pt idx="68">
                  <c:v>0.32237382408656645</c:v>
                </c:pt>
                <c:pt idx="69">
                  <c:v>0.32566044324738541</c:v>
                </c:pt>
                <c:pt idx="70">
                  <c:v>0.32893323823765869</c:v>
                </c:pt>
                <c:pt idx="71">
                  <c:v>0.33219246070442993</c:v>
                </c:pt>
                <c:pt idx="72">
                  <c:v>0.33543835428901198</c:v>
                </c:pt>
                <c:pt idx="73">
                  <c:v>0.33867115498765965</c:v>
                </c:pt>
                <c:pt idx="74">
                  <c:v>0.34189109149134567</c:v>
                </c:pt>
                <c:pt idx="75">
                  <c:v>0.3450983855061176</c:v>
                </c:pt>
                <c:pt idx="76">
                  <c:v>0.34829325205537953</c:v>
                </c:pt>
                <c:pt idx="77">
                  <c:v>0.35147589976534477</c:v>
                </c:pt>
                <c:pt idx="78">
                  <c:v>0.35464653113479666</c:v>
                </c:pt>
                <c:pt idx="79">
                  <c:v>0.35780534279020904</c:v>
                </c:pt>
                <c:pt idx="80">
                  <c:v>0.36095252572719361</c:v>
                </c:pt>
                <c:pt idx="81">
                  <c:v>0.36408826553916696</c:v>
                </c:pt>
                <c:pt idx="82">
                  <c:v>0.36721274263405779</c:v>
                </c:pt>
                <c:pt idx="83">
                  <c:v>0.37032613243982154</c:v>
                </c:pt>
                <c:pt idx="84">
                  <c:v>0.37342860559946284</c:v>
                </c:pt>
                <c:pt idx="85">
                  <c:v>0.37652032815621972</c:v>
                </c:pt>
                <c:pt idx="86">
                  <c:v>0.37960146172951487</c:v>
                </c:pt>
                <c:pt idx="87">
                  <c:v>0.38267216368223211</c:v>
                </c:pt>
                <c:pt idx="88">
                  <c:v>0.38573258727984377</c:v>
                </c:pt>
                <c:pt idx="89">
                  <c:v>0.38878288184186982</c:v>
                </c:pt>
                <c:pt idx="90">
                  <c:v>0.39182319288611939</c:v>
                </c:pt>
                <c:pt idx="91">
                  <c:v>0.39485366226613666</c:v>
                </c:pt>
                <c:pt idx="92">
                  <c:v>0.39787442830223696</c:v>
                </c:pt>
                <c:pt idx="93">
                  <c:v>0.40088562590650367</c:v>
                </c:pt>
                <c:pt idx="94">
                  <c:v>0.40388738670207841</c:v>
                </c:pt>
                <c:pt idx="95">
                  <c:v>0.40687983913706838</c:v>
                </c:pt>
                <c:pt idx="96">
                  <c:v>0.40986310859336628</c:v>
                </c:pt>
                <c:pt idx="97">
                  <c:v>0.41283731749065328</c:v>
                </c:pt>
                <c:pt idx="98">
                  <c:v>0.41580258538585757</c:v>
                </c:pt>
                <c:pt idx="99">
                  <c:v>0.41875902906829726</c:v>
                </c:pt>
                <c:pt idx="100">
                  <c:v>0.42170676265074736</c:v>
                </c:pt>
                <c:pt idx="101">
                  <c:v>0.42464589765663746</c:v>
                </c:pt>
                <c:pt idx="102">
                  <c:v>0.42757654310358267</c:v>
                </c:pt>
                <c:pt idx="103">
                  <c:v>0.43049880558343717</c:v>
                </c:pt>
                <c:pt idx="104">
                  <c:v>0.43341278933904409</c:v>
                </c:pt>
                <c:pt idx="105">
                  <c:v>0.43631859633785269</c:v>
                </c:pt>
                <c:pt idx="106">
                  <c:v>0.43921632634255425</c:v>
                </c:pt>
                <c:pt idx="107">
                  <c:v>0.44210607697888926</c:v>
                </c:pt>
                <c:pt idx="108">
                  <c:v>0.44498794380075563</c:v>
                </c:pt>
                <c:pt idx="109">
                  <c:v>0.44786202035276329</c:v>
                </c:pt>
                <c:pt idx="110">
                  <c:v>0.45072839823034216</c:v>
                </c:pt>
                <c:pt idx="111">
                  <c:v>0.45358716713752889</c:v>
                </c:pt>
                <c:pt idx="112">
                  <c:v>0.45643841494254422</c:v>
                </c:pt>
                <c:pt idx="113">
                  <c:v>0.4592822277312551</c:v>
                </c:pt>
                <c:pt idx="114">
                  <c:v>0.46211868985862858</c:v>
                </c:pt>
                <c:pt idx="115">
                  <c:v>0.46494788399826398</c:v>
                </c:pt>
                <c:pt idx="116">
                  <c:v>0.46776989119009726</c:v>
                </c:pt>
                <c:pt idx="117">
                  <c:v>0.47058479088635113</c:v>
                </c:pt>
                <c:pt idx="118">
                  <c:v>0.47339266099581817</c:v>
                </c:pt>
                <c:pt idx="119">
                  <c:v>0.47619357792654599</c:v>
                </c:pt>
                <c:pt idx="120">
                  <c:v>0.47898761662699674</c:v>
                </c:pt>
                <c:pt idx="121">
                  <c:v>0.48177485062575065</c:v>
                </c:pt>
                <c:pt idx="122">
                  <c:v>0.48455535206980299</c:v>
                </c:pt>
                <c:pt idx="123">
                  <c:v>0.48732919176154171</c:v>
                </c:pt>
                <c:pt idx="124">
                  <c:v>0.49009643919442769</c:v>
                </c:pt>
                <c:pt idx="125">
                  <c:v>0.49285716258746731</c:v>
                </c:pt>
                <c:pt idx="126">
                  <c:v>0.49561142891849586</c:v>
                </c:pt>
                <c:pt idx="127">
                  <c:v>0.49835930395634986</c:v>
                </c:pt>
                <c:pt idx="128">
                  <c:v>0.501100852291951</c:v>
                </c:pt>
                <c:pt idx="129">
                  <c:v>0.50383613736836252</c:v>
                </c:pt>
                <c:pt idx="130">
                  <c:v>0.50656522150985062</c:v>
                </c:pt>
                <c:pt idx="131">
                  <c:v>0.50928816594999538</c:v>
                </c:pt>
                <c:pt idx="132">
                  <c:v>0.51200503085888638</c:v>
                </c:pt>
                <c:pt idx="133">
                  <c:v>0.51471587536944441</c:v>
                </c:pt>
                <c:pt idx="134">
                  <c:v>0.51742075760289519</c:v>
                </c:pt>
                <c:pt idx="135">
                  <c:v>0.52011973469343875</c:v>
                </c:pt>
                <c:pt idx="136">
                  <c:v>0.52281286281213879</c:v>
                </c:pt>
                <c:pt idx="137">
                  <c:v>0.52550019719005925</c:v>
                </c:pt>
                <c:pt idx="138">
                  <c:v>0.5281817921406905</c:v>
                </c:pt>
                <c:pt idx="139">
                  <c:v>0.53085770108167518</c:v>
                </c:pt>
                <c:pt idx="140">
                  <c:v>0.53352797655587314</c:v>
                </c:pt>
                <c:pt idx="141">
                  <c:v>0.53619267025178186</c:v>
                </c:pt>
                <c:pt idx="142">
                  <c:v>0.53885183302334272</c:v>
                </c:pt>
                <c:pt idx="143">
                  <c:v>0.54150551490915277</c:v>
                </c:pt>
                <c:pt idx="144">
                  <c:v>0.54415376515110025</c:v>
                </c:pt>
                <c:pt idx="145">
                  <c:v>0.54679663221245445</c:v>
                </c:pt>
                <c:pt idx="146">
                  <c:v>0.54943416379541854</c:v>
                </c:pt>
                <c:pt idx="147">
                  <c:v>0.55206640685817499</c:v>
                </c:pt>
                <c:pt idx="148">
                  <c:v>0.55469340763143238</c:v>
                </c:pt>
                <c:pt idx="149">
                  <c:v>0.5573152116344966</c:v>
                </c:pt>
                <c:pt idx="150">
                  <c:v>0.55993186369088688</c:v>
                </c:pt>
                <c:pt idx="151">
                  <c:v>0.56254340794350133</c:v>
                </c:pt>
                <c:pt idx="152">
                  <c:v>0.56514988786935871</c:v>
                </c:pt>
                <c:pt idx="153">
                  <c:v>0.56775134629392465</c:v>
                </c:pt>
                <c:pt idx="154">
                  <c:v>0.5703478254050417</c:v>
                </c:pt>
                <c:pt idx="155">
                  <c:v>0.57293936676646817</c:v>
                </c:pt>
                <c:pt idx="156">
                  <c:v>0.57552601133105097</c:v>
                </c:pt>
                <c:pt idx="157">
                  <c:v>0.57810779945353519</c:v>
                </c:pt>
                <c:pt idx="158">
                  <c:v>0.58068477090302373</c:v>
                </c:pt>
                <c:pt idx="159">
                  <c:v>0.58325696487510392</c:v>
                </c:pt>
                <c:pt idx="160">
                  <c:v>0.58582442000365076</c:v>
                </c:pt>
                <c:pt idx="161">
                  <c:v>0.5883871743723077</c:v>
                </c:pt>
                <c:pt idx="162">
                  <c:v>0.59094526552567284</c:v>
                </c:pt>
                <c:pt idx="163">
                  <c:v>0.59349873048018265</c:v>
                </c:pt>
                <c:pt idx="164">
                  <c:v>0.59604760573471738</c:v>
                </c:pt>
                <c:pt idx="165">
                  <c:v>0.59859192728092503</c:v>
                </c:pt>
                <c:pt idx="166">
                  <c:v>0.60113173061328329</c:v>
                </c:pt>
                <c:pt idx="167">
                  <c:v>0.60366705073889859</c:v>
                </c:pt>
                <c:pt idx="168">
                  <c:v>0.6061979221870577</c:v>
                </c:pt>
                <c:pt idx="169">
                  <c:v>0.6087243790185376</c:v>
                </c:pt>
                <c:pt idx="170">
                  <c:v>0.61124645483467543</c:v>
                </c:pt>
                <c:pt idx="171">
                  <c:v>0.61376418278621747</c:v>
                </c:pt>
                <c:pt idx="172">
                  <c:v>0.61627759558194106</c:v>
                </c:pt>
                <c:pt idx="173">
                  <c:v>0.61878672549706959</c:v>
                </c:pt>
                <c:pt idx="174">
                  <c:v>0.62129160438147013</c:v>
                </c:pt>
                <c:pt idx="175">
                  <c:v>0.62379226366766105</c:v>
                </c:pt>
                <c:pt idx="176">
                  <c:v>0.62628873437861632</c:v>
                </c:pt>
                <c:pt idx="177">
                  <c:v>0.62878104713538507</c:v>
                </c:pt>
                <c:pt idx="178">
                  <c:v>0.6312692321645238</c:v>
                </c:pt>
                <c:pt idx="179">
                  <c:v>0.63375331930535506</c:v>
                </c:pt>
                <c:pt idx="180">
                  <c:v>0.63623333801704685</c:v>
                </c:pt>
                <c:pt idx="181">
                  <c:v>0.63870931738553183</c:v>
                </c:pt>
                <c:pt idx="182">
                  <c:v>0.6411812861302556</c:v>
                </c:pt>
                <c:pt idx="183">
                  <c:v>0.64364927261077276</c:v>
                </c:pt>
                <c:pt idx="184">
                  <c:v>0.64611330483318652</c:v>
                </c:pt>
                <c:pt idx="185">
                  <c:v>0.64857341045643624</c:v>
                </c:pt>
                <c:pt idx="186">
                  <c:v>0.65102961679844795</c:v>
                </c:pt>
                <c:pt idx="187">
                  <c:v>0.6534819508421329</c:v>
                </c:pt>
                <c:pt idx="188">
                  <c:v>0.65593043924126004</c:v>
                </c:pt>
                <c:pt idx="189">
                  <c:v>0.65837508731691652</c:v>
                </c:pt>
                <c:pt idx="190">
                  <c:v>0.66035244165872331</c:v>
                </c:pt>
                <c:pt idx="191">
                  <c:v>0.66232536263344477</c:v>
                </c:pt>
                <c:pt idx="192">
                  <c:v>0.66429388319422478</c:v>
                </c:pt>
                <c:pt idx="193">
                  <c:v>0.66625803587998034</c:v>
                </c:pt>
                <c:pt idx="194">
                  <c:v>0.66821785282271406</c:v>
                </c:pt>
                <c:pt idx="195">
                  <c:v>0.67017336575466024</c:v>
                </c:pt>
                <c:pt idx="196">
                  <c:v>0.67212460601527158</c:v>
                </c:pt>
                <c:pt idx="197">
                  <c:v>0.67407160455804815</c:v>
                </c:pt>
                <c:pt idx="198">
                  <c:v>0.67601439195721402</c:v>
                </c:pt>
                <c:pt idx="199">
                  <c:v>0.67795299841424284</c:v>
                </c:pt>
                <c:pt idx="200">
                  <c:v>0.67988745376424531</c:v>
                </c:pt>
                <c:pt idx="201">
                  <c:v>0.68181778748220789</c:v>
                </c:pt>
                <c:pt idx="202">
                  <c:v>0.68374402868910356</c:v>
                </c:pt>
                <c:pt idx="203">
                  <c:v>0.68566620615785923</c:v>
                </c:pt>
                <c:pt idx="204">
                  <c:v>0.68758434831920623</c:v>
                </c:pt>
                <c:pt idx="205">
                  <c:v>0.68949848326739216</c:v>
                </c:pt>
                <c:pt idx="206">
                  <c:v>0.69140863876577829</c:v>
                </c:pt>
                <c:pt idx="207">
                  <c:v>0.69331484225231432</c:v>
                </c:pt>
                <c:pt idx="208">
                  <c:v>0.69521712084489706</c:v>
                </c:pt>
                <c:pt idx="209">
                  <c:v>0.69711550134661604</c:v>
                </c:pt>
                <c:pt idx="210">
                  <c:v>0.69901001025088616</c:v>
                </c:pt>
                <c:pt idx="211">
                  <c:v>0.70090067374647858</c:v>
                </c:pt>
                <c:pt idx="212">
                  <c:v>0.70278751772243997</c:v>
                </c:pt>
                <c:pt idx="213">
                  <c:v>0.70467056777291304</c:v>
                </c:pt>
                <c:pt idx="214">
                  <c:v>0.70654984920185648</c:v>
                </c:pt>
                <c:pt idx="215">
                  <c:v>0.70842538702767044</c:v>
                </c:pt>
                <c:pt idx="216">
                  <c:v>0.7102972059877225</c:v>
                </c:pt>
                <c:pt idx="217">
                  <c:v>0.71216533054278242</c:v>
                </c:pt>
                <c:pt idx="218">
                  <c:v>0.71402978488137359</c:v>
                </c:pt>
                <c:pt idx="219">
                  <c:v>0.71589059292402624</c:v>
                </c:pt>
                <c:pt idx="220">
                  <c:v>0.71774777832745273</c:v>
                </c:pt>
                <c:pt idx="221">
                  <c:v>0.71960136448863443</c:v>
                </c:pt>
                <c:pt idx="222">
                  <c:v>0.72145137454883279</c:v>
                </c:pt>
                <c:pt idx="223">
                  <c:v>0.7232978313975138</c:v>
                </c:pt>
                <c:pt idx="224">
                  <c:v>0.7251407576761999</c:v>
                </c:pt>
                <c:pt idx="225">
                  <c:v>0.72698017578224694</c:v>
                </c:pt>
                <c:pt idx="226">
                  <c:v>0.72881610787254081</c:v>
                </c:pt>
                <c:pt idx="227">
                  <c:v>0.73064857586712972</c:v>
                </c:pt>
                <c:pt idx="228">
                  <c:v>0.73247760145278085</c:v>
                </c:pt>
                <c:pt idx="229">
                  <c:v>0.73430320608647137</c:v>
                </c:pt>
                <c:pt idx="230">
                  <c:v>0.73612541099880746</c:v>
                </c:pt>
                <c:pt idx="231">
                  <c:v>0.73794423719738611</c:v>
                </c:pt>
                <c:pt idx="232">
                  <c:v>0.73975970547008441</c:v>
                </c:pt>
                <c:pt idx="233">
                  <c:v>0.74157183638829116</c:v>
                </c:pt>
                <c:pt idx="234">
                  <c:v>0.74338065031007516</c:v>
                </c:pt>
                <c:pt idx="235">
                  <c:v>0.74518616738329624</c:v>
                </c:pt>
                <c:pt idx="236">
                  <c:v>0.7469884075486567</c:v>
                </c:pt>
                <c:pt idx="237">
                  <c:v>0.74878739054269339</c:v>
                </c:pt>
                <c:pt idx="238">
                  <c:v>0.75058313590071846</c:v>
                </c:pt>
                <c:pt idx="239">
                  <c:v>0.75237566295970226</c:v>
                </c:pt>
                <c:pt idx="240">
                  <c:v>0.754164990861106</c:v>
                </c:pt>
                <c:pt idx="241">
                  <c:v>0.75595113855365903</c:v>
                </c:pt>
                <c:pt idx="242">
                  <c:v>0.75773412479608815</c:v>
                </c:pt>
                <c:pt idx="243">
                  <c:v>0.75951396815979633</c:v>
                </c:pt>
                <c:pt idx="244">
                  <c:v>0.76129068703149239</c:v>
                </c:pt>
                <c:pt idx="245">
                  <c:v>0.76306429961577316</c:v>
                </c:pt>
                <c:pt idx="246">
                  <c:v>0.76483482393765934</c:v>
                </c:pt>
                <c:pt idx="247">
                  <c:v>0.76660227784508872</c:v>
                </c:pt>
                <c:pt idx="248">
                  <c:v>0.76836667901135758</c:v>
                </c:pt>
                <c:pt idx="249">
                  <c:v>0.7701280449375284</c:v>
                </c:pt>
                <c:pt idx="250">
                  <c:v>0.77188639295478645</c:v>
                </c:pt>
                <c:pt idx="251">
                  <c:v>0.77364174022676113</c:v>
                </c:pt>
                <c:pt idx="252">
                  <c:v>0.77539410375180018</c:v>
                </c:pt>
                <c:pt idx="253">
                  <c:v>0.77714350036521207</c:v>
                </c:pt>
                <c:pt idx="254">
                  <c:v>0.77888994674146261</c:v>
                </c:pt>
                <c:pt idx="255">
                  <c:v>0.78063345939633511</c:v>
                </c:pt>
                <c:pt idx="256">
                  <c:v>0.78237405468905585</c:v>
                </c:pt>
                <c:pt idx="257">
                  <c:v>0.78411174882438039</c:v>
                </c:pt>
                <c:pt idx="258">
                  <c:v>0.78584655785464363</c:v>
                </c:pt>
                <c:pt idx="259">
                  <c:v>0.78757849768177735</c:v>
                </c:pt>
                <c:pt idx="260">
                  <c:v>0.78930758405929047</c:v>
                </c:pt>
                <c:pt idx="261">
                  <c:v>0.79103383259422011</c:v>
                </c:pt>
                <c:pt idx="262">
                  <c:v>0.79275725874904412</c:v>
                </c:pt>
                <c:pt idx="263">
                  <c:v>0.79447787784356372</c:v>
                </c:pt>
                <c:pt idx="264">
                  <c:v>0.79619570505675918</c:v>
                </c:pt>
                <c:pt idx="265">
                  <c:v>0.79791075542860501</c:v>
                </c:pt>
                <c:pt idx="266">
                  <c:v>0.799623043861865</c:v>
                </c:pt>
                <c:pt idx="267">
                  <c:v>0.80133258512384919</c:v>
                </c:pt>
                <c:pt idx="268">
                  <c:v>0.80303939384814726</c:v>
                </c:pt>
                <c:pt idx="269">
                  <c:v>0.80474348453633138</c:v>
                </c:pt>
                <c:pt idx="270">
                  <c:v>0.80644487155963274</c:v>
                </c:pt>
                <c:pt idx="271">
                  <c:v>0.80814356916058505</c:v>
                </c:pt>
                <c:pt idx="272">
                  <c:v>0.80983959145465156</c:v>
                </c:pt>
                <c:pt idx="273">
                  <c:v>0.81153295243181411</c:v>
                </c:pt>
                <c:pt idx="274">
                  <c:v>0.81322366595814699</c:v>
                </c:pt>
                <c:pt idx="275">
                  <c:v>0.81491174577735603</c:v>
                </c:pt>
                <c:pt idx="276">
                  <c:v>0.81659720551230164</c:v>
                </c:pt>
                <c:pt idx="277">
                  <c:v>0.81828005866649034</c:v>
                </c:pt>
                <c:pt idx="278">
                  <c:v>0.81996031862554819</c:v>
                </c:pt>
                <c:pt idx="279">
                  <c:v>0.82163799865866693</c:v>
                </c:pt>
                <c:pt idx="280">
                  <c:v>0.82331311192002898</c:v>
                </c:pt>
                <c:pt idx="281">
                  <c:v>0.82498567145020951</c:v>
                </c:pt>
                <c:pt idx="282">
                  <c:v>0.82665569017755824</c:v>
                </c:pt>
                <c:pt idx="283">
                  <c:v>0.8283231809195537</c:v>
                </c:pt>
                <c:pt idx="284">
                  <c:v>0.82998815638414714</c:v>
                </c:pt>
                <c:pt idx="285">
                  <c:v>0.83165062917107446</c:v>
                </c:pt>
                <c:pt idx="286">
                  <c:v>0.83331061177315324</c:v>
                </c:pt>
                <c:pt idx="287">
                  <c:v>0.8349681165775632</c:v>
                </c:pt>
                <c:pt idx="288">
                  <c:v>0.83662315586709457</c:v>
                </c:pt>
                <c:pt idx="289">
                  <c:v>0.83827574182139541</c:v>
                </c:pt>
                <c:pt idx="290">
                  <c:v>0.83992588651818356</c:v>
                </c:pt>
                <c:pt idx="291">
                  <c:v>0.84157360193444886</c:v>
                </c:pt>
                <c:pt idx="292">
                  <c:v>0.84321889994763444</c:v>
                </c:pt>
                <c:pt idx="293">
                  <c:v>0.84486179233680281</c:v>
                </c:pt>
                <c:pt idx="294">
                  <c:v>0.84650229078377826</c:v>
                </c:pt>
                <c:pt idx="295">
                  <c:v>0.84814040687428194</c:v>
                </c:pt>
                <c:pt idx="296">
                  <c:v>0.84977615209903912</c:v>
                </c:pt>
                <c:pt idx="297">
                  <c:v>0.85140953785487761</c:v>
                </c:pt>
                <c:pt idx="298">
                  <c:v>0.85304057544580658</c:v>
                </c:pt>
                <c:pt idx="299">
                  <c:v>0.85466927608407983</c:v>
                </c:pt>
                <c:pt idx="300">
                  <c:v>0.85629565089124726</c:v>
                </c:pt>
                <c:pt idx="301">
                  <c:v>0.85791971089918029</c:v>
                </c:pt>
                <c:pt idx="302">
                  <c:v>0.85954146705109613</c:v>
                </c:pt>
                <c:pt idx="303">
                  <c:v>0.86116093020255746</c:v>
                </c:pt>
                <c:pt idx="304">
                  <c:v>0.86277811112245939</c:v>
                </c:pt>
                <c:pt idx="305">
                  <c:v>0.86439302049400546</c:v>
                </c:pt>
                <c:pt idx="306">
                  <c:v>0.86600566891566522</c:v>
                </c:pt>
                <c:pt idx="307">
                  <c:v>0.86761606690211812</c:v>
                </c:pt>
                <c:pt idx="308">
                  <c:v>0.86922422488519369</c:v>
                </c:pt>
                <c:pt idx="309">
                  <c:v>0.87083015321477941</c:v>
                </c:pt>
                <c:pt idx="310">
                  <c:v>0.87243386215973373</c:v>
                </c:pt>
                <c:pt idx="311">
                  <c:v>0.8740353619087774</c:v>
                </c:pt>
                <c:pt idx="312">
                  <c:v>0.87563466257137079</c:v>
                </c:pt>
                <c:pt idx="313">
                  <c:v>0.87723177417858544</c:v>
                </c:pt>
                <c:pt idx="314">
                  <c:v>0.87882670668395602</c:v>
                </c:pt>
                <c:pt idx="315">
                  <c:v>0.88041946996432729</c:v>
                </c:pt>
                <c:pt idx="316">
                  <c:v>0.88201007382068053</c:v>
                </c:pt>
                <c:pt idx="317">
                  <c:v>0.88359852797895932</c:v>
                </c:pt>
                <c:pt idx="318">
                  <c:v>0.88518484209087489</c:v>
                </c:pt>
                <c:pt idx="319">
                  <c:v>0.88676902573470417</c:v>
                </c:pt>
                <c:pt idx="320">
                  <c:v>0.88835108841607269</c:v>
                </c:pt>
                <c:pt idx="321">
                  <c:v>0.8899310395687392</c:v>
                </c:pt>
                <c:pt idx="322">
                  <c:v>0.8915088885553496</c:v>
                </c:pt>
                <c:pt idx="323">
                  <c:v>0.89308464466819837</c:v>
                </c:pt>
                <c:pt idx="324">
                  <c:v>0.89465831712996802</c:v>
                </c:pt>
                <c:pt idx="325">
                  <c:v>0.89622991509447103</c:v>
                </c:pt>
                <c:pt idx="326">
                  <c:v>0.89779944764736086</c:v>
                </c:pt>
                <c:pt idx="327">
                  <c:v>0.89936692380685912</c:v>
                </c:pt>
                <c:pt idx="328">
                  <c:v>0.90093235252444992</c:v>
                </c:pt>
                <c:pt idx="329">
                  <c:v>0.90249574268558352</c:v>
                </c:pt>
                <c:pt idx="330">
                  <c:v>0.90405710311035459</c:v>
                </c:pt>
                <c:pt idx="331">
                  <c:v>0.90561644255418372</c:v>
                </c:pt>
                <c:pt idx="332">
                  <c:v>0.90717376970848218</c:v>
                </c:pt>
                <c:pt idx="333">
                  <c:v>0.90872909320131168</c:v>
                </c:pt>
                <c:pt idx="334">
                  <c:v>0.91028242159803374</c:v>
                </c:pt>
                <c:pt idx="335">
                  <c:v>0.91183376340195321</c:v>
                </c:pt>
                <c:pt idx="336">
                  <c:v>0.91338312705494662</c:v>
                </c:pt>
                <c:pt idx="337">
                  <c:v>0.91493052093809224</c:v>
                </c:pt>
                <c:pt idx="338">
                  <c:v>0.9164759533722816</c:v>
                </c:pt>
                <c:pt idx="339">
                  <c:v>0.9180194326188299</c:v>
                </c:pt>
                <c:pt idx="340">
                  <c:v>0.91956096688007782</c:v>
                </c:pt>
                <c:pt idx="341">
                  <c:v>0.92110056429998177</c:v>
                </c:pt>
                <c:pt idx="342">
                  <c:v>0.92263823296469971</c:v>
                </c:pt>
                <c:pt idx="343">
                  <c:v>0.9241739809031716</c:v>
                </c:pt>
                <c:pt idx="344">
                  <c:v>0.92570781608767971</c:v>
                </c:pt>
                <c:pt idx="345">
                  <c:v>0.92723974643442686</c:v>
                </c:pt>
                <c:pt idx="346">
                  <c:v>0.92876977980407416</c:v>
                </c:pt>
                <c:pt idx="347">
                  <c:v>0.93029792400230582</c:v>
                </c:pt>
                <c:pt idx="348">
                  <c:v>0.93182418678035839</c:v>
                </c:pt>
                <c:pt idx="349">
                  <c:v>0.9333485758355623</c:v>
                </c:pt>
                <c:pt idx="350">
                  <c:v>0.93487109881186614</c:v>
                </c:pt>
                <c:pt idx="351">
                  <c:v>0.93639176330035834</c:v>
                </c:pt>
                <c:pt idx="352">
                  <c:v>0.93791057683978507</c:v>
                </c:pt>
                <c:pt idx="353">
                  <c:v>0.93942754691705144</c:v>
                </c:pt>
                <c:pt idx="354">
                  <c:v>0.94094268096773159</c:v>
                </c:pt>
                <c:pt idx="355">
                  <c:v>0.94245598637655859</c:v>
                </c:pt>
                <c:pt idx="356">
                  <c:v>0.94396747047791529</c:v>
                </c:pt>
                <c:pt idx="357">
                  <c:v>0.94547714055631649</c:v>
                </c:pt>
                <c:pt idx="358">
                  <c:v>0.94698500384688866</c:v>
                </c:pt>
                <c:pt idx="359">
                  <c:v>0.94849106753583945</c:v>
                </c:pt>
                <c:pt idx="360">
                  <c:v>0.94999533876092501</c:v>
                </c:pt>
                <c:pt idx="361">
                  <c:v>0.95149782461190802</c:v>
                </c:pt>
                <c:pt idx="362">
                  <c:v>0.95299853213101215</c:v>
                </c:pt>
                <c:pt idx="363">
                  <c:v>0.95449746831337234</c:v>
                </c:pt>
                <c:pt idx="364">
                  <c:v>0.95599464010747992</c:v>
                </c:pt>
                <c:pt idx="365">
                  <c:v>0.95749005441561108</c:v>
                </c:pt>
                <c:pt idx="366">
                  <c:v>0.95898371809427407</c:v>
                </c:pt>
                <c:pt idx="367">
                  <c:v>0.9604756379546221</c:v>
                </c:pt>
                <c:pt idx="368">
                  <c:v>0.96196582076288761</c:v>
                </c:pt>
                <c:pt idx="369">
                  <c:v>0.9634542732407928</c:v>
                </c:pt>
                <c:pt idx="370">
                  <c:v>0.96494100206596034</c:v>
                </c:pt>
                <c:pt idx="371">
                  <c:v>0.96642601387232696</c:v>
                </c:pt>
                <c:pt idx="372">
                  <c:v>0.96790931525054147</c:v>
                </c:pt>
                <c:pt idx="373">
                  <c:v>0.96939091274836298</c:v>
                </c:pt>
                <c:pt idx="374">
                  <c:v>0.97087081287105526</c:v>
                </c:pt>
                <c:pt idx="375">
                  <c:v>0.97234902208177409</c:v>
                </c:pt>
                <c:pt idx="376">
                  <c:v>0.97382554680194999</c:v>
                </c:pt>
                <c:pt idx="377">
                  <c:v>0.9753003934116713</c:v>
                </c:pt>
                <c:pt idx="378">
                  <c:v>0.97677356825005313</c:v>
                </c:pt>
                <c:pt idx="379">
                  <c:v>0.97824507761561375</c:v>
                </c:pt>
                <c:pt idx="380">
                  <c:v>0.97971492776663527</c:v>
                </c:pt>
                <c:pt idx="381">
                  <c:v>0.98118312492152981</c:v>
                </c:pt>
                <c:pt idx="382">
                  <c:v>0.98264967525919722</c:v>
                </c:pt>
                <c:pt idx="383">
                  <c:v>0.98411458491937265</c:v>
                </c:pt>
                <c:pt idx="384">
                  <c:v>0.98557786000298442</c:v>
                </c:pt>
                <c:pt idx="385">
                  <c:v>0.98703950657249284</c:v>
                </c:pt>
                <c:pt idx="386">
                  <c:v>0.98849953065223606</c:v>
                </c:pt>
                <c:pt idx="387">
                  <c:v>0.98995793822876366</c:v>
                </c:pt>
                <c:pt idx="388">
                  <c:v>0.99141473525117607</c:v>
                </c:pt>
                <c:pt idx="389">
                  <c:v>0.99286992763144633</c:v>
                </c:pt>
                <c:pt idx="390">
                  <c:v>0.99432352124475554</c:v>
                </c:pt>
                <c:pt idx="391">
                  <c:v>0.9957755219298059</c:v>
                </c:pt>
                <c:pt idx="392">
                  <c:v>0.99722593548914962</c:v>
                </c:pt>
                <c:pt idx="393">
                  <c:v>0.99867476768949581</c:v>
                </c:pt>
                <c:pt idx="394">
                  <c:v>1.0001220242620248</c:v>
                </c:pt>
                <c:pt idx="395">
                  <c:v>1.0015677109026997</c:v>
                </c:pt>
                <c:pt idx="396">
                  <c:v>1.0030118332725657</c:v>
                </c:pt>
                <c:pt idx="397">
                  <c:v>1.0044543969980564</c:v>
                </c:pt>
                <c:pt idx="398">
                  <c:v>1.0058954076712885</c:v>
                </c:pt>
                <c:pt idx="399">
                  <c:v>1.0073348708503576</c:v>
                </c:pt>
                <c:pt idx="400">
                  <c:v>1.0087727920596294</c:v>
                </c:pt>
                <c:pt idx="401">
                  <c:v>1.0102091767900285</c:v>
                </c:pt>
                <c:pt idx="402">
                  <c:v>1.0116440304993255</c:v>
                </c:pt>
                <c:pt idx="403">
                  <c:v>1.0130773586124129</c:v>
                </c:pt>
                <c:pt idx="404">
                  <c:v>1.01450916652159</c:v>
                </c:pt>
                <c:pt idx="405">
                  <c:v>1.0159394595868356</c:v>
                </c:pt>
                <c:pt idx="406">
                  <c:v>1.0173682431360831</c:v>
                </c:pt>
                <c:pt idx="407">
                  <c:v>1.0187955224654868</c:v>
                </c:pt>
                <c:pt idx="408">
                  <c:v>1.0202213028396927</c:v>
                </c:pt>
                <c:pt idx="409">
                  <c:v>1.0216455894920984</c:v>
                </c:pt>
                <c:pt idx="410">
                  <c:v>1.0230683876251194</c:v>
                </c:pt>
                <c:pt idx="411">
                  <c:v>1.0244897024104431</c:v>
                </c:pt>
                <c:pt idx="412">
                  <c:v>1.0259095389892876</c:v>
                </c:pt>
                <c:pt idx="413">
                  <c:v>1.0273279024726483</c:v>
                </c:pt>
                <c:pt idx="414">
                  <c:v>1.0287447979415572</c:v>
                </c:pt>
                <c:pt idx="415">
                  <c:v>1.0301602304473236</c:v>
                </c:pt>
                <c:pt idx="416">
                  <c:v>1.031574205011784</c:v>
                </c:pt>
                <c:pt idx="417">
                  <c:v>1.032986726627535</c:v>
                </c:pt>
                <c:pt idx="418">
                  <c:v>1.0343978002581879</c:v>
                </c:pt>
                <c:pt idx="419">
                  <c:v>1.0358074308385892</c:v>
                </c:pt>
                <c:pt idx="420">
                  <c:v>1.0372156232750696</c:v>
                </c:pt>
                <c:pt idx="421">
                  <c:v>1.0386223824456657</c:v>
                </c:pt>
                <c:pt idx="422">
                  <c:v>1.0400277132003564</c:v>
                </c:pt>
                <c:pt idx="423">
                  <c:v>1.0414316203612863</c:v>
                </c:pt>
                <c:pt idx="424">
                  <c:v>1.0428341087229944</c:v>
                </c:pt>
                <c:pt idx="425">
                  <c:v>1.0442351830526315</c:v>
                </c:pt>
                <c:pt idx="426">
                  <c:v>1.0456348480901863</c:v>
                </c:pt>
                <c:pt idx="427">
                  <c:v>1.0470331085486975</c:v>
                </c:pt>
                <c:pt idx="428">
                  <c:v>1.0484299691144772</c:v>
                </c:pt>
                <c:pt idx="429">
                  <c:v>1.0498254344473139</c:v>
                </c:pt>
                <c:pt idx="430">
                  <c:v>1.0512195091806951</c:v>
                </c:pt>
                <c:pt idx="431">
                  <c:v>1.0526121979220098</c:v>
                </c:pt>
                <c:pt idx="432">
                  <c:v>1.0540035052527541</c:v>
                </c:pt>
                <c:pt idx="433">
                  <c:v>1.0553934357287442</c:v>
                </c:pt>
                <c:pt idx="434">
                  <c:v>1.0567819938803085</c:v>
                </c:pt>
                <c:pt idx="435">
                  <c:v>1.0581691842124965</c:v>
                </c:pt>
                <c:pt idx="436">
                  <c:v>1.0595550112052761</c:v>
                </c:pt>
                <c:pt idx="437">
                  <c:v>1.0609394793137275</c:v>
                </c:pt>
                <c:pt idx="438">
                  <c:v>1.0623225929682376</c:v>
                </c:pt>
                <c:pt idx="439">
                  <c:v>1.0637043565746986</c:v>
                </c:pt>
                <c:pt idx="440">
                  <c:v>1.0650847745146914</c:v>
                </c:pt>
                <c:pt idx="441">
                  <c:v>1.0664638511456808</c:v>
                </c:pt>
                <c:pt idx="442">
                  <c:v>1.0678415908011971</c:v>
                </c:pt>
                <c:pt idx="443">
                  <c:v>1.0692179977910263</c:v>
                </c:pt>
                <c:pt idx="444">
                  <c:v>1.0705930764013882</c:v>
                </c:pt>
                <c:pt idx="445">
                  <c:v>1.0719668308951207</c:v>
                </c:pt>
                <c:pt idx="446">
                  <c:v>1.073339265511863</c:v>
                </c:pt>
                <c:pt idx="447">
                  <c:v>1.074710384468226</c:v>
                </c:pt>
                <c:pt idx="448">
                  <c:v>1.0760801919579737</c:v>
                </c:pt>
                <c:pt idx="449">
                  <c:v>1.0774486921521953</c:v>
                </c:pt>
                <c:pt idx="450">
                  <c:v>1.0788158891994795</c:v>
                </c:pt>
                <c:pt idx="451">
                  <c:v>1.0801817872260839</c:v>
                </c:pt>
                <c:pt idx="452">
                  <c:v>1.0815463903361071</c:v>
                </c:pt>
                <c:pt idx="453">
                  <c:v>1.0829097026116528</c:v>
                </c:pt>
                <c:pt idx="454">
                  <c:v>1.0842717281129963</c:v>
                </c:pt>
                <c:pt idx="455">
                  <c:v>1.0856324708787515</c:v>
                </c:pt>
                <c:pt idx="456">
                  <c:v>1.0869919349260322</c:v>
                </c:pt>
                <c:pt idx="457">
                  <c:v>1.0883501242506135</c:v>
                </c:pt>
                <c:pt idx="458">
                  <c:v>1.0897070428270894</c:v>
                </c:pt>
                <c:pt idx="459">
                  <c:v>1.0910626946090358</c:v>
                </c:pt>
                <c:pt idx="460">
                  <c:v>1.0924170835291611</c:v>
                </c:pt>
                <c:pt idx="461">
                  <c:v>1.0937702134994658</c:v>
                </c:pt>
                <c:pt idx="462">
                  <c:v>1.095122088411397</c:v>
                </c:pt>
                <c:pt idx="463">
                  <c:v>1.0964727121359947</c:v>
                </c:pt>
                <c:pt idx="464">
                  <c:v>1.0978220885240468</c:v>
                </c:pt>
                <c:pt idx="465">
                  <c:v>1.0991702214062378</c:v>
                </c:pt>
                <c:pt idx="466">
                  <c:v>1.100517114593297</c:v>
                </c:pt>
                <c:pt idx="467">
                  <c:v>1.1018627718761445</c:v>
                </c:pt>
                <c:pt idx="468">
                  <c:v>1.1032071970260369</c:v>
                </c:pt>
                <c:pt idx="469">
                  <c:v>1.1045503937947061</c:v>
                </c:pt>
                <c:pt idx="470">
                  <c:v>1.1058923659145126</c:v>
                </c:pt>
                <c:pt idx="471">
                  <c:v>1.1072331170985734</c:v>
                </c:pt>
                <c:pt idx="472">
                  <c:v>1.1085726510409102</c:v>
                </c:pt>
                <c:pt idx="473">
                  <c:v>1.1099109714165871</c:v>
                </c:pt>
                <c:pt idx="474">
                  <c:v>1.1112480818818447</c:v>
                </c:pt>
                <c:pt idx="475">
                  <c:v>1.1125839860742386</c:v>
                </c:pt>
                <c:pt idx="476">
                  <c:v>1.1139186876127702</c:v>
                </c:pt>
                <c:pt idx="477">
                  <c:v>1.1152521900980239</c:v>
                </c:pt>
                <c:pt idx="478">
                  <c:v>1.1165844971122985</c:v>
                </c:pt>
                <c:pt idx="479">
                  <c:v>1.1179156122197358</c:v>
                </c:pt>
                <c:pt idx="480">
                  <c:v>1.1192455389664531</c:v>
                </c:pt>
                <c:pt idx="481">
                  <c:v>1.1205742808806678</c:v>
                </c:pt>
                <c:pt idx="482">
                  <c:v>1.1219018414728321</c:v>
                </c:pt>
                <c:pt idx="483">
                  <c:v>1.1232282242357481</c:v>
                </c:pt>
                <c:pt idx="484">
                  <c:v>1.124553432644702</c:v>
                </c:pt>
                <c:pt idx="485">
                  <c:v>1.1258774701575838</c:v>
                </c:pt>
                <c:pt idx="486">
                  <c:v>1.1272003402150113</c:v>
                </c:pt>
                <c:pt idx="487">
                  <c:v>1.1285220462404526</c:v>
                </c:pt>
                <c:pt idx="488">
                  <c:v>1.1298425916403398</c:v>
                </c:pt>
                <c:pt idx="489">
                  <c:v>1.1311619798042005</c:v>
                </c:pt>
                <c:pt idx="490">
                  <c:v>1.1324802141047627</c:v>
                </c:pt>
                <c:pt idx="491">
                  <c:v>1.1337972978980853</c:v>
                </c:pt>
                <c:pt idx="492">
                  <c:v>1.1351132345236619</c:v>
                </c:pt>
                <c:pt idx="493">
                  <c:v>1.1364280273045442</c:v>
                </c:pt>
                <c:pt idx="494">
                  <c:v>1.1377416795474511</c:v>
                </c:pt>
                <c:pt idx="495">
                  <c:v>1.1390541945428898</c:v>
                </c:pt>
                <c:pt idx="496">
                  <c:v>1.1403655755652546</c:v>
                </c:pt>
                <c:pt idx="497">
                  <c:v>1.1416758258729498</c:v>
                </c:pt>
                <c:pt idx="498">
                  <c:v>1.142984948708498</c:v>
                </c:pt>
                <c:pt idx="499">
                  <c:v>1.1442929472986392</c:v>
                </c:pt>
                <c:pt idx="500">
                  <c:v>1.1455998248544526</c:v>
                </c:pt>
                <c:pt idx="501">
                  <c:v>1.1469055845714555</c:v>
                </c:pt>
                <c:pt idx="502">
                  <c:v>1.1482102296297121</c:v>
                </c:pt>
                <c:pt idx="503">
                  <c:v>1.1495137631939372</c:v>
                </c:pt>
                <c:pt idx="504">
                  <c:v>1.1508161884136039</c:v>
                </c:pt>
                <c:pt idx="505">
                  <c:v>1.1521175084230415</c:v>
                </c:pt>
                <c:pt idx="506">
                  <c:v>1.1534177263415457</c:v>
                </c:pt>
                <c:pt idx="507">
                  <c:v>1.1547168452734708</c:v>
                </c:pt>
                <c:pt idx="508">
                  <c:v>1.1560148683083431</c:v>
                </c:pt>
                <c:pt idx="509">
                  <c:v>1.1573117985209425</c:v>
                </c:pt>
                <c:pt idx="510">
                  <c:v>1.1586076389714213</c:v>
                </c:pt>
                <c:pt idx="511">
                  <c:v>1.159902392705392</c:v>
                </c:pt>
                <c:pt idx="512">
                  <c:v>1.1611960627540214</c:v>
                </c:pt>
                <c:pt idx="513">
                  <c:v>1.1624886521341391</c:v>
                </c:pt>
                <c:pt idx="514">
                  <c:v>1.1637801638483176</c:v>
                </c:pt>
                <c:pt idx="515">
                  <c:v>1.1650706008849794</c:v>
                </c:pt>
                <c:pt idx="516">
                  <c:v>1.166359966218488</c:v>
                </c:pt>
                <c:pt idx="517">
                  <c:v>1.1676482628092402</c:v>
                </c:pt>
                <c:pt idx="518">
                  <c:v>1.1689354936037519</c:v>
                </c:pt>
                <c:pt idx="519">
                  <c:v>1.1702216615347649</c:v>
                </c:pt>
                <c:pt idx="520">
                  <c:v>1.1715067695213253</c:v>
                </c:pt>
                <c:pt idx="521">
                  <c:v>1.172790820468874</c:v>
                </c:pt>
                <c:pt idx="522">
                  <c:v>1.1740738172693439</c:v>
                </c:pt>
                <c:pt idx="523">
                  <c:v>1.1753557628012414</c:v>
                </c:pt>
                <c:pt idx="524">
                  <c:v>1.1766366599297389</c:v>
                </c:pt>
                <c:pt idx="525">
                  <c:v>1.1779165115067574</c:v>
                </c:pt>
                <c:pt idx="526">
                  <c:v>1.1791953203710539</c:v>
                </c:pt>
                <c:pt idx="527">
                  <c:v>1.1804730893483109</c:v>
                </c:pt>
                <c:pt idx="528">
                  <c:v>1.1817498212512181</c:v>
                </c:pt>
                <c:pt idx="529">
                  <c:v>1.1830255188795542</c:v>
                </c:pt>
                <c:pt idx="530">
                  <c:v>1.184300185020277</c:v>
                </c:pt>
                <c:pt idx="531">
                  <c:v>1.1855738224475991</c:v>
                </c:pt>
                <c:pt idx="532">
                  <c:v>1.1868464339230747</c:v>
                </c:pt>
                <c:pt idx="533">
                  <c:v>1.1881180221956806</c:v>
                </c:pt>
                <c:pt idx="534">
                  <c:v>1.1893885900018932</c:v>
                </c:pt>
                <c:pt idx="535">
                  <c:v>1.190658140065771</c:v>
                </c:pt>
                <c:pt idx="536">
                  <c:v>1.1919266750990396</c:v>
                </c:pt>
                <c:pt idx="537">
                  <c:v>1.1931941978011587</c:v>
                </c:pt>
                <c:pt idx="538">
                  <c:v>1.1944607108594083</c:v>
                </c:pt>
                <c:pt idx="539">
                  <c:v>1.1957262169489675</c:v>
                </c:pt>
                <c:pt idx="540">
                  <c:v>1.1969907187329838</c:v>
                </c:pt>
                <c:pt idx="541">
                  <c:v>1.1982542188626575</c:v>
                </c:pt>
                <c:pt idx="542">
                  <c:v>1.1995167199773109</c:v>
                </c:pt>
                <c:pt idx="543">
                  <c:v>1.2007782247044672</c:v>
                </c:pt>
                <c:pt idx="544">
                  <c:v>1.2020387356599216</c:v>
                </c:pt>
                <c:pt idx="545">
                  <c:v>1.2032982554478209</c:v>
                </c:pt>
                <c:pt idx="546">
                  <c:v>1.2045567866607274</c:v>
                </c:pt>
                <c:pt idx="547">
                  <c:v>1.2058143318797017</c:v>
                </c:pt>
                <c:pt idx="548">
                  <c:v>1.2070708936743668</c:v>
                </c:pt>
                <c:pt idx="549">
                  <c:v>1.2083264746029827</c:v>
                </c:pt>
                <c:pt idx="550">
                  <c:v>1.2095810772125182</c:v>
                </c:pt>
                <c:pt idx="551">
                  <c:v>1.2108347040387197</c:v>
                </c:pt>
                <c:pt idx="552">
                  <c:v>1.2120873576061777</c:v>
                </c:pt>
                <c:pt idx="553">
                  <c:v>1.2133390404284037</c:v>
                </c:pt>
                <c:pt idx="554">
                  <c:v>1.2145897550078919</c:v>
                </c:pt>
                <c:pt idx="555">
                  <c:v>1.2158395038361915</c:v>
                </c:pt>
                <c:pt idx="556">
                  <c:v>1.2170882893939705</c:v>
                </c:pt>
                <c:pt idx="557">
                  <c:v>1.2183361141510831</c:v>
                </c:pt>
                <c:pt idx="558">
                  <c:v>1.2195829805666429</c:v>
                </c:pt>
                <c:pt idx="559">
                  <c:v>1.2208288910890774</c:v>
                </c:pt>
                <c:pt idx="560">
                  <c:v>1.2220738481562003</c:v>
                </c:pt>
                <c:pt idx="561">
                  <c:v>1.2233178541952821</c:v>
                </c:pt>
                <c:pt idx="562">
                  <c:v>1.2245609116230971</c:v>
                </c:pt>
                <c:pt idx="563">
                  <c:v>1.225803022846006</c:v>
                </c:pt>
                <c:pt idx="564">
                  <c:v>1.2270441902600093</c:v>
                </c:pt>
                <c:pt idx="565">
                  <c:v>1.228284416250808</c:v>
                </c:pt>
                <c:pt idx="566">
                  <c:v>1.2295237031938753</c:v>
                </c:pt>
                <c:pt idx="567">
                  <c:v>1.2307620534545105</c:v>
                </c:pt>
                <c:pt idx="568">
                  <c:v>1.2319994693879013</c:v>
                </c:pt>
                <c:pt idx="569">
                  <c:v>1.233235953339189</c:v>
                </c:pt>
                <c:pt idx="570">
                  <c:v>1.2344715076435271</c:v>
                </c:pt>
                <c:pt idx="571">
                  <c:v>1.2357061346261349</c:v>
                </c:pt>
                <c:pt idx="572">
                  <c:v>1.2369398366023694</c:v>
                </c:pt>
                <c:pt idx="573">
                  <c:v>1.2381726158777717</c:v>
                </c:pt>
                <c:pt idx="574">
                  <c:v>1.2394044747481345</c:v>
                </c:pt>
                <c:pt idx="575">
                  <c:v>1.2406354154995576</c:v>
                </c:pt>
                <c:pt idx="576">
                  <c:v>1.2418654404085028</c:v>
                </c:pt>
                <c:pt idx="577">
                  <c:v>1.2430945517418517</c:v>
                </c:pt>
                <c:pt idx="578">
                  <c:v>1.2443227517569708</c:v>
                </c:pt>
                <c:pt idx="579">
                  <c:v>1.2455500427017541</c:v>
                </c:pt>
                <c:pt idx="580">
                  <c:v>1.2467764268146913</c:v>
                </c:pt>
                <c:pt idx="581">
                  <c:v>1.2480019063249141</c:v>
                </c:pt>
                <c:pt idx="582">
                  <c:v>1.2492264834522566</c:v>
                </c:pt>
                <c:pt idx="583">
                  <c:v>1.2504501604073111</c:v>
                </c:pt>
                <c:pt idx="584">
                  <c:v>1.2516729393914787</c:v>
                </c:pt>
                <c:pt idx="585">
                  <c:v>1.2528948225970205</c:v>
                </c:pt>
                <c:pt idx="586">
                  <c:v>1.2541158122071197</c:v>
                </c:pt>
                <c:pt idx="587">
                  <c:v>1.2553359103959301</c:v>
                </c:pt>
                <c:pt idx="588">
                  <c:v>1.2565551193286248</c:v>
                </c:pt>
                <c:pt idx="589">
                  <c:v>1.2577734411614556</c:v>
                </c:pt>
                <c:pt idx="590">
                  <c:v>1.2589908780417982</c:v>
                </c:pt>
                <c:pt idx="591">
                  <c:v>1.2602074321082091</c:v>
                </c:pt>
                <c:pt idx="592">
                  <c:v>1.2614231054904754</c:v>
                </c:pt>
                <c:pt idx="593">
                  <c:v>1.2626379003096611</c:v>
                </c:pt>
                <c:pt idx="594">
                  <c:v>1.2638518186781647</c:v>
                </c:pt>
                <c:pt idx="595">
                  <c:v>1.2650648626997616</c:v>
                </c:pt>
                <c:pt idx="596">
                  <c:v>1.2662770344696574</c:v>
                </c:pt>
                <c:pt idx="597">
                  <c:v>1.2674883360745421</c:v>
                </c:pt>
                <c:pt idx="598">
                  <c:v>1.2686987695926295</c:v>
                </c:pt>
                <c:pt idx="599">
                  <c:v>1.2699083370937081</c:v>
                </c:pt>
                <c:pt idx="600">
                  <c:v>1.2711170406391976</c:v>
                </c:pt>
                <c:pt idx="601">
                  <c:v>1.2723248822821871</c:v>
                </c:pt>
                <c:pt idx="602">
                  <c:v>1.2735318640674815</c:v>
                </c:pt>
                <c:pt idx="603">
                  <c:v>1.2747379880316583</c:v>
                </c:pt>
                <c:pt idx="604">
                  <c:v>1.2759432562031063</c:v>
                </c:pt>
                <c:pt idx="605">
                  <c:v>1.2771476706020755</c:v>
                </c:pt>
                <c:pt idx="606">
                  <c:v>1.2783512332407214</c:v>
                </c:pt>
                <c:pt idx="607">
                  <c:v>1.2795539461231504</c:v>
                </c:pt>
                <c:pt idx="608">
                  <c:v>1.2807558112454698</c:v>
                </c:pt>
                <c:pt idx="609">
                  <c:v>1.2819568305958235</c:v>
                </c:pt>
                <c:pt idx="610">
                  <c:v>1.2831570061544468</c:v>
                </c:pt>
                <c:pt idx="611">
                  <c:v>1.2843563398937035</c:v>
                </c:pt>
                <c:pt idx="612">
                  <c:v>1.2855548337781375</c:v>
                </c:pt>
                <c:pt idx="613">
                  <c:v>1.2867524897645046</c:v>
                </c:pt>
                <c:pt idx="614">
                  <c:v>1.2879493098018295</c:v>
                </c:pt>
                <c:pt idx="615">
                  <c:v>1.2891452958314393</c:v>
                </c:pt>
                <c:pt idx="616">
                  <c:v>1.2903404497870112</c:v>
                </c:pt>
                <c:pt idx="617">
                  <c:v>1.2915347735946139</c:v>
                </c:pt>
                <c:pt idx="618">
                  <c:v>1.292728269172746</c:v>
                </c:pt>
                <c:pt idx="619">
                  <c:v>1.2939209384323846</c:v>
                </c:pt>
                <c:pt idx="620">
                  <c:v>1.2951127832770239</c:v>
                </c:pt>
                <c:pt idx="621">
                  <c:v>1.2963038056027145</c:v>
                </c:pt>
                <c:pt idx="622">
                  <c:v>1.297494007298104</c:v>
                </c:pt>
                <c:pt idx="623">
                  <c:v>1.2986833902444865</c:v>
                </c:pt>
                <c:pt idx="624">
                  <c:v>1.2998719563158267</c:v>
                </c:pt>
                <c:pt idx="625">
                  <c:v>1.3010597073788199</c:v>
                </c:pt>
                <c:pt idx="626">
                  <c:v>1.3022466452929133</c:v>
                </c:pt>
                <c:pt idx="627">
                  <c:v>1.3034327719103576</c:v>
                </c:pt>
                <c:pt idx="628">
                  <c:v>1.3046180890762433</c:v>
                </c:pt>
                <c:pt idx="629">
                  <c:v>1.3058025986285384</c:v>
                </c:pt>
                <c:pt idx="630">
                  <c:v>1.3069863023981259</c:v>
                </c:pt>
                <c:pt idx="631">
                  <c:v>1.308169202208846</c:v>
                </c:pt>
                <c:pt idx="632">
                  <c:v>1.3093512998775312</c:v>
                </c:pt>
                <c:pt idx="633">
                  <c:v>1.3105325972140487</c:v>
                </c:pt>
                <c:pt idx="634">
                  <c:v>1.311713096021329</c:v>
                </c:pt>
                <c:pt idx="635">
                  <c:v>1.3128927980954128</c:v>
                </c:pt>
                <c:pt idx="636">
                  <c:v>1.3140717052254867</c:v>
                </c:pt>
                <c:pt idx="637">
                  <c:v>1.3152498191939155</c:v>
                </c:pt>
                <c:pt idx="638">
                  <c:v>1.3164271417762783</c:v>
                </c:pt>
                <c:pt idx="639">
                  <c:v>1.3176036747414106</c:v>
                </c:pt>
                <c:pt idx="640">
                  <c:v>1.3187794198514413</c:v>
                </c:pt>
                <c:pt idx="641">
                  <c:v>1.319954378861818</c:v>
                </c:pt>
                <c:pt idx="642">
                  <c:v>1.3211285535213555</c:v>
                </c:pt>
                <c:pt idx="643">
                  <c:v>1.3223019455722587</c:v>
                </c:pt>
                <c:pt idx="644">
                  <c:v>1.3234745567501713</c:v>
                </c:pt>
                <c:pt idx="645">
                  <c:v>1.3246463887842024</c:v>
                </c:pt>
                <c:pt idx="646">
                  <c:v>1.3258174433969567</c:v>
                </c:pt>
                <c:pt idx="647">
                  <c:v>1.3269877223045794</c:v>
                </c:pt>
                <c:pt idx="648">
                  <c:v>1.3281572272167868</c:v>
                </c:pt>
                <c:pt idx="649">
                  <c:v>1.3293259598368954</c:v>
                </c:pt>
                <c:pt idx="650">
                  <c:v>1.3304939218618634</c:v>
                </c:pt>
                <c:pt idx="651">
                  <c:v>1.3316611149823161</c:v>
                </c:pt>
                <c:pt idx="652">
                  <c:v>1.3328275408825858</c:v>
                </c:pt>
                <c:pt idx="653">
                  <c:v>1.3339932012407425</c:v>
                </c:pt>
                <c:pt idx="654">
                  <c:v>1.3351580977286257</c:v>
                </c:pt>
                <c:pt idx="655">
                  <c:v>1.3363222320118762</c:v>
                </c:pt>
                <c:pt idx="656">
                  <c:v>1.337485605749972</c:v>
                </c:pt>
                <c:pt idx="657">
                  <c:v>1.3386482205962607</c:v>
                </c:pt>
                <c:pt idx="658">
                  <c:v>1.3398100781979831</c:v>
                </c:pt>
                <c:pt idx="659">
                  <c:v>1.340971180196318</c:v>
                </c:pt>
                <c:pt idx="660">
                  <c:v>1.342131528226401</c:v>
                </c:pt>
                <c:pt idx="661">
                  <c:v>1.3432911239173659</c:v>
                </c:pt>
                <c:pt idx="662">
                  <c:v>1.3444499688923719</c:v>
                </c:pt>
                <c:pt idx="663">
                  <c:v>1.3456080647686295</c:v>
                </c:pt>
                <c:pt idx="664">
                  <c:v>1.3467654131574387</c:v>
                </c:pt>
                <c:pt idx="665">
                  <c:v>1.3479220156642158</c:v>
                </c:pt>
                <c:pt idx="666">
                  <c:v>1.3490778738885281</c:v>
                </c:pt>
                <c:pt idx="667">
                  <c:v>1.3502329894241156</c:v>
                </c:pt>
                <c:pt idx="668">
                  <c:v>1.3513873638589271</c:v>
                </c:pt>
                <c:pt idx="669">
                  <c:v>1.3525409987751478</c:v>
                </c:pt>
                <c:pt idx="670">
                  <c:v>1.3536938957492324</c:v>
                </c:pt>
                <c:pt idx="671">
                  <c:v>1.3548460563519282</c:v>
                </c:pt>
                <c:pt idx="672">
                  <c:v>1.3559974821483092</c:v>
                </c:pt>
                <c:pt idx="673">
                  <c:v>1.3571481746978002</c:v>
                </c:pt>
                <c:pt idx="674">
                  <c:v>1.3582981355542134</c:v>
                </c:pt>
                <c:pt idx="675">
                  <c:v>1.3594473662657691</c:v>
                </c:pt>
                <c:pt idx="676">
                  <c:v>1.3605958683751258</c:v>
                </c:pt>
                <c:pt idx="677">
                  <c:v>1.3617436434194115</c:v>
                </c:pt>
                <c:pt idx="678">
                  <c:v>1.3628906929302471</c:v>
                </c:pt>
                <c:pt idx="679">
                  <c:v>1.3640370184337824</c:v>
                </c:pt>
                <c:pt idx="680">
                  <c:v>1.3651826214507126</c:v>
                </c:pt>
                <c:pt idx="681">
                  <c:v>1.3663275034963145</c:v>
                </c:pt>
                <c:pt idx="682">
                  <c:v>1.3674716660804653</c:v>
                </c:pt>
                <c:pt idx="683">
                  <c:v>1.3686151107076814</c:v>
                </c:pt>
                <c:pt idx="684">
                  <c:v>1.3697578388771348</c:v>
                </c:pt>
                <c:pt idx="685">
                  <c:v>1.3708998520826845</c:v>
                </c:pt>
                <c:pt idx="686">
                  <c:v>1.3720411518129041</c:v>
                </c:pt>
                <c:pt idx="687">
                  <c:v>1.3731817395511021</c:v>
                </c:pt>
                <c:pt idx="688">
                  <c:v>1.3743216167753587</c:v>
                </c:pt>
                <c:pt idx="689">
                  <c:v>1.3754607849585385</c:v>
                </c:pt>
                <c:pt idx="690">
                  <c:v>1.3765992455683287</c:v>
                </c:pt>
                <c:pt idx="691">
                  <c:v>1.3777370000672569</c:v>
                </c:pt>
                <c:pt idx="692">
                  <c:v>1.3788740499127199</c:v>
                </c:pt>
                <c:pt idx="693">
                  <c:v>1.3800103965570081</c:v>
                </c:pt>
                <c:pt idx="694">
                  <c:v>1.3811460414473318</c:v>
                </c:pt>
                <c:pt idx="695">
                  <c:v>1.3822809860258447</c:v>
                </c:pt>
                <c:pt idx="696">
                  <c:v>1.3834152317296715</c:v>
                </c:pt>
                <c:pt idx="697">
                  <c:v>1.3845487799909271</c:v>
                </c:pt>
                <c:pt idx="698">
                  <c:v>1.3856816322367493</c:v>
                </c:pt>
                <c:pt idx="699">
                  <c:v>1.3868137898893156</c:v>
                </c:pt>
                <c:pt idx="700">
                  <c:v>1.3879452543658692</c:v>
                </c:pt>
                <c:pt idx="701">
                  <c:v>1.3890760270787506</c:v>
                </c:pt>
                <c:pt idx="702">
                  <c:v>1.3902061094354081</c:v>
                </c:pt>
                <c:pt idx="703">
                  <c:v>1.3913355028384347</c:v>
                </c:pt>
                <c:pt idx="704">
                  <c:v>1.392464208685583</c:v>
                </c:pt>
                <c:pt idx="705">
                  <c:v>1.393592228369793</c:v>
                </c:pt>
                <c:pt idx="706">
                  <c:v>1.3947195632792173</c:v>
                </c:pt>
                <c:pt idx="707">
                  <c:v>1.3958462147972344</c:v>
                </c:pt>
                <c:pt idx="708">
                  <c:v>1.3969721843024834</c:v>
                </c:pt>
                <c:pt idx="709">
                  <c:v>1.3980974731688807</c:v>
                </c:pt>
                <c:pt idx="710">
                  <c:v>1.3992220827656474</c:v>
                </c:pt>
                <c:pt idx="711">
                  <c:v>1.4003460144573232</c:v>
                </c:pt>
                <c:pt idx="712">
                  <c:v>1.4014692696038011</c:v>
                </c:pt>
                <c:pt idx="713">
                  <c:v>1.4025918495603376</c:v>
                </c:pt>
                <c:pt idx="714">
                  <c:v>1.4037137556775832</c:v>
                </c:pt>
                <c:pt idx="715">
                  <c:v>1.4048349893016014</c:v>
                </c:pt>
                <c:pt idx="716">
                  <c:v>1.4059555517738944</c:v>
                </c:pt>
                <c:pt idx="717">
                  <c:v>1.4070754444314133</c:v>
                </c:pt>
                <c:pt idx="718">
                  <c:v>1.4081946686065991</c:v>
                </c:pt>
                <c:pt idx="719">
                  <c:v>1.4093132256273815</c:v>
                </c:pt>
                <c:pt idx="720">
                  <c:v>1.4104311168172239</c:v>
                </c:pt>
                <c:pt idx="721">
                  <c:v>1.4115483434951259</c:v>
                </c:pt>
                <c:pt idx="722">
                  <c:v>1.4126649069756503</c:v>
                </c:pt>
                <c:pt idx="723">
                  <c:v>1.4137808085689492</c:v>
                </c:pt>
                <c:pt idx="724">
                  <c:v>1.4148960495807812</c:v>
                </c:pt>
                <c:pt idx="725">
                  <c:v>1.416010631312528</c:v>
                </c:pt>
                <c:pt idx="726">
                  <c:v>1.4171245550612213</c:v>
                </c:pt>
                <c:pt idx="727">
                  <c:v>1.4182378221195642</c:v>
                </c:pt>
                <c:pt idx="728">
                  <c:v>1.4193504337759428</c:v>
                </c:pt>
                <c:pt idx="729">
                  <c:v>1.4204623913144565</c:v>
                </c:pt>
                <c:pt idx="730">
                  <c:v>1.4215736960149294</c:v>
                </c:pt>
                <c:pt idx="731">
                  <c:v>1.4226843491529402</c:v>
                </c:pt>
                <c:pt idx="732">
                  <c:v>1.4237943519998302</c:v>
                </c:pt>
                <c:pt idx="733">
                  <c:v>1.4249037058227378</c:v>
                </c:pt>
                <c:pt idx="734">
                  <c:v>1.4260124118845987</c:v>
                </c:pt>
                <c:pt idx="735">
                  <c:v>1.4271204714441865</c:v>
                </c:pt>
                <c:pt idx="736">
                  <c:v>1.4282278857561184</c:v>
                </c:pt>
                <c:pt idx="737">
                  <c:v>1.4293346560708768</c:v>
                </c:pt>
                <c:pt idx="738">
                  <c:v>1.430440783634835</c:v>
                </c:pt>
                <c:pt idx="739">
                  <c:v>1.4315462696902643</c:v>
                </c:pt>
                <c:pt idx="740">
                  <c:v>1.4326511154753643</c:v>
                </c:pt>
                <c:pt idx="741">
                  <c:v>1.4337553222242787</c:v>
                </c:pt>
                <c:pt idx="742">
                  <c:v>1.4348588911671085</c:v>
                </c:pt>
                <c:pt idx="743">
                  <c:v>1.4359618235299383</c:v>
                </c:pt>
                <c:pt idx="744">
                  <c:v>1.4370641205348511</c:v>
                </c:pt>
                <c:pt idx="745">
                  <c:v>1.4381657833999464</c:v>
                </c:pt>
                <c:pt idx="746">
                  <c:v>1.4392668133393565</c:v>
                </c:pt>
                <c:pt idx="747">
                  <c:v>1.440367211563272</c:v>
                </c:pt>
                <c:pt idx="748">
                  <c:v>1.4414669792779513</c:v>
                </c:pt>
                <c:pt idx="749">
                  <c:v>1.4425661176857463</c:v>
                </c:pt>
                <c:pt idx="750">
                  <c:v>1.4436646279851144</c:v>
                </c:pt>
                <c:pt idx="751">
                  <c:v>1.4447625113706364</c:v>
                </c:pt>
                <c:pt idx="752">
                  <c:v>1.4458597690330404</c:v>
                </c:pt>
                <c:pt idx="753">
                  <c:v>1.4469564021592094</c:v>
                </c:pt>
                <c:pt idx="754">
                  <c:v>1.4480524119322107</c:v>
                </c:pt>
                <c:pt idx="755">
                  <c:v>1.4491477995313025</c:v>
                </c:pt>
                <c:pt idx="756">
                  <c:v>1.4502425661319571</c:v>
                </c:pt>
                <c:pt idx="757">
                  <c:v>1.4513367129058765</c:v>
                </c:pt>
                <c:pt idx="758">
                  <c:v>1.4524302410210108</c:v>
                </c:pt>
                <c:pt idx="759">
                  <c:v>1.4535231516415694</c:v>
                </c:pt>
                <c:pt idx="760">
                  <c:v>1.4546154459280471</c:v>
                </c:pt>
                <c:pt idx="761">
                  <c:v>1.4557071250372353</c:v>
                </c:pt>
                <c:pt idx="762">
                  <c:v>1.4567981901222364</c:v>
                </c:pt>
                <c:pt idx="763">
                  <c:v>1.4578886423324873</c:v>
                </c:pt>
                <c:pt idx="764">
                  <c:v>1.4589784828137704</c:v>
                </c:pt>
                <c:pt idx="765">
                  <c:v>1.4600677127082278</c:v>
                </c:pt>
                <c:pt idx="766">
                  <c:v>1.4611563331543882</c:v>
                </c:pt>
                <c:pt idx="767">
                  <c:v>1.4622443452871703</c:v>
                </c:pt>
                <c:pt idx="768">
                  <c:v>1.46333175023791</c:v>
                </c:pt>
                <c:pt idx="769">
                  <c:v>1.4644185491343653</c:v>
                </c:pt>
                <c:pt idx="770">
                  <c:v>1.4655047431007404</c:v>
                </c:pt>
                <c:pt idx="771">
                  <c:v>1.4665903332577022</c:v>
                </c:pt>
                <c:pt idx="772">
                  <c:v>1.4676753207223885</c:v>
                </c:pt>
                <c:pt idx="773">
                  <c:v>1.4687597066084297</c:v>
                </c:pt>
                <c:pt idx="774">
                  <c:v>1.4698434920259653</c:v>
                </c:pt>
                <c:pt idx="775">
                  <c:v>1.4709266780816526</c:v>
                </c:pt>
                <c:pt idx="776">
                  <c:v>1.4720092658786892</c:v>
                </c:pt>
                <c:pt idx="777">
                  <c:v>1.4730912565168233</c:v>
                </c:pt>
                <c:pt idx="778">
                  <c:v>1.4741726510923725</c:v>
                </c:pt>
                <c:pt idx="779">
                  <c:v>1.4752534506982349</c:v>
                </c:pt>
                <c:pt idx="780">
                  <c:v>1.4763336564239122</c:v>
                </c:pt>
                <c:pt idx="781">
                  <c:v>1.4774132693555104</c:v>
                </c:pt>
                <c:pt idx="782">
                  <c:v>1.4784922905757722</c:v>
                </c:pt>
                <c:pt idx="783">
                  <c:v>1.4795707211640752</c:v>
                </c:pt>
                <c:pt idx="784">
                  <c:v>1.4806485621964591</c:v>
                </c:pt>
                <c:pt idx="785">
                  <c:v>1.4817258147456343</c:v>
                </c:pt>
                <c:pt idx="786">
                  <c:v>1.4828024798809931</c:v>
                </c:pt>
                <c:pt idx="787">
                  <c:v>1.483878558668638</c:v>
                </c:pt>
                <c:pt idx="788">
                  <c:v>1.4849540521713773</c:v>
                </c:pt>
                <c:pt idx="789">
                  <c:v>1.486028961448751</c:v>
                </c:pt>
                <c:pt idx="790">
                  <c:v>1.4871032875570467</c:v>
                </c:pt>
                <c:pt idx="791">
                  <c:v>1.4881770315493057</c:v>
                </c:pt>
                <c:pt idx="792">
                  <c:v>1.4892501944753394</c:v>
                </c:pt>
                <c:pt idx="793">
                  <c:v>1.4903227773817511</c:v>
                </c:pt>
                <c:pt idx="794">
                  <c:v>1.4913947813119381</c:v>
                </c:pt>
                <c:pt idx="795">
                  <c:v>1.492466207306111</c:v>
                </c:pt>
                <c:pt idx="796">
                  <c:v>1.4935370564013113</c:v>
                </c:pt>
                <c:pt idx="797">
                  <c:v>1.4946073296314191</c:v>
                </c:pt>
                <c:pt idx="798">
                  <c:v>1.4956770280271654</c:v>
                </c:pt>
                <c:pt idx="799">
                  <c:v>1.4967461526161583</c:v>
                </c:pt>
                <c:pt idx="800">
                  <c:v>1.4978147044228738</c:v>
                </c:pt>
                <c:pt idx="801">
                  <c:v>1.4988826844686938</c:v>
                </c:pt>
                <c:pt idx="802">
                  <c:v>1.4999500937719032</c:v>
                </c:pt>
                <c:pt idx="803">
                  <c:v>1.5010169333477068</c:v>
                </c:pt>
                <c:pt idx="804">
                  <c:v>1.502083204208247</c:v>
                </c:pt>
                <c:pt idx="805">
                  <c:v>1.5031489073626081</c:v>
                </c:pt>
                <c:pt idx="806">
                  <c:v>1.5042140438168399</c:v>
                </c:pt>
                <c:pt idx="807">
                  <c:v>1.5052786145739641</c:v>
                </c:pt>
                <c:pt idx="808">
                  <c:v>1.5063426206339854</c:v>
                </c:pt>
                <c:pt idx="809">
                  <c:v>1.507406062993909</c:v>
                </c:pt>
                <c:pt idx="810">
                  <c:v>1.5084689426477509</c:v>
                </c:pt>
                <c:pt idx="811">
                  <c:v>1.5095312605865556</c:v>
                </c:pt>
                <c:pt idx="812">
                  <c:v>1.5105930177983957</c:v>
                </c:pt>
                <c:pt idx="813">
                  <c:v>1.5116542152684005</c:v>
                </c:pt>
                <c:pt idx="814">
                  <c:v>1.5127148539787536</c:v>
                </c:pt>
                <c:pt idx="815">
                  <c:v>1.5137749349087222</c:v>
                </c:pt>
                <c:pt idx="816">
                  <c:v>1.5148344590346494</c:v>
                </c:pt>
                <c:pt idx="817">
                  <c:v>1.5158934273299822</c:v>
                </c:pt>
                <c:pt idx="818">
                  <c:v>1.5169518407652769</c:v>
                </c:pt>
                <c:pt idx="819">
                  <c:v>1.5180097003082136</c:v>
                </c:pt>
                <c:pt idx="820">
                  <c:v>1.5190670069236063</c:v>
                </c:pt>
                <c:pt idx="821">
                  <c:v>1.5201237615734136</c:v>
                </c:pt>
                <c:pt idx="822">
                  <c:v>1.5211799652167548</c:v>
                </c:pt>
                <c:pt idx="823">
                  <c:v>1.5222356188099191</c:v>
                </c:pt>
                <c:pt idx="824">
                  <c:v>1.5232907233063777</c:v>
                </c:pt>
                <c:pt idx="825">
                  <c:v>1.5243452796567967</c:v>
                </c:pt>
                <c:pt idx="826">
                  <c:v>1.5253992888090442</c:v>
                </c:pt>
                <c:pt idx="827">
                  <c:v>1.5264527517082103</c:v>
                </c:pt>
                <c:pt idx="828">
                  <c:v>1.5275056692966107</c:v>
                </c:pt>
                <c:pt idx="829">
                  <c:v>1.5285580425137988</c:v>
                </c:pt>
                <c:pt idx="830">
                  <c:v>1.5296098722965836</c:v>
                </c:pt>
                <c:pt idx="831">
                  <c:v>1.530661159579036</c:v>
                </c:pt>
                <c:pt idx="832">
                  <c:v>1.5317119052925006</c:v>
                </c:pt>
                <c:pt idx="833">
                  <c:v>1.5327621103656055</c:v>
                </c:pt>
                <c:pt idx="834">
                  <c:v>1.5338117757242771</c:v>
                </c:pt>
                <c:pt idx="835">
                  <c:v>1.5348609022917494</c:v>
                </c:pt>
                <c:pt idx="836">
                  <c:v>1.5359094909885753</c:v>
                </c:pt>
                <c:pt idx="837">
                  <c:v>1.5369575427326321</c:v>
                </c:pt>
                <c:pt idx="838">
                  <c:v>1.5380050584391465</c:v>
                </c:pt>
                <c:pt idx="839">
                  <c:v>1.5390520390206899</c:v>
                </c:pt>
                <c:pt idx="840">
                  <c:v>1.5400984853871975</c:v>
                </c:pt>
                <c:pt idx="841">
                  <c:v>1.5411443984459765</c:v>
                </c:pt>
                <c:pt idx="842">
                  <c:v>1.5421897791017216</c:v>
                </c:pt>
                <c:pt idx="843">
                  <c:v>1.5432346282565172</c:v>
                </c:pt>
                <c:pt idx="844">
                  <c:v>1.5442789468098517</c:v>
                </c:pt>
                <c:pt idx="845">
                  <c:v>1.5453227356586376</c:v>
                </c:pt>
                <c:pt idx="846">
                  <c:v>1.5463659956971987</c:v>
                </c:pt>
                <c:pt idx="847">
                  <c:v>1.5474087278173112</c:v>
                </c:pt>
                <c:pt idx="848">
                  <c:v>1.5484509329081837</c:v>
                </c:pt>
                <c:pt idx="849">
                  <c:v>1.5494926118564918</c:v>
                </c:pt>
                <c:pt idx="850">
                  <c:v>1.5505337655463722</c:v>
                </c:pt>
                <c:pt idx="851">
                  <c:v>1.5515743948594392</c:v>
                </c:pt>
                <c:pt idx="852">
                  <c:v>1.552614500674802</c:v>
                </c:pt>
                <c:pt idx="853">
                  <c:v>1.553654083869056</c:v>
                </c:pt>
                <c:pt idx="854">
                  <c:v>1.5546931453163146</c:v>
                </c:pt>
                <c:pt idx="855">
                  <c:v>1.5557316858882004</c:v>
                </c:pt>
                <c:pt idx="856">
                  <c:v>1.5567697064538697</c:v>
                </c:pt>
                <c:pt idx="857">
                  <c:v>1.557807207880014</c:v>
                </c:pt>
                <c:pt idx="858">
                  <c:v>1.5588441910308712</c:v>
                </c:pt>
                <c:pt idx="859">
                  <c:v>1.5598806567682384</c:v>
                </c:pt>
                <c:pt idx="860">
                  <c:v>1.5609166059514765</c:v>
                </c:pt>
                <c:pt idx="861">
                  <c:v>1.5619520394375248</c:v>
                </c:pt>
                <c:pt idx="862">
                  <c:v>1.5629869580809099</c:v>
                </c:pt>
                <c:pt idx="863">
                  <c:v>1.564021362733754</c:v>
                </c:pt>
                <c:pt idx="864">
                  <c:v>1.5650552542457792</c:v>
                </c:pt>
                <c:pt idx="865">
                  <c:v>1.5660886334643309</c:v>
                </c:pt>
                <c:pt idx="866">
                  <c:v>1.5671215012343738</c:v>
                </c:pt>
                <c:pt idx="867">
                  <c:v>1.5681538583985037</c:v>
                </c:pt>
                <c:pt idx="868">
                  <c:v>1.5691857057969649</c:v>
                </c:pt>
                <c:pt idx="869">
                  <c:v>1.5702170442676509</c:v>
                </c:pt>
                <c:pt idx="870">
                  <c:v>1.5712478746461158</c:v>
                </c:pt>
                <c:pt idx="871">
                  <c:v>1.5722781977655897</c:v>
                </c:pt>
                <c:pt idx="872">
                  <c:v>1.5733080144569751</c:v>
                </c:pt>
                <c:pt idx="873">
                  <c:v>1.5743373255488693</c:v>
                </c:pt>
                <c:pt idx="874">
                  <c:v>1.5753661318675647</c:v>
                </c:pt>
                <c:pt idx="875">
                  <c:v>1.5763944342370593</c:v>
                </c:pt>
                <c:pt idx="876">
                  <c:v>1.5774222334790728</c:v>
                </c:pt>
                <c:pt idx="877">
                  <c:v>1.5784495304130424</c:v>
                </c:pt>
                <c:pt idx="878">
                  <c:v>1.5794763258561468</c:v>
                </c:pt>
                <c:pt idx="879">
                  <c:v>1.5805026206233028</c:v>
                </c:pt>
                <c:pt idx="880">
                  <c:v>1.5815284155271769</c:v>
                </c:pt>
                <c:pt idx="881">
                  <c:v>1.5825537113782</c:v>
                </c:pt>
                <c:pt idx="882">
                  <c:v>1.5835785089845713</c:v>
                </c:pt>
                <c:pt idx="883">
                  <c:v>1.5846028091522637</c:v>
                </c:pt>
                <c:pt idx="884">
                  <c:v>1.5856266126850402</c:v>
                </c:pt>
                <c:pt idx="885">
                  <c:v>1.5866499203844597</c:v>
                </c:pt>
                <c:pt idx="886">
                  <c:v>1.5876727330498812</c:v>
                </c:pt>
                <c:pt idx="887">
                  <c:v>1.5886950514784739</c:v>
                </c:pt>
                <c:pt idx="888">
                  <c:v>1.5897168764652305</c:v>
                </c:pt>
                <c:pt idx="889">
                  <c:v>1.5907382088029745</c:v>
                </c:pt>
                <c:pt idx="890">
                  <c:v>1.5917590492823617</c:v>
                </c:pt>
                <c:pt idx="891">
                  <c:v>1.5927793986918928</c:v>
                </c:pt>
                <c:pt idx="892">
                  <c:v>1.5937992578179279</c:v>
                </c:pt>
                <c:pt idx="893">
                  <c:v>1.5948186274446829</c:v>
                </c:pt>
                <c:pt idx="894">
                  <c:v>1.5958375083542482</c:v>
                </c:pt>
                <c:pt idx="895">
                  <c:v>1.5968559013265877</c:v>
                </c:pt>
                <c:pt idx="896">
                  <c:v>1.5978738071395568</c:v>
                </c:pt>
                <c:pt idx="897">
                  <c:v>1.5988912265689017</c:v>
                </c:pt>
                <c:pt idx="898">
                  <c:v>1.5999081603882721</c:v>
                </c:pt>
                <c:pt idx="899">
                  <c:v>1.6009246093692275</c:v>
                </c:pt>
                <c:pt idx="900">
                  <c:v>1.6019405742812478</c:v>
                </c:pt>
                <c:pt idx="901">
                  <c:v>1.6029560558917364</c:v>
                </c:pt>
                <c:pt idx="902">
                  <c:v>1.6039710549660329</c:v>
                </c:pt>
                <c:pt idx="903">
                  <c:v>1.6049855722674182</c:v>
                </c:pt>
                <c:pt idx="904">
                  <c:v>1.6059996085571246</c:v>
                </c:pt>
                <c:pt idx="905">
                  <c:v>1.6070131645943384</c:v>
                </c:pt>
                <c:pt idx="906">
                  <c:v>1.6080262411362143</c:v>
                </c:pt>
                <c:pt idx="907">
                  <c:v>1.6090388389378811</c:v>
                </c:pt>
                <c:pt idx="908">
                  <c:v>1.610050958752441</c:v>
                </c:pt>
                <c:pt idx="909">
                  <c:v>1.6110626013309954</c:v>
                </c:pt>
                <c:pt idx="910">
                  <c:v>1.6120737674226318</c:v>
                </c:pt>
                <c:pt idx="911">
                  <c:v>1.6130844577744503</c:v>
                </c:pt>
                <c:pt idx="912">
                  <c:v>1.61409467313155</c:v>
                </c:pt>
                <c:pt idx="913">
                  <c:v>1.6151044142370596</c:v>
                </c:pt>
                <c:pt idx="914">
                  <c:v>1.6161136818321298</c:v>
                </c:pt>
                <c:pt idx="915">
                  <c:v>1.6171224766559407</c:v>
                </c:pt>
                <c:pt idx="916">
                  <c:v>1.6181307994457186</c:v>
                </c:pt>
                <c:pt idx="917">
                  <c:v>1.6191386509367343</c:v>
                </c:pt>
                <c:pt idx="918">
                  <c:v>1.6201460318623133</c:v>
                </c:pt>
                <c:pt idx="919">
                  <c:v>1.6211529429538478</c:v>
                </c:pt>
                <c:pt idx="920">
                  <c:v>1.6221593849407963</c:v>
                </c:pt>
                <c:pt idx="921">
                  <c:v>1.6231653585506927</c:v>
                </c:pt>
                <c:pt idx="922">
                  <c:v>1.6241708645091573</c:v>
                </c:pt>
                <c:pt idx="923">
                  <c:v>1.6251759035399012</c:v>
                </c:pt>
                <c:pt idx="924">
                  <c:v>1.6261804763647367</c:v>
                </c:pt>
                <c:pt idx="925">
                  <c:v>1.6271845837035723</c:v>
                </c:pt>
                <c:pt idx="926">
                  <c:v>1.6281882262744394</c:v>
                </c:pt>
                <c:pt idx="927">
                  <c:v>1.6291914047934819</c:v>
                </c:pt>
                <c:pt idx="928">
                  <c:v>1.6301941199749703</c:v>
                </c:pt>
                <c:pt idx="929">
                  <c:v>1.6311963725313139</c:v>
                </c:pt>
                <c:pt idx="930">
                  <c:v>1.6321981631730511</c:v>
                </c:pt>
                <c:pt idx="931">
                  <c:v>1.6331994926088802</c:v>
                </c:pt>
                <c:pt idx="932">
                  <c:v>1.6342003615456437</c:v>
                </c:pt>
                <c:pt idx="933">
                  <c:v>1.6352007706883478</c:v>
                </c:pt>
                <c:pt idx="934">
                  <c:v>1.6362007207401663</c:v>
                </c:pt>
                <c:pt idx="935">
                  <c:v>1.6372002124024452</c:v>
                </c:pt>
                <c:pt idx="936">
                  <c:v>1.6381992463747106</c:v>
                </c:pt>
                <c:pt idx="937">
                  <c:v>1.6391978233546816</c:v>
                </c:pt>
                <c:pt idx="938">
                  <c:v>1.6401959440382627</c:v>
                </c:pt>
                <c:pt idx="939">
                  <c:v>1.6411936091195651</c:v>
                </c:pt>
                <c:pt idx="940">
                  <c:v>1.6421908192909047</c:v>
                </c:pt>
                <c:pt idx="941">
                  <c:v>1.6431875752428078</c:v>
                </c:pt>
                <c:pt idx="942">
                  <c:v>1.6441838776640285</c:v>
                </c:pt>
                <c:pt idx="943">
                  <c:v>1.6451797272415414</c:v>
                </c:pt>
                <c:pt idx="944">
                  <c:v>1.6461751246605554</c:v>
                </c:pt>
                <c:pt idx="945">
                  <c:v>1.6471700706045189</c:v>
                </c:pt>
                <c:pt idx="946">
                  <c:v>1.6481645657551258</c:v>
                </c:pt>
                <c:pt idx="947">
                  <c:v>1.6491586107923231</c:v>
                </c:pt>
                <c:pt idx="948">
                  <c:v>1.6501522063943155</c:v>
                </c:pt>
                <c:pt idx="949">
                  <c:v>1.6511453532375713</c:v>
                </c:pt>
                <c:pt idx="950">
                  <c:v>1.6521380519968329</c:v>
                </c:pt>
                <c:pt idx="951">
                  <c:v>1.6531303033451172</c:v>
                </c:pt>
                <c:pt idx="952">
                  <c:v>1.6541221079537243</c:v>
                </c:pt>
                <c:pt idx="953">
                  <c:v>1.655113466492246</c:v>
                </c:pt>
                <c:pt idx="954">
                  <c:v>1.6561043796285666</c:v>
                </c:pt>
                <c:pt idx="955">
                  <c:v>1.6570948480288756</c:v>
                </c:pt>
                <c:pt idx="956">
                  <c:v>1.6580848723576702</c:v>
                </c:pt>
                <c:pt idx="957">
                  <c:v>1.6590744532777606</c:v>
                </c:pt>
                <c:pt idx="958">
                  <c:v>1.6600635914502737</c:v>
                </c:pt>
                <c:pt idx="959">
                  <c:v>1.6610522875346687</c:v>
                </c:pt>
                <c:pt idx="960">
                  <c:v>1.6620405421887319</c:v>
                </c:pt>
                <c:pt idx="961">
                  <c:v>1.6630283560685903</c:v>
                </c:pt>
                <c:pt idx="962">
                  <c:v>1.6640157298287142</c:v>
                </c:pt>
                <c:pt idx="963">
                  <c:v>1.6650026641219222</c:v>
                </c:pt>
                <c:pt idx="964">
                  <c:v>1.6659891595993921</c:v>
                </c:pt>
                <c:pt idx="965">
                  <c:v>1.6669752169106582</c:v>
                </c:pt>
                <c:pt idx="966">
                  <c:v>1.6679608367036236</c:v>
                </c:pt>
                <c:pt idx="967">
                  <c:v>1.6689460196245696</c:v>
                </c:pt>
                <c:pt idx="968">
                  <c:v>1.6699307663181497</c:v>
                </c:pt>
                <c:pt idx="969">
                  <c:v>1.6709150774274053</c:v>
                </c:pt>
                <c:pt idx="970">
                  <c:v>1.6718989535937676</c:v>
                </c:pt>
                <c:pt idx="971">
                  <c:v>1.6728823954570631</c:v>
                </c:pt>
                <c:pt idx="972">
                  <c:v>1.6738654036555189</c:v>
                </c:pt>
                <c:pt idx="973">
                  <c:v>1.6748479788257735</c:v>
                </c:pt>
                <c:pt idx="974">
                  <c:v>1.6758301216028748</c:v>
                </c:pt>
                <c:pt idx="975">
                  <c:v>1.6768118326202892</c:v>
                </c:pt>
                <c:pt idx="976">
                  <c:v>1.6777931125099084</c:v>
                </c:pt>
                <c:pt idx="977">
                  <c:v>1.6787739619020532</c:v>
                </c:pt>
                <c:pt idx="978">
                  <c:v>1.6797543814254785</c:v>
                </c:pt>
                <c:pt idx="979">
                  <c:v>1.6807343717073819</c:v>
                </c:pt>
                <c:pt idx="980">
                  <c:v>1.6817139333734044</c:v>
                </c:pt>
                <c:pt idx="981">
                  <c:v>1.6826930670476408</c:v>
                </c:pt>
                <c:pt idx="982">
                  <c:v>1.683671773352639</c:v>
                </c:pt>
                <c:pt idx="983">
                  <c:v>1.6846500529094155</c:v>
                </c:pt>
                <c:pt idx="984">
                  <c:v>1.6856279063374489</c:v>
                </c:pt>
                <c:pt idx="985">
                  <c:v>1.6866053342546901</c:v>
                </c:pt>
                <c:pt idx="986">
                  <c:v>1.6875823372775731</c:v>
                </c:pt>
                <c:pt idx="987">
                  <c:v>1.6885589160210117</c:v>
                </c:pt>
                <c:pt idx="988">
                  <c:v>1.6895350710984101</c:v>
                </c:pt>
                <c:pt idx="989">
                  <c:v>1.6905108031216618</c:v>
                </c:pt>
                <c:pt idx="990">
                  <c:v>1.6914861127011687</c:v>
                </c:pt>
                <c:pt idx="991">
                  <c:v>1.6924610004458303</c:v>
                </c:pt>
                <c:pt idx="992">
                  <c:v>1.6934354669630547</c:v>
                </c:pt>
                <c:pt idx="993">
                  <c:v>1.6944095128587695</c:v>
                </c:pt>
                <c:pt idx="994">
                  <c:v>1.6953831387374185</c:v>
                </c:pt>
                <c:pt idx="995">
                  <c:v>1.6963563452019719</c:v>
                </c:pt>
                <c:pt idx="996">
                  <c:v>1.6973291328539304</c:v>
                </c:pt>
                <c:pt idx="997">
                  <c:v>1.6983015022933299</c:v>
                </c:pt>
                <c:pt idx="998">
                  <c:v>1.6992734541187444</c:v>
                </c:pt>
                <c:pt idx="999">
                  <c:v>1.7002449889272933</c:v>
                </c:pt>
                <c:pt idx="1000">
                  <c:v>1.7012161073146459</c:v>
                </c:pt>
                <c:pt idx="1001">
                  <c:v>1.7021868098750297</c:v>
                </c:pt>
                <c:pt idx="1002">
                  <c:v>1.7031570972012295</c:v>
                </c:pt>
                <c:pt idx="1003">
                  <c:v>1.7041269698845971</c:v>
                </c:pt>
                <c:pt idx="1004">
                  <c:v>1.7050964285150485</c:v>
                </c:pt>
                <c:pt idx="1005">
                  <c:v>1.7060654736810825</c:v>
                </c:pt>
                <c:pt idx="1006">
                  <c:v>1.7070341059697689</c:v>
                </c:pt>
                <c:pt idx="1007">
                  <c:v>1.7080023259667705</c:v>
                </c:pt>
                <c:pt idx="1008">
                  <c:v>1.7089701342563335</c:v>
                </c:pt>
                <c:pt idx="1009">
                  <c:v>1.7099375314212977</c:v>
                </c:pt>
                <c:pt idx="1010">
                  <c:v>1.7109045180431071</c:v>
                </c:pt>
                <c:pt idx="1011">
                  <c:v>1.7118710947018041</c:v>
                </c:pt>
                <c:pt idx="1012">
                  <c:v>1.712837261976041</c:v>
                </c:pt>
                <c:pt idx="1013">
                  <c:v>1.7138030204430814</c:v>
                </c:pt>
                <c:pt idx="1014">
                  <c:v>1.7147683706788113</c:v>
                </c:pt>
                <c:pt idx="1015">
                  <c:v>1.7157333132577341</c:v>
                </c:pt>
                <c:pt idx="1016">
                  <c:v>1.7166978487529825</c:v>
                </c:pt>
                <c:pt idx="1017">
                  <c:v>1.7176619777363187</c:v>
                </c:pt>
                <c:pt idx="1018">
                  <c:v>1.7186257007781465</c:v>
                </c:pt>
                <c:pt idx="1019">
                  <c:v>1.7195890184475005</c:v>
                </c:pt>
                <c:pt idx="1020">
                  <c:v>1.7205519313120718</c:v>
                </c:pt>
                <c:pt idx="1021">
                  <c:v>1.7215144399381936</c:v>
                </c:pt>
                <c:pt idx="1022">
                  <c:v>1.7224765448908577</c:v>
                </c:pt>
                <c:pt idx="1023">
                  <c:v>1.7234382467337135</c:v>
                </c:pt>
                <c:pt idx="1024">
                  <c:v>1.7243995460290726</c:v>
                </c:pt>
                <c:pt idx="1025">
                  <c:v>1.7253604433379137</c:v>
                </c:pt>
                <c:pt idx="1026">
                  <c:v>1.7263209392198942</c:v>
                </c:pt>
                <c:pt idx="1027">
                  <c:v>1.7272810342333416</c:v>
                </c:pt>
                <c:pt idx="1028">
                  <c:v>1.7282407289352646</c:v>
                </c:pt>
                <c:pt idx="1029">
                  <c:v>1.729200023881365</c:v>
                </c:pt>
                <c:pt idx="1030">
                  <c:v>1.7301589196260243</c:v>
                </c:pt>
                <c:pt idx="1031">
                  <c:v>1.7311174167223258</c:v>
                </c:pt>
                <c:pt idx="1032">
                  <c:v>1.7320755157220473</c:v>
                </c:pt>
                <c:pt idx="1033">
                  <c:v>1.7330332171756713</c:v>
                </c:pt>
                <c:pt idx="1034">
                  <c:v>1.7339905216323868</c:v>
                </c:pt>
                <c:pt idx="1035">
                  <c:v>1.734947429640098</c:v>
                </c:pt>
                <c:pt idx="1036">
                  <c:v>1.7359039417454194</c:v>
                </c:pt>
                <c:pt idx="1037">
                  <c:v>1.7368600584936902</c:v>
                </c:pt>
                <c:pt idx="1038">
                  <c:v>1.7378157804289684</c:v>
                </c:pt>
                <c:pt idx="1039">
                  <c:v>1.7387711080940449</c:v>
                </c:pt>
                <c:pt idx="1040">
                  <c:v>1.7397260420304421</c:v>
                </c:pt>
                <c:pt idx="1041">
                  <c:v>1.740680582778422</c:v>
                </c:pt>
                <c:pt idx="1042">
                  <c:v>1.7416347308769813</c:v>
                </c:pt>
                <c:pt idx="1043">
                  <c:v>1.7425884868638684</c:v>
                </c:pt>
                <c:pt idx="1044">
                  <c:v>1.7435418512755747</c:v>
                </c:pt>
                <c:pt idx="1045">
                  <c:v>1.7444948246473515</c:v>
                </c:pt>
                <c:pt idx="1046">
                  <c:v>1.7454474075132029</c:v>
                </c:pt>
                <c:pt idx="1047">
                  <c:v>1.7463996004058953</c:v>
                </c:pt>
                <c:pt idx="1048">
                  <c:v>1.7473514038569637</c:v>
                </c:pt>
                <c:pt idx="1049">
                  <c:v>1.748302818396708</c:v>
                </c:pt>
                <c:pt idx="1050">
                  <c:v>1.749253844554207</c:v>
                </c:pt>
                <c:pt idx="1051">
                  <c:v>1.7502044828573109</c:v>
                </c:pt>
                <c:pt idx="1052">
                  <c:v>1.7511547338326561</c:v>
                </c:pt>
                <c:pt idx="1053">
                  <c:v>1.7521045980056642</c:v>
                </c:pt>
                <c:pt idx="1054">
                  <c:v>1.7530540759005449</c:v>
                </c:pt>
                <c:pt idx="1055">
                  <c:v>1.7540031680403012</c:v>
                </c:pt>
                <c:pt idx="1056">
                  <c:v>1.7549518749467363</c:v>
                </c:pt>
                <c:pt idx="1057">
                  <c:v>1.7559001971404495</c:v>
                </c:pt>
                <c:pt idx="1058">
                  <c:v>1.7568481351408527</c:v>
                </c:pt>
                <c:pt idx="1059">
                  <c:v>1.7577956894661575</c:v>
                </c:pt>
                <c:pt idx="1060">
                  <c:v>1.7587428606333986</c:v>
                </c:pt>
                <c:pt idx="1061">
                  <c:v>1.7596896491584146</c:v>
                </c:pt>
                <c:pt idx="1062">
                  <c:v>1.7606360555558793</c:v>
                </c:pt>
                <c:pt idx="1063">
                  <c:v>1.7615820803392825</c:v>
                </c:pt>
                <c:pt idx="1064">
                  <c:v>1.7625277240209434</c:v>
                </c:pt>
                <c:pt idx="1065">
                  <c:v>1.7634729871120089</c:v>
                </c:pt>
                <c:pt idx="1066">
                  <c:v>1.7644178701224698</c:v>
                </c:pt>
                <c:pt idx="1067">
                  <c:v>1.7653623735611528</c:v>
                </c:pt>
                <c:pt idx="1068">
                  <c:v>1.7663064979357219</c:v>
                </c:pt>
                <c:pt idx="1069">
                  <c:v>1.7672502437526989</c:v>
                </c:pt>
                <c:pt idx="1070">
                  <c:v>1.7681936115174492</c:v>
                </c:pt>
                <c:pt idx="1071">
                  <c:v>1.769136601734193</c:v>
                </c:pt>
                <c:pt idx="1072">
                  <c:v>1.7700792149060076</c:v>
                </c:pt>
                <c:pt idx="1073">
                  <c:v>1.7710214515348364</c:v>
                </c:pt>
                <c:pt idx="1074">
                  <c:v>1.7719633121214813</c:v>
                </c:pt>
                <c:pt idx="1075">
                  <c:v>1.7729047971656171</c:v>
                </c:pt>
                <c:pt idx="1076">
                  <c:v>1.7738459071657917</c:v>
                </c:pt>
                <c:pt idx="1077">
                  <c:v>1.7747866426194281</c:v>
                </c:pt>
                <c:pt idx="1078">
                  <c:v>1.7757270040228244</c:v>
                </c:pt>
                <c:pt idx="1079">
                  <c:v>1.7766669918711731</c:v>
                </c:pt>
                <c:pt idx="1080">
                  <c:v>1.7776066066585383</c:v>
                </c:pt>
                <c:pt idx="1081">
                  <c:v>1.7785458488778849</c:v>
                </c:pt>
                <c:pt idx="1082">
                  <c:v>1.7794847190210692</c:v>
                </c:pt>
                <c:pt idx="1083">
                  <c:v>1.7804232175788441</c:v>
                </c:pt>
                <c:pt idx="1084">
                  <c:v>1.7813613450408612</c:v>
                </c:pt>
                <c:pt idx="1085">
                  <c:v>1.7822991018956809</c:v>
                </c:pt>
                <c:pt idx="1086">
                  <c:v>1.7832364886307643</c:v>
                </c:pt>
                <c:pt idx="1087">
                  <c:v>1.7841735057324943</c:v>
                </c:pt>
                <c:pt idx="1088">
                  <c:v>1.7851101536861544</c:v>
                </c:pt>
                <c:pt idx="1089">
                  <c:v>1.7860464329759589</c:v>
                </c:pt>
                <c:pt idx="1090">
                  <c:v>1.786982344085033</c:v>
                </c:pt>
                <c:pt idx="1091">
                  <c:v>1.7879178874954365</c:v>
                </c:pt>
                <c:pt idx="1092">
                  <c:v>1.7888530636881494</c:v>
                </c:pt>
                <c:pt idx="1093">
                  <c:v>1.7897878731430856</c:v>
                </c:pt>
                <c:pt idx="1094">
                  <c:v>1.7907223163390951</c:v>
                </c:pt>
                <c:pt idx="1095">
                  <c:v>1.7916563937539645</c:v>
                </c:pt>
                <c:pt idx="1096">
                  <c:v>1.7925901058644236</c:v>
                </c:pt>
                <c:pt idx="1097">
                  <c:v>1.7935234531461406</c:v>
                </c:pt>
                <c:pt idx="1098">
                  <c:v>1.7944564360737447</c:v>
                </c:pt>
                <c:pt idx="1099">
                  <c:v>1.795389055120804</c:v>
                </c:pt>
                <c:pt idx="1100">
                  <c:v>1.7963213107598466</c:v>
                </c:pt>
                <c:pt idx="1101">
                  <c:v>1.7972532034623572</c:v>
                </c:pt>
                <c:pt idx="1102">
                  <c:v>1.7981847336987833</c:v>
                </c:pt>
                <c:pt idx="1103">
                  <c:v>1.7991159019385352</c:v>
                </c:pt>
                <c:pt idx="1104">
                  <c:v>1.8000467086499878</c:v>
                </c:pt>
                <c:pt idx="1105">
                  <c:v>1.8009771543004935</c:v>
                </c:pt>
                <c:pt idx="1106">
                  <c:v>1.8019072393563746</c:v>
                </c:pt>
                <c:pt idx="1107">
                  <c:v>1.8028369642829287</c:v>
                </c:pt>
                <c:pt idx="1108">
                  <c:v>1.8037663295444395</c:v>
                </c:pt>
                <c:pt idx="1109">
                  <c:v>1.8046953356041655</c:v>
                </c:pt>
                <c:pt idx="1110">
                  <c:v>1.8056239829243632</c:v>
                </c:pt>
                <c:pt idx="1111">
                  <c:v>1.8065522719662659</c:v>
                </c:pt>
                <c:pt idx="1112">
                  <c:v>1.8074802031901098</c:v>
                </c:pt>
                <c:pt idx="1113">
                  <c:v>1.8084077770551235</c:v>
                </c:pt>
                <c:pt idx="1114">
                  <c:v>1.8093349940195345</c:v>
                </c:pt>
                <c:pt idx="1115">
                  <c:v>1.8102618545405704</c:v>
                </c:pt>
                <c:pt idx="1116">
                  <c:v>1.8111883590744673</c:v>
                </c:pt>
                <c:pt idx="1117">
                  <c:v>1.812114508076468</c:v>
                </c:pt>
                <c:pt idx="1118">
                  <c:v>1.8130403020008268</c:v>
                </c:pt>
                <c:pt idx="1119">
                  <c:v>1.8139657413008101</c:v>
                </c:pt>
                <c:pt idx="1120">
                  <c:v>1.8148908264287078</c:v>
                </c:pt>
                <c:pt idx="1121">
                  <c:v>1.8158155578358204</c:v>
                </c:pt>
                <c:pt idx="1122">
                  <c:v>1.8167399359724816</c:v>
                </c:pt>
                <c:pt idx="1123">
                  <c:v>1.817663961288043</c:v>
                </c:pt>
                <c:pt idx="1124">
                  <c:v>1.8185876342308933</c:v>
                </c:pt>
                <c:pt idx="1125">
                  <c:v>1.8195109552484465</c:v>
                </c:pt>
                <c:pt idx="1126">
                  <c:v>1.8204339247871559</c:v>
                </c:pt>
                <c:pt idx="1127">
                  <c:v>1.8213565432925118</c:v>
                </c:pt>
                <c:pt idx="1128">
                  <c:v>1.8222788112090438</c:v>
                </c:pt>
                <c:pt idx="1129">
                  <c:v>1.8232007289803285</c:v>
                </c:pt>
                <c:pt idx="1130">
                  <c:v>1.8241222970489863</c:v>
                </c:pt>
                <c:pt idx="1131">
                  <c:v>1.8250435158566896</c:v>
                </c:pt>
                <c:pt idx="1132">
                  <c:v>1.8259643858441614</c:v>
                </c:pt>
                <c:pt idx="1133">
                  <c:v>1.8268849074511826</c:v>
                </c:pt>
                <c:pt idx="1134">
                  <c:v>1.8278050811165891</c:v>
                </c:pt>
                <c:pt idx="1135">
                  <c:v>1.828724907278283</c:v>
                </c:pt>
                <c:pt idx="1136">
                  <c:v>1.8296443863732212</c:v>
                </c:pt>
                <c:pt idx="1137">
                  <c:v>1.8305635188374412</c:v>
                </c:pt>
                <c:pt idx="1138">
                  <c:v>1.8314823051060365</c:v>
                </c:pt>
                <c:pt idx="1139">
                  <c:v>1.8324007456131797</c:v>
                </c:pt>
                <c:pt idx="1140">
                  <c:v>1.8333188407921202</c:v>
                </c:pt>
                <c:pt idx="1141">
                  <c:v>1.8342365910751812</c:v>
                </c:pt>
                <c:pt idx="1142">
                  <c:v>1.8351539968937653</c:v>
                </c:pt>
                <c:pt idx="1143">
                  <c:v>1.8360710586783651</c:v>
                </c:pt>
                <c:pt idx="1144">
                  <c:v>1.8369877768585565</c:v>
                </c:pt>
                <c:pt idx="1145">
                  <c:v>1.8379041518630033</c:v>
                </c:pt>
                <c:pt idx="1146">
                  <c:v>1.8388201841194594</c:v>
                </c:pt>
                <c:pt idx="1147">
                  <c:v>1.8397358740547778</c:v>
                </c:pt>
                <c:pt idx="1148">
                  <c:v>1.8406512220949021</c:v>
                </c:pt>
                <c:pt idx="1149">
                  <c:v>1.8415662286648842</c:v>
                </c:pt>
                <c:pt idx="1150">
                  <c:v>1.8424808941888722</c:v>
                </c:pt>
                <c:pt idx="1151">
                  <c:v>1.8433952190901193</c:v>
                </c:pt>
                <c:pt idx="1152">
                  <c:v>1.8443092037909901</c:v>
                </c:pt>
                <c:pt idx="1153">
                  <c:v>1.8452228487129574</c:v>
                </c:pt>
                <c:pt idx="1154">
                  <c:v>1.8461361542766077</c:v>
                </c:pt>
                <c:pt idx="1155">
                  <c:v>1.8470491209016446</c:v>
                </c:pt>
                <c:pt idx="1156">
                  <c:v>1.8479617490068878</c:v>
                </c:pt>
                <c:pt idx="1157">
                  <c:v>1.848874039010278</c:v>
                </c:pt>
                <c:pt idx="1158">
                  <c:v>1.849785991328881</c:v>
                </c:pt>
                <c:pt idx="1159">
                  <c:v>1.8506976063788871</c:v>
                </c:pt>
                <c:pt idx="1160">
                  <c:v>1.8516088845756198</c:v>
                </c:pt>
                <c:pt idx="1161">
                  <c:v>1.8525198263335256</c:v>
                </c:pt>
                <c:pt idx="1162">
                  <c:v>1.8534304320661958</c:v>
                </c:pt>
                <c:pt idx="1163">
                  <c:v>1.8543407021863483</c:v>
                </c:pt>
                <c:pt idx="1164">
                  <c:v>1.8552506371058444</c:v>
                </c:pt>
                <c:pt idx="1165">
                  <c:v>1.8561602372356854</c:v>
                </c:pt>
                <c:pt idx="1166">
                  <c:v>1.85706950298602</c:v>
                </c:pt>
                <c:pt idx="1167">
                  <c:v>1.8579784347661421</c:v>
                </c:pt>
                <c:pt idx="1168">
                  <c:v>1.8588870329844924</c:v>
                </c:pt>
                <c:pt idx="1169">
                  <c:v>1.8597952980486627</c:v>
                </c:pt>
                <c:pt idx="1170">
                  <c:v>1.8607032303654034</c:v>
                </c:pt>
                <c:pt idx="1171">
                  <c:v>1.8616108303406194</c:v>
                </c:pt>
                <c:pt idx="1172">
                  <c:v>1.8625180983793705</c:v>
                </c:pt>
                <c:pt idx="1173">
                  <c:v>1.8634250348858838</c:v>
                </c:pt>
                <c:pt idx="1174">
                  <c:v>1.8643316402635495</c:v>
                </c:pt>
                <c:pt idx="1175">
                  <c:v>1.8652379149149179</c:v>
                </c:pt>
                <c:pt idx="1176">
                  <c:v>1.8661438592417199</c:v>
                </c:pt>
                <c:pt idx="1177">
                  <c:v>1.867049473644844</c:v>
                </c:pt>
                <c:pt idx="1178">
                  <c:v>1.8679547585243612</c:v>
                </c:pt>
                <c:pt idx="1179">
                  <c:v>1.8688597142795169</c:v>
                </c:pt>
                <c:pt idx="1180">
                  <c:v>1.8697643413087335</c:v>
                </c:pt>
                <c:pt idx="1181">
                  <c:v>1.870668640009616</c:v>
                </c:pt>
                <c:pt idx="1182">
                  <c:v>1.8715726107789497</c:v>
                </c:pt>
                <c:pt idx="1183">
                  <c:v>1.872476254012706</c:v>
                </c:pt>
                <c:pt idx="1184">
                  <c:v>1.8733795701060505</c:v>
                </c:pt>
                <c:pt idx="1185">
                  <c:v>1.8742825594533279</c:v>
                </c:pt>
                <c:pt idx="1186">
                  <c:v>1.8751852224480863</c:v>
                </c:pt>
                <c:pt idx="1187">
                  <c:v>1.8760875594830591</c:v>
                </c:pt>
                <c:pt idx="1188">
                  <c:v>1.876989570950186</c:v>
                </c:pt>
                <c:pt idx="1189">
                  <c:v>1.8778912572406006</c:v>
                </c:pt>
                <c:pt idx="1190">
                  <c:v>1.8787926187446409</c:v>
                </c:pt>
                <c:pt idx="1191">
                  <c:v>1.8796936558518451</c:v>
                </c:pt>
                <c:pt idx="1192">
                  <c:v>1.8805943689509632</c:v>
                </c:pt>
                <c:pt idx="1193">
                  <c:v>1.8814947584299502</c:v>
                </c:pt>
                <c:pt idx="1194">
                  <c:v>1.8823948246759747</c:v>
                </c:pt>
                <c:pt idx="1195">
                  <c:v>1.8832945680754145</c:v>
                </c:pt>
                <c:pt idx="1196">
                  <c:v>1.8841939890138664</c:v>
                </c:pt>
                <c:pt idx="1197">
                  <c:v>1.8850930878761474</c:v>
                </c:pt>
                <c:pt idx="1198">
                  <c:v>1.8859918650462868</c:v>
                </c:pt>
                <c:pt idx="1199">
                  <c:v>1.8868903209075447</c:v>
                </c:pt>
                <c:pt idx="1200">
                  <c:v>1.887788455842399</c:v>
                </c:pt>
                <c:pt idx="1201">
                  <c:v>1.8886862702325569</c:v>
                </c:pt>
                <c:pt idx="1202">
                  <c:v>1.8895837644589566</c:v>
                </c:pt>
                <c:pt idx="1203">
                  <c:v>1.8904809389017598</c:v>
                </c:pt>
                <c:pt idx="1204">
                  <c:v>1.8913777939403738</c:v>
                </c:pt>
                <c:pt idx="1205">
                  <c:v>1.8922743299534301</c:v>
                </c:pt>
                <c:pt idx="1206">
                  <c:v>1.893170547318803</c:v>
                </c:pt>
                <c:pt idx="1207">
                  <c:v>1.8940664464136057</c:v>
                </c:pt>
                <c:pt idx="1208">
                  <c:v>1.8949620276141921</c:v>
                </c:pt>
                <c:pt idx="1209">
                  <c:v>1.8958572912961666</c:v>
                </c:pt>
                <c:pt idx="1210">
                  <c:v>1.8967522378343673</c:v>
                </c:pt>
                <c:pt idx="1211">
                  <c:v>1.8976468676028908</c:v>
                </c:pt>
                <c:pt idx="1212">
                  <c:v>1.8985411809750838</c:v>
                </c:pt>
                <c:pt idx="1213">
                  <c:v>1.8994351783235419</c:v>
                </c:pt>
                <c:pt idx="1214">
                  <c:v>1.9003288600201138</c:v>
                </c:pt>
                <c:pt idx="1215">
                  <c:v>1.9012222264359118</c:v>
                </c:pt>
                <c:pt idx="1216">
                  <c:v>1.9021152779413035</c:v>
                </c:pt>
                <c:pt idx="1217">
                  <c:v>1.9030080149059116</c:v>
                </c:pt>
                <c:pt idx="1218">
                  <c:v>1.903900437698635</c:v>
                </c:pt>
                <c:pt idx="1219">
                  <c:v>1.9047925466876241</c:v>
                </c:pt>
                <c:pt idx="1220">
                  <c:v>1.9056843422403074</c:v>
                </c:pt>
                <c:pt idx="1221">
                  <c:v>1.9065758247233751</c:v>
                </c:pt>
                <c:pt idx="1222">
                  <c:v>1.907466994502794</c:v>
                </c:pt>
                <c:pt idx="1223">
                  <c:v>1.9083578519437983</c:v>
                </c:pt>
                <c:pt idx="1224">
                  <c:v>1.9092483974109038</c:v>
                </c:pt>
                <c:pt idx="1225">
                  <c:v>1.9101386312679018</c:v>
                </c:pt>
                <c:pt idx="1226">
                  <c:v>1.9110285538778615</c:v>
                </c:pt>
                <c:pt idx="1227">
                  <c:v>1.9119181656031321</c:v>
                </c:pt>
                <c:pt idx="1228">
                  <c:v>1.9128074668053525</c:v>
                </c:pt>
                <c:pt idx="1229">
                  <c:v>1.9136964578454403</c:v>
                </c:pt>
                <c:pt idx="1230">
                  <c:v>1.9145851390836055</c:v>
                </c:pt>
                <c:pt idx="1231">
                  <c:v>1.9154735108793435</c:v>
                </c:pt>
                <c:pt idx="1232">
                  <c:v>1.9163615735914448</c:v>
                </c:pt>
                <c:pt idx="1233">
                  <c:v>1.9172493275779929</c:v>
                </c:pt>
                <c:pt idx="1234">
                  <c:v>1.9181367731963603</c:v>
                </c:pt>
                <c:pt idx="1235">
                  <c:v>1.9190239108032281</c:v>
                </c:pt>
                <c:pt idx="1236">
                  <c:v>1.9199107407545672</c:v>
                </c:pt>
                <c:pt idx="1237">
                  <c:v>1.9207972634056509</c:v>
                </c:pt>
                <c:pt idx="1238">
                  <c:v>1.9216834791110626</c:v>
                </c:pt>
                <c:pt idx="1239">
                  <c:v>1.9225693882246817</c:v>
                </c:pt>
                <c:pt idx="1240">
                  <c:v>1.9234549910997021</c:v>
                </c:pt>
                <c:pt idx="1241">
                  <c:v>1.9243402880886202</c:v>
                </c:pt>
                <c:pt idx="1242">
                  <c:v>1.9252252795432487</c:v>
                </c:pt>
                <c:pt idx="1243">
                  <c:v>1.9261099658147101</c:v>
                </c:pt>
                <c:pt idx="1244">
                  <c:v>1.926994347253439</c:v>
                </c:pt>
                <c:pt idx="1245">
                  <c:v>1.9278784242091935</c:v>
                </c:pt>
                <c:pt idx="1246">
                  <c:v>1.9287621970310447</c:v>
                </c:pt>
                <c:pt idx="1247">
                  <c:v>1.929645666067386</c:v>
                </c:pt>
                <c:pt idx="1248">
                  <c:v>1.9305288316659295</c:v>
                </c:pt>
                <c:pt idx="1249">
                  <c:v>1.9314116941737181</c:v>
                </c:pt>
                <c:pt idx="1250">
                  <c:v>1.9322942539371135</c:v>
                </c:pt>
                <c:pt idx="1251">
                  <c:v>1.933176511301808</c:v>
                </c:pt>
                <c:pt idx="1252">
                  <c:v>1.9340584666128244</c:v>
                </c:pt>
                <c:pt idx="1253">
                  <c:v>1.9349401202145167</c:v>
                </c:pt>
                <c:pt idx="1254">
                  <c:v>1.9358214724505693</c:v>
                </c:pt>
                <c:pt idx="1255">
                  <c:v>1.9367025236640052</c:v>
                </c:pt>
                <c:pt idx="1256">
                  <c:v>1.9375832741971812</c:v>
                </c:pt>
                <c:pt idx="1257">
                  <c:v>1.9384637243917948</c:v>
                </c:pt>
                <c:pt idx="1258">
                  <c:v>1.9393438745888847</c:v>
                </c:pt>
                <c:pt idx="1259">
                  <c:v>1.9402237251288257</c:v>
                </c:pt>
                <c:pt idx="1260">
                  <c:v>1.9411032763513474</c:v>
                </c:pt>
                <c:pt idx="1261">
                  <c:v>1.941982528595515</c:v>
                </c:pt>
                <c:pt idx="1262">
                  <c:v>1.9428614821997456</c:v>
                </c:pt>
                <c:pt idx="1263">
                  <c:v>1.9437401375018077</c:v>
                </c:pt>
                <c:pt idx="1264">
                  <c:v>1.9446184948388157</c:v>
                </c:pt>
                <c:pt idx="1265">
                  <c:v>1.9454965545472411</c:v>
                </c:pt>
                <c:pt idx="1266">
                  <c:v>1.9463743169629095</c:v>
                </c:pt>
                <c:pt idx="1267">
                  <c:v>1.9472517824209987</c:v>
                </c:pt>
                <c:pt idx="1268">
                  <c:v>1.9481289512560547</c:v>
                </c:pt>
                <c:pt idx="1269">
                  <c:v>1.9490058238019696</c:v>
                </c:pt>
                <c:pt idx="1270">
                  <c:v>1.9498824003920079</c:v>
                </c:pt>
                <c:pt idx="1271">
                  <c:v>1.9507586813587914</c:v>
                </c:pt>
                <c:pt idx="1272">
                  <c:v>1.9516346670343099</c:v>
                </c:pt>
                <c:pt idx="1273">
                  <c:v>1.9525103577499208</c:v>
                </c:pt>
                <c:pt idx="1274">
                  <c:v>1.9533857538363462</c:v>
                </c:pt>
                <c:pt idx="1275">
                  <c:v>1.95426085562368</c:v>
                </c:pt>
                <c:pt idx="1276">
                  <c:v>1.9551356634413906</c:v>
                </c:pt>
                <c:pt idx="1277">
                  <c:v>1.9560101776183134</c:v>
                </c:pt>
                <c:pt idx="1278">
                  <c:v>1.9568843984826658</c:v>
                </c:pt>
                <c:pt idx="1279">
                  <c:v>1.9577583263620404</c:v>
                </c:pt>
                <c:pt idx="1280">
                  <c:v>1.9586319615834065</c:v>
                </c:pt>
                <c:pt idx="1281">
                  <c:v>1.9595053044731137</c:v>
                </c:pt>
                <c:pt idx="1282">
                  <c:v>1.9603783553568921</c:v>
                </c:pt>
                <c:pt idx="1283">
                  <c:v>1.9612511145598595</c:v>
                </c:pt>
                <c:pt idx="1284">
                  <c:v>1.9621235824065193</c:v>
                </c:pt>
                <c:pt idx="1285">
                  <c:v>1.9629957592207523</c:v>
                </c:pt>
                <c:pt idx="1286">
                  <c:v>1.9638676453258421</c:v>
                </c:pt>
                <c:pt idx="1287">
                  <c:v>1.9647392410444482</c:v>
                </c:pt>
                <c:pt idx="1288">
                  <c:v>1.9656105466986324</c:v>
                </c:pt>
                <c:pt idx="1289">
                  <c:v>1.9664815626098424</c:v>
                </c:pt>
                <c:pt idx="1290">
                  <c:v>1.9673522890989281</c:v>
                </c:pt>
                <c:pt idx="1291">
                  <c:v>1.968222726486127</c:v>
                </c:pt>
                <c:pt idx="1292">
                  <c:v>1.969092875091081</c:v>
                </c:pt>
                <c:pt idx="1293">
                  <c:v>1.9699627352328348</c:v>
                </c:pt>
                <c:pt idx="1294">
                  <c:v>1.9708323072298228</c:v>
                </c:pt>
                <c:pt idx="1295">
                  <c:v>1.9717015913998941</c:v>
                </c:pt>
                <c:pt idx="1296">
                  <c:v>1.9725705880602966</c:v>
                </c:pt>
                <c:pt idx="1297">
                  <c:v>1.9734392975276844</c:v>
                </c:pt>
                <c:pt idx="1298">
                  <c:v>1.9743077201181178</c:v>
                </c:pt>
                <c:pt idx="1299">
                  <c:v>1.9751758561470703</c:v>
                </c:pt>
                <c:pt idx="1300">
                  <c:v>1.9760437059294267</c:v>
                </c:pt>
                <c:pt idx="1301">
                  <c:v>1.9769112697794773</c:v>
                </c:pt>
                <c:pt idx="1302">
                  <c:v>1.9777785480109324</c:v>
                </c:pt>
                <c:pt idx="1303">
                  <c:v>1.9786455409369172</c:v>
                </c:pt>
                <c:pt idx="1304">
                  <c:v>1.9795122488699679</c:v>
                </c:pt>
                <c:pt idx="1305">
                  <c:v>1.9803786721220482</c:v>
                </c:pt>
                <c:pt idx="1306">
                  <c:v>1.9812448110045349</c:v>
                </c:pt>
                <c:pt idx="1307">
                  <c:v>1.9821106658282277</c:v>
                </c:pt>
                <c:pt idx="1308">
                  <c:v>1.9829762369033526</c:v>
                </c:pt>
                <c:pt idx="1309">
                  <c:v>1.9838415245395533</c:v>
                </c:pt>
                <c:pt idx="1310">
                  <c:v>1.9847065290459092</c:v>
                </c:pt>
                <c:pt idx="1311">
                  <c:v>1.9855712507309187</c:v>
                </c:pt>
                <c:pt idx="1312">
                  <c:v>1.9864356899025113</c:v>
                </c:pt>
                <c:pt idx="1313">
                  <c:v>1.9872998468680501</c:v>
                </c:pt>
                <c:pt idx="1314">
                  <c:v>1.9881637219343264</c:v>
                </c:pt>
                <c:pt idx="1315">
                  <c:v>1.9890273154075697</c:v>
                </c:pt>
                <c:pt idx="1316">
                  <c:v>1.9898906275934396</c:v>
                </c:pt>
                <c:pt idx="1317">
                  <c:v>1.9907536587970307</c:v>
                </c:pt>
                <c:pt idx="1318">
                  <c:v>1.9916164093228845</c:v>
                </c:pt>
                <c:pt idx="1319">
                  <c:v>1.9924788794749724</c:v>
                </c:pt>
                <c:pt idx="1320">
                  <c:v>1.9933410695567113</c:v>
                </c:pt>
                <c:pt idx="1321">
                  <c:v>1.9942029798709591</c:v>
                </c:pt>
                <c:pt idx="1322">
                  <c:v>1.9950646107200161</c:v>
                </c:pt>
                <c:pt idx="1323">
                  <c:v>1.9959259624056322</c:v>
                </c:pt>
                <c:pt idx="1324">
                  <c:v>1.9967870352289998</c:v>
                </c:pt>
                <c:pt idx="1325">
                  <c:v>1.9976478294907578</c:v>
                </c:pt>
                <c:pt idx="1326">
                  <c:v>1.9985083454910011</c:v>
                </c:pt>
                <c:pt idx="1327">
                  <c:v>1.9993685835292694</c:v>
                </c:pt>
                <c:pt idx="1328">
                  <c:v>2.0002285439045568</c:v>
                </c:pt>
                <c:pt idx="1329">
                  <c:v>2.0010882269153125</c:v>
                </c:pt>
                <c:pt idx="1330">
                  <c:v>2.001947632859435</c:v>
                </c:pt>
                <c:pt idx="1331">
                  <c:v>2.0028067620342878</c:v>
                </c:pt>
                <c:pt idx="1332">
                  <c:v>2.0036656147366876</c:v>
                </c:pt>
                <c:pt idx="1333">
                  <c:v>2.0045241912629104</c:v>
                </c:pt>
                <c:pt idx="1334">
                  <c:v>2.0053824919086924</c:v>
                </c:pt>
                <c:pt idx="1335">
                  <c:v>2.0062405169692354</c:v>
                </c:pt>
                <c:pt idx="1336">
                  <c:v>2.007098266739197</c:v>
                </c:pt>
                <c:pt idx="1337">
                  <c:v>2.0079557415127103</c:v>
                </c:pt>
                <c:pt idx="1338">
                  <c:v>2.0088129415833671</c:v>
                </c:pt>
                <c:pt idx="1339">
                  <c:v>2.009669867244225</c:v>
                </c:pt>
                <c:pt idx="1340">
                  <c:v>2.0105265187878198</c:v>
                </c:pt>
                <c:pt idx="1341">
                  <c:v>2.0113828965061522</c:v>
                </c:pt>
                <c:pt idx="1342">
                  <c:v>2.0122390006906876</c:v>
                </c:pt>
                <c:pt idx="1343">
                  <c:v>2.013094831632376</c:v>
                </c:pt>
                <c:pt idx="1344">
                  <c:v>2.0139503896216362</c:v>
                </c:pt>
                <c:pt idx="1345">
                  <c:v>2.0148056749483643</c:v>
                </c:pt>
                <c:pt idx="1346">
                  <c:v>2.0156606879019301</c:v>
                </c:pt>
                <c:pt idx="1347">
                  <c:v>2.0165154287711844</c:v>
                </c:pt>
                <c:pt idx="1348">
                  <c:v>2.0173698978444579</c:v>
                </c:pt>
                <c:pt idx="1349">
                  <c:v>2.0182240954095612</c:v>
                </c:pt>
                <c:pt idx="1350">
                  <c:v>2.0190780217537871</c:v>
                </c:pt>
                <c:pt idx="1351">
                  <c:v>2.0199316771639162</c:v>
                </c:pt>
                <c:pt idx="1352">
                  <c:v>2.0207850619262038</c:v>
                </c:pt>
                <c:pt idx="1353">
                  <c:v>2.0216381763264026</c:v>
                </c:pt>
                <c:pt idx="1354">
                  <c:v>2.0224910206497482</c:v>
                </c:pt>
                <c:pt idx="1355">
                  <c:v>2.0233435951809602</c:v>
                </c:pt>
                <c:pt idx="1356">
                  <c:v>2.0241959002042607</c:v>
                </c:pt>
                <c:pt idx="1357">
                  <c:v>2.0250479360033498</c:v>
                </c:pt>
                <c:pt idx="1358">
                  <c:v>2.0258997028614294</c:v>
                </c:pt>
                <c:pt idx="1359">
                  <c:v>2.026751201061189</c:v>
                </c:pt>
                <c:pt idx="1360">
                  <c:v>2.0276024308848184</c:v>
                </c:pt>
                <c:pt idx="1361">
                  <c:v>2.028453392614002</c:v>
                </c:pt>
                <c:pt idx="1362">
                  <c:v>2.0293040865299221</c:v>
                </c:pt>
                <c:pt idx="1363">
                  <c:v>2.0301545129132581</c:v>
                </c:pt>
                <c:pt idx="1364">
                  <c:v>2.031004672044193</c:v>
                </c:pt>
                <c:pt idx="1365">
                  <c:v>2.0318545642024102</c:v>
                </c:pt>
                <c:pt idx="1366">
                  <c:v>2.032704189667093</c:v>
                </c:pt>
                <c:pt idx="1367">
                  <c:v>2.0335535487169332</c:v>
                </c:pt>
                <c:pt idx="1368">
                  <c:v>2.034402641630126</c:v>
                </c:pt>
                <c:pt idx="1369">
                  <c:v>2.0352514686843728</c:v>
                </c:pt>
                <c:pt idx="1370">
                  <c:v>2.0361000301568839</c:v>
                </c:pt>
                <c:pt idx="1371">
                  <c:v>2.0369483263243775</c:v>
                </c:pt>
                <c:pt idx="1372">
                  <c:v>2.0377963574630811</c:v>
                </c:pt>
                <c:pt idx="1373">
                  <c:v>2.0386441238487358</c:v>
                </c:pt>
                <c:pt idx="1374">
                  <c:v>2.0394916257565932</c:v>
                </c:pt>
                <c:pt idx="1375">
                  <c:v>2.0403388634614208</c:v>
                </c:pt>
                <c:pt idx="1376">
                  <c:v>2.041185837237502</c:v>
                </c:pt>
                <c:pt idx="1377">
                  <c:v>2.0420325473586325</c:v>
                </c:pt>
                <c:pt idx="1378">
                  <c:v>2.0428789940981309</c:v>
                </c:pt>
                <c:pt idx="1379">
                  <c:v>2.0437251777288288</c:v>
                </c:pt>
                <c:pt idx="1380">
                  <c:v>2.0445710985230812</c:v>
                </c:pt>
                <c:pt idx="1381">
                  <c:v>2.0454167567527617</c:v>
                </c:pt>
                <c:pt idx="1382">
                  <c:v>2.0462621526892724</c:v>
                </c:pt>
                <c:pt idx="1383">
                  <c:v>2.047107286603532</c:v>
                </c:pt>
                <c:pt idx="1384">
                  <c:v>2.047952158765983</c:v>
                </c:pt>
                <c:pt idx="1385">
                  <c:v>2.0487967694466036</c:v>
                </c:pt>
                <c:pt idx="1386">
                  <c:v>2.0496411189148862</c:v>
                </c:pt>
                <c:pt idx="1387">
                  <c:v>2.050485207439861</c:v>
                </c:pt>
                <c:pt idx="1388">
                  <c:v>2.0513290352900819</c:v>
                </c:pt>
                <c:pt idx="1389">
                  <c:v>2.0521726027336378</c:v>
                </c:pt>
                <c:pt idx="1390">
                  <c:v>2.0530159100381447</c:v>
                </c:pt>
                <c:pt idx="1391">
                  <c:v>2.0538589574707551</c:v>
                </c:pt>
                <c:pt idx="1392">
                  <c:v>2.0547017452981526</c:v>
                </c:pt>
                <c:pt idx="1393">
                  <c:v>2.0555442737865608</c:v>
                </c:pt>
                <c:pt idx="1394">
                  <c:v>2.0563865432017319</c:v>
                </c:pt>
                <c:pt idx="1395">
                  <c:v>2.0572285538089594</c:v>
                </c:pt>
                <c:pt idx="1396">
                  <c:v>2.0580703058730796</c:v>
                </c:pt>
                <c:pt idx="1397">
                  <c:v>2.0589117996584609</c:v>
                </c:pt>
                <c:pt idx="1398">
                  <c:v>2.0597530354290163</c:v>
                </c:pt>
                <c:pt idx="1399">
                  <c:v>2.0605940134482021</c:v>
                </c:pt>
                <c:pt idx="1400">
                  <c:v>2.0614347339790164</c:v>
                </c:pt>
                <c:pt idx="1401">
                  <c:v>2.0622751972839963</c:v>
                </c:pt>
                <c:pt idx="1402">
                  <c:v>2.0631154036252326</c:v>
                </c:pt>
                <c:pt idx="1403">
                  <c:v>2.0639553532643569</c:v>
                </c:pt>
                <c:pt idx="1404">
                  <c:v>2.0647950464625531</c:v>
                </c:pt>
                <c:pt idx="1405">
                  <c:v>2.0656344834805487</c:v>
                </c:pt>
                <c:pt idx="1406">
                  <c:v>2.0664736645786221</c:v>
                </c:pt>
                <c:pt idx="1407">
                  <c:v>2.0673125900166034</c:v>
                </c:pt>
                <c:pt idx="1408">
                  <c:v>2.0681512600538765</c:v>
                </c:pt>
                <c:pt idx="1409">
                  <c:v>2.068989674949373</c:v>
                </c:pt>
                <c:pt idx="1410">
                  <c:v>2.0698278349615826</c:v>
                </c:pt>
                <c:pt idx="1411">
                  <c:v>2.07066574034855</c:v>
                </c:pt>
                <c:pt idx="1412">
                  <c:v>2.0715033913678775</c:v>
                </c:pt>
                <c:pt idx="1413">
                  <c:v>2.0723407882767195</c:v>
                </c:pt>
                <c:pt idx="1414">
                  <c:v>2.0731779313317915</c:v>
                </c:pt>
                <c:pt idx="1415">
                  <c:v>2.0740148207893707</c:v>
                </c:pt>
                <c:pt idx="1416">
                  <c:v>2.074851456905292</c:v>
                </c:pt>
                <c:pt idx="1417">
                  <c:v>2.0756878399349521</c:v>
                </c:pt>
                <c:pt idx="1418">
                  <c:v>2.0765239701333109</c:v>
                </c:pt>
                <c:pt idx="1419">
                  <c:v>2.0773598477548942</c:v>
                </c:pt>
                <c:pt idx="1420">
                  <c:v>2.0781954730537899</c:v>
                </c:pt>
                <c:pt idx="1421">
                  <c:v>2.0790308462836489</c:v>
                </c:pt>
                <c:pt idx="1422">
                  <c:v>2.0798659676976974</c:v>
                </c:pt>
                <c:pt idx="1423">
                  <c:v>2.0807008375487195</c:v>
                </c:pt>
                <c:pt idx="1424">
                  <c:v>2.081535456089076</c:v>
                </c:pt>
                <c:pt idx="1425">
                  <c:v>2.0823698235706938</c:v>
                </c:pt>
                <c:pt idx="1426">
                  <c:v>2.0832039402450699</c:v>
                </c:pt>
                <c:pt idx="1427">
                  <c:v>2.0840378063632783</c:v>
                </c:pt>
                <c:pt idx="1428">
                  <c:v>2.0848714221759614</c:v>
                </c:pt>
                <c:pt idx="1429">
                  <c:v>2.0857047879333375</c:v>
                </c:pt>
                <c:pt idx="1430">
                  <c:v>2.0865379038851972</c:v>
                </c:pt>
                <c:pt idx="1431">
                  <c:v>2.0873707702809123</c:v>
                </c:pt>
                <c:pt idx="1432">
                  <c:v>2.0882033873694277</c:v>
                </c:pt>
                <c:pt idx="1433">
                  <c:v>2.0890357553992698</c:v>
                </c:pt>
                <c:pt idx="1434">
                  <c:v>2.0898678746185397</c:v>
                </c:pt>
                <c:pt idx="1435">
                  <c:v>2.0906997452749221</c:v>
                </c:pt>
                <c:pt idx="1436">
                  <c:v>2.0915313676156813</c:v>
                </c:pt>
                <c:pt idx="1437">
                  <c:v>2.0923627418876656</c:v>
                </c:pt>
                <c:pt idx="1438">
                  <c:v>2.0931938683373024</c:v>
                </c:pt>
                <c:pt idx="1439">
                  <c:v>2.094024747210609</c:v>
                </c:pt>
                <c:pt idx="1440">
                  <c:v>2.0948553787531856</c:v>
                </c:pt>
                <c:pt idx="1441">
                  <c:v>2.0956857632102115</c:v>
                </c:pt>
                <c:pt idx="1442">
                  <c:v>2.0965159008264656</c:v>
                </c:pt>
                <c:pt idx="1443">
                  <c:v>2.0973457918463074</c:v>
                </c:pt>
                <c:pt idx="1444">
                  <c:v>2.0981754365136829</c:v>
                </c:pt>
                <c:pt idx="1445">
                  <c:v>2.0990048350721358</c:v>
                </c:pt>
                <c:pt idx="1446">
                  <c:v>2.0998339877647965</c:v>
                </c:pt>
                <c:pt idx="1447">
                  <c:v>2.1006628948343877</c:v>
                </c:pt>
                <c:pt idx="1448">
                  <c:v>2.1014915565232228</c:v>
                </c:pt>
                <c:pt idx="1449">
                  <c:v>2.1023199730732141</c:v>
                </c:pt>
                <c:pt idx="1450">
                  <c:v>2.103148144725866</c:v>
                </c:pt>
                <c:pt idx="1451">
                  <c:v>2.1039760717222764</c:v>
                </c:pt>
                <c:pt idx="1452">
                  <c:v>2.1048037543031439</c:v>
                </c:pt>
                <c:pt idx="1453">
                  <c:v>2.1056311927087652</c:v>
                </c:pt>
                <c:pt idx="1454">
                  <c:v>2.1064583871790319</c:v>
                </c:pt>
                <c:pt idx="1455">
                  <c:v>2.1072853379534369</c:v>
                </c:pt>
                <c:pt idx="1456">
                  <c:v>2.1081120452710733</c:v>
                </c:pt>
                <c:pt idx="1457">
                  <c:v>2.1089385093706388</c:v>
                </c:pt>
                <c:pt idx="1458">
                  <c:v>2.1097647304904292</c:v>
                </c:pt>
                <c:pt idx="1459">
                  <c:v>2.1105907088683473</c:v>
                </c:pt>
                <c:pt idx="1460">
                  <c:v>2.1114164447418955</c:v>
                </c:pt>
                <c:pt idx="1461">
                  <c:v>2.1122419383481854</c:v>
                </c:pt>
                <c:pt idx="1462">
                  <c:v>2.1130671899239353</c:v>
                </c:pt>
                <c:pt idx="1463">
                  <c:v>2.1138921997054689</c:v>
                </c:pt>
                <c:pt idx="1464">
                  <c:v>2.1147169679287154</c:v>
                </c:pt>
                <c:pt idx="1465">
                  <c:v>2.1155414948292175</c:v>
                </c:pt>
                <c:pt idx="1466">
                  <c:v>2.1163657806421283</c:v>
                </c:pt>
                <c:pt idx="1467">
                  <c:v>2.1171898256022037</c:v>
                </c:pt>
                <c:pt idx="1468">
                  <c:v>2.1180136299438197</c:v>
                </c:pt>
                <c:pt idx="1469">
                  <c:v>2.1188371939009643</c:v>
                </c:pt>
                <c:pt idx="1470">
                  <c:v>2.1196605177072305</c:v>
                </c:pt>
                <c:pt idx="1471">
                  <c:v>2.1204836015958377</c:v>
                </c:pt>
                <c:pt idx="1472">
                  <c:v>2.1213064457996098</c:v>
                </c:pt>
                <c:pt idx="1473">
                  <c:v>2.1221290505509969</c:v>
                </c:pt>
                <c:pt idx="1474">
                  <c:v>2.1229514160820573</c:v>
                </c:pt>
                <c:pt idx="1475">
                  <c:v>2.1237735426244684</c:v>
                </c:pt>
                <c:pt idx="1476">
                  <c:v>2.124595430409534</c:v>
                </c:pt>
                <c:pt idx="1477">
                  <c:v>2.1254170796681717</c:v>
                </c:pt>
                <c:pt idx="1478">
                  <c:v>2.1262384906309162</c:v>
                </c:pt>
                <c:pt idx="1479">
                  <c:v>2.1270596635279322</c:v>
                </c:pt>
                <c:pt idx="1480">
                  <c:v>2.1278805985890026</c:v>
                </c:pt>
                <c:pt idx="1481">
                  <c:v>2.1287012960435314</c:v>
                </c:pt>
                <c:pt idx="1482">
                  <c:v>2.1295217561205497</c:v>
                </c:pt>
                <c:pt idx="1483">
                  <c:v>2.1303419790487101</c:v>
                </c:pt>
                <c:pt idx="1484">
                  <c:v>2.1311619650562985</c:v>
                </c:pt>
                <c:pt idx="1485">
                  <c:v>2.1319817143712183</c:v>
                </c:pt>
                <c:pt idx="1486">
                  <c:v>2.1328012272210075</c:v>
                </c:pt>
                <c:pt idx="1487">
                  <c:v>2.1336205038328293</c:v>
                </c:pt>
                <c:pt idx="1488">
                  <c:v>2.1344395444334756</c:v>
                </c:pt>
                <c:pt idx="1489">
                  <c:v>2.135258349249368</c:v>
                </c:pt>
                <c:pt idx="1490">
                  <c:v>2.1360769185065647</c:v>
                </c:pt>
                <c:pt idx="1491">
                  <c:v>2.1368952524307496</c:v>
                </c:pt>
                <c:pt idx="1492">
                  <c:v>2.1377133512472399</c:v>
                </c:pt>
                <c:pt idx="1493">
                  <c:v>2.1385312151809877</c:v>
                </c:pt>
                <c:pt idx="1494">
                  <c:v>2.1393488444565811</c:v>
                </c:pt>
                <c:pt idx="1495">
                  <c:v>2.1401662392982419</c:v>
                </c:pt>
                <c:pt idx="1496">
                  <c:v>2.1409833999298264</c:v>
                </c:pt>
                <c:pt idx="1497">
                  <c:v>2.1418003265748293</c:v>
                </c:pt>
                <c:pt idx="1498">
                  <c:v>2.1426170194563841</c:v>
                </c:pt>
                <c:pt idx="1499">
                  <c:v>2.1434334787972587</c:v>
                </c:pt>
                <c:pt idx="1500">
                  <c:v>2.1442497048198659</c:v>
                </c:pt>
                <c:pt idx="1501">
                  <c:v>2.1450656977462548</c:v>
                </c:pt>
                <c:pt idx="1502">
                  <c:v>2.1458814577981187</c:v>
                </c:pt>
                <c:pt idx="1503">
                  <c:v>2.1466969851967885</c:v>
                </c:pt>
                <c:pt idx="1504">
                  <c:v>2.1475122801632391</c:v>
                </c:pt>
                <c:pt idx="1505">
                  <c:v>2.1483273429180927</c:v>
                </c:pt>
                <c:pt idx="1506">
                  <c:v>2.1491421736816121</c:v>
                </c:pt>
                <c:pt idx="1507">
                  <c:v>2.1499567726737023</c:v>
                </c:pt>
                <c:pt idx="1508">
                  <c:v>2.1507711401139211</c:v>
                </c:pt>
                <c:pt idx="1509">
                  <c:v>2.1515852762214678</c:v>
                </c:pt>
                <c:pt idx="1510">
                  <c:v>2.1523991812151948</c:v>
                </c:pt>
                <c:pt idx="1511">
                  <c:v>2.1532128553135923</c:v>
                </c:pt>
                <c:pt idx="1512">
                  <c:v>2.1540262987348133</c:v>
                </c:pt>
                <c:pt idx="1513">
                  <c:v>2.1548395116966472</c:v>
                </c:pt>
                <c:pt idx="1514">
                  <c:v>2.1556524944165476</c:v>
                </c:pt>
                <c:pt idx="1515">
                  <c:v>2.1564652471116048</c:v>
                </c:pt>
                <c:pt idx="1516">
                  <c:v>2.1572777699985721</c:v>
                </c:pt>
                <c:pt idx="1517">
                  <c:v>2.1580900632938551</c:v>
                </c:pt>
                <c:pt idx="1518">
                  <c:v>2.1589021272135089</c:v>
                </c:pt>
                <c:pt idx="1519">
                  <c:v>2.1597139619732424</c:v>
                </c:pt>
                <c:pt idx="1520">
                  <c:v>2.1605255677884281</c:v>
                </c:pt>
                <c:pt idx="1521">
                  <c:v>2.1613369448740825</c:v>
                </c:pt>
                <c:pt idx="1522">
                  <c:v>2.1621480934448929</c:v>
                </c:pt>
                <c:pt idx="1523">
                  <c:v>2.1629590137151937</c:v>
                </c:pt>
                <c:pt idx="1524">
                  <c:v>2.1637697058989791</c:v>
                </c:pt>
                <c:pt idx="1525">
                  <c:v>2.1645801702099035</c:v>
                </c:pt>
                <c:pt idx="1526">
                  <c:v>2.1653904068612917</c:v>
                </c:pt>
                <c:pt idx="1527">
                  <c:v>2.1662004160661095</c:v>
                </c:pt>
                <c:pt idx="1528">
                  <c:v>2.1670101980369978</c:v>
                </c:pt>
                <c:pt idx="1529">
                  <c:v>2.1678197529862606</c:v>
                </c:pt>
                <c:pt idx="1530">
                  <c:v>2.1686290811258564</c:v>
                </c:pt>
                <c:pt idx="1531">
                  <c:v>2.1694381826674145</c:v>
                </c:pt>
                <c:pt idx="1532">
                  <c:v>2.170247057822225</c:v>
                </c:pt>
                <c:pt idx="1533">
                  <c:v>2.1710557068012455</c:v>
                </c:pt>
                <c:pt idx="1534">
                  <c:v>2.1718641298150976</c:v>
                </c:pt>
                <c:pt idx="1535">
                  <c:v>2.1726723270740718</c:v>
                </c:pt>
                <c:pt idx="1536">
                  <c:v>2.1734802987881263</c:v>
                </c:pt>
                <c:pt idx="1537">
                  <c:v>2.1742880451668856</c:v>
                </c:pt>
                <c:pt idx="1538">
                  <c:v>2.1750955664196416</c:v>
                </c:pt>
                <c:pt idx="1539">
                  <c:v>2.1759028627553638</c:v>
                </c:pt>
                <c:pt idx="1540">
                  <c:v>2.1767099343826803</c:v>
                </c:pt>
                <c:pt idx="1541">
                  <c:v>2.1775167815099037</c:v>
                </c:pt>
                <c:pt idx="1542">
                  <c:v>2.1783234043450062</c:v>
                </c:pt>
                <c:pt idx="1543">
                  <c:v>2.1791298030956416</c:v>
                </c:pt>
                <c:pt idx="1544">
                  <c:v>2.179935977969135</c:v>
                </c:pt>
                <c:pt idx="1545">
                  <c:v>2.1807419291724819</c:v>
                </c:pt>
                <c:pt idx="1546">
                  <c:v>2.181547656912354</c:v>
                </c:pt>
                <c:pt idx="1547">
                  <c:v>2.1823531613951022</c:v>
                </c:pt>
                <c:pt idx="1548">
                  <c:v>2.1831584428267505</c:v>
                </c:pt>
                <c:pt idx="1549">
                  <c:v>2.1839635014130039</c:v>
                </c:pt>
                <c:pt idx="1550">
                  <c:v>2.1847683373592357</c:v>
                </c:pt>
                <c:pt idx="1551">
                  <c:v>2.1855729508705095</c:v>
                </c:pt>
                <c:pt idx="1552">
                  <c:v>2.1863773421515607</c:v>
                </c:pt>
                <c:pt idx="1553">
                  <c:v>2.1871815114068052</c:v>
                </c:pt>
                <c:pt idx="1554">
                  <c:v>2.1879854588403393</c:v>
                </c:pt>
                <c:pt idx="1555">
                  <c:v>2.1887891846559451</c:v>
                </c:pt>
                <c:pt idx="1556">
                  <c:v>2.1895926890570823</c:v>
                </c:pt>
                <c:pt idx="1557">
                  <c:v>2.1903959722468946</c:v>
                </c:pt>
                <c:pt idx="1558">
                  <c:v>2.1911990344282066</c:v>
                </c:pt>
                <c:pt idx="1559">
                  <c:v>2.1920018758035322</c:v>
                </c:pt>
                <c:pt idx="1560">
                  <c:v>2.1928044965750679</c:v>
                </c:pt>
                <c:pt idx="1561">
                  <c:v>2.1936068969446909</c:v>
                </c:pt>
                <c:pt idx="1562">
                  <c:v>2.194409077113971</c:v>
                </c:pt>
                <c:pt idx="1563">
                  <c:v>2.1952110372841616</c:v>
                </c:pt>
                <c:pt idx="1564">
                  <c:v>2.1960127776562017</c:v>
                </c:pt>
                <c:pt idx="1565">
                  <c:v>2.196814298430728</c:v>
                </c:pt>
                <c:pt idx="1566">
                  <c:v>2.1976155998080533</c:v>
                </c:pt>
                <c:pt idx="1567">
                  <c:v>2.1984166819881894</c:v>
                </c:pt>
                <c:pt idx="1568">
                  <c:v>2.1992175451708298</c:v>
                </c:pt>
                <c:pt idx="1569">
                  <c:v>2.2000181895553705</c:v>
                </c:pt>
                <c:pt idx="1570">
                  <c:v>2.2008186153408871</c:v>
                </c:pt>
                <c:pt idx="1571">
                  <c:v>2.2016188227261559</c:v>
                </c:pt>
                <c:pt idx="1572">
                  <c:v>2.2024188119096419</c:v>
                </c:pt>
                <c:pt idx="1573">
                  <c:v>2.2032185830895057</c:v>
                </c:pt>
                <c:pt idx="1574">
                  <c:v>2.2040181364636022</c:v>
                </c:pt>
                <c:pt idx="1575">
                  <c:v>2.2048174722294798</c:v>
                </c:pt>
                <c:pt idx="1576">
                  <c:v>2.205616590584381</c:v>
                </c:pt>
                <c:pt idx="1577">
                  <c:v>2.2064154917252483</c:v>
                </c:pt>
                <c:pt idx="1578">
                  <c:v>2.2072141758487205</c:v>
                </c:pt>
                <c:pt idx="1579">
                  <c:v>2.2080126431511333</c:v>
                </c:pt>
                <c:pt idx="1580">
                  <c:v>2.2088108938285198</c:v>
                </c:pt>
                <c:pt idx="1581">
                  <c:v>2.2096089280766109</c:v>
                </c:pt>
                <c:pt idx="1582">
                  <c:v>2.210406746090841</c:v>
                </c:pt>
                <c:pt idx="1583">
                  <c:v>2.211204348066341</c:v>
                </c:pt>
                <c:pt idx="1584">
                  <c:v>2.2120017341979463</c:v>
                </c:pt>
                <c:pt idx="1585">
                  <c:v>2.2127989046801879</c:v>
                </c:pt>
                <c:pt idx="1586">
                  <c:v>2.2135958597073073</c:v>
                </c:pt>
                <c:pt idx="1587">
                  <c:v>2.2143925994732379</c:v>
                </c:pt>
                <c:pt idx="1588">
                  <c:v>2.2151891241716313</c:v>
                </c:pt>
                <c:pt idx="1589">
                  <c:v>2.2159854339958254</c:v>
                </c:pt>
                <c:pt idx="1590">
                  <c:v>2.2167815291388773</c:v>
                </c:pt>
                <c:pt idx="1591">
                  <c:v>2.2175774097935435</c:v>
                </c:pt>
                <c:pt idx="1592">
                  <c:v>2.2183730761522895</c:v>
                </c:pt>
                <c:pt idx="1593">
                  <c:v>2.2191685284072777</c:v>
                </c:pt>
                <c:pt idx="1594">
                  <c:v>2.219963766750392</c:v>
                </c:pt>
                <c:pt idx="1595">
                  <c:v>2.2207587913732185</c:v>
                </c:pt>
                <c:pt idx="1596">
                  <c:v>2.2215536024670408</c:v>
                </c:pt>
                <c:pt idx="1597">
                  <c:v>2.2223482002228705</c:v>
                </c:pt>
                <c:pt idx="1598">
                  <c:v>2.2231425848314172</c:v>
                </c:pt>
                <c:pt idx="1599">
                  <c:v>2.2239367564831038</c:v>
                </c:pt>
                <c:pt idx="1600">
                  <c:v>2.2247307153680635</c:v>
                </c:pt>
                <c:pt idx="1601">
                  <c:v>2.2255244616761392</c:v>
                </c:pt>
                <c:pt idx="1602">
                  <c:v>2.2263179955968915</c:v>
                </c:pt>
                <c:pt idx="1603">
                  <c:v>2.2271113173195878</c:v>
                </c:pt>
                <c:pt idx="1604">
                  <c:v>2.227904427033216</c:v>
                </c:pt>
                <c:pt idx="1605">
                  <c:v>2.228697324926467</c:v>
                </c:pt>
                <c:pt idx="1606">
                  <c:v>2.2294900111877598</c:v>
                </c:pt>
                <c:pt idx="1607">
                  <c:v>2.2302824860052199</c:v>
                </c:pt>
                <c:pt idx="1608">
                  <c:v>2.2310747495666914</c:v>
                </c:pt>
                <c:pt idx="1609">
                  <c:v>2.2318668020597343</c:v>
                </c:pt>
                <c:pt idx="1610">
                  <c:v>2.2326586436716234</c:v>
                </c:pt>
                <c:pt idx="1611">
                  <c:v>2.2334502745893556</c:v>
                </c:pt>
                <c:pt idx="1612">
                  <c:v>2.2342416949996449</c:v>
                </c:pt>
                <c:pt idx="1613">
                  <c:v>2.2350329050889219</c:v>
                </c:pt>
                <c:pt idx="1614">
                  <c:v>2.2358239050433362</c:v>
                </c:pt>
                <c:pt idx="1615">
                  <c:v>2.2366146950487673</c:v>
                </c:pt>
                <c:pt idx="1616">
                  <c:v>2.2374052752907962</c:v>
                </c:pt>
                <c:pt idx="1617">
                  <c:v>2.2381956459547481</c:v>
                </c:pt>
                <c:pt idx="1618">
                  <c:v>2.2389858072256477</c:v>
                </c:pt>
                <c:pt idx="1619">
                  <c:v>2.239775759288261</c:v>
                </c:pt>
                <c:pt idx="1620">
                  <c:v>2.2405655023270663</c:v>
                </c:pt>
                <c:pt idx="1621">
                  <c:v>2.2413550365262669</c:v>
                </c:pt>
                <c:pt idx="1622">
                  <c:v>2.2421443620697934</c:v>
                </c:pt>
                <c:pt idx="1623">
                  <c:v>2.2429334791413025</c:v>
                </c:pt>
                <c:pt idx="1624">
                  <c:v>2.2437223879241661</c:v>
                </c:pt>
                <c:pt idx="1625">
                  <c:v>2.2445110886014938</c:v>
                </c:pt>
                <c:pt idx="1626">
                  <c:v>2.2452995813561145</c:v>
                </c:pt>
                <c:pt idx="1627">
                  <c:v>2.2460878663705928</c:v>
                </c:pt>
                <c:pt idx="1628">
                  <c:v>2.2468759438272059</c:v>
                </c:pt>
                <c:pt idx="1629">
                  <c:v>2.2476638139079763</c:v>
                </c:pt>
                <c:pt idx="1630">
                  <c:v>2.2484514767946444</c:v>
                </c:pt>
                <c:pt idx="1631">
                  <c:v>2.2492389326686828</c:v>
                </c:pt>
                <c:pt idx="1632">
                  <c:v>2.2500261817112959</c:v>
                </c:pt>
                <c:pt idx="1633">
                  <c:v>2.2508132241034136</c:v>
                </c:pt>
                <c:pt idx="1634">
                  <c:v>2.2516000600257029</c:v>
                </c:pt>
                <c:pt idx="1635">
                  <c:v>2.2523866896585631</c:v>
                </c:pt>
                <c:pt idx="1636">
                  <c:v>2.2531731131821151</c:v>
                </c:pt>
                <c:pt idx="1637">
                  <c:v>2.2539593307762256</c:v>
                </c:pt>
                <c:pt idx="1638">
                  <c:v>2.2547453426204878</c:v>
                </c:pt>
                <c:pt idx="1639">
                  <c:v>2.2555311488942285</c:v>
                </c:pt>
                <c:pt idx="1640">
                  <c:v>2.2563167497765111</c:v>
                </c:pt>
                <c:pt idx="1641">
                  <c:v>2.2571021454461389</c:v>
                </c:pt>
                <c:pt idx="1642">
                  <c:v>2.2578873360816365</c:v>
                </c:pt>
                <c:pt idx="1643">
                  <c:v>2.2586723218612774</c:v>
                </c:pt>
                <c:pt idx="1644">
                  <c:v>2.259457102963069</c:v>
                </c:pt>
                <c:pt idx="1645">
                  <c:v>2.2602416795647544</c:v>
                </c:pt>
                <c:pt idx="1646">
                  <c:v>2.2610260518438166</c:v>
                </c:pt>
                <c:pt idx="1647">
                  <c:v>2.2618102199774697</c:v>
                </c:pt>
                <c:pt idx="1648">
                  <c:v>2.2625941841426762</c:v>
                </c:pt>
                <c:pt idx="1649">
                  <c:v>2.2633779445161304</c:v>
                </c:pt>
                <c:pt idx="1650">
                  <c:v>2.2641615012742777</c:v>
                </c:pt>
                <c:pt idx="1651">
                  <c:v>2.2649448545932893</c:v>
                </c:pt>
                <c:pt idx="1652">
                  <c:v>2.2657280046490826</c:v>
                </c:pt>
                <c:pt idx="1653">
                  <c:v>2.266510951617327</c:v>
                </c:pt>
                <c:pt idx="1654">
                  <c:v>2.2672936956734193</c:v>
                </c:pt>
                <c:pt idx="1655">
                  <c:v>2.2680762369925067</c:v>
                </c:pt>
                <c:pt idx="1656">
                  <c:v>2.268858575749479</c:v>
                </c:pt>
                <c:pt idx="1657">
                  <c:v>2.2696407121189637</c:v>
                </c:pt>
                <c:pt idx="1658">
                  <c:v>2.2704226462753416</c:v>
                </c:pt>
                <c:pt idx="1659">
                  <c:v>2.2712043783927376</c:v>
                </c:pt>
                <c:pt idx="1660">
                  <c:v>2.2719859086450103</c:v>
                </c:pt>
                <c:pt idx="1661">
                  <c:v>2.2727672372057746</c:v>
                </c:pt>
                <c:pt idx="1662">
                  <c:v>2.2735483642483949</c:v>
                </c:pt>
                <c:pt idx="1663">
                  <c:v>2.2743292899459706</c:v>
                </c:pt>
                <c:pt idx="1664">
                  <c:v>2.2751100144713567</c:v>
                </c:pt>
                <c:pt idx="1665">
                  <c:v>2.2758905379971566</c:v>
                </c:pt>
                <c:pt idx="1666">
                  <c:v>2.2766708606957149</c:v>
                </c:pt>
                <c:pt idx="1667">
                  <c:v>2.2774509827391318</c:v>
                </c:pt>
                <c:pt idx="1668">
                  <c:v>2.278230904299257</c:v>
                </c:pt>
                <c:pt idx="1669">
                  <c:v>2.2790106255476847</c:v>
                </c:pt>
                <c:pt idx="1670">
                  <c:v>2.2797901466557677</c:v>
                </c:pt>
                <c:pt idx="1671">
                  <c:v>2.2805694677945993</c:v>
                </c:pt>
                <c:pt idx="1672">
                  <c:v>2.281348589135034</c:v>
                </c:pt>
                <c:pt idx="1673">
                  <c:v>2.2821275108476744</c:v>
                </c:pt>
                <c:pt idx="1674">
                  <c:v>2.2829062331028753</c:v>
                </c:pt>
                <c:pt idx="1675">
                  <c:v>2.2836847560707425</c:v>
                </c:pt>
                <c:pt idx="1676">
                  <c:v>2.2844630799211409</c:v>
                </c:pt>
                <c:pt idx="1677">
                  <c:v>2.2852412048236852</c:v>
                </c:pt>
                <c:pt idx="1678">
                  <c:v>2.2860191309477433</c:v>
                </c:pt>
                <c:pt idx="1679">
                  <c:v>2.2867968584624458</c:v>
                </c:pt>
                <c:pt idx="1680">
                  <c:v>2.287574387536667</c:v>
                </c:pt>
                <c:pt idx="1681">
                  <c:v>2.2883517183390483</c:v>
                </c:pt>
                <c:pt idx="1682">
                  <c:v>2.2891288510379799</c:v>
                </c:pt>
                <c:pt idx="1683">
                  <c:v>2.2899057858016159</c:v>
                </c:pt>
                <c:pt idx="1684">
                  <c:v>2.290682522797864</c:v>
                </c:pt>
                <c:pt idx="1685">
                  <c:v>2.2914590621943876</c:v>
                </c:pt>
                <c:pt idx="1686">
                  <c:v>2.2922354041586095</c:v>
                </c:pt>
                <c:pt idx="1687">
                  <c:v>2.2930115488577179</c:v>
                </c:pt>
                <c:pt idx="1688">
                  <c:v>2.2937874964586542</c:v>
                </c:pt>
                <c:pt idx="1689">
                  <c:v>2.2945632471281168</c:v>
                </c:pt>
                <c:pt idx="1690">
                  <c:v>2.2953388010325759</c:v>
                </c:pt>
                <c:pt idx="1691">
                  <c:v>2.2961141583382521</c:v>
                </c:pt>
                <c:pt idx="1692">
                  <c:v>2.296889319211131</c:v>
                </c:pt>
                <c:pt idx="1693">
                  <c:v>2.2976642838169603</c:v>
                </c:pt>
                <c:pt idx="1694">
                  <c:v>2.2984390523212528</c:v>
                </c:pt>
                <c:pt idx="1695">
                  <c:v>2.2992136248892772</c:v>
                </c:pt>
                <c:pt idx="1696">
                  <c:v>2.2999880016860725</c:v>
                </c:pt>
                <c:pt idx="1697">
                  <c:v>2.3007621828764395</c:v>
                </c:pt>
                <c:pt idx="1698">
                  <c:v>2.3015361686249385</c:v>
                </c:pt>
                <c:pt idx="1699">
                  <c:v>2.3023099590959042</c:v>
                </c:pt>
                <c:pt idx="1700">
                  <c:v>2.3030835544534263</c:v>
                </c:pt>
                <c:pt idx="1701">
                  <c:v>2.3038569548613688</c:v>
                </c:pt>
                <c:pt idx="1702">
                  <c:v>2.304630160483355</c:v>
                </c:pt>
                <c:pt idx="1703">
                  <c:v>2.3054031714827787</c:v>
                </c:pt>
                <c:pt idx="1704">
                  <c:v>2.3061759880228001</c:v>
                </c:pt>
                <c:pt idx="1705">
                  <c:v>2.3069486102663501</c:v>
                </c:pt>
                <c:pt idx="1706">
                  <c:v>2.30772103837612</c:v>
                </c:pt>
                <c:pt idx="1707">
                  <c:v>2.3084932725145784</c:v>
                </c:pt>
                <c:pt idx="1708">
                  <c:v>2.3092653128439551</c:v>
                </c:pt>
                <c:pt idx="1709">
                  <c:v>2.3100371595262565</c:v>
                </c:pt>
                <c:pt idx="1710">
                  <c:v>2.3108088127232485</c:v>
                </c:pt>
                <c:pt idx="1711">
                  <c:v>2.3115802725964842</c:v>
                </c:pt>
                <c:pt idx="1712">
                  <c:v>2.3123515393072709</c:v>
                </c:pt>
                <c:pt idx="1713">
                  <c:v>2.3131226130166964</c:v>
                </c:pt>
                <c:pt idx="1714">
                  <c:v>2.3138934938856184</c:v>
                </c:pt>
                <c:pt idx="1715">
                  <c:v>2.3146641820746647</c:v>
                </c:pt>
                <c:pt idx="1716">
                  <c:v>2.3154346777442378</c:v>
                </c:pt>
                <c:pt idx="1717">
                  <c:v>2.3162049810545144</c:v>
                </c:pt>
                <c:pt idx="1718">
                  <c:v>2.3169750921654422</c:v>
                </c:pt>
                <c:pt idx="1719">
                  <c:v>2.317745011236743</c:v>
                </c:pt>
                <c:pt idx="1720">
                  <c:v>2.3185147384279166</c:v>
                </c:pt>
                <c:pt idx="1721">
                  <c:v>2.3192842738982336</c:v>
                </c:pt>
                <c:pt idx="1722">
                  <c:v>2.3200536178067432</c:v>
                </c:pt>
                <c:pt idx="1723">
                  <c:v>2.3208227703122684</c:v>
                </c:pt>
                <c:pt idx="1724">
                  <c:v>2.3215917315734078</c:v>
                </c:pt>
                <c:pt idx="1725">
                  <c:v>2.322360501748538</c:v>
                </c:pt>
                <c:pt idx="1726">
                  <c:v>2.3231290809958152</c:v>
                </c:pt>
                <c:pt idx="1727">
                  <c:v>2.3238974694731667</c:v>
                </c:pt>
                <c:pt idx="1728">
                  <c:v>2.3246656673383073</c:v>
                </c:pt>
                <c:pt idx="1729">
                  <c:v>2.3254336747487194</c:v>
                </c:pt>
                <c:pt idx="1730">
                  <c:v>2.3262014918616742</c:v>
                </c:pt>
                <c:pt idx="1731">
                  <c:v>2.3269691188342128</c:v>
                </c:pt>
                <c:pt idx="1732">
                  <c:v>2.3277365558231669</c:v>
                </c:pt>
                <c:pt idx="1733">
                  <c:v>2.3285038029851424</c:v>
                </c:pt>
                <c:pt idx="1734">
                  <c:v>2.3292708604765213</c:v>
                </c:pt>
                <c:pt idx="1735">
                  <c:v>2.3300377284534761</c:v>
                </c:pt>
                <c:pt idx="1736">
                  <c:v>2.3308044070719531</c:v>
                </c:pt>
                <c:pt idx="1737">
                  <c:v>2.3315708964876865</c:v>
                </c:pt>
                <c:pt idx="1738">
                  <c:v>2.3323371968561881</c:v>
                </c:pt>
                <c:pt idx="1739">
                  <c:v>2.3331033083327579</c:v>
                </c:pt>
                <c:pt idx="1740">
                  <c:v>2.333869231072474</c:v>
                </c:pt>
                <c:pt idx="1741">
                  <c:v>2.3346349652301974</c:v>
                </c:pt>
                <c:pt idx="1742">
                  <c:v>2.3354005109605795</c:v>
                </c:pt>
                <c:pt idx="1743">
                  <c:v>2.336165868418052</c:v>
                </c:pt>
                <c:pt idx="1744">
                  <c:v>2.3369310377568326</c:v>
                </c:pt>
                <c:pt idx="1745">
                  <c:v>2.3376960191309242</c:v>
                </c:pt>
                <c:pt idx="1746">
                  <c:v>2.3384608126941142</c:v>
                </c:pt>
                <c:pt idx="1747">
                  <c:v>2.3392254185999759</c:v>
                </c:pt>
                <c:pt idx="1748">
                  <c:v>2.3399898370018737</c:v>
                </c:pt>
                <c:pt idx="1749">
                  <c:v>2.3407540680529593</c:v>
                </c:pt>
                <c:pt idx="1750">
                  <c:v>2.3415181119061601</c:v>
                </c:pt>
                <c:pt idx="1751">
                  <c:v>2.3422819687142042</c:v>
                </c:pt>
                <c:pt idx="1752">
                  <c:v>2.3430456386296026</c:v>
                </c:pt>
                <c:pt idx="1753">
                  <c:v>2.3438091218046608</c:v>
                </c:pt>
                <c:pt idx="1754">
                  <c:v>2.3445724183914649</c:v>
                </c:pt>
                <c:pt idx="1755">
                  <c:v>2.3453355285418933</c:v>
                </c:pt>
                <c:pt idx="1756">
                  <c:v>2.3460984524076203</c:v>
                </c:pt>
                <c:pt idx="1757">
                  <c:v>2.3468611901400993</c:v>
                </c:pt>
                <c:pt idx="1758">
                  <c:v>2.3476237418905868</c:v>
                </c:pt>
                <c:pt idx="1759">
                  <c:v>2.3483861078101191</c:v>
                </c:pt>
                <c:pt idx="1760">
                  <c:v>2.349148288049538</c:v>
                </c:pt>
                <c:pt idx="1761">
                  <c:v>2.3499102827594616</c:v>
                </c:pt>
                <c:pt idx="1762">
                  <c:v>2.3506720920903104</c:v>
                </c:pt>
                <c:pt idx="1763">
                  <c:v>2.3514337161922962</c:v>
                </c:pt>
                <c:pt idx="1764">
                  <c:v>2.3521951552154188</c:v>
                </c:pt>
                <c:pt idx="1765">
                  <c:v>2.3529564093094795</c:v>
                </c:pt>
                <c:pt idx="1766">
                  <c:v>2.3537174786240702</c:v>
                </c:pt>
                <c:pt idx="1767">
                  <c:v>2.3544783633085773</c:v>
                </c:pt>
                <c:pt idx="1768">
                  <c:v>2.3552390635121783</c:v>
                </c:pt>
                <c:pt idx="1769">
                  <c:v>2.3559995793838482</c:v>
                </c:pt>
                <c:pt idx="1770">
                  <c:v>2.3567599110723645</c:v>
                </c:pt>
                <c:pt idx="1771">
                  <c:v>2.3575200587262897</c:v>
                </c:pt>
                <c:pt idx="1772">
                  <c:v>2.3582800224939904</c:v>
                </c:pt>
                <c:pt idx="1773">
                  <c:v>2.3590398025236246</c:v>
                </c:pt>
                <c:pt idx="1774">
                  <c:v>2.3597993989631547</c:v>
                </c:pt>
                <c:pt idx="1775">
                  <c:v>2.3605588119603311</c:v>
                </c:pt>
                <c:pt idx="1776">
                  <c:v>2.3613180416627109</c:v>
                </c:pt>
                <c:pt idx="1777">
                  <c:v>2.3620770882176454</c:v>
                </c:pt>
                <c:pt idx="1778">
                  <c:v>2.3628359517722854</c:v>
                </c:pt>
                <c:pt idx="1779">
                  <c:v>2.3635946324735793</c:v>
                </c:pt>
                <c:pt idx="1780">
                  <c:v>2.3643531304682761</c:v>
                </c:pt>
                <c:pt idx="1781">
                  <c:v>2.3651114459029285</c:v>
                </c:pt>
                <c:pt idx="1782">
                  <c:v>2.3658695789238799</c:v>
                </c:pt>
                <c:pt idx="1783">
                  <c:v>2.3666275296772854</c:v>
                </c:pt>
                <c:pt idx="1784">
                  <c:v>2.3673852983090939</c:v>
                </c:pt>
                <c:pt idx="1785">
                  <c:v>2.3681428849650583</c:v>
                </c:pt>
                <c:pt idx="1786">
                  <c:v>2.3689002897907354</c:v>
                </c:pt>
                <c:pt idx="1787">
                  <c:v>2.3696575129314801</c:v>
                </c:pt>
                <c:pt idx="1788">
                  <c:v>2.3704145545324495</c:v>
                </c:pt>
                <c:pt idx="1789">
                  <c:v>2.3711714147386087</c:v>
                </c:pt>
                <c:pt idx="1790">
                  <c:v>2.3719280936947205</c:v>
                </c:pt>
                <c:pt idx="1791">
                  <c:v>2.3726845915453594</c:v>
                </c:pt>
                <c:pt idx="1792">
                  <c:v>2.3734409084348917</c:v>
                </c:pt>
                <c:pt idx="1793">
                  <c:v>2.3741970445075</c:v>
                </c:pt>
                <c:pt idx="1794">
                  <c:v>2.3749529999071641</c:v>
                </c:pt>
                <c:pt idx="1795">
                  <c:v>2.3757087747776762</c:v>
                </c:pt>
                <c:pt idx="1796">
                  <c:v>2.3764643692626235</c:v>
                </c:pt>
                <c:pt idx="1797">
                  <c:v>2.3772197835054105</c:v>
                </c:pt>
                <c:pt idx="1798">
                  <c:v>2.3779750176492427</c:v>
                </c:pt>
                <c:pt idx="1799">
                  <c:v>2.3787300718371283</c:v>
                </c:pt>
                <c:pt idx="1800">
                  <c:v>2.3794849462118881</c:v>
                </c:pt>
                <c:pt idx="1801">
                  <c:v>2.3802396409161513</c:v>
                </c:pt>
                <c:pt idx="1802">
                  <c:v>2.3809941560923531</c:v>
                </c:pt>
                <c:pt idx="1803">
                  <c:v>2.3817484918827323</c:v>
                </c:pt>
                <c:pt idx="1804">
                  <c:v>2.3825026484293432</c:v>
                </c:pt>
                <c:pt idx="1805">
                  <c:v>2.3832566258740449</c:v>
                </c:pt>
                <c:pt idx="1806">
                  <c:v>2.3840104243585052</c:v>
                </c:pt>
                <c:pt idx="1807">
                  <c:v>2.3847640440242075</c:v>
                </c:pt>
                <c:pt idx="1808">
                  <c:v>2.3855174850124374</c:v>
                </c:pt>
                <c:pt idx="1809">
                  <c:v>2.3862707474642941</c:v>
                </c:pt>
                <c:pt idx="1810">
                  <c:v>2.3870238315206902</c:v>
                </c:pt>
                <c:pt idx="1811">
                  <c:v>2.3877767373223437</c:v>
                </c:pt>
                <c:pt idx="1812">
                  <c:v>2.3885294650097926</c:v>
                </c:pt>
                <c:pt idx="1813">
                  <c:v>2.3892820147233738</c:v>
                </c:pt>
                <c:pt idx="1814">
                  <c:v>2.3900343866032485</c:v>
                </c:pt>
                <c:pt idx="1815">
                  <c:v>2.390786580789384</c:v>
                </c:pt>
                <c:pt idx="1816">
                  <c:v>2.3915385974215626</c:v>
                </c:pt>
                <c:pt idx="1817">
                  <c:v>2.3922904366393776</c:v>
                </c:pt>
                <c:pt idx="1818">
                  <c:v>2.3930420985822418</c:v>
                </c:pt>
                <c:pt idx="1819">
                  <c:v>2.3937935833893715</c:v>
                </c:pt>
                <c:pt idx="1820">
                  <c:v>2.3945448911998062</c:v>
                </c:pt>
                <c:pt idx="1821">
                  <c:v>2.3952960221523973</c:v>
                </c:pt>
                <c:pt idx="1822">
                  <c:v>2.3960469763858101</c:v>
                </c:pt>
                <c:pt idx="1823">
                  <c:v>2.396797754038531</c:v>
                </c:pt>
                <c:pt idx="1824">
                  <c:v>2.3975483552488455</c:v>
                </c:pt>
                <c:pt idx="1825">
                  <c:v>2.3982987801548772</c:v>
                </c:pt>
                <c:pt idx="1826">
                  <c:v>2.3990490288945523</c:v>
                </c:pt>
                <c:pt idx="1827">
                  <c:v>2.3997991016056117</c:v>
                </c:pt>
                <c:pt idx="1828">
                  <c:v>2.4005489984256254</c:v>
                </c:pt>
                <c:pt idx="1829">
                  <c:v>2.4012987194919719</c:v>
                </c:pt>
                <c:pt idx="1830">
                  <c:v>2.4020482649418464</c:v>
                </c:pt>
                <c:pt idx="1831">
                  <c:v>2.4027976349122668</c:v>
                </c:pt>
                <c:pt idx="1832">
                  <c:v>2.4035468295400682</c:v>
                </c:pt>
                <c:pt idx="1833">
                  <c:v>2.4042958489618993</c:v>
                </c:pt>
                <c:pt idx="1834">
                  <c:v>2.40504469331424</c:v>
                </c:pt>
                <c:pt idx="1835">
                  <c:v>2.4057933627333754</c:v>
                </c:pt>
                <c:pt idx="1836">
                  <c:v>2.4065418573554198</c:v>
                </c:pt>
                <c:pt idx="1837">
                  <c:v>2.4072901773163045</c:v>
                </c:pt>
                <c:pt idx="1838">
                  <c:v>2.408038322751779</c:v>
                </c:pt>
                <c:pt idx="1839">
                  <c:v>2.4087862937974185</c:v>
                </c:pt>
                <c:pt idx="1840">
                  <c:v>2.409534090588616</c:v>
                </c:pt>
                <c:pt idx="1841">
                  <c:v>2.4102817132605834</c:v>
                </c:pt>
                <c:pt idx="1842">
                  <c:v>2.4110291619483601</c:v>
                </c:pt>
                <c:pt idx="1843">
                  <c:v>2.4117764367868073</c:v>
                </c:pt>
                <c:pt idx="1844">
                  <c:v>2.4125235379106029</c:v>
                </c:pt>
                <c:pt idx="1845">
                  <c:v>2.4132704654542501</c:v>
                </c:pt>
                <c:pt idx="1846">
                  <c:v>2.4140172195520795</c:v>
                </c:pt>
                <c:pt idx="1847">
                  <c:v>2.4147638003382368</c:v>
                </c:pt>
                <c:pt idx="1848">
                  <c:v>2.4155102079466992</c:v>
                </c:pt>
                <c:pt idx="1849">
                  <c:v>2.4162564425112629</c:v>
                </c:pt>
                <c:pt idx="1850">
                  <c:v>2.4170025041655538</c:v>
                </c:pt>
                <c:pt idx="1851">
                  <c:v>2.4177483930430173</c:v>
                </c:pt>
                <c:pt idx="1852">
                  <c:v>2.4184941092769225</c:v>
                </c:pt>
                <c:pt idx="1853">
                  <c:v>2.4192396530003726</c:v>
                </c:pt>
                <c:pt idx="1854">
                  <c:v>2.419985024346285</c:v>
                </c:pt>
                <c:pt idx="1855">
                  <c:v>2.4207302234474124</c:v>
                </c:pt>
                <c:pt idx="1856">
                  <c:v>2.4214752504363299</c:v>
                </c:pt>
                <c:pt idx="1857">
                  <c:v>2.4222201054454393</c:v>
                </c:pt>
                <c:pt idx="1858">
                  <c:v>2.422964788606969</c:v>
                </c:pt>
                <c:pt idx="1859">
                  <c:v>2.4237093000529764</c:v>
                </c:pt>
                <c:pt idx="1860">
                  <c:v>2.4244536399153449</c:v>
                </c:pt>
                <c:pt idx="1861">
                  <c:v>2.4251978083257852</c:v>
                </c:pt>
                <c:pt idx="1862">
                  <c:v>2.425941805415841</c:v>
                </c:pt>
                <c:pt idx="1863">
                  <c:v>2.4266856313168761</c:v>
                </c:pt>
                <c:pt idx="1864">
                  <c:v>2.4274292861600899</c:v>
                </c:pt>
                <c:pt idx="1865">
                  <c:v>2.428172770076511</c:v>
                </c:pt>
                <c:pt idx="1866">
                  <c:v>2.4289160831969925</c:v>
                </c:pt>
                <c:pt idx="1867">
                  <c:v>2.4296592256522231</c:v>
                </c:pt>
                <c:pt idx="1868">
                  <c:v>2.4304021975727168</c:v>
                </c:pt>
                <c:pt idx="1869">
                  <c:v>2.4311449990888208</c:v>
                </c:pt>
                <c:pt idx="1870">
                  <c:v>2.4318876303307104</c:v>
                </c:pt>
                <c:pt idx="1871">
                  <c:v>2.4326300914283965</c:v>
                </c:pt>
                <c:pt idx="1872">
                  <c:v>2.4333723825117159</c:v>
                </c:pt>
                <c:pt idx="1873">
                  <c:v>2.4341145037103407</c:v>
                </c:pt>
                <c:pt idx="1874">
                  <c:v>2.4348564551537759</c:v>
                </c:pt>
                <c:pt idx="1875">
                  <c:v>2.4355982369713574</c:v>
                </c:pt>
                <c:pt idx="1876">
                  <c:v>2.4363398492922497</c:v>
                </c:pt>
                <c:pt idx="1877">
                  <c:v>2.4370812922454546</c:v>
                </c:pt>
                <c:pt idx="1878">
                  <c:v>2.4378225659598067</c:v>
                </c:pt>
                <c:pt idx="1879">
                  <c:v>2.4385636705639735</c:v>
                </c:pt>
                <c:pt idx="1880">
                  <c:v>2.4393046061864587</c:v>
                </c:pt>
                <c:pt idx="1881">
                  <c:v>2.4400453729555944</c:v>
                </c:pt>
                <c:pt idx="1882">
                  <c:v>2.4407859709995514</c:v>
                </c:pt>
                <c:pt idx="1883">
                  <c:v>2.4415264004463348</c:v>
                </c:pt>
                <c:pt idx="1884">
                  <c:v>2.4422666614237838</c:v>
                </c:pt>
                <c:pt idx="1885">
                  <c:v>2.443006754059573</c:v>
                </c:pt>
                <c:pt idx="1886">
                  <c:v>2.4437466784812103</c:v>
                </c:pt>
                <c:pt idx="1887">
                  <c:v>2.4444864348160493</c:v>
                </c:pt>
                <c:pt idx="1888">
                  <c:v>2.4452260231912675</c:v>
                </c:pt>
                <c:pt idx="1889">
                  <c:v>2.4459654437338854</c:v>
                </c:pt>
                <c:pt idx="1890">
                  <c:v>2.4467046965707548</c:v>
                </c:pt>
                <c:pt idx="1891">
                  <c:v>2.4474437818285746</c:v>
                </c:pt>
                <c:pt idx="1892">
                  <c:v>2.4481826996338709</c:v>
                </c:pt>
                <c:pt idx="1893">
                  <c:v>2.4489214501130148</c:v>
                </c:pt>
                <c:pt idx="1894">
                  <c:v>2.4496600333922101</c:v>
                </c:pt>
                <c:pt idx="1895">
                  <c:v>2.4503984495975017</c:v>
                </c:pt>
                <c:pt idx="1896">
                  <c:v>2.4511366988547727</c:v>
                </c:pt>
                <c:pt idx="1897">
                  <c:v>2.4518747812897477</c:v>
                </c:pt>
                <c:pt idx="1898">
                  <c:v>2.4526126970279782</c:v>
                </c:pt>
              </c:numCache>
            </c:numRef>
          </c:yVal>
          <c:smooth val="1"/>
          <c:extLst>
            <c:ext xmlns:c16="http://schemas.microsoft.com/office/drawing/2014/chart" uri="{C3380CC4-5D6E-409C-BE32-E72D297353CC}">
              <c16:uniqueId val="{00000001-D44D-4C7A-9189-DDE082523635}"/>
            </c:ext>
          </c:extLst>
        </c:ser>
        <c:ser>
          <c:idx val="2"/>
          <c:order val="2"/>
          <c:tx>
            <c:v>Hoerl function</c:v>
          </c:tx>
          <c:spPr>
            <a:ln w="38100" cap="rnd">
              <a:solidFill>
                <a:srgbClr val="C00000"/>
              </a:solidFill>
              <a:prstDash val="lgDash"/>
              <a:round/>
            </a:ln>
            <a:effectLst/>
          </c:spPr>
          <c:marker>
            <c:symbol val="none"/>
          </c:marker>
          <c:xVal>
            <c:numRef>
              <c:f>Sheet1!$A$2:$A$1900</c:f>
              <c:numCache>
                <c:formatCode>General</c:formatCode>
                <c:ptCount val="1899"/>
                <c:pt idx="0">
                  <c:v>10</c:v>
                </c:pt>
                <c:pt idx="1">
                  <c:v>20</c:v>
                </c:pt>
                <c:pt idx="2">
                  <c:v>30</c:v>
                </c:pt>
                <c:pt idx="3">
                  <c:v>40</c:v>
                </c:pt>
                <c:pt idx="4">
                  <c:v>50</c:v>
                </c:pt>
                <c:pt idx="5">
                  <c:v>60</c:v>
                </c:pt>
                <c:pt idx="6">
                  <c:v>70</c:v>
                </c:pt>
                <c:pt idx="7">
                  <c:v>80</c:v>
                </c:pt>
                <c:pt idx="8">
                  <c:v>90</c:v>
                </c:pt>
                <c:pt idx="9">
                  <c:v>100</c:v>
                </c:pt>
                <c:pt idx="10">
                  <c:v>110</c:v>
                </c:pt>
                <c:pt idx="11">
                  <c:v>120</c:v>
                </c:pt>
                <c:pt idx="12">
                  <c:v>130</c:v>
                </c:pt>
                <c:pt idx="13">
                  <c:v>140</c:v>
                </c:pt>
                <c:pt idx="14">
                  <c:v>150</c:v>
                </c:pt>
                <c:pt idx="15">
                  <c:v>160</c:v>
                </c:pt>
                <c:pt idx="16">
                  <c:v>170</c:v>
                </c:pt>
                <c:pt idx="17">
                  <c:v>180</c:v>
                </c:pt>
                <c:pt idx="18">
                  <c:v>190</c:v>
                </c:pt>
                <c:pt idx="19">
                  <c:v>200</c:v>
                </c:pt>
                <c:pt idx="20">
                  <c:v>210</c:v>
                </c:pt>
                <c:pt idx="21">
                  <c:v>220</c:v>
                </c:pt>
                <c:pt idx="22">
                  <c:v>230</c:v>
                </c:pt>
                <c:pt idx="23">
                  <c:v>240</c:v>
                </c:pt>
                <c:pt idx="24">
                  <c:v>250</c:v>
                </c:pt>
                <c:pt idx="25">
                  <c:v>260</c:v>
                </c:pt>
                <c:pt idx="26">
                  <c:v>270</c:v>
                </c:pt>
                <c:pt idx="27">
                  <c:v>280</c:v>
                </c:pt>
                <c:pt idx="28">
                  <c:v>290</c:v>
                </c:pt>
                <c:pt idx="29">
                  <c:v>300</c:v>
                </c:pt>
                <c:pt idx="30">
                  <c:v>310</c:v>
                </c:pt>
                <c:pt idx="31">
                  <c:v>320</c:v>
                </c:pt>
                <c:pt idx="32">
                  <c:v>330</c:v>
                </c:pt>
                <c:pt idx="33">
                  <c:v>340</c:v>
                </c:pt>
                <c:pt idx="34">
                  <c:v>350</c:v>
                </c:pt>
                <c:pt idx="35">
                  <c:v>360</c:v>
                </c:pt>
                <c:pt idx="36">
                  <c:v>370</c:v>
                </c:pt>
                <c:pt idx="37">
                  <c:v>380</c:v>
                </c:pt>
                <c:pt idx="38">
                  <c:v>390</c:v>
                </c:pt>
                <c:pt idx="39">
                  <c:v>400</c:v>
                </c:pt>
                <c:pt idx="40">
                  <c:v>410</c:v>
                </c:pt>
                <c:pt idx="41">
                  <c:v>420</c:v>
                </c:pt>
                <c:pt idx="42">
                  <c:v>430</c:v>
                </c:pt>
                <c:pt idx="43">
                  <c:v>440</c:v>
                </c:pt>
                <c:pt idx="44">
                  <c:v>450</c:v>
                </c:pt>
                <c:pt idx="45">
                  <c:v>460</c:v>
                </c:pt>
                <c:pt idx="46">
                  <c:v>470</c:v>
                </c:pt>
                <c:pt idx="47">
                  <c:v>480</c:v>
                </c:pt>
                <c:pt idx="48">
                  <c:v>490</c:v>
                </c:pt>
                <c:pt idx="49">
                  <c:v>500</c:v>
                </c:pt>
                <c:pt idx="50">
                  <c:v>510</c:v>
                </c:pt>
                <c:pt idx="51">
                  <c:v>520</c:v>
                </c:pt>
                <c:pt idx="52">
                  <c:v>530</c:v>
                </c:pt>
                <c:pt idx="53">
                  <c:v>540</c:v>
                </c:pt>
                <c:pt idx="54">
                  <c:v>550</c:v>
                </c:pt>
                <c:pt idx="55">
                  <c:v>560</c:v>
                </c:pt>
                <c:pt idx="56">
                  <c:v>570</c:v>
                </c:pt>
                <c:pt idx="57">
                  <c:v>580</c:v>
                </c:pt>
                <c:pt idx="58">
                  <c:v>590</c:v>
                </c:pt>
                <c:pt idx="59">
                  <c:v>600</c:v>
                </c:pt>
                <c:pt idx="60">
                  <c:v>610</c:v>
                </c:pt>
                <c:pt idx="61">
                  <c:v>620</c:v>
                </c:pt>
                <c:pt idx="62">
                  <c:v>630</c:v>
                </c:pt>
                <c:pt idx="63">
                  <c:v>640</c:v>
                </c:pt>
                <c:pt idx="64">
                  <c:v>650</c:v>
                </c:pt>
                <c:pt idx="65">
                  <c:v>660</c:v>
                </c:pt>
                <c:pt idx="66">
                  <c:v>670</c:v>
                </c:pt>
                <c:pt idx="67">
                  <c:v>680</c:v>
                </c:pt>
                <c:pt idx="68">
                  <c:v>690</c:v>
                </c:pt>
                <c:pt idx="69">
                  <c:v>700</c:v>
                </c:pt>
                <c:pt idx="70">
                  <c:v>710</c:v>
                </c:pt>
                <c:pt idx="71">
                  <c:v>720</c:v>
                </c:pt>
                <c:pt idx="72">
                  <c:v>730</c:v>
                </c:pt>
                <c:pt idx="73">
                  <c:v>740</c:v>
                </c:pt>
                <c:pt idx="74">
                  <c:v>750</c:v>
                </c:pt>
                <c:pt idx="75">
                  <c:v>760</c:v>
                </c:pt>
                <c:pt idx="76">
                  <c:v>770</c:v>
                </c:pt>
                <c:pt idx="77">
                  <c:v>780</c:v>
                </c:pt>
                <c:pt idx="78">
                  <c:v>790</c:v>
                </c:pt>
                <c:pt idx="79">
                  <c:v>800</c:v>
                </c:pt>
                <c:pt idx="80">
                  <c:v>810</c:v>
                </c:pt>
                <c:pt idx="81">
                  <c:v>820</c:v>
                </c:pt>
                <c:pt idx="82">
                  <c:v>830</c:v>
                </c:pt>
                <c:pt idx="83">
                  <c:v>840</c:v>
                </c:pt>
                <c:pt idx="84">
                  <c:v>850</c:v>
                </c:pt>
                <c:pt idx="85">
                  <c:v>860</c:v>
                </c:pt>
                <c:pt idx="86">
                  <c:v>870</c:v>
                </c:pt>
                <c:pt idx="87">
                  <c:v>880</c:v>
                </c:pt>
                <c:pt idx="88">
                  <c:v>890</c:v>
                </c:pt>
                <c:pt idx="89">
                  <c:v>900</c:v>
                </c:pt>
                <c:pt idx="90">
                  <c:v>910</c:v>
                </c:pt>
                <c:pt idx="91">
                  <c:v>920</c:v>
                </c:pt>
                <c:pt idx="92">
                  <c:v>930</c:v>
                </c:pt>
                <c:pt idx="93">
                  <c:v>940</c:v>
                </c:pt>
                <c:pt idx="94">
                  <c:v>950</c:v>
                </c:pt>
                <c:pt idx="95">
                  <c:v>960</c:v>
                </c:pt>
                <c:pt idx="96">
                  <c:v>970</c:v>
                </c:pt>
                <c:pt idx="97">
                  <c:v>980</c:v>
                </c:pt>
                <c:pt idx="98">
                  <c:v>990</c:v>
                </c:pt>
                <c:pt idx="99">
                  <c:v>1000</c:v>
                </c:pt>
                <c:pt idx="100">
                  <c:v>1010</c:v>
                </c:pt>
                <c:pt idx="101">
                  <c:v>1020</c:v>
                </c:pt>
                <c:pt idx="102">
                  <c:v>1030</c:v>
                </c:pt>
                <c:pt idx="103">
                  <c:v>1040</c:v>
                </c:pt>
                <c:pt idx="104">
                  <c:v>1050</c:v>
                </c:pt>
                <c:pt idx="105">
                  <c:v>1060</c:v>
                </c:pt>
                <c:pt idx="106">
                  <c:v>1070</c:v>
                </c:pt>
                <c:pt idx="107">
                  <c:v>1080</c:v>
                </c:pt>
                <c:pt idx="108">
                  <c:v>1090</c:v>
                </c:pt>
                <c:pt idx="109">
                  <c:v>1100</c:v>
                </c:pt>
                <c:pt idx="110">
                  <c:v>1110</c:v>
                </c:pt>
                <c:pt idx="111">
                  <c:v>1120</c:v>
                </c:pt>
                <c:pt idx="112">
                  <c:v>1130</c:v>
                </c:pt>
                <c:pt idx="113">
                  <c:v>1140</c:v>
                </c:pt>
                <c:pt idx="114">
                  <c:v>1150</c:v>
                </c:pt>
                <c:pt idx="115">
                  <c:v>1160</c:v>
                </c:pt>
                <c:pt idx="116">
                  <c:v>1170</c:v>
                </c:pt>
                <c:pt idx="117">
                  <c:v>1180</c:v>
                </c:pt>
                <c:pt idx="118">
                  <c:v>1190</c:v>
                </c:pt>
                <c:pt idx="119">
                  <c:v>1200</c:v>
                </c:pt>
                <c:pt idx="120">
                  <c:v>1210</c:v>
                </c:pt>
                <c:pt idx="121">
                  <c:v>1220</c:v>
                </c:pt>
                <c:pt idx="122">
                  <c:v>1230</c:v>
                </c:pt>
                <c:pt idx="123">
                  <c:v>1240</c:v>
                </c:pt>
                <c:pt idx="124">
                  <c:v>1250</c:v>
                </c:pt>
                <c:pt idx="125">
                  <c:v>1260</c:v>
                </c:pt>
                <c:pt idx="126">
                  <c:v>1270</c:v>
                </c:pt>
                <c:pt idx="127">
                  <c:v>1280</c:v>
                </c:pt>
                <c:pt idx="128">
                  <c:v>1290</c:v>
                </c:pt>
                <c:pt idx="129">
                  <c:v>1300</c:v>
                </c:pt>
                <c:pt idx="130">
                  <c:v>1310</c:v>
                </c:pt>
                <c:pt idx="131">
                  <c:v>1320</c:v>
                </c:pt>
                <c:pt idx="132">
                  <c:v>1330</c:v>
                </c:pt>
                <c:pt idx="133">
                  <c:v>1340</c:v>
                </c:pt>
                <c:pt idx="134">
                  <c:v>1350</c:v>
                </c:pt>
                <c:pt idx="135">
                  <c:v>1360</c:v>
                </c:pt>
                <c:pt idx="136">
                  <c:v>1370</c:v>
                </c:pt>
                <c:pt idx="137">
                  <c:v>1380</c:v>
                </c:pt>
                <c:pt idx="138">
                  <c:v>1390</c:v>
                </c:pt>
                <c:pt idx="139">
                  <c:v>1400</c:v>
                </c:pt>
                <c:pt idx="140">
                  <c:v>1410</c:v>
                </c:pt>
                <c:pt idx="141">
                  <c:v>1420</c:v>
                </c:pt>
                <c:pt idx="142">
                  <c:v>1430</c:v>
                </c:pt>
                <c:pt idx="143">
                  <c:v>1440</c:v>
                </c:pt>
                <c:pt idx="144">
                  <c:v>1450</c:v>
                </c:pt>
                <c:pt idx="145">
                  <c:v>1460</c:v>
                </c:pt>
                <c:pt idx="146">
                  <c:v>1470</c:v>
                </c:pt>
                <c:pt idx="147">
                  <c:v>1480</c:v>
                </c:pt>
                <c:pt idx="148">
                  <c:v>1490</c:v>
                </c:pt>
                <c:pt idx="149">
                  <c:v>1500</c:v>
                </c:pt>
                <c:pt idx="150">
                  <c:v>1510</c:v>
                </c:pt>
                <c:pt idx="151">
                  <c:v>1520</c:v>
                </c:pt>
                <c:pt idx="152">
                  <c:v>1530</c:v>
                </c:pt>
                <c:pt idx="153">
                  <c:v>1540</c:v>
                </c:pt>
                <c:pt idx="154">
                  <c:v>1550</c:v>
                </c:pt>
                <c:pt idx="155">
                  <c:v>1560</c:v>
                </c:pt>
                <c:pt idx="156">
                  <c:v>1570</c:v>
                </c:pt>
                <c:pt idx="157">
                  <c:v>1580</c:v>
                </c:pt>
                <c:pt idx="158">
                  <c:v>1590</c:v>
                </c:pt>
                <c:pt idx="159">
                  <c:v>1600</c:v>
                </c:pt>
                <c:pt idx="160">
                  <c:v>1610</c:v>
                </c:pt>
                <c:pt idx="161">
                  <c:v>1620</c:v>
                </c:pt>
                <c:pt idx="162">
                  <c:v>1630</c:v>
                </c:pt>
                <c:pt idx="163">
                  <c:v>1640</c:v>
                </c:pt>
                <c:pt idx="164">
                  <c:v>1650</c:v>
                </c:pt>
                <c:pt idx="165">
                  <c:v>1660</c:v>
                </c:pt>
                <c:pt idx="166">
                  <c:v>1670</c:v>
                </c:pt>
                <c:pt idx="167">
                  <c:v>1680</c:v>
                </c:pt>
                <c:pt idx="168">
                  <c:v>1690</c:v>
                </c:pt>
                <c:pt idx="169">
                  <c:v>1700</c:v>
                </c:pt>
                <c:pt idx="170">
                  <c:v>1710</c:v>
                </c:pt>
                <c:pt idx="171">
                  <c:v>1720</c:v>
                </c:pt>
                <c:pt idx="172">
                  <c:v>1730</c:v>
                </c:pt>
                <c:pt idx="173">
                  <c:v>1740</c:v>
                </c:pt>
                <c:pt idx="174">
                  <c:v>1750</c:v>
                </c:pt>
                <c:pt idx="175">
                  <c:v>1760</c:v>
                </c:pt>
                <c:pt idx="176">
                  <c:v>1770</c:v>
                </c:pt>
                <c:pt idx="177">
                  <c:v>1780</c:v>
                </c:pt>
                <c:pt idx="178">
                  <c:v>1790</c:v>
                </c:pt>
                <c:pt idx="179">
                  <c:v>1800</c:v>
                </c:pt>
                <c:pt idx="180">
                  <c:v>1810</c:v>
                </c:pt>
                <c:pt idx="181">
                  <c:v>1820</c:v>
                </c:pt>
                <c:pt idx="182">
                  <c:v>1830</c:v>
                </c:pt>
                <c:pt idx="183">
                  <c:v>1840</c:v>
                </c:pt>
                <c:pt idx="184">
                  <c:v>1850</c:v>
                </c:pt>
                <c:pt idx="185">
                  <c:v>1860</c:v>
                </c:pt>
                <c:pt idx="186">
                  <c:v>1870</c:v>
                </c:pt>
                <c:pt idx="187">
                  <c:v>1880</c:v>
                </c:pt>
                <c:pt idx="188">
                  <c:v>1890</c:v>
                </c:pt>
                <c:pt idx="189">
                  <c:v>1900</c:v>
                </c:pt>
                <c:pt idx="190">
                  <c:v>1910</c:v>
                </c:pt>
                <c:pt idx="191">
                  <c:v>1920</c:v>
                </c:pt>
                <c:pt idx="192">
                  <c:v>1930</c:v>
                </c:pt>
                <c:pt idx="193">
                  <c:v>1940</c:v>
                </c:pt>
                <c:pt idx="194">
                  <c:v>1950</c:v>
                </c:pt>
                <c:pt idx="195">
                  <c:v>1960</c:v>
                </c:pt>
                <c:pt idx="196">
                  <c:v>1970</c:v>
                </c:pt>
                <c:pt idx="197">
                  <c:v>1980</c:v>
                </c:pt>
                <c:pt idx="198">
                  <c:v>1990</c:v>
                </c:pt>
                <c:pt idx="199">
                  <c:v>2000</c:v>
                </c:pt>
                <c:pt idx="200">
                  <c:v>2010</c:v>
                </c:pt>
                <c:pt idx="201">
                  <c:v>2020</c:v>
                </c:pt>
                <c:pt idx="202">
                  <c:v>2030</c:v>
                </c:pt>
                <c:pt idx="203">
                  <c:v>2040</c:v>
                </c:pt>
                <c:pt idx="204">
                  <c:v>2050</c:v>
                </c:pt>
                <c:pt idx="205">
                  <c:v>2060</c:v>
                </c:pt>
                <c:pt idx="206">
                  <c:v>2070</c:v>
                </c:pt>
                <c:pt idx="207">
                  <c:v>2080</c:v>
                </c:pt>
                <c:pt idx="208">
                  <c:v>2090</c:v>
                </c:pt>
                <c:pt idx="209">
                  <c:v>2100</c:v>
                </c:pt>
                <c:pt idx="210">
                  <c:v>2110</c:v>
                </c:pt>
                <c:pt idx="211">
                  <c:v>2120</c:v>
                </c:pt>
                <c:pt idx="212">
                  <c:v>2130</c:v>
                </c:pt>
                <c:pt idx="213">
                  <c:v>2140</c:v>
                </c:pt>
                <c:pt idx="214">
                  <c:v>2150</c:v>
                </c:pt>
                <c:pt idx="215">
                  <c:v>2160</c:v>
                </c:pt>
                <c:pt idx="216">
                  <c:v>2170</c:v>
                </c:pt>
                <c:pt idx="217">
                  <c:v>2180</c:v>
                </c:pt>
                <c:pt idx="218">
                  <c:v>2190</c:v>
                </c:pt>
                <c:pt idx="219">
                  <c:v>2200</c:v>
                </c:pt>
                <c:pt idx="220">
                  <c:v>2210</c:v>
                </c:pt>
                <c:pt idx="221">
                  <c:v>2220</c:v>
                </c:pt>
                <c:pt idx="222">
                  <c:v>2230</c:v>
                </c:pt>
                <c:pt idx="223">
                  <c:v>2240</c:v>
                </c:pt>
                <c:pt idx="224">
                  <c:v>2250</c:v>
                </c:pt>
                <c:pt idx="225">
                  <c:v>2260</c:v>
                </c:pt>
                <c:pt idx="226">
                  <c:v>2270</c:v>
                </c:pt>
                <c:pt idx="227">
                  <c:v>2280</c:v>
                </c:pt>
                <c:pt idx="228">
                  <c:v>2290</c:v>
                </c:pt>
                <c:pt idx="229">
                  <c:v>2300</c:v>
                </c:pt>
                <c:pt idx="230">
                  <c:v>2310</c:v>
                </c:pt>
                <c:pt idx="231">
                  <c:v>2320</c:v>
                </c:pt>
                <c:pt idx="232">
                  <c:v>2330</c:v>
                </c:pt>
                <c:pt idx="233">
                  <c:v>2340</c:v>
                </c:pt>
                <c:pt idx="234">
                  <c:v>2350</c:v>
                </c:pt>
                <c:pt idx="235">
                  <c:v>2360</c:v>
                </c:pt>
                <c:pt idx="236">
                  <c:v>2370</c:v>
                </c:pt>
                <c:pt idx="237">
                  <c:v>2380</c:v>
                </c:pt>
                <c:pt idx="238">
                  <c:v>2390</c:v>
                </c:pt>
                <c:pt idx="239">
                  <c:v>2400</c:v>
                </c:pt>
                <c:pt idx="240">
                  <c:v>2410</c:v>
                </c:pt>
                <c:pt idx="241">
                  <c:v>2420</c:v>
                </c:pt>
                <c:pt idx="242">
                  <c:v>2430</c:v>
                </c:pt>
                <c:pt idx="243">
                  <c:v>2440</c:v>
                </c:pt>
                <c:pt idx="244">
                  <c:v>2450</c:v>
                </c:pt>
                <c:pt idx="245">
                  <c:v>2460</c:v>
                </c:pt>
                <c:pt idx="246">
                  <c:v>2470</c:v>
                </c:pt>
                <c:pt idx="247">
                  <c:v>2480</c:v>
                </c:pt>
                <c:pt idx="248">
                  <c:v>2490</c:v>
                </c:pt>
                <c:pt idx="249">
                  <c:v>2500</c:v>
                </c:pt>
                <c:pt idx="250">
                  <c:v>2510</c:v>
                </c:pt>
                <c:pt idx="251">
                  <c:v>2520</c:v>
                </c:pt>
                <c:pt idx="252">
                  <c:v>2530</c:v>
                </c:pt>
                <c:pt idx="253">
                  <c:v>2540</c:v>
                </c:pt>
                <c:pt idx="254">
                  <c:v>2550</c:v>
                </c:pt>
                <c:pt idx="255">
                  <c:v>2560</c:v>
                </c:pt>
                <c:pt idx="256">
                  <c:v>2570</c:v>
                </c:pt>
                <c:pt idx="257">
                  <c:v>2580</c:v>
                </c:pt>
                <c:pt idx="258">
                  <c:v>2590</c:v>
                </c:pt>
                <c:pt idx="259">
                  <c:v>2600</c:v>
                </c:pt>
                <c:pt idx="260">
                  <c:v>2610</c:v>
                </c:pt>
                <c:pt idx="261">
                  <c:v>2620</c:v>
                </c:pt>
                <c:pt idx="262">
                  <c:v>2630</c:v>
                </c:pt>
                <c:pt idx="263">
                  <c:v>2640</c:v>
                </c:pt>
                <c:pt idx="264">
                  <c:v>2650</c:v>
                </c:pt>
                <c:pt idx="265">
                  <c:v>2660</c:v>
                </c:pt>
                <c:pt idx="266">
                  <c:v>2670</c:v>
                </c:pt>
                <c:pt idx="267">
                  <c:v>2680</c:v>
                </c:pt>
                <c:pt idx="268">
                  <c:v>2690</c:v>
                </c:pt>
                <c:pt idx="269">
                  <c:v>2700</c:v>
                </c:pt>
                <c:pt idx="270">
                  <c:v>2710</c:v>
                </c:pt>
                <c:pt idx="271">
                  <c:v>2720</c:v>
                </c:pt>
                <c:pt idx="272">
                  <c:v>2730</c:v>
                </c:pt>
                <c:pt idx="273">
                  <c:v>2740</c:v>
                </c:pt>
                <c:pt idx="274">
                  <c:v>2750</c:v>
                </c:pt>
                <c:pt idx="275">
                  <c:v>2760</c:v>
                </c:pt>
                <c:pt idx="276">
                  <c:v>2770</c:v>
                </c:pt>
                <c:pt idx="277">
                  <c:v>2780</c:v>
                </c:pt>
                <c:pt idx="278">
                  <c:v>2790</c:v>
                </c:pt>
                <c:pt idx="279">
                  <c:v>2800</c:v>
                </c:pt>
                <c:pt idx="280">
                  <c:v>2810</c:v>
                </c:pt>
                <c:pt idx="281">
                  <c:v>2820</c:v>
                </c:pt>
                <c:pt idx="282">
                  <c:v>2830</c:v>
                </c:pt>
                <c:pt idx="283">
                  <c:v>2840</c:v>
                </c:pt>
                <c:pt idx="284">
                  <c:v>2850</c:v>
                </c:pt>
                <c:pt idx="285">
                  <c:v>2860</c:v>
                </c:pt>
                <c:pt idx="286">
                  <c:v>2870</c:v>
                </c:pt>
                <c:pt idx="287">
                  <c:v>2880</c:v>
                </c:pt>
                <c:pt idx="288">
                  <c:v>2890</c:v>
                </c:pt>
                <c:pt idx="289">
                  <c:v>2900</c:v>
                </c:pt>
                <c:pt idx="290">
                  <c:v>2910</c:v>
                </c:pt>
                <c:pt idx="291">
                  <c:v>2920</c:v>
                </c:pt>
                <c:pt idx="292">
                  <c:v>2930</c:v>
                </c:pt>
                <c:pt idx="293">
                  <c:v>2940</c:v>
                </c:pt>
                <c:pt idx="294">
                  <c:v>2950</c:v>
                </c:pt>
                <c:pt idx="295">
                  <c:v>2960</c:v>
                </c:pt>
                <c:pt idx="296">
                  <c:v>2970</c:v>
                </c:pt>
                <c:pt idx="297">
                  <c:v>2980</c:v>
                </c:pt>
                <c:pt idx="298">
                  <c:v>2990</c:v>
                </c:pt>
                <c:pt idx="299">
                  <c:v>3000</c:v>
                </c:pt>
                <c:pt idx="300">
                  <c:v>3010</c:v>
                </c:pt>
                <c:pt idx="301">
                  <c:v>3020</c:v>
                </c:pt>
                <c:pt idx="302">
                  <c:v>3030</c:v>
                </c:pt>
                <c:pt idx="303">
                  <c:v>3040</c:v>
                </c:pt>
                <c:pt idx="304">
                  <c:v>3050</c:v>
                </c:pt>
                <c:pt idx="305">
                  <c:v>3060</c:v>
                </c:pt>
                <c:pt idx="306">
                  <c:v>3070</c:v>
                </c:pt>
                <c:pt idx="307">
                  <c:v>3080</c:v>
                </c:pt>
                <c:pt idx="308">
                  <c:v>3090</c:v>
                </c:pt>
                <c:pt idx="309">
                  <c:v>3100</c:v>
                </c:pt>
                <c:pt idx="310">
                  <c:v>3110</c:v>
                </c:pt>
                <c:pt idx="311">
                  <c:v>3120</c:v>
                </c:pt>
                <c:pt idx="312">
                  <c:v>3130</c:v>
                </c:pt>
                <c:pt idx="313">
                  <c:v>3140</c:v>
                </c:pt>
                <c:pt idx="314">
                  <c:v>3150</c:v>
                </c:pt>
                <c:pt idx="315">
                  <c:v>3160</c:v>
                </c:pt>
                <c:pt idx="316">
                  <c:v>3170</c:v>
                </c:pt>
                <c:pt idx="317">
                  <c:v>3180</c:v>
                </c:pt>
                <c:pt idx="318">
                  <c:v>3190</c:v>
                </c:pt>
                <c:pt idx="319">
                  <c:v>3200</c:v>
                </c:pt>
                <c:pt idx="320">
                  <c:v>3210</c:v>
                </c:pt>
                <c:pt idx="321">
                  <c:v>3220</c:v>
                </c:pt>
                <c:pt idx="322">
                  <c:v>3230</c:v>
                </c:pt>
                <c:pt idx="323">
                  <c:v>3240</c:v>
                </c:pt>
                <c:pt idx="324">
                  <c:v>3250</c:v>
                </c:pt>
                <c:pt idx="325">
                  <c:v>3260</c:v>
                </c:pt>
                <c:pt idx="326">
                  <c:v>3270</c:v>
                </c:pt>
                <c:pt idx="327">
                  <c:v>3280</c:v>
                </c:pt>
                <c:pt idx="328">
                  <c:v>3290</c:v>
                </c:pt>
                <c:pt idx="329">
                  <c:v>3300</c:v>
                </c:pt>
                <c:pt idx="330">
                  <c:v>3310</c:v>
                </c:pt>
                <c:pt idx="331">
                  <c:v>3320</c:v>
                </c:pt>
                <c:pt idx="332">
                  <c:v>3330</c:v>
                </c:pt>
                <c:pt idx="333">
                  <c:v>3340</c:v>
                </c:pt>
                <c:pt idx="334">
                  <c:v>3350</c:v>
                </c:pt>
                <c:pt idx="335">
                  <c:v>3360</c:v>
                </c:pt>
                <c:pt idx="336">
                  <c:v>3370</c:v>
                </c:pt>
                <c:pt idx="337">
                  <c:v>3380</c:v>
                </c:pt>
                <c:pt idx="338">
                  <c:v>3390</c:v>
                </c:pt>
                <c:pt idx="339">
                  <c:v>3400</c:v>
                </c:pt>
                <c:pt idx="340">
                  <c:v>3410</c:v>
                </c:pt>
                <c:pt idx="341">
                  <c:v>3420</c:v>
                </c:pt>
                <c:pt idx="342">
                  <c:v>3430</c:v>
                </c:pt>
                <c:pt idx="343">
                  <c:v>3440</c:v>
                </c:pt>
                <c:pt idx="344">
                  <c:v>3450</c:v>
                </c:pt>
                <c:pt idx="345">
                  <c:v>3460</c:v>
                </c:pt>
                <c:pt idx="346">
                  <c:v>3470</c:v>
                </c:pt>
                <c:pt idx="347">
                  <c:v>3480</c:v>
                </c:pt>
                <c:pt idx="348">
                  <c:v>3490</c:v>
                </c:pt>
                <c:pt idx="349">
                  <c:v>3500</c:v>
                </c:pt>
                <c:pt idx="350">
                  <c:v>3510</c:v>
                </c:pt>
                <c:pt idx="351">
                  <c:v>3520</c:v>
                </c:pt>
                <c:pt idx="352">
                  <c:v>3530</c:v>
                </c:pt>
                <c:pt idx="353">
                  <c:v>3540</c:v>
                </c:pt>
                <c:pt idx="354">
                  <c:v>3550</c:v>
                </c:pt>
                <c:pt idx="355">
                  <c:v>3560</c:v>
                </c:pt>
                <c:pt idx="356">
                  <c:v>3570</c:v>
                </c:pt>
                <c:pt idx="357">
                  <c:v>3580</c:v>
                </c:pt>
                <c:pt idx="358">
                  <c:v>3590</c:v>
                </c:pt>
                <c:pt idx="359">
                  <c:v>3600</c:v>
                </c:pt>
                <c:pt idx="360">
                  <c:v>3610</c:v>
                </c:pt>
                <c:pt idx="361">
                  <c:v>3620</c:v>
                </c:pt>
                <c:pt idx="362">
                  <c:v>3630</c:v>
                </c:pt>
                <c:pt idx="363">
                  <c:v>3640</c:v>
                </c:pt>
                <c:pt idx="364">
                  <c:v>3650</c:v>
                </c:pt>
                <c:pt idx="365">
                  <c:v>3660</c:v>
                </c:pt>
                <c:pt idx="366">
                  <c:v>3670</c:v>
                </c:pt>
                <c:pt idx="367">
                  <c:v>3680</c:v>
                </c:pt>
                <c:pt idx="368">
                  <c:v>3690</c:v>
                </c:pt>
                <c:pt idx="369">
                  <c:v>3700</c:v>
                </c:pt>
                <c:pt idx="370">
                  <c:v>3710</c:v>
                </c:pt>
                <c:pt idx="371">
                  <c:v>3720</c:v>
                </c:pt>
                <c:pt idx="372">
                  <c:v>3730</c:v>
                </c:pt>
                <c:pt idx="373">
                  <c:v>3740</c:v>
                </c:pt>
                <c:pt idx="374">
                  <c:v>3750</c:v>
                </c:pt>
                <c:pt idx="375">
                  <c:v>3760</c:v>
                </c:pt>
                <c:pt idx="376">
                  <c:v>3770</c:v>
                </c:pt>
                <c:pt idx="377">
                  <c:v>3780</c:v>
                </c:pt>
                <c:pt idx="378">
                  <c:v>3790</c:v>
                </c:pt>
                <c:pt idx="379">
                  <c:v>3800</c:v>
                </c:pt>
                <c:pt idx="380">
                  <c:v>3810</c:v>
                </c:pt>
                <c:pt idx="381">
                  <c:v>3820</c:v>
                </c:pt>
                <c:pt idx="382">
                  <c:v>3830</c:v>
                </c:pt>
                <c:pt idx="383">
                  <c:v>3840</c:v>
                </c:pt>
                <c:pt idx="384">
                  <c:v>3850</c:v>
                </c:pt>
                <c:pt idx="385">
                  <c:v>3860</c:v>
                </c:pt>
                <c:pt idx="386">
                  <c:v>3870</c:v>
                </c:pt>
                <c:pt idx="387">
                  <c:v>3880</c:v>
                </c:pt>
                <c:pt idx="388">
                  <c:v>3890</c:v>
                </c:pt>
                <c:pt idx="389">
                  <c:v>3900</c:v>
                </c:pt>
                <c:pt idx="390">
                  <c:v>3910</c:v>
                </c:pt>
                <c:pt idx="391">
                  <c:v>3920</c:v>
                </c:pt>
                <c:pt idx="392">
                  <c:v>3930</c:v>
                </c:pt>
                <c:pt idx="393">
                  <c:v>3940</c:v>
                </c:pt>
                <c:pt idx="394">
                  <c:v>3950</c:v>
                </c:pt>
                <c:pt idx="395">
                  <c:v>3960</c:v>
                </c:pt>
                <c:pt idx="396">
                  <c:v>3970</c:v>
                </c:pt>
                <c:pt idx="397">
                  <c:v>3980</c:v>
                </c:pt>
                <c:pt idx="398">
                  <c:v>3990</c:v>
                </c:pt>
                <c:pt idx="399">
                  <c:v>4000</c:v>
                </c:pt>
                <c:pt idx="400">
                  <c:v>4010</c:v>
                </c:pt>
                <c:pt idx="401">
                  <c:v>4020</c:v>
                </c:pt>
                <c:pt idx="402">
                  <c:v>4030</c:v>
                </c:pt>
                <c:pt idx="403">
                  <c:v>4040</c:v>
                </c:pt>
                <c:pt idx="404">
                  <c:v>4050</c:v>
                </c:pt>
                <c:pt idx="405">
                  <c:v>4060</c:v>
                </c:pt>
                <c:pt idx="406">
                  <c:v>4070</c:v>
                </c:pt>
                <c:pt idx="407">
                  <c:v>4080</c:v>
                </c:pt>
                <c:pt idx="408">
                  <c:v>4090</c:v>
                </c:pt>
                <c:pt idx="409">
                  <c:v>4100</c:v>
                </c:pt>
                <c:pt idx="410">
                  <c:v>4110</c:v>
                </c:pt>
                <c:pt idx="411">
                  <c:v>4120</c:v>
                </c:pt>
                <c:pt idx="412">
                  <c:v>4130</c:v>
                </c:pt>
                <c:pt idx="413">
                  <c:v>4140</c:v>
                </c:pt>
                <c:pt idx="414">
                  <c:v>4150</c:v>
                </c:pt>
                <c:pt idx="415">
                  <c:v>4160</c:v>
                </c:pt>
                <c:pt idx="416">
                  <c:v>4170</c:v>
                </c:pt>
                <c:pt idx="417">
                  <c:v>4180</c:v>
                </c:pt>
                <c:pt idx="418">
                  <c:v>4190</c:v>
                </c:pt>
                <c:pt idx="419">
                  <c:v>4200</c:v>
                </c:pt>
                <c:pt idx="420">
                  <c:v>4210</c:v>
                </c:pt>
                <c:pt idx="421">
                  <c:v>4220</c:v>
                </c:pt>
                <c:pt idx="422">
                  <c:v>4230</c:v>
                </c:pt>
                <c:pt idx="423">
                  <c:v>4240</c:v>
                </c:pt>
                <c:pt idx="424">
                  <c:v>4250</c:v>
                </c:pt>
                <c:pt idx="425">
                  <c:v>4260</c:v>
                </c:pt>
                <c:pt idx="426">
                  <c:v>4270</c:v>
                </c:pt>
                <c:pt idx="427">
                  <c:v>4280</c:v>
                </c:pt>
                <c:pt idx="428">
                  <c:v>4290</c:v>
                </c:pt>
                <c:pt idx="429">
                  <c:v>4300</c:v>
                </c:pt>
                <c:pt idx="430">
                  <c:v>4310</c:v>
                </c:pt>
                <c:pt idx="431">
                  <c:v>4320</c:v>
                </c:pt>
                <c:pt idx="432">
                  <c:v>4330</c:v>
                </c:pt>
                <c:pt idx="433">
                  <c:v>4340</c:v>
                </c:pt>
                <c:pt idx="434">
                  <c:v>4350</c:v>
                </c:pt>
                <c:pt idx="435">
                  <c:v>4360</c:v>
                </c:pt>
                <c:pt idx="436">
                  <c:v>4370</c:v>
                </c:pt>
                <c:pt idx="437">
                  <c:v>4380</c:v>
                </c:pt>
                <c:pt idx="438">
                  <c:v>4390</c:v>
                </c:pt>
                <c:pt idx="439">
                  <c:v>4400</c:v>
                </c:pt>
                <c:pt idx="440">
                  <c:v>4410</c:v>
                </c:pt>
                <c:pt idx="441">
                  <c:v>4420</c:v>
                </c:pt>
                <c:pt idx="442">
                  <c:v>4430</c:v>
                </c:pt>
                <c:pt idx="443">
                  <c:v>4440</c:v>
                </c:pt>
                <c:pt idx="444">
                  <c:v>4450</c:v>
                </c:pt>
                <c:pt idx="445">
                  <c:v>4460</c:v>
                </c:pt>
                <c:pt idx="446">
                  <c:v>4470</c:v>
                </c:pt>
                <c:pt idx="447">
                  <c:v>4480</c:v>
                </c:pt>
                <c:pt idx="448">
                  <c:v>4490</c:v>
                </c:pt>
                <c:pt idx="449">
                  <c:v>4500</c:v>
                </c:pt>
                <c:pt idx="450">
                  <c:v>4510</c:v>
                </c:pt>
                <c:pt idx="451">
                  <c:v>4520</c:v>
                </c:pt>
                <c:pt idx="452">
                  <c:v>4530</c:v>
                </c:pt>
                <c:pt idx="453">
                  <c:v>4540</c:v>
                </c:pt>
                <c:pt idx="454">
                  <c:v>4550</c:v>
                </c:pt>
                <c:pt idx="455">
                  <c:v>4560</c:v>
                </c:pt>
                <c:pt idx="456">
                  <c:v>4570</c:v>
                </c:pt>
                <c:pt idx="457">
                  <c:v>4580</c:v>
                </c:pt>
                <c:pt idx="458">
                  <c:v>4590</c:v>
                </c:pt>
                <c:pt idx="459">
                  <c:v>4600</c:v>
                </c:pt>
                <c:pt idx="460">
                  <c:v>4610</c:v>
                </c:pt>
                <c:pt idx="461">
                  <c:v>4620</c:v>
                </c:pt>
                <c:pt idx="462">
                  <c:v>4630</c:v>
                </c:pt>
                <c:pt idx="463">
                  <c:v>4640</c:v>
                </c:pt>
                <c:pt idx="464">
                  <c:v>4650</c:v>
                </c:pt>
                <c:pt idx="465">
                  <c:v>4660</c:v>
                </c:pt>
                <c:pt idx="466">
                  <c:v>4670</c:v>
                </c:pt>
                <c:pt idx="467">
                  <c:v>4680</c:v>
                </c:pt>
                <c:pt idx="468">
                  <c:v>4690</c:v>
                </c:pt>
                <c:pt idx="469">
                  <c:v>4700</c:v>
                </c:pt>
                <c:pt idx="470">
                  <c:v>4710</c:v>
                </c:pt>
                <c:pt idx="471">
                  <c:v>4720</c:v>
                </c:pt>
                <c:pt idx="472">
                  <c:v>4730</c:v>
                </c:pt>
                <c:pt idx="473">
                  <c:v>4740</c:v>
                </c:pt>
                <c:pt idx="474">
                  <c:v>4750</c:v>
                </c:pt>
                <c:pt idx="475">
                  <c:v>4760</c:v>
                </c:pt>
                <c:pt idx="476">
                  <c:v>4770</c:v>
                </c:pt>
                <c:pt idx="477">
                  <c:v>4780</c:v>
                </c:pt>
                <c:pt idx="478">
                  <c:v>4790</c:v>
                </c:pt>
                <c:pt idx="479">
                  <c:v>4800</c:v>
                </c:pt>
                <c:pt idx="480">
                  <c:v>4810</c:v>
                </c:pt>
                <c:pt idx="481">
                  <c:v>4820</c:v>
                </c:pt>
                <c:pt idx="482">
                  <c:v>4830</c:v>
                </c:pt>
                <c:pt idx="483">
                  <c:v>4840</c:v>
                </c:pt>
                <c:pt idx="484">
                  <c:v>4850</c:v>
                </c:pt>
                <c:pt idx="485">
                  <c:v>4860</c:v>
                </c:pt>
                <c:pt idx="486">
                  <c:v>4870</c:v>
                </c:pt>
                <c:pt idx="487">
                  <c:v>4880</c:v>
                </c:pt>
                <c:pt idx="488">
                  <c:v>4890</c:v>
                </c:pt>
                <c:pt idx="489">
                  <c:v>4900</c:v>
                </c:pt>
                <c:pt idx="490">
                  <c:v>4910</c:v>
                </c:pt>
                <c:pt idx="491">
                  <c:v>4920</c:v>
                </c:pt>
                <c:pt idx="492">
                  <c:v>4930</c:v>
                </c:pt>
                <c:pt idx="493">
                  <c:v>4940</c:v>
                </c:pt>
                <c:pt idx="494">
                  <c:v>4950</c:v>
                </c:pt>
                <c:pt idx="495">
                  <c:v>4960</c:v>
                </c:pt>
                <c:pt idx="496">
                  <c:v>4970</c:v>
                </c:pt>
                <c:pt idx="497">
                  <c:v>4980</c:v>
                </c:pt>
                <c:pt idx="498">
                  <c:v>4990</c:v>
                </c:pt>
                <c:pt idx="499">
                  <c:v>5000</c:v>
                </c:pt>
                <c:pt idx="500">
                  <c:v>5010</c:v>
                </c:pt>
                <c:pt idx="501">
                  <c:v>5020</c:v>
                </c:pt>
                <c:pt idx="502">
                  <c:v>5030</c:v>
                </c:pt>
                <c:pt idx="503">
                  <c:v>5040</c:v>
                </c:pt>
                <c:pt idx="504">
                  <c:v>5050</c:v>
                </c:pt>
                <c:pt idx="505">
                  <c:v>5060</c:v>
                </c:pt>
                <c:pt idx="506">
                  <c:v>5070</c:v>
                </c:pt>
                <c:pt idx="507">
                  <c:v>5080</c:v>
                </c:pt>
                <c:pt idx="508">
                  <c:v>5090</c:v>
                </c:pt>
                <c:pt idx="509">
                  <c:v>5100</c:v>
                </c:pt>
                <c:pt idx="510">
                  <c:v>5110</c:v>
                </c:pt>
                <c:pt idx="511">
                  <c:v>5120</c:v>
                </c:pt>
                <c:pt idx="512">
                  <c:v>5130</c:v>
                </c:pt>
                <c:pt idx="513">
                  <c:v>5140</c:v>
                </c:pt>
                <c:pt idx="514">
                  <c:v>5150</c:v>
                </c:pt>
                <c:pt idx="515">
                  <c:v>5160</c:v>
                </c:pt>
                <c:pt idx="516">
                  <c:v>5170</c:v>
                </c:pt>
                <c:pt idx="517">
                  <c:v>5180</c:v>
                </c:pt>
                <c:pt idx="518">
                  <c:v>5190</c:v>
                </c:pt>
                <c:pt idx="519">
                  <c:v>5200</c:v>
                </c:pt>
                <c:pt idx="520">
                  <c:v>5210</c:v>
                </c:pt>
                <c:pt idx="521">
                  <c:v>5220</c:v>
                </c:pt>
                <c:pt idx="522">
                  <c:v>5230</c:v>
                </c:pt>
                <c:pt idx="523">
                  <c:v>5240</c:v>
                </c:pt>
                <c:pt idx="524">
                  <c:v>5250</c:v>
                </c:pt>
                <c:pt idx="525">
                  <c:v>5260</c:v>
                </c:pt>
                <c:pt idx="526">
                  <c:v>5270</c:v>
                </c:pt>
                <c:pt idx="527">
                  <c:v>5280</c:v>
                </c:pt>
                <c:pt idx="528">
                  <c:v>5290</c:v>
                </c:pt>
                <c:pt idx="529">
                  <c:v>5300</c:v>
                </c:pt>
                <c:pt idx="530">
                  <c:v>5310</c:v>
                </c:pt>
                <c:pt idx="531">
                  <c:v>5320</c:v>
                </c:pt>
                <c:pt idx="532">
                  <c:v>5330</c:v>
                </c:pt>
                <c:pt idx="533">
                  <c:v>5340</c:v>
                </c:pt>
                <c:pt idx="534">
                  <c:v>5350</c:v>
                </c:pt>
                <c:pt idx="535">
                  <c:v>5360</c:v>
                </c:pt>
                <c:pt idx="536">
                  <c:v>5370</c:v>
                </c:pt>
                <c:pt idx="537">
                  <c:v>5380</c:v>
                </c:pt>
                <c:pt idx="538">
                  <c:v>5390</c:v>
                </c:pt>
                <c:pt idx="539">
                  <c:v>5400</c:v>
                </c:pt>
                <c:pt idx="540">
                  <c:v>5410</c:v>
                </c:pt>
                <c:pt idx="541">
                  <c:v>5420</c:v>
                </c:pt>
                <c:pt idx="542">
                  <c:v>5430</c:v>
                </c:pt>
                <c:pt idx="543">
                  <c:v>5440</c:v>
                </c:pt>
                <c:pt idx="544">
                  <c:v>5450</c:v>
                </c:pt>
                <c:pt idx="545">
                  <c:v>5460</c:v>
                </c:pt>
                <c:pt idx="546">
                  <c:v>5470</c:v>
                </c:pt>
                <c:pt idx="547">
                  <c:v>5480</c:v>
                </c:pt>
                <c:pt idx="548">
                  <c:v>5490</c:v>
                </c:pt>
                <c:pt idx="549">
                  <c:v>5500</c:v>
                </c:pt>
                <c:pt idx="550">
                  <c:v>5510</c:v>
                </c:pt>
                <c:pt idx="551">
                  <c:v>5520</c:v>
                </c:pt>
                <c:pt idx="552">
                  <c:v>5530</c:v>
                </c:pt>
                <c:pt idx="553">
                  <c:v>5540</c:v>
                </c:pt>
                <c:pt idx="554">
                  <c:v>5550</c:v>
                </c:pt>
                <c:pt idx="555">
                  <c:v>5560</c:v>
                </c:pt>
                <c:pt idx="556">
                  <c:v>5570</c:v>
                </c:pt>
                <c:pt idx="557">
                  <c:v>5580</c:v>
                </c:pt>
                <c:pt idx="558">
                  <c:v>5590</c:v>
                </c:pt>
                <c:pt idx="559">
                  <c:v>5600</c:v>
                </c:pt>
                <c:pt idx="560">
                  <c:v>5610</c:v>
                </c:pt>
                <c:pt idx="561">
                  <c:v>5620</c:v>
                </c:pt>
                <c:pt idx="562">
                  <c:v>5630</c:v>
                </c:pt>
                <c:pt idx="563">
                  <c:v>5640</c:v>
                </c:pt>
                <c:pt idx="564">
                  <c:v>5650</c:v>
                </c:pt>
                <c:pt idx="565">
                  <c:v>5660</c:v>
                </c:pt>
                <c:pt idx="566">
                  <c:v>5670</c:v>
                </c:pt>
                <c:pt idx="567">
                  <c:v>5680</c:v>
                </c:pt>
                <c:pt idx="568">
                  <c:v>5690</c:v>
                </c:pt>
                <c:pt idx="569">
                  <c:v>5700</c:v>
                </c:pt>
                <c:pt idx="570">
                  <c:v>5710</c:v>
                </c:pt>
                <c:pt idx="571">
                  <c:v>5720</c:v>
                </c:pt>
                <c:pt idx="572">
                  <c:v>5730</c:v>
                </c:pt>
                <c:pt idx="573">
                  <c:v>5740</c:v>
                </c:pt>
                <c:pt idx="574">
                  <c:v>5750</c:v>
                </c:pt>
                <c:pt idx="575">
                  <c:v>5760</c:v>
                </c:pt>
                <c:pt idx="576">
                  <c:v>5770</c:v>
                </c:pt>
                <c:pt idx="577">
                  <c:v>5780</c:v>
                </c:pt>
                <c:pt idx="578">
                  <c:v>5790</c:v>
                </c:pt>
                <c:pt idx="579">
                  <c:v>5800</c:v>
                </c:pt>
                <c:pt idx="580">
                  <c:v>5810</c:v>
                </c:pt>
                <c:pt idx="581">
                  <c:v>5820</c:v>
                </c:pt>
                <c:pt idx="582">
                  <c:v>5830</c:v>
                </c:pt>
                <c:pt idx="583">
                  <c:v>5840</c:v>
                </c:pt>
                <c:pt idx="584">
                  <c:v>5850</c:v>
                </c:pt>
                <c:pt idx="585">
                  <c:v>5860</c:v>
                </c:pt>
                <c:pt idx="586">
                  <c:v>5870</c:v>
                </c:pt>
                <c:pt idx="587">
                  <c:v>5880</c:v>
                </c:pt>
                <c:pt idx="588">
                  <c:v>5890</c:v>
                </c:pt>
                <c:pt idx="589">
                  <c:v>5900</c:v>
                </c:pt>
                <c:pt idx="590">
                  <c:v>5910</c:v>
                </c:pt>
                <c:pt idx="591">
                  <c:v>5920</c:v>
                </c:pt>
                <c:pt idx="592">
                  <c:v>5930</c:v>
                </c:pt>
                <c:pt idx="593">
                  <c:v>5940</c:v>
                </c:pt>
                <c:pt idx="594">
                  <c:v>5950</c:v>
                </c:pt>
                <c:pt idx="595">
                  <c:v>5960</c:v>
                </c:pt>
                <c:pt idx="596">
                  <c:v>5970</c:v>
                </c:pt>
                <c:pt idx="597">
                  <c:v>5980</c:v>
                </c:pt>
                <c:pt idx="598">
                  <c:v>5990</c:v>
                </c:pt>
                <c:pt idx="599">
                  <c:v>6000</c:v>
                </c:pt>
                <c:pt idx="600">
                  <c:v>6010</c:v>
                </c:pt>
                <c:pt idx="601">
                  <c:v>6020</c:v>
                </c:pt>
                <c:pt idx="602">
                  <c:v>6030</c:v>
                </c:pt>
                <c:pt idx="603">
                  <c:v>6040</c:v>
                </c:pt>
                <c:pt idx="604">
                  <c:v>6050</c:v>
                </c:pt>
                <c:pt idx="605">
                  <c:v>6060</c:v>
                </c:pt>
                <c:pt idx="606">
                  <c:v>6070</c:v>
                </c:pt>
                <c:pt idx="607">
                  <c:v>6080</c:v>
                </c:pt>
                <c:pt idx="608">
                  <c:v>6090</c:v>
                </c:pt>
                <c:pt idx="609">
                  <c:v>6100</c:v>
                </c:pt>
                <c:pt idx="610">
                  <c:v>6110</c:v>
                </c:pt>
                <c:pt idx="611">
                  <c:v>6120</c:v>
                </c:pt>
                <c:pt idx="612">
                  <c:v>6130</c:v>
                </c:pt>
                <c:pt idx="613">
                  <c:v>6140</c:v>
                </c:pt>
                <c:pt idx="614">
                  <c:v>6150</c:v>
                </c:pt>
                <c:pt idx="615">
                  <c:v>6160</c:v>
                </c:pt>
                <c:pt idx="616">
                  <c:v>6170</c:v>
                </c:pt>
                <c:pt idx="617">
                  <c:v>6180</c:v>
                </c:pt>
                <c:pt idx="618">
                  <c:v>6190</c:v>
                </c:pt>
                <c:pt idx="619">
                  <c:v>6200</c:v>
                </c:pt>
                <c:pt idx="620">
                  <c:v>6210</c:v>
                </c:pt>
                <c:pt idx="621">
                  <c:v>6220</c:v>
                </c:pt>
                <c:pt idx="622">
                  <c:v>6230</c:v>
                </c:pt>
                <c:pt idx="623">
                  <c:v>6240</c:v>
                </c:pt>
                <c:pt idx="624">
                  <c:v>6250</c:v>
                </c:pt>
                <c:pt idx="625">
                  <c:v>6260</c:v>
                </c:pt>
                <c:pt idx="626">
                  <c:v>6270</c:v>
                </c:pt>
                <c:pt idx="627">
                  <c:v>6280</c:v>
                </c:pt>
                <c:pt idx="628">
                  <c:v>6290</c:v>
                </c:pt>
                <c:pt idx="629">
                  <c:v>6300</c:v>
                </c:pt>
                <c:pt idx="630">
                  <c:v>6310</c:v>
                </c:pt>
                <c:pt idx="631">
                  <c:v>6320</c:v>
                </c:pt>
                <c:pt idx="632">
                  <c:v>6330</c:v>
                </c:pt>
                <c:pt idx="633">
                  <c:v>6340</c:v>
                </c:pt>
                <c:pt idx="634">
                  <c:v>6350</c:v>
                </c:pt>
                <c:pt idx="635">
                  <c:v>6360</c:v>
                </c:pt>
                <c:pt idx="636">
                  <c:v>6370</c:v>
                </c:pt>
                <c:pt idx="637">
                  <c:v>6380</c:v>
                </c:pt>
                <c:pt idx="638">
                  <c:v>6390</c:v>
                </c:pt>
                <c:pt idx="639">
                  <c:v>6400</c:v>
                </c:pt>
                <c:pt idx="640">
                  <c:v>6410</c:v>
                </c:pt>
                <c:pt idx="641">
                  <c:v>6420</c:v>
                </c:pt>
                <c:pt idx="642">
                  <c:v>6430</c:v>
                </c:pt>
                <c:pt idx="643">
                  <c:v>6440</c:v>
                </c:pt>
                <c:pt idx="644">
                  <c:v>6450</c:v>
                </c:pt>
                <c:pt idx="645">
                  <c:v>6460</c:v>
                </c:pt>
                <c:pt idx="646">
                  <c:v>6470</c:v>
                </c:pt>
                <c:pt idx="647">
                  <c:v>6480</c:v>
                </c:pt>
                <c:pt idx="648">
                  <c:v>6490</c:v>
                </c:pt>
                <c:pt idx="649">
                  <c:v>6500</c:v>
                </c:pt>
                <c:pt idx="650">
                  <c:v>6510</c:v>
                </c:pt>
                <c:pt idx="651">
                  <c:v>6520</c:v>
                </c:pt>
                <c:pt idx="652">
                  <c:v>6530</c:v>
                </c:pt>
                <c:pt idx="653">
                  <c:v>6540</c:v>
                </c:pt>
                <c:pt idx="654">
                  <c:v>6550</c:v>
                </c:pt>
                <c:pt idx="655">
                  <c:v>6560</c:v>
                </c:pt>
                <c:pt idx="656">
                  <c:v>6570</c:v>
                </c:pt>
                <c:pt idx="657">
                  <c:v>6580</c:v>
                </c:pt>
                <c:pt idx="658">
                  <c:v>6590</c:v>
                </c:pt>
                <c:pt idx="659">
                  <c:v>6600</c:v>
                </c:pt>
                <c:pt idx="660">
                  <c:v>6610</c:v>
                </c:pt>
                <c:pt idx="661">
                  <c:v>6620</c:v>
                </c:pt>
                <c:pt idx="662">
                  <c:v>6630</c:v>
                </c:pt>
                <c:pt idx="663">
                  <c:v>6640</c:v>
                </c:pt>
                <c:pt idx="664">
                  <c:v>6650</c:v>
                </c:pt>
                <c:pt idx="665">
                  <c:v>6660</c:v>
                </c:pt>
                <c:pt idx="666">
                  <c:v>6670</c:v>
                </c:pt>
                <c:pt idx="667">
                  <c:v>6680</c:v>
                </c:pt>
                <c:pt idx="668">
                  <c:v>6690</c:v>
                </c:pt>
                <c:pt idx="669">
                  <c:v>6700</c:v>
                </c:pt>
                <c:pt idx="670">
                  <c:v>6710</c:v>
                </c:pt>
                <c:pt idx="671">
                  <c:v>6720</c:v>
                </c:pt>
                <c:pt idx="672">
                  <c:v>6730</c:v>
                </c:pt>
                <c:pt idx="673">
                  <c:v>6740</c:v>
                </c:pt>
                <c:pt idx="674">
                  <c:v>6750</c:v>
                </c:pt>
                <c:pt idx="675">
                  <c:v>6760</c:v>
                </c:pt>
                <c:pt idx="676">
                  <c:v>6770</c:v>
                </c:pt>
                <c:pt idx="677">
                  <c:v>6780</c:v>
                </c:pt>
                <c:pt idx="678">
                  <c:v>6790</c:v>
                </c:pt>
                <c:pt idx="679">
                  <c:v>6800</c:v>
                </c:pt>
                <c:pt idx="680">
                  <c:v>6810</c:v>
                </c:pt>
                <c:pt idx="681">
                  <c:v>6820</c:v>
                </c:pt>
                <c:pt idx="682">
                  <c:v>6830</c:v>
                </c:pt>
                <c:pt idx="683">
                  <c:v>6840</c:v>
                </c:pt>
                <c:pt idx="684">
                  <c:v>6850</c:v>
                </c:pt>
                <c:pt idx="685">
                  <c:v>6860</c:v>
                </c:pt>
                <c:pt idx="686">
                  <c:v>6870</c:v>
                </c:pt>
                <c:pt idx="687">
                  <c:v>6880</c:v>
                </c:pt>
                <c:pt idx="688">
                  <c:v>6890</c:v>
                </c:pt>
                <c:pt idx="689">
                  <c:v>6900</c:v>
                </c:pt>
                <c:pt idx="690">
                  <c:v>6910</c:v>
                </c:pt>
                <c:pt idx="691">
                  <c:v>6920</c:v>
                </c:pt>
                <c:pt idx="692">
                  <c:v>6930</c:v>
                </c:pt>
                <c:pt idx="693">
                  <c:v>6940</c:v>
                </c:pt>
                <c:pt idx="694">
                  <c:v>6950</c:v>
                </c:pt>
                <c:pt idx="695">
                  <c:v>6960</c:v>
                </c:pt>
                <c:pt idx="696">
                  <c:v>6970</c:v>
                </c:pt>
                <c:pt idx="697">
                  <c:v>6980</c:v>
                </c:pt>
                <c:pt idx="698">
                  <c:v>6990</c:v>
                </c:pt>
                <c:pt idx="699">
                  <c:v>7000</c:v>
                </c:pt>
                <c:pt idx="700">
                  <c:v>7010</c:v>
                </c:pt>
                <c:pt idx="701">
                  <c:v>7020</c:v>
                </c:pt>
                <c:pt idx="702">
                  <c:v>7030</c:v>
                </c:pt>
                <c:pt idx="703">
                  <c:v>7040</c:v>
                </c:pt>
                <c:pt idx="704">
                  <c:v>7050</c:v>
                </c:pt>
                <c:pt idx="705">
                  <c:v>7060</c:v>
                </c:pt>
                <c:pt idx="706">
                  <c:v>7070</c:v>
                </c:pt>
                <c:pt idx="707">
                  <c:v>7080</c:v>
                </c:pt>
                <c:pt idx="708">
                  <c:v>7090</c:v>
                </c:pt>
                <c:pt idx="709">
                  <c:v>7100</c:v>
                </c:pt>
                <c:pt idx="710">
                  <c:v>7110</c:v>
                </c:pt>
                <c:pt idx="711">
                  <c:v>7120</c:v>
                </c:pt>
                <c:pt idx="712">
                  <c:v>7130</c:v>
                </c:pt>
                <c:pt idx="713">
                  <c:v>7140</c:v>
                </c:pt>
                <c:pt idx="714">
                  <c:v>7150</c:v>
                </c:pt>
                <c:pt idx="715">
                  <c:v>7160</c:v>
                </c:pt>
                <c:pt idx="716">
                  <c:v>7170</c:v>
                </c:pt>
                <c:pt idx="717">
                  <c:v>7180</c:v>
                </c:pt>
                <c:pt idx="718">
                  <c:v>7190</c:v>
                </c:pt>
                <c:pt idx="719">
                  <c:v>7200</c:v>
                </c:pt>
                <c:pt idx="720">
                  <c:v>7210</c:v>
                </c:pt>
                <c:pt idx="721">
                  <c:v>7220</c:v>
                </c:pt>
                <c:pt idx="722">
                  <c:v>7230</c:v>
                </c:pt>
                <c:pt idx="723">
                  <c:v>7240</c:v>
                </c:pt>
                <c:pt idx="724">
                  <c:v>7250</c:v>
                </c:pt>
                <c:pt idx="725">
                  <c:v>7260</c:v>
                </c:pt>
                <c:pt idx="726">
                  <c:v>7270</c:v>
                </c:pt>
                <c:pt idx="727">
                  <c:v>7280</c:v>
                </c:pt>
                <c:pt idx="728">
                  <c:v>7290</c:v>
                </c:pt>
                <c:pt idx="729">
                  <c:v>7300</c:v>
                </c:pt>
                <c:pt idx="730">
                  <c:v>7310</c:v>
                </c:pt>
                <c:pt idx="731">
                  <c:v>7320</c:v>
                </c:pt>
                <c:pt idx="732">
                  <c:v>7330</c:v>
                </c:pt>
                <c:pt idx="733">
                  <c:v>7340</c:v>
                </c:pt>
                <c:pt idx="734">
                  <c:v>7350</c:v>
                </c:pt>
                <c:pt idx="735">
                  <c:v>7360</c:v>
                </c:pt>
                <c:pt idx="736">
                  <c:v>7370</c:v>
                </c:pt>
                <c:pt idx="737">
                  <c:v>7380</c:v>
                </c:pt>
                <c:pt idx="738">
                  <c:v>7390</c:v>
                </c:pt>
                <c:pt idx="739">
                  <c:v>7400</c:v>
                </c:pt>
                <c:pt idx="740">
                  <c:v>7410</c:v>
                </c:pt>
                <c:pt idx="741">
                  <c:v>7420</c:v>
                </c:pt>
                <c:pt idx="742">
                  <c:v>7430</c:v>
                </c:pt>
                <c:pt idx="743">
                  <c:v>7440</c:v>
                </c:pt>
                <c:pt idx="744">
                  <c:v>7450</c:v>
                </c:pt>
                <c:pt idx="745">
                  <c:v>7460</c:v>
                </c:pt>
                <c:pt idx="746">
                  <c:v>7470</c:v>
                </c:pt>
                <c:pt idx="747">
                  <c:v>7480</c:v>
                </c:pt>
                <c:pt idx="748">
                  <c:v>7490</c:v>
                </c:pt>
                <c:pt idx="749">
                  <c:v>7500</c:v>
                </c:pt>
                <c:pt idx="750">
                  <c:v>7510</c:v>
                </c:pt>
                <c:pt idx="751">
                  <c:v>7520</c:v>
                </c:pt>
                <c:pt idx="752">
                  <c:v>7530</c:v>
                </c:pt>
                <c:pt idx="753">
                  <c:v>7540</c:v>
                </c:pt>
                <c:pt idx="754">
                  <c:v>7550</c:v>
                </c:pt>
                <c:pt idx="755">
                  <c:v>7560</c:v>
                </c:pt>
                <c:pt idx="756">
                  <c:v>7570</c:v>
                </c:pt>
                <c:pt idx="757">
                  <c:v>7580</c:v>
                </c:pt>
                <c:pt idx="758">
                  <c:v>7590</c:v>
                </c:pt>
                <c:pt idx="759">
                  <c:v>7600</c:v>
                </c:pt>
                <c:pt idx="760">
                  <c:v>7610</c:v>
                </c:pt>
                <c:pt idx="761">
                  <c:v>7620</c:v>
                </c:pt>
                <c:pt idx="762">
                  <c:v>7630</c:v>
                </c:pt>
                <c:pt idx="763">
                  <c:v>7640</c:v>
                </c:pt>
                <c:pt idx="764">
                  <c:v>7650</c:v>
                </c:pt>
                <c:pt idx="765">
                  <c:v>7660</c:v>
                </c:pt>
                <c:pt idx="766">
                  <c:v>7670</c:v>
                </c:pt>
                <c:pt idx="767">
                  <c:v>7680</c:v>
                </c:pt>
                <c:pt idx="768">
                  <c:v>7690</c:v>
                </c:pt>
                <c:pt idx="769">
                  <c:v>7700</c:v>
                </c:pt>
                <c:pt idx="770">
                  <c:v>7710</c:v>
                </c:pt>
                <c:pt idx="771">
                  <c:v>7720</c:v>
                </c:pt>
                <c:pt idx="772">
                  <c:v>7730</c:v>
                </c:pt>
                <c:pt idx="773">
                  <c:v>7740</c:v>
                </c:pt>
                <c:pt idx="774">
                  <c:v>7750</c:v>
                </c:pt>
                <c:pt idx="775">
                  <c:v>7760</c:v>
                </c:pt>
                <c:pt idx="776">
                  <c:v>7770</c:v>
                </c:pt>
                <c:pt idx="777">
                  <c:v>7780</c:v>
                </c:pt>
                <c:pt idx="778">
                  <c:v>7790</c:v>
                </c:pt>
                <c:pt idx="779">
                  <c:v>7800</c:v>
                </c:pt>
                <c:pt idx="780">
                  <c:v>7810</c:v>
                </c:pt>
                <c:pt idx="781">
                  <c:v>7820</c:v>
                </c:pt>
                <c:pt idx="782">
                  <c:v>7830</c:v>
                </c:pt>
                <c:pt idx="783">
                  <c:v>7840</c:v>
                </c:pt>
                <c:pt idx="784">
                  <c:v>7850</c:v>
                </c:pt>
                <c:pt idx="785">
                  <c:v>7860</c:v>
                </c:pt>
                <c:pt idx="786">
                  <c:v>7870</c:v>
                </c:pt>
                <c:pt idx="787">
                  <c:v>7880</c:v>
                </c:pt>
                <c:pt idx="788">
                  <c:v>7890</c:v>
                </c:pt>
                <c:pt idx="789">
                  <c:v>7900</c:v>
                </c:pt>
                <c:pt idx="790">
                  <c:v>7910</c:v>
                </c:pt>
                <c:pt idx="791">
                  <c:v>7920</c:v>
                </c:pt>
                <c:pt idx="792">
                  <c:v>7930</c:v>
                </c:pt>
                <c:pt idx="793">
                  <c:v>7940</c:v>
                </c:pt>
                <c:pt idx="794">
                  <c:v>7950</c:v>
                </c:pt>
                <c:pt idx="795">
                  <c:v>7960</c:v>
                </c:pt>
                <c:pt idx="796">
                  <c:v>7970</c:v>
                </c:pt>
                <c:pt idx="797">
                  <c:v>7980</c:v>
                </c:pt>
                <c:pt idx="798">
                  <c:v>7990</c:v>
                </c:pt>
                <c:pt idx="799">
                  <c:v>8000</c:v>
                </c:pt>
                <c:pt idx="800">
                  <c:v>8010</c:v>
                </c:pt>
                <c:pt idx="801">
                  <c:v>8020</c:v>
                </c:pt>
                <c:pt idx="802">
                  <c:v>8030</c:v>
                </c:pt>
                <c:pt idx="803">
                  <c:v>8040</c:v>
                </c:pt>
                <c:pt idx="804">
                  <c:v>8050</c:v>
                </c:pt>
                <c:pt idx="805">
                  <c:v>8060</c:v>
                </c:pt>
                <c:pt idx="806">
                  <c:v>8070</c:v>
                </c:pt>
                <c:pt idx="807">
                  <c:v>8080</c:v>
                </c:pt>
                <c:pt idx="808">
                  <c:v>8090</c:v>
                </c:pt>
                <c:pt idx="809">
                  <c:v>8100</c:v>
                </c:pt>
                <c:pt idx="810">
                  <c:v>8110</c:v>
                </c:pt>
                <c:pt idx="811">
                  <c:v>8120</c:v>
                </c:pt>
                <c:pt idx="812">
                  <c:v>8130</c:v>
                </c:pt>
                <c:pt idx="813">
                  <c:v>8140</c:v>
                </c:pt>
                <c:pt idx="814">
                  <c:v>8150</c:v>
                </c:pt>
                <c:pt idx="815">
                  <c:v>8160</c:v>
                </c:pt>
                <c:pt idx="816">
                  <c:v>8170</c:v>
                </c:pt>
                <c:pt idx="817">
                  <c:v>8180</c:v>
                </c:pt>
                <c:pt idx="818">
                  <c:v>8190</c:v>
                </c:pt>
                <c:pt idx="819">
                  <c:v>8200</c:v>
                </c:pt>
                <c:pt idx="820">
                  <c:v>8210</c:v>
                </c:pt>
                <c:pt idx="821">
                  <c:v>8220</c:v>
                </c:pt>
                <c:pt idx="822">
                  <c:v>8230</c:v>
                </c:pt>
                <c:pt idx="823">
                  <c:v>8240</c:v>
                </c:pt>
                <c:pt idx="824">
                  <c:v>8250</c:v>
                </c:pt>
                <c:pt idx="825">
                  <c:v>8260</c:v>
                </c:pt>
                <c:pt idx="826">
                  <c:v>8270</c:v>
                </c:pt>
                <c:pt idx="827">
                  <c:v>8280</c:v>
                </c:pt>
                <c:pt idx="828">
                  <c:v>8290</c:v>
                </c:pt>
                <c:pt idx="829">
                  <c:v>8300</c:v>
                </c:pt>
                <c:pt idx="830">
                  <c:v>8310</c:v>
                </c:pt>
                <c:pt idx="831">
                  <c:v>8320</c:v>
                </c:pt>
                <c:pt idx="832">
                  <c:v>8330</c:v>
                </c:pt>
                <c:pt idx="833">
                  <c:v>8340</c:v>
                </c:pt>
                <c:pt idx="834">
                  <c:v>8350</c:v>
                </c:pt>
                <c:pt idx="835">
                  <c:v>8360</c:v>
                </c:pt>
                <c:pt idx="836">
                  <c:v>8370</c:v>
                </c:pt>
                <c:pt idx="837">
                  <c:v>8380</c:v>
                </c:pt>
                <c:pt idx="838">
                  <c:v>8390</c:v>
                </c:pt>
                <c:pt idx="839">
                  <c:v>8400</c:v>
                </c:pt>
                <c:pt idx="840">
                  <c:v>8410</c:v>
                </c:pt>
                <c:pt idx="841">
                  <c:v>8420</c:v>
                </c:pt>
                <c:pt idx="842">
                  <c:v>8430</c:v>
                </c:pt>
                <c:pt idx="843">
                  <c:v>8440</c:v>
                </c:pt>
                <c:pt idx="844">
                  <c:v>8450</c:v>
                </c:pt>
                <c:pt idx="845">
                  <c:v>8460</c:v>
                </c:pt>
                <c:pt idx="846">
                  <c:v>8470</c:v>
                </c:pt>
                <c:pt idx="847">
                  <c:v>8480</c:v>
                </c:pt>
                <c:pt idx="848">
                  <c:v>8490</c:v>
                </c:pt>
                <c:pt idx="849">
                  <c:v>8500</c:v>
                </c:pt>
                <c:pt idx="850">
                  <c:v>8510</c:v>
                </c:pt>
                <c:pt idx="851">
                  <c:v>8520</c:v>
                </c:pt>
                <c:pt idx="852">
                  <c:v>8530</c:v>
                </c:pt>
                <c:pt idx="853">
                  <c:v>8540</c:v>
                </c:pt>
                <c:pt idx="854">
                  <c:v>8550</c:v>
                </c:pt>
                <c:pt idx="855">
                  <c:v>8560</c:v>
                </c:pt>
                <c:pt idx="856">
                  <c:v>8570</c:v>
                </c:pt>
                <c:pt idx="857">
                  <c:v>8580</c:v>
                </c:pt>
                <c:pt idx="858">
                  <c:v>8590</c:v>
                </c:pt>
                <c:pt idx="859">
                  <c:v>8600</c:v>
                </c:pt>
                <c:pt idx="860">
                  <c:v>8610</c:v>
                </c:pt>
                <c:pt idx="861">
                  <c:v>8620</c:v>
                </c:pt>
                <c:pt idx="862">
                  <c:v>8630</c:v>
                </c:pt>
                <c:pt idx="863">
                  <c:v>8640</c:v>
                </c:pt>
                <c:pt idx="864">
                  <c:v>8650</c:v>
                </c:pt>
                <c:pt idx="865">
                  <c:v>8660</c:v>
                </c:pt>
                <c:pt idx="866">
                  <c:v>8670</c:v>
                </c:pt>
                <c:pt idx="867">
                  <c:v>8680</c:v>
                </c:pt>
                <c:pt idx="868">
                  <c:v>8690</c:v>
                </c:pt>
                <c:pt idx="869">
                  <c:v>8700</c:v>
                </c:pt>
                <c:pt idx="870">
                  <c:v>8710</c:v>
                </c:pt>
                <c:pt idx="871">
                  <c:v>8720</c:v>
                </c:pt>
                <c:pt idx="872">
                  <c:v>8730</c:v>
                </c:pt>
                <c:pt idx="873">
                  <c:v>8740</c:v>
                </c:pt>
                <c:pt idx="874">
                  <c:v>8750</c:v>
                </c:pt>
                <c:pt idx="875">
                  <c:v>8760</c:v>
                </c:pt>
                <c:pt idx="876">
                  <c:v>8770</c:v>
                </c:pt>
                <c:pt idx="877">
                  <c:v>8780</c:v>
                </c:pt>
                <c:pt idx="878">
                  <c:v>8790</c:v>
                </c:pt>
                <c:pt idx="879">
                  <c:v>8800</c:v>
                </c:pt>
                <c:pt idx="880">
                  <c:v>8810</c:v>
                </c:pt>
                <c:pt idx="881">
                  <c:v>8820</c:v>
                </c:pt>
                <c:pt idx="882">
                  <c:v>8830</c:v>
                </c:pt>
                <c:pt idx="883">
                  <c:v>8840</c:v>
                </c:pt>
                <c:pt idx="884">
                  <c:v>8850</c:v>
                </c:pt>
                <c:pt idx="885">
                  <c:v>8860</c:v>
                </c:pt>
                <c:pt idx="886">
                  <c:v>8870</c:v>
                </c:pt>
                <c:pt idx="887">
                  <c:v>8880</c:v>
                </c:pt>
                <c:pt idx="888">
                  <c:v>8890</c:v>
                </c:pt>
                <c:pt idx="889">
                  <c:v>8900</c:v>
                </c:pt>
                <c:pt idx="890">
                  <c:v>8910</c:v>
                </c:pt>
                <c:pt idx="891">
                  <c:v>8920</c:v>
                </c:pt>
                <c:pt idx="892">
                  <c:v>8930</c:v>
                </c:pt>
                <c:pt idx="893">
                  <c:v>8940</c:v>
                </c:pt>
                <c:pt idx="894">
                  <c:v>8950</c:v>
                </c:pt>
                <c:pt idx="895">
                  <c:v>8960</c:v>
                </c:pt>
                <c:pt idx="896">
                  <c:v>8970</c:v>
                </c:pt>
                <c:pt idx="897">
                  <c:v>8980</c:v>
                </c:pt>
                <c:pt idx="898">
                  <c:v>8990</c:v>
                </c:pt>
                <c:pt idx="899">
                  <c:v>9000</c:v>
                </c:pt>
                <c:pt idx="900">
                  <c:v>9010</c:v>
                </c:pt>
                <c:pt idx="901">
                  <c:v>9020</c:v>
                </c:pt>
                <c:pt idx="902">
                  <c:v>9030</c:v>
                </c:pt>
                <c:pt idx="903">
                  <c:v>9040</c:v>
                </c:pt>
                <c:pt idx="904">
                  <c:v>9050</c:v>
                </c:pt>
                <c:pt idx="905">
                  <c:v>9060</c:v>
                </c:pt>
                <c:pt idx="906">
                  <c:v>9070</c:v>
                </c:pt>
                <c:pt idx="907">
                  <c:v>9080</c:v>
                </c:pt>
                <c:pt idx="908">
                  <c:v>9090</c:v>
                </c:pt>
                <c:pt idx="909">
                  <c:v>9100</c:v>
                </c:pt>
                <c:pt idx="910">
                  <c:v>9110</c:v>
                </c:pt>
                <c:pt idx="911">
                  <c:v>9120</c:v>
                </c:pt>
                <c:pt idx="912">
                  <c:v>9130</c:v>
                </c:pt>
                <c:pt idx="913">
                  <c:v>9140</c:v>
                </c:pt>
                <c:pt idx="914">
                  <c:v>9150</c:v>
                </c:pt>
                <c:pt idx="915">
                  <c:v>9160</c:v>
                </c:pt>
                <c:pt idx="916">
                  <c:v>9170</c:v>
                </c:pt>
                <c:pt idx="917">
                  <c:v>9180</c:v>
                </c:pt>
                <c:pt idx="918">
                  <c:v>9190</c:v>
                </c:pt>
                <c:pt idx="919">
                  <c:v>9200</c:v>
                </c:pt>
                <c:pt idx="920">
                  <c:v>9210</c:v>
                </c:pt>
                <c:pt idx="921">
                  <c:v>9220</c:v>
                </c:pt>
                <c:pt idx="922">
                  <c:v>9230</c:v>
                </c:pt>
                <c:pt idx="923">
                  <c:v>9240</c:v>
                </c:pt>
                <c:pt idx="924">
                  <c:v>9250</c:v>
                </c:pt>
                <c:pt idx="925">
                  <c:v>9260</c:v>
                </c:pt>
                <c:pt idx="926">
                  <c:v>9270</c:v>
                </c:pt>
                <c:pt idx="927">
                  <c:v>9280</c:v>
                </c:pt>
                <c:pt idx="928">
                  <c:v>9290</c:v>
                </c:pt>
                <c:pt idx="929">
                  <c:v>9300</c:v>
                </c:pt>
                <c:pt idx="930">
                  <c:v>9310</c:v>
                </c:pt>
                <c:pt idx="931">
                  <c:v>9320</c:v>
                </c:pt>
                <c:pt idx="932">
                  <c:v>9330</c:v>
                </c:pt>
                <c:pt idx="933">
                  <c:v>9340</c:v>
                </c:pt>
                <c:pt idx="934">
                  <c:v>9350</c:v>
                </c:pt>
                <c:pt idx="935">
                  <c:v>9360</c:v>
                </c:pt>
                <c:pt idx="936">
                  <c:v>9370</c:v>
                </c:pt>
                <c:pt idx="937">
                  <c:v>9380</c:v>
                </c:pt>
                <c:pt idx="938">
                  <c:v>9390</c:v>
                </c:pt>
                <c:pt idx="939">
                  <c:v>9400</c:v>
                </c:pt>
                <c:pt idx="940">
                  <c:v>9410</c:v>
                </c:pt>
                <c:pt idx="941">
                  <c:v>9420</c:v>
                </c:pt>
                <c:pt idx="942">
                  <c:v>9430</c:v>
                </c:pt>
                <c:pt idx="943">
                  <c:v>9440</c:v>
                </c:pt>
                <c:pt idx="944">
                  <c:v>9450</c:v>
                </c:pt>
                <c:pt idx="945">
                  <c:v>9460</c:v>
                </c:pt>
                <c:pt idx="946">
                  <c:v>9470</c:v>
                </c:pt>
                <c:pt idx="947">
                  <c:v>9480</c:v>
                </c:pt>
                <c:pt idx="948">
                  <c:v>9490</c:v>
                </c:pt>
                <c:pt idx="949">
                  <c:v>9500</c:v>
                </c:pt>
                <c:pt idx="950">
                  <c:v>9510</c:v>
                </c:pt>
                <c:pt idx="951">
                  <c:v>9520</c:v>
                </c:pt>
                <c:pt idx="952">
                  <c:v>9530</c:v>
                </c:pt>
                <c:pt idx="953">
                  <c:v>9540</c:v>
                </c:pt>
                <c:pt idx="954">
                  <c:v>9550</c:v>
                </c:pt>
                <c:pt idx="955">
                  <c:v>9560</c:v>
                </c:pt>
                <c:pt idx="956">
                  <c:v>9570</c:v>
                </c:pt>
                <c:pt idx="957">
                  <c:v>9580</c:v>
                </c:pt>
                <c:pt idx="958">
                  <c:v>9590</c:v>
                </c:pt>
                <c:pt idx="959">
                  <c:v>9600</c:v>
                </c:pt>
                <c:pt idx="960">
                  <c:v>9610</c:v>
                </c:pt>
                <c:pt idx="961">
                  <c:v>9620</c:v>
                </c:pt>
                <c:pt idx="962">
                  <c:v>9630</c:v>
                </c:pt>
                <c:pt idx="963">
                  <c:v>9640</c:v>
                </c:pt>
                <c:pt idx="964">
                  <c:v>9650</c:v>
                </c:pt>
                <c:pt idx="965">
                  <c:v>9660</c:v>
                </c:pt>
                <c:pt idx="966">
                  <c:v>9670</c:v>
                </c:pt>
                <c:pt idx="967">
                  <c:v>9680</c:v>
                </c:pt>
                <c:pt idx="968">
                  <c:v>9690</c:v>
                </c:pt>
                <c:pt idx="969">
                  <c:v>9700</c:v>
                </c:pt>
                <c:pt idx="970">
                  <c:v>9710</c:v>
                </c:pt>
                <c:pt idx="971">
                  <c:v>9720</c:v>
                </c:pt>
                <c:pt idx="972">
                  <c:v>9730</c:v>
                </c:pt>
                <c:pt idx="973">
                  <c:v>9740</c:v>
                </c:pt>
                <c:pt idx="974">
                  <c:v>9750</c:v>
                </c:pt>
                <c:pt idx="975">
                  <c:v>9760</c:v>
                </c:pt>
                <c:pt idx="976">
                  <c:v>9770</c:v>
                </c:pt>
                <c:pt idx="977">
                  <c:v>9780</c:v>
                </c:pt>
                <c:pt idx="978">
                  <c:v>9790</c:v>
                </c:pt>
                <c:pt idx="979">
                  <c:v>9800</c:v>
                </c:pt>
                <c:pt idx="980">
                  <c:v>9810</c:v>
                </c:pt>
                <c:pt idx="981">
                  <c:v>9820</c:v>
                </c:pt>
                <c:pt idx="982">
                  <c:v>9830</c:v>
                </c:pt>
                <c:pt idx="983">
                  <c:v>9840</c:v>
                </c:pt>
                <c:pt idx="984">
                  <c:v>9850</c:v>
                </c:pt>
                <c:pt idx="985">
                  <c:v>9860</c:v>
                </c:pt>
                <c:pt idx="986">
                  <c:v>9870</c:v>
                </c:pt>
                <c:pt idx="987">
                  <c:v>9880</c:v>
                </c:pt>
                <c:pt idx="988">
                  <c:v>9890</c:v>
                </c:pt>
                <c:pt idx="989">
                  <c:v>9900</c:v>
                </c:pt>
                <c:pt idx="990">
                  <c:v>9910</c:v>
                </c:pt>
                <c:pt idx="991">
                  <c:v>9920</c:v>
                </c:pt>
                <c:pt idx="992">
                  <c:v>9930</c:v>
                </c:pt>
                <c:pt idx="993">
                  <c:v>9940</c:v>
                </c:pt>
                <c:pt idx="994">
                  <c:v>9950</c:v>
                </c:pt>
                <c:pt idx="995">
                  <c:v>9960</c:v>
                </c:pt>
                <c:pt idx="996">
                  <c:v>9970</c:v>
                </c:pt>
                <c:pt idx="997">
                  <c:v>9980</c:v>
                </c:pt>
                <c:pt idx="998">
                  <c:v>9990</c:v>
                </c:pt>
                <c:pt idx="999">
                  <c:v>10000</c:v>
                </c:pt>
                <c:pt idx="1000">
                  <c:v>10010</c:v>
                </c:pt>
                <c:pt idx="1001">
                  <c:v>10020</c:v>
                </c:pt>
                <c:pt idx="1002">
                  <c:v>10030</c:v>
                </c:pt>
                <c:pt idx="1003">
                  <c:v>10040</c:v>
                </c:pt>
                <c:pt idx="1004">
                  <c:v>10050</c:v>
                </c:pt>
                <c:pt idx="1005">
                  <c:v>10060</c:v>
                </c:pt>
                <c:pt idx="1006">
                  <c:v>10070</c:v>
                </c:pt>
                <c:pt idx="1007">
                  <c:v>10080</c:v>
                </c:pt>
                <c:pt idx="1008">
                  <c:v>10090</c:v>
                </c:pt>
                <c:pt idx="1009">
                  <c:v>10100</c:v>
                </c:pt>
                <c:pt idx="1010">
                  <c:v>10110</c:v>
                </c:pt>
                <c:pt idx="1011">
                  <c:v>10120</c:v>
                </c:pt>
                <c:pt idx="1012">
                  <c:v>10130</c:v>
                </c:pt>
                <c:pt idx="1013">
                  <c:v>10140</c:v>
                </c:pt>
                <c:pt idx="1014">
                  <c:v>10150</c:v>
                </c:pt>
                <c:pt idx="1015">
                  <c:v>10160</c:v>
                </c:pt>
                <c:pt idx="1016">
                  <c:v>10170</c:v>
                </c:pt>
                <c:pt idx="1017">
                  <c:v>10180</c:v>
                </c:pt>
                <c:pt idx="1018">
                  <c:v>10190</c:v>
                </c:pt>
                <c:pt idx="1019">
                  <c:v>10200</c:v>
                </c:pt>
                <c:pt idx="1020">
                  <c:v>10210</c:v>
                </c:pt>
                <c:pt idx="1021">
                  <c:v>10220</c:v>
                </c:pt>
                <c:pt idx="1022">
                  <c:v>10230</c:v>
                </c:pt>
                <c:pt idx="1023">
                  <c:v>10240</c:v>
                </c:pt>
                <c:pt idx="1024">
                  <c:v>10250</c:v>
                </c:pt>
                <c:pt idx="1025">
                  <c:v>10260</c:v>
                </c:pt>
                <c:pt idx="1026">
                  <c:v>10270</c:v>
                </c:pt>
                <c:pt idx="1027">
                  <c:v>10280</c:v>
                </c:pt>
                <c:pt idx="1028">
                  <c:v>10290</c:v>
                </c:pt>
                <c:pt idx="1029">
                  <c:v>10300</c:v>
                </c:pt>
                <c:pt idx="1030">
                  <c:v>10310</c:v>
                </c:pt>
                <c:pt idx="1031">
                  <c:v>10320</c:v>
                </c:pt>
                <c:pt idx="1032">
                  <c:v>10330</c:v>
                </c:pt>
                <c:pt idx="1033">
                  <c:v>10340</c:v>
                </c:pt>
                <c:pt idx="1034">
                  <c:v>10350</c:v>
                </c:pt>
                <c:pt idx="1035">
                  <c:v>10360</c:v>
                </c:pt>
                <c:pt idx="1036">
                  <c:v>10370</c:v>
                </c:pt>
                <c:pt idx="1037">
                  <c:v>10380</c:v>
                </c:pt>
                <c:pt idx="1038">
                  <c:v>10390</c:v>
                </c:pt>
                <c:pt idx="1039">
                  <c:v>10400</c:v>
                </c:pt>
                <c:pt idx="1040">
                  <c:v>10410</c:v>
                </c:pt>
                <c:pt idx="1041">
                  <c:v>10420</c:v>
                </c:pt>
                <c:pt idx="1042">
                  <c:v>10430</c:v>
                </c:pt>
                <c:pt idx="1043">
                  <c:v>10440</c:v>
                </c:pt>
                <c:pt idx="1044">
                  <c:v>10450</c:v>
                </c:pt>
                <c:pt idx="1045">
                  <c:v>10460</c:v>
                </c:pt>
                <c:pt idx="1046">
                  <c:v>10470</c:v>
                </c:pt>
                <c:pt idx="1047">
                  <c:v>10480</c:v>
                </c:pt>
                <c:pt idx="1048">
                  <c:v>10490</c:v>
                </c:pt>
                <c:pt idx="1049">
                  <c:v>10500</c:v>
                </c:pt>
                <c:pt idx="1050">
                  <c:v>10510</c:v>
                </c:pt>
                <c:pt idx="1051">
                  <c:v>10520</c:v>
                </c:pt>
                <c:pt idx="1052">
                  <c:v>10530</c:v>
                </c:pt>
                <c:pt idx="1053">
                  <c:v>10540</c:v>
                </c:pt>
                <c:pt idx="1054">
                  <c:v>10550</c:v>
                </c:pt>
                <c:pt idx="1055">
                  <c:v>10560</c:v>
                </c:pt>
                <c:pt idx="1056">
                  <c:v>10570</c:v>
                </c:pt>
                <c:pt idx="1057">
                  <c:v>10580</c:v>
                </c:pt>
                <c:pt idx="1058">
                  <c:v>10590</c:v>
                </c:pt>
                <c:pt idx="1059">
                  <c:v>10600</c:v>
                </c:pt>
                <c:pt idx="1060">
                  <c:v>10610</c:v>
                </c:pt>
                <c:pt idx="1061">
                  <c:v>10620</c:v>
                </c:pt>
                <c:pt idx="1062">
                  <c:v>10630</c:v>
                </c:pt>
                <c:pt idx="1063">
                  <c:v>10640</c:v>
                </c:pt>
                <c:pt idx="1064">
                  <c:v>10650</c:v>
                </c:pt>
                <c:pt idx="1065">
                  <c:v>10660</c:v>
                </c:pt>
                <c:pt idx="1066">
                  <c:v>10670</c:v>
                </c:pt>
                <c:pt idx="1067">
                  <c:v>10680</c:v>
                </c:pt>
                <c:pt idx="1068">
                  <c:v>10690</c:v>
                </c:pt>
                <c:pt idx="1069">
                  <c:v>10700</c:v>
                </c:pt>
                <c:pt idx="1070">
                  <c:v>10710</c:v>
                </c:pt>
                <c:pt idx="1071">
                  <c:v>10720</c:v>
                </c:pt>
                <c:pt idx="1072">
                  <c:v>10730</c:v>
                </c:pt>
                <c:pt idx="1073">
                  <c:v>10740</c:v>
                </c:pt>
                <c:pt idx="1074">
                  <c:v>10750</c:v>
                </c:pt>
                <c:pt idx="1075">
                  <c:v>10760</c:v>
                </c:pt>
                <c:pt idx="1076">
                  <c:v>10770</c:v>
                </c:pt>
                <c:pt idx="1077">
                  <c:v>10780</c:v>
                </c:pt>
                <c:pt idx="1078">
                  <c:v>10790</c:v>
                </c:pt>
                <c:pt idx="1079">
                  <c:v>10800</c:v>
                </c:pt>
                <c:pt idx="1080">
                  <c:v>10810</c:v>
                </c:pt>
                <c:pt idx="1081">
                  <c:v>10820</c:v>
                </c:pt>
                <c:pt idx="1082">
                  <c:v>10830</c:v>
                </c:pt>
                <c:pt idx="1083">
                  <c:v>10840</c:v>
                </c:pt>
                <c:pt idx="1084">
                  <c:v>10850</c:v>
                </c:pt>
                <c:pt idx="1085">
                  <c:v>10860</c:v>
                </c:pt>
                <c:pt idx="1086">
                  <c:v>10870</c:v>
                </c:pt>
                <c:pt idx="1087">
                  <c:v>10880</c:v>
                </c:pt>
                <c:pt idx="1088">
                  <c:v>10890</c:v>
                </c:pt>
                <c:pt idx="1089">
                  <c:v>10900</c:v>
                </c:pt>
                <c:pt idx="1090">
                  <c:v>10910</c:v>
                </c:pt>
                <c:pt idx="1091">
                  <c:v>10920</c:v>
                </c:pt>
                <c:pt idx="1092">
                  <c:v>10930</c:v>
                </c:pt>
                <c:pt idx="1093">
                  <c:v>10940</c:v>
                </c:pt>
                <c:pt idx="1094">
                  <c:v>10950</c:v>
                </c:pt>
                <c:pt idx="1095">
                  <c:v>10960</c:v>
                </c:pt>
                <c:pt idx="1096">
                  <c:v>10970</c:v>
                </c:pt>
                <c:pt idx="1097">
                  <c:v>10980</c:v>
                </c:pt>
                <c:pt idx="1098">
                  <c:v>10990</c:v>
                </c:pt>
                <c:pt idx="1099">
                  <c:v>11000</c:v>
                </c:pt>
                <c:pt idx="1100">
                  <c:v>11010</c:v>
                </c:pt>
                <c:pt idx="1101">
                  <c:v>11020</c:v>
                </c:pt>
                <c:pt idx="1102">
                  <c:v>11030</c:v>
                </c:pt>
                <c:pt idx="1103">
                  <c:v>11040</c:v>
                </c:pt>
                <c:pt idx="1104">
                  <c:v>11050</c:v>
                </c:pt>
                <c:pt idx="1105">
                  <c:v>11060</c:v>
                </c:pt>
                <c:pt idx="1106">
                  <c:v>11070</c:v>
                </c:pt>
                <c:pt idx="1107">
                  <c:v>11080</c:v>
                </c:pt>
                <c:pt idx="1108">
                  <c:v>11090</c:v>
                </c:pt>
                <c:pt idx="1109">
                  <c:v>11100</c:v>
                </c:pt>
                <c:pt idx="1110">
                  <c:v>11110</c:v>
                </c:pt>
                <c:pt idx="1111">
                  <c:v>11120</c:v>
                </c:pt>
                <c:pt idx="1112">
                  <c:v>11130</c:v>
                </c:pt>
                <c:pt idx="1113">
                  <c:v>11140</c:v>
                </c:pt>
                <c:pt idx="1114">
                  <c:v>11150</c:v>
                </c:pt>
                <c:pt idx="1115">
                  <c:v>11160</c:v>
                </c:pt>
                <c:pt idx="1116">
                  <c:v>11170</c:v>
                </c:pt>
                <c:pt idx="1117">
                  <c:v>11180</c:v>
                </c:pt>
                <c:pt idx="1118">
                  <c:v>11190</c:v>
                </c:pt>
                <c:pt idx="1119">
                  <c:v>11200</c:v>
                </c:pt>
                <c:pt idx="1120">
                  <c:v>11210</c:v>
                </c:pt>
                <c:pt idx="1121">
                  <c:v>11220</c:v>
                </c:pt>
                <c:pt idx="1122">
                  <c:v>11230</c:v>
                </c:pt>
                <c:pt idx="1123">
                  <c:v>11240</c:v>
                </c:pt>
                <c:pt idx="1124">
                  <c:v>11250</c:v>
                </c:pt>
                <c:pt idx="1125">
                  <c:v>11260</c:v>
                </c:pt>
                <c:pt idx="1126">
                  <c:v>11270</c:v>
                </c:pt>
                <c:pt idx="1127">
                  <c:v>11280</c:v>
                </c:pt>
                <c:pt idx="1128">
                  <c:v>11290</c:v>
                </c:pt>
                <c:pt idx="1129">
                  <c:v>11300</c:v>
                </c:pt>
                <c:pt idx="1130">
                  <c:v>11310</c:v>
                </c:pt>
                <c:pt idx="1131">
                  <c:v>11320</c:v>
                </c:pt>
                <c:pt idx="1132">
                  <c:v>11330</c:v>
                </c:pt>
                <c:pt idx="1133">
                  <c:v>11340</c:v>
                </c:pt>
                <c:pt idx="1134">
                  <c:v>11350</c:v>
                </c:pt>
                <c:pt idx="1135">
                  <c:v>11360</c:v>
                </c:pt>
                <c:pt idx="1136">
                  <c:v>11370</c:v>
                </c:pt>
                <c:pt idx="1137">
                  <c:v>11380</c:v>
                </c:pt>
                <c:pt idx="1138">
                  <c:v>11390</c:v>
                </c:pt>
                <c:pt idx="1139">
                  <c:v>11400</c:v>
                </c:pt>
                <c:pt idx="1140">
                  <c:v>11410</c:v>
                </c:pt>
                <c:pt idx="1141">
                  <c:v>11420</c:v>
                </c:pt>
                <c:pt idx="1142">
                  <c:v>11430</c:v>
                </c:pt>
                <c:pt idx="1143">
                  <c:v>11440</c:v>
                </c:pt>
                <c:pt idx="1144">
                  <c:v>11450</c:v>
                </c:pt>
                <c:pt idx="1145">
                  <c:v>11460</c:v>
                </c:pt>
                <c:pt idx="1146">
                  <c:v>11470</c:v>
                </c:pt>
                <c:pt idx="1147">
                  <c:v>11480</c:v>
                </c:pt>
                <c:pt idx="1148">
                  <c:v>11490</c:v>
                </c:pt>
                <c:pt idx="1149">
                  <c:v>11500</c:v>
                </c:pt>
                <c:pt idx="1150">
                  <c:v>11510</c:v>
                </c:pt>
                <c:pt idx="1151">
                  <c:v>11520</c:v>
                </c:pt>
                <c:pt idx="1152">
                  <c:v>11530</c:v>
                </c:pt>
                <c:pt idx="1153">
                  <c:v>11540</c:v>
                </c:pt>
                <c:pt idx="1154">
                  <c:v>11550</c:v>
                </c:pt>
                <c:pt idx="1155">
                  <c:v>11560</c:v>
                </c:pt>
                <c:pt idx="1156">
                  <c:v>11570</c:v>
                </c:pt>
                <c:pt idx="1157">
                  <c:v>11580</c:v>
                </c:pt>
                <c:pt idx="1158">
                  <c:v>11590</c:v>
                </c:pt>
                <c:pt idx="1159">
                  <c:v>11600</c:v>
                </c:pt>
                <c:pt idx="1160">
                  <c:v>11610</c:v>
                </c:pt>
                <c:pt idx="1161">
                  <c:v>11620</c:v>
                </c:pt>
                <c:pt idx="1162">
                  <c:v>11630</c:v>
                </c:pt>
                <c:pt idx="1163">
                  <c:v>11640</c:v>
                </c:pt>
                <c:pt idx="1164">
                  <c:v>11650</c:v>
                </c:pt>
                <c:pt idx="1165">
                  <c:v>11660</c:v>
                </c:pt>
                <c:pt idx="1166">
                  <c:v>11670</c:v>
                </c:pt>
                <c:pt idx="1167">
                  <c:v>11680</c:v>
                </c:pt>
                <c:pt idx="1168">
                  <c:v>11690</c:v>
                </c:pt>
                <c:pt idx="1169">
                  <c:v>11700</c:v>
                </c:pt>
                <c:pt idx="1170">
                  <c:v>11710</c:v>
                </c:pt>
                <c:pt idx="1171">
                  <c:v>11720</c:v>
                </c:pt>
                <c:pt idx="1172">
                  <c:v>11730</c:v>
                </c:pt>
                <c:pt idx="1173">
                  <c:v>11740</c:v>
                </c:pt>
                <c:pt idx="1174">
                  <c:v>11750</c:v>
                </c:pt>
                <c:pt idx="1175">
                  <c:v>11760</c:v>
                </c:pt>
                <c:pt idx="1176">
                  <c:v>11770</c:v>
                </c:pt>
                <c:pt idx="1177">
                  <c:v>11780</c:v>
                </c:pt>
                <c:pt idx="1178">
                  <c:v>11790</c:v>
                </c:pt>
                <c:pt idx="1179">
                  <c:v>11800</c:v>
                </c:pt>
                <c:pt idx="1180">
                  <c:v>11810</c:v>
                </c:pt>
                <c:pt idx="1181">
                  <c:v>11820</c:v>
                </c:pt>
                <c:pt idx="1182">
                  <c:v>11830</c:v>
                </c:pt>
                <c:pt idx="1183">
                  <c:v>11840</c:v>
                </c:pt>
                <c:pt idx="1184">
                  <c:v>11850</c:v>
                </c:pt>
                <c:pt idx="1185">
                  <c:v>11860</c:v>
                </c:pt>
                <c:pt idx="1186">
                  <c:v>11870</c:v>
                </c:pt>
                <c:pt idx="1187">
                  <c:v>11880</c:v>
                </c:pt>
                <c:pt idx="1188">
                  <c:v>11890</c:v>
                </c:pt>
                <c:pt idx="1189">
                  <c:v>11900</c:v>
                </c:pt>
                <c:pt idx="1190">
                  <c:v>11910</c:v>
                </c:pt>
                <c:pt idx="1191">
                  <c:v>11920</c:v>
                </c:pt>
                <c:pt idx="1192">
                  <c:v>11930</c:v>
                </c:pt>
                <c:pt idx="1193">
                  <c:v>11940</c:v>
                </c:pt>
                <c:pt idx="1194">
                  <c:v>11950</c:v>
                </c:pt>
                <c:pt idx="1195">
                  <c:v>11960</c:v>
                </c:pt>
                <c:pt idx="1196">
                  <c:v>11970</c:v>
                </c:pt>
                <c:pt idx="1197">
                  <c:v>11980</c:v>
                </c:pt>
                <c:pt idx="1198">
                  <c:v>11990</c:v>
                </c:pt>
                <c:pt idx="1199">
                  <c:v>12000</c:v>
                </c:pt>
                <c:pt idx="1200">
                  <c:v>12010</c:v>
                </c:pt>
                <c:pt idx="1201">
                  <c:v>12020</c:v>
                </c:pt>
                <c:pt idx="1202">
                  <c:v>12030</c:v>
                </c:pt>
                <c:pt idx="1203">
                  <c:v>12040</c:v>
                </c:pt>
                <c:pt idx="1204">
                  <c:v>12050</c:v>
                </c:pt>
                <c:pt idx="1205">
                  <c:v>12060</c:v>
                </c:pt>
                <c:pt idx="1206">
                  <c:v>12070</c:v>
                </c:pt>
                <c:pt idx="1207">
                  <c:v>12080</c:v>
                </c:pt>
                <c:pt idx="1208">
                  <c:v>12090</c:v>
                </c:pt>
                <c:pt idx="1209">
                  <c:v>12100</c:v>
                </c:pt>
                <c:pt idx="1210">
                  <c:v>12110</c:v>
                </c:pt>
                <c:pt idx="1211">
                  <c:v>12120</c:v>
                </c:pt>
                <c:pt idx="1212">
                  <c:v>12130</c:v>
                </c:pt>
                <c:pt idx="1213">
                  <c:v>12140</c:v>
                </c:pt>
                <c:pt idx="1214">
                  <c:v>12150</c:v>
                </c:pt>
                <c:pt idx="1215">
                  <c:v>12160</c:v>
                </c:pt>
                <c:pt idx="1216">
                  <c:v>12170</c:v>
                </c:pt>
                <c:pt idx="1217">
                  <c:v>12180</c:v>
                </c:pt>
                <c:pt idx="1218">
                  <c:v>12190</c:v>
                </c:pt>
                <c:pt idx="1219">
                  <c:v>12200</c:v>
                </c:pt>
                <c:pt idx="1220">
                  <c:v>12210</c:v>
                </c:pt>
                <c:pt idx="1221">
                  <c:v>12220</c:v>
                </c:pt>
                <c:pt idx="1222">
                  <c:v>12230</c:v>
                </c:pt>
                <c:pt idx="1223">
                  <c:v>12240</c:v>
                </c:pt>
                <c:pt idx="1224">
                  <c:v>12250</c:v>
                </c:pt>
                <c:pt idx="1225">
                  <c:v>12260</c:v>
                </c:pt>
                <c:pt idx="1226">
                  <c:v>12270</c:v>
                </c:pt>
                <c:pt idx="1227">
                  <c:v>12280</c:v>
                </c:pt>
                <c:pt idx="1228">
                  <c:v>12290</c:v>
                </c:pt>
                <c:pt idx="1229">
                  <c:v>12300</c:v>
                </c:pt>
                <c:pt idx="1230">
                  <c:v>12310</c:v>
                </c:pt>
                <c:pt idx="1231">
                  <c:v>12320</c:v>
                </c:pt>
                <c:pt idx="1232">
                  <c:v>12330</c:v>
                </c:pt>
                <c:pt idx="1233">
                  <c:v>12340</c:v>
                </c:pt>
                <c:pt idx="1234">
                  <c:v>12350</c:v>
                </c:pt>
                <c:pt idx="1235">
                  <c:v>12360</c:v>
                </c:pt>
                <c:pt idx="1236">
                  <c:v>12370</c:v>
                </c:pt>
                <c:pt idx="1237">
                  <c:v>12380</c:v>
                </c:pt>
                <c:pt idx="1238">
                  <c:v>12390</c:v>
                </c:pt>
                <c:pt idx="1239">
                  <c:v>12400</c:v>
                </c:pt>
                <c:pt idx="1240">
                  <c:v>12410</c:v>
                </c:pt>
                <c:pt idx="1241">
                  <c:v>12420</c:v>
                </c:pt>
                <c:pt idx="1242">
                  <c:v>12430</c:v>
                </c:pt>
                <c:pt idx="1243">
                  <c:v>12440</c:v>
                </c:pt>
                <c:pt idx="1244">
                  <c:v>12450</c:v>
                </c:pt>
                <c:pt idx="1245">
                  <c:v>12460</c:v>
                </c:pt>
                <c:pt idx="1246">
                  <c:v>12470</c:v>
                </c:pt>
                <c:pt idx="1247">
                  <c:v>12480</c:v>
                </c:pt>
                <c:pt idx="1248">
                  <c:v>12490</c:v>
                </c:pt>
                <c:pt idx="1249">
                  <c:v>12500</c:v>
                </c:pt>
                <c:pt idx="1250">
                  <c:v>12510</c:v>
                </c:pt>
                <c:pt idx="1251">
                  <c:v>12520</c:v>
                </c:pt>
                <c:pt idx="1252">
                  <c:v>12530</c:v>
                </c:pt>
                <c:pt idx="1253">
                  <c:v>12540</c:v>
                </c:pt>
                <c:pt idx="1254">
                  <c:v>12550</c:v>
                </c:pt>
                <c:pt idx="1255">
                  <c:v>12560</c:v>
                </c:pt>
                <c:pt idx="1256">
                  <c:v>12570</c:v>
                </c:pt>
                <c:pt idx="1257">
                  <c:v>12580</c:v>
                </c:pt>
                <c:pt idx="1258">
                  <c:v>12590</c:v>
                </c:pt>
                <c:pt idx="1259">
                  <c:v>12600</c:v>
                </c:pt>
                <c:pt idx="1260">
                  <c:v>12610</c:v>
                </c:pt>
                <c:pt idx="1261">
                  <c:v>12620</c:v>
                </c:pt>
                <c:pt idx="1262">
                  <c:v>12630</c:v>
                </c:pt>
                <c:pt idx="1263">
                  <c:v>12640</c:v>
                </c:pt>
                <c:pt idx="1264">
                  <c:v>12650</c:v>
                </c:pt>
                <c:pt idx="1265">
                  <c:v>12660</c:v>
                </c:pt>
                <c:pt idx="1266">
                  <c:v>12670</c:v>
                </c:pt>
                <c:pt idx="1267">
                  <c:v>12680</c:v>
                </c:pt>
                <c:pt idx="1268">
                  <c:v>12690</c:v>
                </c:pt>
                <c:pt idx="1269">
                  <c:v>12700</c:v>
                </c:pt>
                <c:pt idx="1270">
                  <c:v>12710</c:v>
                </c:pt>
                <c:pt idx="1271">
                  <c:v>12720</c:v>
                </c:pt>
                <c:pt idx="1272">
                  <c:v>12730</c:v>
                </c:pt>
                <c:pt idx="1273">
                  <c:v>12740</c:v>
                </c:pt>
                <c:pt idx="1274">
                  <c:v>12750</c:v>
                </c:pt>
                <c:pt idx="1275">
                  <c:v>12760</c:v>
                </c:pt>
                <c:pt idx="1276">
                  <c:v>12770</c:v>
                </c:pt>
                <c:pt idx="1277">
                  <c:v>12780</c:v>
                </c:pt>
                <c:pt idx="1278">
                  <c:v>12790</c:v>
                </c:pt>
                <c:pt idx="1279">
                  <c:v>12800</c:v>
                </c:pt>
                <c:pt idx="1280">
                  <c:v>12810</c:v>
                </c:pt>
                <c:pt idx="1281">
                  <c:v>12820</c:v>
                </c:pt>
                <c:pt idx="1282">
                  <c:v>12830</c:v>
                </c:pt>
                <c:pt idx="1283">
                  <c:v>12840</c:v>
                </c:pt>
                <c:pt idx="1284">
                  <c:v>12850</c:v>
                </c:pt>
                <c:pt idx="1285">
                  <c:v>12860</c:v>
                </c:pt>
                <c:pt idx="1286">
                  <c:v>12870</c:v>
                </c:pt>
                <c:pt idx="1287">
                  <c:v>12880</c:v>
                </c:pt>
                <c:pt idx="1288">
                  <c:v>12890</c:v>
                </c:pt>
                <c:pt idx="1289">
                  <c:v>12900</c:v>
                </c:pt>
                <c:pt idx="1290">
                  <c:v>12910</c:v>
                </c:pt>
                <c:pt idx="1291">
                  <c:v>12920</c:v>
                </c:pt>
                <c:pt idx="1292">
                  <c:v>12930</c:v>
                </c:pt>
                <c:pt idx="1293">
                  <c:v>12940</c:v>
                </c:pt>
                <c:pt idx="1294">
                  <c:v>12950</c:v>
                </c:pt>
                <c:pt idx="1295">
                  <c:v>12960</c:v>
                </c:pt>
                <c:pt idx="1296">
                  <c:v>12970</c:v>
                </c:pt>
                <c:pt idx="1297">
                  <c:v>12980</c:v>
                </c:pt>
                <c:pt idx="1298">
                  <c:v>12990</c:v>
                </c:pt>
                <c:pt idx="1299">
                  <c:v>13000</c:v>
                </c:pt>
                <c:pt idx="1300">
                  <c:v>13010</c:v>
                </c:pt>
                <c:pt idx="1301">
                  <c:v>13020</c:v>
                </c:pt>
                <c:pt idx="1302">
                  <c:v>13030</c:v>
                </c:pt>
                <c:pt idx="1303">
                  <c:v>13040</c:v>
                </c:pt>
                <c:pt idx="1304">
                  <c:v>13050</c:v>
                </c:pt>
                <c:pt idx="1305">
                  <c:v>13060</c:v>
                </c:pt>
                <c:pt idx="1306">
                  <c:v>13070</c:v>
                </c:pt>
                <c:pt idx="1307">
                  <c:v>13080</c:v>
                </c:pt>
                <c:pt idx="1308">
                  <c:v>13090</c:v>
                </c:pt>
                <c:pt idx="1309">
                  <c:v>13100</c:v>
                </c:pt>
                <c:pt idx="1310">
                  <c:v>13110</c:v>
                </c:pt>
                <c:pt idx="1311">
                  <c:v>13120</c:v>
                </c:pt>
                <c:pt idx="1312">
                  <c:v>13130</c:v>
                </c:pt>
                <c:pt idx="1313">
                  <c:v>13140</c:v>
                </c:pt>
                <c:pt idx="1314">
                  <c:v>13150</c:v>
                </c:pt>
                <c:pt idx="1315">
                  <c:v>13160</c:v>
                </c:pt>
                <c:pt idx="1316">
                  <c:v>13170</c:v>
                </c:pt>
                <c:pt idx="1317">
                  <c:v>13180</c:v>
                </c:pt>
                <c:pt idx="1318">
                  <c:v>13190</c:v>
                </c:pt>
                <c:pt idx="1319">
                  <c:v>13200</c:v>
                </c:pt>
                <c:pt idx="1320">
                  <c:v>13210</c:v>
                </c:pt>
                <c:pt idx="1321">
                  <c:v>13220</c:v>
                </c:pt>
                <c:pt idx="1322">
                  <c:v>13230</c:v>
                </c:pt>
                <c:pt idx="1323">
                  <c:v>13240</c:v>
                </c:pt>
                <c:pt idx="1324">
                  <c:v>13250</c:v>
                </c:pt>
                <c:pt idx="1325">
                  <c:v>13260</c:v>
                </c:pt>
                <c:pt idx="1326">
                  <c:v>13270</c:v>
                </c:pt>
                <c:pt idx="1327">
                  <c:v>13280</c:v>
                </c:pt>
                <c:pt idx="1328">
                  <c:v>13290</c:v>
                </c:pt>
                <c:pt idx="1329">
                  <c:v>13300</c:v>
                </c:pt>
                <c:pt idx="1330">
                  <c:v>13310</c:v>
                </c:pt>
                <c:pt idx="1331">
                  <c:v>13320</c:v>
                </c:pt>
                <c:pt idx="1332">
                  <c:v>13330</c:v>
                </c:pt>
                <c:pt idx="1333">
                  <c:v>13340</c:v>
                </c:pt>
                <c:pt idx="1334">
                  <c:v>13350</c:v>
                </c:pt>
                <c:pt idx="1335">
                  <c:v>13360</c:v>
                </c:pt>
                <c:pt idx="1336">
                  <c:v>13370</c:v>
                </c:pt>
                <c:pt idx="1337">
                  <c:v>13380</c:v>
                </c:pt>
                <c:pt idx="1338">
                  <c:v>13390</c:v>
                </c:pt>
                <c:pt idx="1339">
                  <c:v>13400</c:v>
                </c:pt>
                <c:pt idx="1340">
                  <c:v>13410</c:v>
                </c:pt>
                <c:pt idx="1341">
                  <c:v>13420</c:v>
                </c:pt>
                <c:pt idx="1342">
                  <c:v>13430</c:v>
                </c:pt>
                <c:pt idx="1343">
                  <c:v>13440</c:v>
                </c:pt>
                <c:pt idx="1344">
                  <c:v>13450</c:v>
                </c:pt>
                <c:pt idx="1345">
                  <c:v>13460</c:v>
                </c:pt>
                <c:pt idx="1346">
                  <c:v>13470</c:v>
                </c:pt>
                <c:pt idx="1347">
                  <c:v>13480</c:v>
                </c:pt>
                <c:pt idx="1348">
                  <c:v>13490</c:v>
                </c:pt>
                <c:pt idx="1349">
                  <c:v>13500</c:v>
                </c:pt>
                <c:pt idx="1350">
                  <c:v>13510</c:v>
                </c:pt>
                <c:pt idx="1351">
                  <c:v>13520</c:v>
                </c:pt>
                <c:pt idx="1352">
                  <c:v>13530</c:v>
                </c:pt>
                <c:pt idx="1353">
                  <c:v>13540</c:v>
                </c:pt>
                <c:pt idx="1354">
                  <c:v>13550</c:v>
                </c:pt>
                <c:pt idx="1355">
                  <c:v>13560</c:v>
                </c:pt>
                <c:pt idx="1356">
                  <c:v>13570</c:v>
                </c:pt>
                <c:pt idx="1357">
                  <c:v>13580</c:v>
                </c:pt>
                <c:pt idx="1358">
                  <c:v>13590</c:v>
                </c:pt>
                <c:pt idx="1359">
                  <c:v>13600</c:v>
                </c:pt>
                <c:pt idx="1360">
                  <c:v>13610</c:v>
                </c:pt>
                <c:pt idx="1361">
                  <c:v>13620</c:v>
                </c:pt>
                <c:pt idx="1362">
                  <c:v>13630</c:v>
                </c:pt>
                <c:pt idx="1363">
                  <c:v>13640</c:v>
                </c:pt>
                <c:pt idx="1364">
                  <c:v>13650</c:v>
                </c:pt>
                <c:pt idx="1365">
                  <c:v>13660</c:v>
                </c:pt>
                <c:pt idx="1366">
                  <c:v>13670</c:v>
                </c:pt>
                <c:pt idx="1367">
                  <c:v>13680</c:v>
                </c:pt>
                <c:pt idx="1368">
                  <c:v>13690</c:v>
                </c:pt>
                <c:pt idx="1369">
                  <c:v>13700</c:v>
                </c:pt>
                <c:pt idx="1370">
                  <c:v>13710</c:v>
                </c:pt>
                <c:pt idx="1371">
                  <c:v>13720</c:v>
                </c:pt>
                <c:pt idx="1372">
                  <c:v>13730</c:v>
                </c:pt>
                <c:pt idx="1373">
                  <c:v>13740</c:v>
                </c:pt>
                <c:pt idx="1374">
                  <c:v>13750</c:v>
                </c:pt>
                <c:pt idx="1375">
                  <c:v>13760</c:v>
                </c:pt>
                <c:pt idx="1376">
                  <c:v>13770</c:v>
                </c:pt>
                <c:pt idx="1377">
                  <c:v>13780</c:v>
                </c:pt>
                <c:pt idx="1378">
                  <c:v>13790</c:v>
                </c:pt>
                <c:pt idx="1379">
                  <c:v>13800</c:v>
                </c:pt>
                <c:pt idx="1380">
                  <c:v>13810</c:v>
                </c:pt>
                <c:pt idx="1381">
                  <c:v>13820</c:v>
                </c:pt>
                <c:pt idx="1382">
                  <c:v>13830</c:v>
                </c:pt>
                <c:pt idx="1383">
                  <c:v>13840</c:v>
                </c:pt>
                <c:pt idx="1384">
                  <c:v>13850</c:v>
                </c:pt>
                <c:pt idx="1385">
                  <c:v>13860</c:v>
                </c:pt>
                <c:pt idx="1386">
                  <c:v>13870</c:v>
                </c:pt>
                <c:pt idx="1387">
                  <c:v>13880</c:v>
                </c:pt>
                <c:pt idx="1388">
                  <c:v>13890</c:v>
                </c:pt>
                <c:pt idx="1389">
                  <c:v>13900</c:v>
                </c:pt>
                <c:pt idx="1390">
                  <c:v>13910</c:v>
                </c:pt>
                <c:pt idx="1391">
                  <c:v>13920</c:v>
                </c:pt>
                <c:pt idx="1392">
                  <c:v>13930</c:v>
                </c:pt>
                <c:pt idx="1393">
                  <c:v>13940</c:v>
                </c:pt>
                <c:pt idx="1394">
                  <c:v>13950</c:v>
                </c:pt>
                <c:pt idx="1395">
                  <c:v>13960</c:v>
                </c:pt>
                <c:pt idx="1396">
                  <c:v>13970</c:v>
                </c:pt>
                <c:pt idx="1397">
                  <c:v>13980</c:v>
                </c:pt>
                <c:pt idx="1398">
                  <c:v>13990</c:v>
                </c:pt>
                <c:pt idx="1399">
                  <c:v>14000</c:v>
                </c:pt>
                <c:pt idx="1400">
                  <c:v>14010</c:v>
                </c:pt>
                <c:pt idx="1401">
                  <c:v>14020</c:v>
                </c:pt>
                <c:pt idx="1402">
                  <c:v>14030</c:v>
                </c:pt>
                <c:pt idx="1403">
                  <c:v>14040</c:v>
                </c:pt>
                <c:pt idx="1404">
                  <c:v>14050</c:v>
                </c:pt>
                <c:pt idx="1405">
                  <c:v>14060</c:v>
                </c:pt>
                <c:pt idx="1406">
                  <c:v>14070</c:v>
                </c:pt>
                <c:pt idx="1407">
                  <c:v>14080</c:v>
                </c:pt>
                <c:pt idx="1408">
                  <c:v>14090</c:v>
                </c:pt>
                <c:pt idx="1409">
                  <c:v>14100</c:v>
                </c:pt>
                <c:pt idx="1410">
                  <c:v>14110</c:v>
                </c:pt>
                <c:pt idx="1411">
                  <c:v>14120</c:v>
                </c:pt>
                <c:pt idx="1412">
                  <c:v>14130</c:v>
                </c:pt>
                <c:pt idx="1413">
                  <c:v>14140</c:v>
                </c:pt>
                <c:pt idx="1414">
                  <c:v>14150</c:v>
                </c:pt>
                <c:pt idx="1415">
                  <c:v>14160</c:v>
                </c:pt>
                <c:pt idx="1416">
                  <c:v>14170</c:v>
                </c:pt>
                <c:pt idx="1417">
                  <c:v>14180</c:v>
                </c:pt>
                <c:pt idx="1418">
                  <c:v>14190</c:v>
                </c:pt>
                <c:pt idx="1419">
                  <c:v>14200</c:v>
                </c:pt>
                <c:pt idx="1420">
                  <c:v>14210</c:v>
                </c:pt>
                <c:pt idx="1421">
                  <c:v>14220</c:v>
                </c:pt>
                <c:pt idx="1422">
                  <c:v>14230</c:v>
                </c:pt>
                <c:pt idx="1423">
                  <c:v>14240</c:v>
                </c:pt>
                <c:pt idx="1424">
                  <c:v>14250</c:v>
                </c:pt>
                <c:pt idx="1425">
                  <c:v>14260</c:v>
                </c:pt>
                <c:pt idx="1426">
                  <c:v>14270</c:v>
                </c:pt>
                <c:pt idx="1427">
                  <c:v>14280</c:v>
                </c:pt>
                <c:pt idx="1428">
                  <c:v>14290</c:v>
                </c:pt>
                <c:pt idx="1429">
                  <c:v>14300</c:v>
                </c:pt>
                <c:pt idx="1430">
                  <c:v>14310</c:v>
                </c:pt>
                <c:pt idx="1431">
                  <c:v>14320</c:v>
                </c:pt>
                <c:pt idx="1432">
                  <c:v>14330</c:v>
                </c:pt>
                <c:pt idx="1433">
                  <c:v>14340</c:v>
                </c:pt>
                <c:pt idx="1434">
                  <c:v>14350</c:v>
                </c:pt>
                <c:pt idx="1435">
                  <c:v>14360</c:v>
                </c:pt>
                <c:pt idx="1436">
                  <c:v>14370</c:v>
                </c:pt>
                <c:pt idx="1437">
                  <c:v>14380</c:v>
                </c:pt>
                <c:pt idx="1438">
                  <c:v>14390</c:v>
                </c:pt>
                <c:pt idx="1439">
                  <c:v>14400</c:v>
                </c:pt>
                <c:pt idx="1440">
                  <c:v>14410</c:v>
                </c:pt>
                <c:pt idx="1441">
                  <c:v>14420</c:v>
                </c:pt>
                <c:pt idx="1442">
                  <c:v>14430</c:v>
                </c:pt>
                <c:pt idx="1443">
                  <c:v>14440</c:v>
                </c:pt>
                <c:pt idx="1444">
                  <c:v>14450</c:v>
                </c:pt>
                <c:pt idx="1445">
                  <c:v>14460</c:v>
                </c:pt>
                <c:pt idx="1446">
                  <c:v>14470</c:v>
                </c:pt>
                <c:pt idx="1447">
                  <c:v>14480</c:v>
                </c:pt>
                <c:pt idx="1448">
                  <c:v>14490</c:v>
                </c:pt>
                <c:pt idx="1449">
                  <c:v>14500</c:v>
                </c:pt>
                <c:pt idx="1450">
                  <c:v>14510</c:v>
                </c:pt>
                <c:pt idx="1451">
                  <c:v>14520</c:v>
                </c:pt>
                <c:pt idx="1452">
                  <c:v>14530</c:v>
                </c:pt>
                <c:pt idx="1453">
                  <c:v>14540</c:v>
                </c:pt>
                <c:pt idx="1454">
                  <c:v>14550</c:v>
                </c:pt>
                <c:pt idx="1455">
                  <c:v>14560</c:v>
                </c:pt>
                <c:pt idx="1456">
                  <c:v>14570</c:v>
                </c:pt>
                <c:pt idx="1457">
                  <c:v>14580</c:v>
                </c:pt>
                <c:pt idx="1458">
                  <c:v>14590</c:v>
                </c:pt>
                <c:pt idx="1459">
                  <c:v>14600</c:v>
                </c:pt>
                <c:pt idx="1460">
                  <c:v>14610</c:v>
                </c:pt>
                <c:pt idx="1461">
                  <c:v>14620</c:v>
                </c:pt>
                <c:pt idx="1462">
                  <c:v>14630</c:v>
                </c:pt>
                <c:pt idx="1463">
                  <c:v>14640</c:v>
                </c:pt>
                <c:pt idx="1464">
                  <c:v>14650</c:v>
                </c:pt>
                <c:pt idx="1465">
                  <c:v>14660</c:v>
                </c:pt>
                <c:pt idx="1466">
                  <c:v>14670</c:v>
                </c:pt>
                <c:pt idx="1467">
                  <c:v>14680</c:v>
                </c:pt>
                <c:pt idx="1468">
                  <c:v>14690</c:v>
                </c:pt>
                <c:pt idx="1469">
                  <c:v>14700</c:v>
                </c:pt>
                <c:pt idx="1470">
                  <c:v>14710</c:v>
                </c:pt>
                <c:pt idx="1471">
                  <c:v>14720</c:v>
                </c:pt>
                <c:pt idx="1472">
                  <c:v>14730</c:v>
                </c:pt>
                <c:pt idx="1473">
                  <c:v>14740</c:v>
                </c:pt>
                <c:pt idx="1474">
                  <c:v>14750</c:v>
                </c:pt>
                <c:pt idx="1475">
                  <c:v>14760</c:v>
                </c:pt>
                <c:pt idx="1476">
                  <c:v>14770</c:v>
                </c:pt>
                <c:pt idx="1477">
                  <c:v>14780</c:v>
                </c:pt>
                <c:pt idx="1478">
                  <c:v>14790</c:v>
                </c:pt>
                <c:pt idx="1479">
                  <c:v>14800</c:v>
                </c:pt>
                <c:pt idx="1480">
                  <c:v>14810</c:v>
                </c:pt>
                <c:pt idx="1481">
                  <c:v>14820</c:v>
                </c:pt>
                <c:pt idx="1482">
                  <c:v>14830</c:v>
                </c:pt>
                <c:pt idx="1483">
                  <c:v>14840</c:v>
                </c:pt>
                <c:pt idx="1484">
                  <c:v>14850</c:v>
                </c:pt>
                <c:pt idx="1485">
                  <c:v>14860</c:v>
                </c:pt>
                <c:pt idx="1486">
                  <c:v>14870</c:v>
                </c:pt>
                <c:pt idx="1487">
                  <c:v>14880</c:v>
                </c:pt>
                <c:pt idx="1488">
                  <c:v>14890</c:v>
                </c:pt>
                <c:pt idx="1489">
                  <c:v>14900</c:v>
                </c:pt>
                <c:pt idx="1490">
                  <c:v>14910</c:v>
                </c:pt>
                <c:pt idx="1491">
                  <c:v>14920</c:v>
                </c:pt>
                <c:pt idx="1492">
                  <c:v>14930</c:v>
                </c:pt>
                <c:pt idx="1493">
                  <c:v>14940</c:v>
                </c:pt>
                <c:pt idx="1494">
                  <c:v>14950</c:v>
                </c:pt>
                <c:pt idx="1495">
                  <c:v>14960</c:v>
                </c:pt>
                <c:pt idx="1496">
                  <c:v>14970</c:v>
                </c:pt>
                <c:pt idx="1497">
                  <c:v>14980</c:v>
                </c:pt>
                <c:pt idx="1498">
                  <c:v>14990</c:v>
                </c:pt>
                <c:pt idx="1499">
                  <c:v>15000</c:v>
                </c:pt>
                <c:pt idx="1500">
                  <c:v>15010</c:v>
                </c:pt>
                <c:pt idx="1501">
                  <c:v>15020</c:v>
                </c:pt>
                <c:pt idx="1502">
                  <c:v>15030</c:v>
                </c:pt>
                <c:pt idx="1503">
                  <c:v>15040</c:v>
                </c:pt>
                <c:pt idx="1504">
                  <c:v>15050</c:v>
                </c:pt>
                <c:pt idx="1505">
                  <c:v>15060</c:v>
                </c:pt>
                <c:pt idx="1506">
                  <c:v>15070</c:v>
                </c:pt>
                <c:pt idx="1507">
                  <c:v>15080</c:v>
                </c:pt>
                <c:pt idx="1508">
                  <c:v>15090</c:v>
                </c:pt>
                <c:pt idx="1509">
                  <c:v>15100</c:v>
                </c:pt>
                <c:pt idx="1510">
                  <c:v>15110</c:v>
                </c:pt>
                <c:pt idx="1511">
                  <c:v>15120</c:v>
                </c:pt>
                <c:pt idx="1512">
                  <c:v>15130</c:v>
                </c:pt>
                <c:pt idx="1513">
                  <c:v>15140</c:v>
                </c:pt>
                <c:pt idx="1514">
                  <c:v>15150</c:v>
                </c:pt>
                <c:pt idx="1515">
                  <c:v>15160</c:v>
                </c:pt>
                <c:pt idx="1516">
                  <c:v>15170</c:v>
                </c:pt>
                <c:pt idx="1517">
                  <c:v>15180</c:v>
                </c:pt>
                <c:pt idx="1518">
                  <c:v>15190</c:v>
                </c:pt>
                <c:pt idx="1519">
                  <c:v>15200</c:v>
                </c:pt>
                <c:pt idx="1520">
                  <c:v>15210</c:v>
                </c:pt>
                <c:pt idx="1521">
                  <c:v>15220</c:v>
                </c:pt>
                <c:pt idx="1522">
                  <c:v>15230</c:v>
                </c:pt>
                <c:pt idx="1523">
                  <c:v>15240</c:v>
                </c:pt>
                <c:pt idx="1524">
                  <c:v>15250</c:v>
                </c:pt>
                <c:pt idx="1525">
                  <c:v>15260</c:v>
                </c:pt>
                <c:pt idx="1526">
                  <c:v>15270</c:v>
                </c:pt>
                <c:pt idx="1527">
                  <c:v>15280</c:v>
                </c:pt>
                <c:pt idx="1528">
                  <c:v>15290</c:v>
                </c:pt>
                <c:pt idx="1529">
                  <c:v>15300</c:v>
                </c:pt>
                <c:pt idx="1530">
                  <c:v>15310</c:v>
                </c:pt>
                <c:pt idx="1531">
                  <c:v>15320</c:v>
                </c:pt>
                <c:pt idx="1532">
                  <c:v>15330</c:v>
                </c:pt>
                <c:pt idx="1533">
                  <c:v>15340</c:v>
                </c:pt>
                <c:pt idx="1534">
                  <c:v>15350</c:v>
                </c:pt>
                <c:pt idx="1535">
                  <c:v>15360</c:v>
                </c:pt>
                <c:pt idx="1536">
                  <c:v>15370</c:v>
                </c:pt>
                <c:pt idx="1537">
                  <c:v>15380</c:v>
                </c:pt>
                <c:pt idx="1538">
                  <c:v>15390</c:v>
                </c:pt>
                <c:pt idx="1539">
                  <c:v>15400</c:v>
                </c:pt>
                <c:pt idx="1540">
                  <c:v>15410</c:v>
                </c:pt>
                <c:pt idx="1541">
                  <c:v>15420</c:v>
                </c:pt>
                <c:pt idx="1542">
                  <c:v>15430</c:v>
                </c:pt>
                <c:pt idx="1543">
                  <c:v>15440</c:v>
                </c:pt>
                <c:pt idx="1544">
                  <c:v>15450</c:v>
                </c:pt>
                <c:pt idx="1545">
                  <c:v>15460</c:v>
                </c:pt>
                <c:pt idx="1546">
                  <c:v>15470</c:v>
                </c:pt>
                <c:pt idx="1547">
                  <c:v>15480</c:v>
                </c:pt>
                <c:pt idx="1548">
                  <c:v>15490</c:v>
                </c:pt>
                <c:pt idx="1549">
                  <c:v>15500</c:v>
                </c:pt>
                <c:pt idx="1550">
                  <c:v>15510</c:v>
                </c:pt>
                <c:pt idx="1551">
                  <c:v>15520</c:v>
                </c:pt>
                <c:pt idx="1552">
                  <c:v>15530</c:v>
                </c:pt>
                <c:pt idx="1553">
                  <c:v>15540</c:v>
                </c:pt>
                <c:pt idx="1554">
                  <c:v>15550</c:v>
                </c:pt>
                <c:pt idx="1555">
                  <c:v>15560</c:v>
                </c:pt>
                <c:pt idx="1556">
                  <c:v>15570</c:v>
                </c:pt>
                <c:pt idx="1557">
                  <c:v>15580</c:v>
                </c:pt>
                <c:pt idx="1558">
                  <c:v>15590</c:v>
                </c:pt>
                <c:pt idx="1559">
                  <c:v>15600</c:v>
                </c:pt>
                <c:pt idx="1560">
                  <c:v>15610</c:v>
                </c:pt>
                <c:pt idx="1561">
                  <c:v>15620</c:v>
                </c:pt>
                <c:pt idx="1562">
                  <c:v>15630</c:v>
                </c:pt>
                <c:pt idx="1563">
                  <c:v>15640</c:v>
                </c:pt>
                <c:pt idx="1564">
                  <c:v>15650</c:v>
                </c:pt>
                <c:pt idx="1565">
                  <c:v>15660</c:v>
                </c:pt>
                <c:pt idx="1566">
                  <c:v>15670</c:v>
                </c:pt>
                <c:pt idx="1567">
                  <c:v>15680</c:v>
                </c:pt>
                <c:pt idx="1568">
                  <c:v>15690</c:v>
                </c:pt>
                <c:pt idx="1569">
                  <c:v>15700</c:v>
                </c:pt>
                <c:pt idx="1570">
                  <c:v>15710</c:v>
                </c:pt>
                <c:pt idx="1571">
                  <c:v>15720</c:v>
                </c:pt>
                <c:pt idx="1572">
                  <c:v>15730</c:v>
                </c:pt>
                <c:pt idx="1573">
                  <c:v>15740</c:v>
                </c:pt>
                <c:pt idx="1574">
                  <c:v>15750</c:v>
                </c:pt>
                <c:pt idx="1575">
                  <c:v>15760</c:v>
                </c:pt>
                <c:pt idx="1576">
                  <c:v>15770</c:v>
                </c:pt>
                <c:pt idx="1577">
                  <c:v>15780</c:v>
                </c:pt>
                <c:pt idx="1578">
                  <c:v>15790</c:v>
                </c:pt>
                <c:pt idx="1579">
                  <c:v>15800</c:v>
                </c:pt>
                <c:pt idx="1580">
                  <c:v>15810</c:v>
                </c:pt>
                <c:pt idx="1581">
                  <c:v>15820</c:v>
                </c:pt>
                <c:pt idx="1582">
                  <c:v>15830</c:v>
                </c:pt>
                <c:pt idx="1583">
                  <c:v>15840</c:v>
                </c:pt>
                <c:pt idx="1584">
                  <c:v>15850</c:v>
                </c:pt>
                <c:pt idx="1585">
                  <c:v>15860</c:v>
                </c:pt>
                <c:pt idx="1586">
                  <c:v>15870</c:v>
                </c:pt>
                <c:pt idx="1587">
                  <c:v>15880</c:v>
                </c:pt>
                <c:pt idx="1588">
                  <c:v>15890</c:v>
                </c:pt>
                <c:pt idx="1589">
                  <c:v>15900</c:v>
                </c:pt>
                <c:pt idx="1590">
                  <c:v>15910</c:v>
                </c:pt>
                <c:pt idx="1591">
                  <c:v>15920</c:v>
                </c:pt>
                <c:pt idx="1592">
                  <c:v>15930</c:v>
                </c:pt>
                <c:pt idx="1593">
                  <c:v>15940</c:v>
                </c:pt>
                <c:pt idx="1594">
                  <c:v>15950</c:v>
                </c:pt>
                <c:pt idx="1595">
                  <c:v>15960</c:v>
                </c:pt>
                <c:pt idx="1596">
                  <c:v>15970</c:v>
                </c:pt>
                <c:pt idx="1597">
                  <c:v>15980</c:v>
                </c:pt>
                <c:pt idx="1598">
                  <c:v>15990</c:v>
                </c:pt>
                <c:pt idx="1599">
                  <c:v>16000</c:v>
                </c:pt>
                <c:pt idx="1600">
                  <c:v>16010</c:v>
                </c:pt>
                <c:pt idx="1601">
                  <c:v>16020</c:v>
                </c:pt>
                <c:pt idx="1602">
                  <c:v>16030</c:v>
                </c:pt>
                <c:pt idx="1603">
                  <c:v>16040</c:v>
                </c:pt>
                <c:pt idx="1604">
                  <c:v>16050</c:v>
                </c:pt>
                <c:pt idx="1605">
                  <c:v>16060</c:v>
                </c:pt>
                <c:pt idx="1606">
                  <c:v>16070</c:v>
                </c:pt>
                <c:pt idx="1607">
                  <c:v>16080</c:v>
                </c:pt>
                <c:pt idx="1608">
                  <c:v>16090</c:v>
                </c:pt>
                <c:pt idx="1609">
                  <c:v>16100</c:v>
                </c:pt>
                <c:pt idx="1610">
                  <c:v>16110</c:v>
                </c:pt>
                <c:pt idx="1611">
                  <c:v>16120</c:v>
                </c:pt>
                <c:pt idx="1612">
                  <c:v>16130</c:v>
                </c:pt>
                <c:pt idx="1613">
                  <c:v>16140</c:v>
                </c:pt>
                <c:pt idx="1614">
                  <c:v>16150</c:v>
                </c:pt>
                <c:pt idx="1615">
                  <c:v>16160</c:v>
                </c:pt>
                <c:pt idx="1616">
                  <c:v>16170</c:v>
                </c:pt>
                <c:pt idx="1617">
                  <c:v>16180</c:v>
                </c:pt>
                <c:pt idx="1618">
                  <c:v>16190</c:v>
                </c:pt>
                <c:pt idx="1619">
                  <c:v>16200</c:v>
                </c:pt>
                <c:pt idx="1620">
                  <c:v>16210</c:v>
                </c:pt>
                <c:pt idx="1621">
                  <c:v>16220</c:v>
                </c:pt>
                <c:pt idx="1622">
                  <c:v>16230</c:v>
                </c:pt>
                <c:pt idx="1623">
                  <c:v>16240</c:v>
                </c:pt>
                <c:pt idx="1624">
                  <c:v>16250</c:v>
                </c:pt>
                <c:pt idx="1625">
                  <c:v>16260</c:v>
                </c:pt>
                <c:pt idx="1626">
                  <c:v>16270</c:v>
                </c:pt>
                <c:pt idx="1627">
                  <c:v>16280</c:v>
                </c:pt>
                <c:pt idx="1628">
                  <c:v>16290</c:v>
                </c:pt>
                <c:pt idx="1629">
                  <c:v>16300</c:v>
                </c:pt>
                <c:pt idx="1630">
                  <c:v>16310</c:v>
                </c:pt>
                <c:pt idx="1631">
                  <c:v>16320</c:v>
                </c:pt>
                <c:pt idx="1632">
                  <c:v>16330</c:v>
                </c:pt>
                <c:pt idx="1633">
                  <c:v>16340</c:v>
                </c:pt>
                <c:pt idx="1634">
                  <c:v>16350</c:v>
                </c:pt>
                <c:pt idx="1635">
                  <c:v>16360</c:v>
                </c:pt>
                <c:pt idx="1636">
                  <c:v>16370</c:v>
                </c:pt>
                <c:pt idx="1637">
                  <c:v>16380</c:v>
                </c:pt>
                <c:pt idx="1638">
                  <c:v>16390</c:v>
                </c:pt>
                <c:pt idx="1639">
                  <c:v>16400</c:v>
                </c:pt>
                <c:pt idx="1640">
                  <c:v>16410</c:v>
                </c:pt>
                <c:pt idx="1641">
                  <c:v>16420</c:v>
                </c:pt>
                <c:pt idx="1642">
                  <c:v>16430</c:v>
                </c:pt>
                <c:pt idx="1643">
                  <c:v>16440</c:v>
                </c:pt>
                <c:pt idx="1644">
                  <c:v>16450</c:v>
                </c:pt>
                <c:pt idx="1645">
                  <c:v>16460</c:v>
                </c:pt>
                <c:pt idx="1646">
                  <c:v>16470</c:v>
                </c:pt>
                <c:pt idx="1647">
                  <c:v>16480</c:v>
                </c:pt>
                <c:pt idx="1648">
                  <c:v>16490</c:v>
                </c:pt>
                <c:pt idx="1649">
                  <c:v>16500</c:v>
                </c:pt>
                <c:pt idx="1650">
                  <c:v>16510</c:v>
                </c:pt>
                <c:pt idx="1651">
                  <c:v>16520</c:v>
                </c:pt>
                <c:pt idx="1652">
                  <c:v>16530</c:v>
                </c:pt>
                <c:pt idx="1653">
                  <c:v>16540</c:v>
                </c:pt>
                <c:pt idx="1654">
                  <c:v>16550</c:v>
                </c:pt>
                <c:pt idx="1655">
                  <c:v>16560</c:v>
                </c:pt>
                <c:pt idx="1656">
                  <c:v>16570</c:v>
                </c:pt>
                <c:pt idx="1657">
                  <c:v>16580</c:v>
                </c:pt>
                <c:pt idx="1658">
                  <c:v>16590</c:v>
                </c:pt>
                <c:pt idx="1659">
                  <c:v>16600</c:v>
                </c:pt>
                <c:pt idx="1660">
                  <c:v>16610</c:v>
                </c:pt>
                <c:pt idx="1661">
                  <c:v>16620</c:v>
                </c:pt>
                <c:pt idx="1662">
                  <c:v>16630</c:v>
                </c:pt>
                <c:pt idx="1663">
                  <c:v>16640</c:v>
                </c:pt>
                <c:pt idx="1664">
                  <c:v>16650</c:v>
                </c:pt>
                <c:pt idx="1665">
                  <c:v>16660</c:v>
                </c:pt>
                <c:pt idx="1666">
                  <c:v>16670</c:v>
                </c:pt>
                <c:pt idx="1667">
                  <c:v>16680</c:v>
                </c:pt>
                <c:pt idx="1668">
                  <c:v>16690</c:v>
                </c:pt>
                <c:pt idx="1669">
                  <c:v>16700</c:v>
                </c:pt>
                <c:pt idx="1670">
                  <c:v>16710</c:v>
                </c:pt>
                <c:pt idx="1671">
                  <c:v>16720</c:v>
                </c:pt>
                <c:pt idx="1672">
                  <c:v>16730</c:v>
                </c:pt>
                <c:pt idx="1673">
                  <c:v>16740</c:v>
                </c:pt>
                <c:pt idx="1674">
                  <c:v>16750</c:v>
                </c:pt>
                <c:pt idx="1675">
                  <c:v>16760</c:v>
                </c:pt>
                <c:pt idx="1676">
                  <c:v>16770</c:v>
                </c:pt>
                <c:pt idx="1677">
                  <c:v>16780</c:v>
                </c:pt>
                <c:pt idx="1678">
                  <c:v>16790</c:v>
                </c:pt>
                <c:pt idx="1679">
                  <c:v>16800</c:v>
                </c:pt>
                <c:pt idx="1680">
                  <c:v>16810</c:v>
                </c:pt>
                <c:pt idx="1681">
                  <c:v>16820</c:v>
                </c:pt>
                <c:pt idx="1682">
                  <c:v>16830</c:v>
                </c:pt>
                <c:pt idx="1683">
                  <c:v>16840</c:v>
                </c:pt>
                <c:pt idx="1684">
                  <c:v>16850</c:v>
                </c:pt>
                <c:pt idx="1685">
                  <c:v>16860</c:v>
                </c:pt>
                <c:pt idx="1686">
                  <c:v>16870</c:v>
                </c:pt>
                <c:pt idx="1687">
                  <c:v>16880</c:v>
                </c:pt>
                <c:pt idx="1688">
                  <c:v>16890</c:v>
                </c:pt>
                <c:pt idx="1689">
                  <c:v>16900</c:v>
                </c:pt>
                <c:pt idx="1690">
                  <c:v>16910</c:v>
                </c:pt>
                <c:pt idx="1691">
                  <c:v>16920</c:v>
                </c:pt>
                <c:pt idx="1692">
                  <c:v>16930</c:v>
                </c:pt>
                <c:pt idx="1693">
                  <c:v>16940</c:v>
                </c:pt>
                <c:pt idx="1694">
                  <c:v>16950</c:v>
                </c:pt>
                <c:pt idx="1695">
                  <c:v>16960</c:v>
                </c:pt>
                <c:pt idx="1696">
                  <c:v>16970</c:v>
                </c:pt>
                <c:pt idx="1697">
                  <c:v>16980</c:v>
                </c:pt>
                <c:pt idx="1698">
                  <c:v>16990</c:v>
                </c:pt>
                <c:pt idx="1699">
                  <c:v>17000</c:v>
                </c:pt>
                <c:pt idx="1700">
                  <c:v>17010</c:v>
                </c:pt>
                <c:pt idx="1701">
                  <c:v>17020</c:v>
                </c:pt>
                <c:pt idx="1702">
                  <c:v>17030</c:v>
                </c:pt>
                <c:pt idx="1703">
                  <c:v>17040</c:v>
                </c:pt>
                <c:pt idx="1704">
                  <c:v>17050</c:v>
                </c:pt>
                <c:pt idx="1705">
                  <c:v>17060</c:v>
                </c:pt>
                <c:pt idx="1706">
                  <c:v>17070</c:v>
                </c:pt>
                <c:pt idx="1707">
                  <c:v>17080</c:v>
                </c:pt>
                <c:pt idx="1708">
                  <c:v>17090</c:v>
                </c:pt>
                <c:pt idx="1709">
                  <c:v>17100</c:v>
                </c:pt>
                <c:pt idx="1710">
                  <c:v>17110</c:v>
                </c:pt>
                <c:pt idx="1711">
                  <c:v>17120</c:v>
                </c:pt>
                <c:pt idx="1712">
                  <c:v>17130</c:v>
                </c:pt>
                <c:pt idx="1713">
                  <c:v>17140</c:v>
                </c:pt>
                <c:pt idx="1714">
                  <c:v>17150</c:v>
                </c:pt>
                <c:pt idx="1715">
                  <c:v>17160</c:v>
                </c:pt>
                <c:pt idx="1716">
                  <c:v>17170</c:v>
                </c:pt>
                <c:pt idx="1717">
                  <c:v>17180</c:v>
                </c:pt>
                <c:pt idx="1718">
                  <c:v>17190</c:v>
                </c:pt>
                <c:pt idx="1719">
                  <c:v>17200</c:v>
                </c:pt>
                <c:pt idx="1720">
                  <c:v>17210</c:v>
                </c:pt>
                <c:pt idx="1721">
                  <c:v>17220</c:v>
                </c:pt>
                <c:pt idx="1722">
                  <c:v>17230</c:v>
                </c:pt>
                <c:pt idx="1723">
                  <c:v>17240</c:v>
                </c:pt>
                <c:pt idx="1724">
                  <c:v>17250</c:v>
                </c:pt>
                <c:pt idx="1725">
                  <c:v>17260</c:v>
                </c:pt>
                <c:pt idx="1726">
                  <c:v>17270</c:v>
                </c:pt>
                <c:pt idx="1727">
                  <c:v>17280</c:v>
                </c:pt>
                <c:pt idx="1728">
                  <c:v>17290</c:v>
                </c:pt>
                <c:pt idx="1729">
                  <c:v>17300</c:v>
                </c:pt>
                <c:pt idx="1730">
                  <c:v>17310</c:v>
                </c:pt>
                <c:pt idx="1731">
                  <c:v>17320</c:v>
                </c:pt>
                <c:pt idx="1732">
                  <c:v>17330</c:v>
                </c:pt>
                <c:pt idx="1733">
                  <c:v>17340</c:v>
                </c:pt>
                <c:pt idx="1734">
                  <c:v>17350</c:v>
                </c:pt>
                <c:pt idx="1735">
                  <c:v>17360</c:v>
                </c:pt>
                <c:pt idx="1736">
                  <c:v>17370</c:v>
                </c:pt>
                <c:pt idx="1737">
                  <c:v>17380</c:v>
                </c:pt>
                <c:pt idx="1738">
                  <c:v>17390</c:v>
                </c:pt>
                <c:pt idx="1739">
                  <c:v>17400</c:v>
                </c:pt>
                <c:pt idx="1740">
                  <c:v>17410</c:v>
                </c:pt>
                <c:pt idx="1741">
                  <c:v>17420</c:v>
                </c:pt>
                <c:pt idx="1742">
                  <c:v>17430</c:v>
                </c:pt>
                <c:pt idx="1743">
                  <c:v>17440</c:v>
                </c:pt>
                <c:pt idx="1744">
                  <c:v>17450</c:v>
                </c:pt>
                <c:pt idx="1745">
                  <c:v>17460</c:v>
                </c:pt>
                <c:pt idx="1746">
                  <c:v>17470</c:v>
                </c:pt>
                <c:pt idx="1747">
                  <c:v>17480</c:v>
                </c:pt>
                <c:pt idx="1748">
                  <c:v>17490</c:v>
                </c:pt>
                <c:pt idx="1749">
                  <c:v>17500</c:v>
                </c:pt>
                <c:pt idx="1750">
                  <c:v>17510</c:v>
                </c:pt>
                <c:pt idx="1751">
                  <c:v>17520</c:v>
                </c:pt>
                <c:pt idx="1752">
                  <c:v>17530</c:v>
                </c:pt>
                <c:pt idx="1753">
                  <c:v>17540</c:v>
                </c:pt>
                <c:pt idx="1754">
                  <c:v>17550</c:v>
                </c:pt>
                <c:pt idx="1755">
                  <c:v>17560</c:v>
                </c:pt>
                <c:pt idx="1756">
                  <c:v>17570</c:v>
                </c:pt>
                <c:pt idx="1757">
                  <c:v>17580</c:v>
                </c:pt>
                <c:pt idx="1758">
                  <c:v>17590</c:v>
                </c:pt>
                <c:pt idx="1759">
                  <c:v>17600</c:v>
                </c:pt>
                <c:pt idx="1760">
                  <c:v>17610</c:v>
                </c:pt>
                <c:pt idx="1761">
                  <c:v>17620</c:v>
                </c:pt>
                <c:pt idx="1762">
                  <c:v>17630</c:v>
                </c:pt>
                <c:pt idx="1763">
                  <c:v>17640</c:v>
                </c:pt>
                <c:pt idx="1764">
                  <c:v>17650</c:v>
                </c:pt>
                <c:pt idx="1765">
                  <c:v>17660</c:v>
                </c:pt>
                <c:pt idx="1766">
                  <c:v>17670</c:v>
                </c:pt>
                <c:pt idx="1767">
                  <c:v>17680</c:v>
                </c:pt>
                <c:pt idx="1768">
                  <c:v>17690</c:v>
                </c:pt>
                <c:pt idx="1769">
                  <c:v>17700</c:v>
                </c:pt>
                <c:pt idx="1770">
                  <c:v>17710</c:v>
                </c:pt>
                <c:pt idx="1771">
                  <c:v>17720</c:v>
                </c:pt>
                <c:pt idx="1772">
                  <c:v>17730</c:v>
                </c:pt>
                <c:pt idx="1773">
                  <c:v>17740</c:v>
                </c:pt>
                <c:pt idx="1774">
                  <c:v>17750</c:v>
                </c:pt>
                <c:pt idx="1775">
                  <c:v>17760</c:v>
                </c:pt>
                <c:pt idx="1776">
                  <c:v>17770</c:v>
                </c:pt>
                <c:pt idx="1777">
                  <c:v>17780</c:v>
                </c:pt>
                <c:pt idx="1778">
                  <c:v>17790</c:v>
                </c:pt>
                <c:pt idx="1779">
                  <c:v>17800</c:v>
                </c:pt>
                <c:pt idx="1780">
                  <c:v>17810</c:v>
                </c:pt>
                <c:pt idx="1781">
                  <c:v>17820</c:v>
                </c:pt>
                <c:pt idx="1782">
                  <c:v>17830</c:v>
                </c:pt>
                <c:pt idx="1783">
                  <c:v>17840</c:v>
                </c:pt>
                <c:pt idx="1784">
                  <c:v>17850</c:v>
                </c:pt>
                <c:pt idx="1785">
                  <c:v>17860</c:v>
                </c:pt>
                <c:pt idx="1786">
                  <c:v>17870</c:v>
                </c:pt>
                <c:pt idx="1787">
                  <c:v>17880</c:v>
                </c:pt>
                <c:pt idx="1788">
                  <c:v>17890</c:v>
                </c:pt>
                <c:pt idx="1789">
                  <c:v>17900</c:v>
                </c:pt>
                <c:pt idx="1790">
                  <c:v>17910</c:v>
                </c:pt>
                <c:pt idx="1791">
                  <c:v>17920</c:v>
                </c:pt>
                <c:pt idx="1792">
                  <c:v>17930</c:v>
                </c:pt>
                <c:pt idx="1793">
                  <c:v>17940</c:v>
                </c:pt>
                <c:pt idx="1794">
                  <c:v>17950</c:v>
                </c:pt>
                <c:pt idx="1795">
                  <c:v>17960</c:v>
                </c:pt>
                <c:pt idx="1796">
                  <c:v>17970</c:v>
                </c:pt>
                <c:pt idx="1797">
                  <c:v>17980</c:v>
                </c:pt>
                <c:pt idx="1798">
                  <c:v>17990</c:v>
                </c:pt>
                <c:pt idx="1799">
                  <c:v>18000</c:v>
                </c:pt>
                <c:pt idx="1800">
                  <c:v>18010</c:v>
                </c:pt>
                <c:pt idx="1801">
                  <c:v>18020</c:v>
                </c:pt>
                <c:pt idx="1802">
                  <c:v>18030</c:v>
                </c:pt>
                <c:pt idx="1803">
                  <c:v>18040</c:v>
                </c:pt>
                <c:pt idx="1804">
                  <c:v>18050</c:v>
                </c:pt>
                <c:pt idx="1805">
                  <c:v>18060</c:v>
                </c:pt>
                <c:pt idx="1806">
                  <c:v>18070</c:v>
                </c:pt>
                <c:pt idx="1807">
                  <c:v>18080</c:v>
                </c:pt>
                <c:pt idx="1808">
                  <c:v>18090</c:v>
                </c:pt>
                <c:pt idx="1809">
                  <c:v>18100</c:v>
                </c:pt>
                <c:pt idx="1810">
                  <c:v>18110</c:v>
                </c:pt>
                <c:pt idx="1811">
                  <c:v>18120</c:v>
                </c:pt>
                <c:pt idx="1812">
                  <c:v>18130</c:v>
                </c:pt>
                <c:pt idx="1813">
                  <c:v>18140</c:v>
                </c:pt>
                <c:pt idx="1814">
                  <c:v>18150</c:v>
                </c:pt>
                <c:pt idx="1815">
                  <c:v>18160</c:v>
                </c:pt>
                <c:pt idx="1816">
                  <c:v>18170</c:v>
                </c:pt>
                <c:pt idx="1817">
                  <c:v>18180</c:v>
                </c:pt>
                <c:pt idx="1818">
                  <c:v>18190</c:v>
                </c:pt>
                <c:pt idx="1819">
                  <c:v>18200</c:v>
                </c:pt>
                <c:pt idx="1820">
                  <c:v>18210</c:v>
                </c:pt>
                <c:pt idx="1821">
                  <c:v>18220</c:v>
                </c:pt>
                <c:pt idx="1822">
                  <c:v>18230</c:v>
                </c:pt>
                <c:pt idx="1823">
                  <c:v>18240</c:v>
                </c:pt>
                <c:pt idx="1824">
                  <c:v>18250</c:v>
                </c:pt>
                <c:pt idx="1825">
                  <c:v>18260</c:v>
                </c:pt>
                <c:pt idx="1826">
                  <c:v>18270</c:v>
                </c:pt>
                <c:pt idx="1827">
                  <c:v>18280</c:v>
                </c:pt>
                <c:pt idx="1828">
                  <c:v>18290</c:v>
                </c:pt>
                <c:pt idx="1829">
                  <c:v>18300</c:v>
                </c:pt>
                <c:pt idx="1830">
                  <c:v>18310</c:v>
                </c:pt>
                <c:pt idx="1831">
                  <c:v>18320</c:v>
                </c:pt>
                <c:pt idx="1832">
                  <c:v>18330</c:v>
                </c:pt>
                <c:pt idx="1833">
                  <c:v>18340</c:v>
                </c:pt>
                <c:pt idx="1834">
                  <c:v>18350</c:v>
                </c:pt>
                <c:pt idx="1835">
                  <c:v>18360</c:v>
                </c:pt>
                <c:pt idx="1836">
                  <c:v>18370</c:v>
                </c:pt>
                <c:pt idx="1837">
                  <c:v>18380</c:v>
                </c:pt>
                <c:pt idx="1838">
                  <c:v>18390</c:v>
                </c:pt>
                <c:pt idx="1839">
                  <c:v>18400</c:v>
                </c:pt>
                <c:pt idx="1840">
                  <c:v>18410</c:v>
                </c:pt>
                <c:pt idx="1841">
                  <c:v>18420</c:v>
                </c:pt>
                <c:pt idx="1842">
                  <c:v>18430</c:v>
                </c:pt>
                <c:pt idx="1843">
                  <c:v>18440</c:v>
                </c:pt>
                <c:pt idx="1844">
                  <c:v>18450</c:v>
                </c:pt>
                <c:pt idx="1845">
                  <c:v>18460</c:v>
                </c:pt>
                <c:pt idx="1846">
                  <c:v>18470</c:v>
                </c:pt>
                <c:pt idx="1847">
                  <c:v>18480</c:v>
                </c:pt>
                <c:pt idx="1848">
                  <c:v>18490</c:v>
                </c:pt>
                <c:pt idx="1849">
                  <c:v>18500</c:v>
                </c:pt>
                <c:pt idx="1850">
                  <c:v>18510</c:v>
                </c:pt>
                <c:pt idx="1851">
                  <c:v>18520</c:v>
                </c:pt>
                <c:pt idx="1852">
                  <c:v>18530</c:v>
                </c:pt>
                <c:pt idx="1853">
                  <c:v>18540</c:v>
                </c:pt>
                <c:pt idx="1854">
                  <c:v>18550</c:v>
                </c:pt>
                <c:pt idx="1855">
                  <c:v>18560</c:v>
                </c:pt>
                <c:pt idx="1856">
                  <c:v>18570</c:v>
                </c:pt>
                <c:pt idx="1857">
                  <c:v>18580</c:v>
                </c:pt>
                <c:pt idx="1858">
                  <c:v>18590</c:v>
                </c:pt>
                <c:pt idx="1859">
                  <c:v>18600</c:v>
                </c:pt>
                <c:pt idx="1860">
                  <c:v>18610</c:v>
                </c:pt>
                <c:pt idx="1861">
                  <c:v>18620</c:v>
                </c:pt>
                <c:pt idx="1862">
                  <c:v>18630</c:v>
                </c:pt>
                <c:pt idx="1863">
                  <c:v>18640</c:v>
                </c:pt>
                <c:pt idx="1864">
                  <c:v>18650</c:v>
                </c:pt>
                <c:pt idx="1865">
                  <c:v>18660</c:v>
                </c:pt>
                <c:pt idx="1866">
                  <c:v>18670</c:v>
                </c:pt>
                <c:pt idx="1867">
                  <c:v>18680</c:v>
                </c:pt>
                <c:pt idx="1868">
                  <c:v>18690</c:v>
                </c:pt>
                <c:pt idx="1869">
                  <c:v>18700</c:v>
                </c:pt>
                <c:pt idx="1870">
                  <c:v>18710</c:v>
                </c:pt>
                <c:pt idx="1871">
                  <c:v>18720</c:v>
                </c:pt>
                <c:pt idx="1872">
                  <c:v>18730</c:v>
                </c:pt>
                <c:pt idx="1873">
                  <c:v>18740</c:v>
                </c:pt>
                <c:pt idx="1874">
                  <c:v>18750</c:v>
                </c:pt>
                <c:pt idx="1875">
                  <c:v>18760</c:v>
                </c:pt>
                <c:pt idx="1876">
                  <c:v>18770</c:v>
                </c:pt>
                <c:pt idx="1877">
                  <c:v>18780</c:v>
                </c:pt>
                <c:pt idx="1878">
                  <c:v>18790</c:v>
                </c:pt>
                <c:pt idx="1879">
                  <c:v>18800</c:v>
                </c:pt>
                <c:pt idx="1880">
                  <c:v>18810</c:v>
                </c:pt>
                <c:pt idx="1881">
                  <c:v>18820</c:v>
                </c:pt>
                <c:pt idx="1882">
                  <c:v>18830</c:v>
                </c:pt>
                <c:pt idx="1883">
                  <c:v>18840</c:v>
                </c:pt>
                <c:pt idx="1884">
                  <c:v>18850</c:v>
                </c:pt>
                <c:pt idx="1885">
                  <c:v>18860</c:v>
                </c:pt>
                <c:pt idx="1886">
                  <c:v>18870</c:v>
                </c:pt>
                <c:pt idx="1887">
                  <c:v>18880</c:v>
                </c:pt>
                <c:pt idx="1888">
                  <c:v>18890</c:v>
                </c:pt>
                <c:pt idx="1889">
                  <c:v>18900</c:v>
                </c:pt>
                <c:pt idx="1890">
                  <c:v>18910</c:v>
                </c:pt>
                <c:pt idx="1891">
                  <c:v>18920</c:v>
                </c:pt>
                <c:pt idx="1892">
                  <c:v>18930</c:v>
                </c:pt>
                <c:pt idx="1893">
                  <c:v>18940</c:v>
                </c:pt>
                <c:pt idx="1894">
                  <c:v>18950</c:v>
                </c:pt>
                <c:pt idx="1895">
                  <c:v>18960</c:v>
                </c:pt>
                <c:pt idx="1896">
                  <c:v>18970</c:v>
                </c:pt>
                <c:pt idx="1897">
                  <c:v>18980</c:v>
                </c:pt>
                <c:pt idx="1898">
                  <c:v>18990</c:v>
                </c:pt>
              </c:numCache>
            </c:numRef>
          </c:xVal>
          <c:yVal>
            <c:numRef>
              <c:f>Sheet1!$D$2:$D$1900</c:f>
              <c:numCache>
                <c:formatCode>General</c:formatCode>
                <c:ptCount val="1899"/>
                <c:pt idx="0">
                  <c:v>1.775180348255757E-2</c:v>
                </c:pt>
                <c:pt idx="1">
                  <c:v>2.8464355581842429E-2</c:v>
                </c:pt>
                <c:pt idx="2">
                  <c:v>3.7517845890717778E-2</c:v>
                </c:pt>
                <c:pt idx="3">
                  <c:v>4.5637681818762418E-2</c:v>
                </c:pt>
                <c:pt idx="4">
                  <c:v>5.3126711546431261E-2</c:v>
                </c:pt>
                <c:pt idx="5">
                  <c:v>6.0148314352642548E-2</c:v>
                </c:pt>
                <c:pt idx="6">
                  <c:v>6.6803389376890274E-2</c:v>
                </c:pt>
                <c:pt idx="7">
                  <c:v>7.315979626419751E-2</c:v>
                </c:pt>
                <c:pt idx="8">
                  <c:v>7.9265954014296938E-2</c:v>
                </c:pt>
                <c:pt idx="9">
                  <c:v>8.5157948674862399E-2</c:v>
                </c:pt>
                <c:pt idx="10">
                  <c:v>9.0863590668964392E-2</c:v>
                </c:pt>
                <c:pt idx="11">
                  <c:v>9.6404889929089646E-2</c:v>
                </c:pt>
                <c:pt idx="12">
                  <c:v>0.10179964643854321</c:v>
                </c:pt>
                <c:pt idx="13">
                  <c:v>0.10706251607179997</c:v>
                </c:pt>
                <c:pt idx="14">
                  <c:v>0.11220574992227642</c:v>
                </c:pt>
                <c:pt idx="15">
                  <c:v>0.11723972221753858</c:v>
                </c:pt>
                <c:pt idx="16">
                  <c:v>0.12217331669038023</c:v>
                </c:pt>
                <c:pt idx="17">
                  <c:v>0.12701421543452929</c:v>
                </c:pt>
                <c:pt idx="18">
                  <c:v>0.13176911889533055</c:v>
                </c:pt>
                <c:pt idx="19">
                  <c:v>0.13644391616522455</c:v>
                </c:pt>
                <c:pt idx="20">
                  <c:v>0.14104381872735719</c:v>
                </c:pt>
                <c:pt idx="21">
                  <c:v>0.14557346685524925</c:v>
                </c:pt>
                <c:pt idx="22">
                  <c:v>0.15003701524452528</c:v>
                </c:pt>
                <c:pt idx="23">
                  <c:v>0.15443820265463973</c:v>
                </c:pt>
                <c:pt idx="24">
                  <c:v>0.15878040908644492</c:v>
                </c:pt>
                <c:pt idx="25">
                  <c:v>0.16306670313435531</c:v>
                </c:pt>
                <c:pt idx="26">
                  <c:v>0.16729988151343653</c:v>
                </c:pt>
                <c:pt idx="27">
                  <c:v>0.17148250229567003</c:v>
                </c:pt>
                <c:pt idx="28">
                  <c:v>0.17561691304489965</c:v>
                </c:pt>
                <c:pt idx="29">
                  <c:v>0.17970527478187739</c:v>
                </c:pt>
                <c:pt idx="30">
                  <c:v>0.18374958251546034</c:v>
                </c:pt>
                <c:pt idx="31">
                  <c:v>0.18775168292658492</c:v>
                </c:pt>
                <c:pt idx="32">
                  <c:v>0.1917132896762728</c:v>
                </c:pt>
                <c:pt idx="33">
                  <c:v>0.19563599671903487</c:v>
                </c:pt>
                <c:pt idx="34">
                  <c:v>0.19952128993244173</c:v>
                </c:pt>
                <c:pt idx="35">
                  <c:v>0.20337055731773004</c:v>
                </c:pt>
                <c:pt idx="36">
                  <c:v>0.20718509798174348</c:v>
                </c:pt>
                <c:pt idx="37">
                  <c:v>0.21096613007472981</c:v>
                </c:pt>
                <c:pt idx="38">
                  <c:v>0.21471479782958733</c:v>
                </c:pt>
                <c:pt idx="39">
                  <c:v>0.2184321778246586</c:v>
                </c:pt>
                <c:pt idx="40">
                  <c:v>0.22211928457294092</c:v>
                </c:pt>
                <c:pt idx="41">
                  <c:v>0.22577707552478332</c:v>
                </c:pt>
                <c:pt idx="42">
                  <c:v>0.2294064555580895</c:v>
                </c:pt>
                <c:pt idx="43">
                  <c:v>0.23300828101919438</c:v>
                </c:pt>
                <c:pt idx="44">
                  <c:v>0.23658336336855257</c:v>
                </c:pt>
                <c:pt idx="45">
                  <c:v>0.24013247247778646</c:v>
                </c:pt>
                <c:pt idx="46">
                  <c:v>0.24365633961827726</c:v>
                </c:pt>
                <c:pt idx="47">
                  <c:v>0.24715566017609109</c:v>
                </c:pt>
                <c:pt idx="48">
                  <c:v>0.25063109612346801</c:v>
                </c:pt>
                <c:pt idx="49">
                  <c:v>0.25408327827321725</c:v>
                </c:pt>
                <c:pt idx="50">
                  <c:v>0.25751280833903484</c:v>
                </c:pt>
                <c:pt idx="51">
                  <c:v>0.26092026082192993</c:v>
                </c:pt>
                <c:pt idx="52">
                  <c:v>0.26430618474048556</c:v>
                </c:pt>
                <c:pt idx="53">
                  <c:v>0.26767110522058357</c:v>
                </c:pt>
                <c:pt idx="54">
                  <c:v>0.2710155249583921</c:v>
                </c:pt>
                <c:pt idx="55">
                  <c:v>0.27433992556883879</c:v>
                </c:pt>
                <c:pt idx="56">
                  <c:v>0.2776447688304125</c:v>
                </c:pt>
                <c:pt idx="57">
                  <c:v>0.28093049783594071</c:v>
                </c:pt>
                <c:pt idx="58">
                  <c:v>0.28419753805794118</c:v>
                </c:pt>
                <c:pt idx="59">
                  <c:v>0.28744629833622859</c:v>
                </c:pt>
                <c:pt idx="60">
                  <c:v>0.29067717179464442</c:v>
                </c:pt>
                <c:pt idx="61">
                  <c:v>0.29389053669307857</c:v>
                </c:pt>
                <c:pt idx="62">
                  <c:v>0.29708675722031647</c:v>
                </c:pt>
                <c:pt idx="63">
                  <c:v>0.30026618423269391</c:v>
                </c:pt>
                <c:pt idx="64">
                  <c:v>0.30342915594305181</c:v>
                </c:pt>
                <c:pt idx="65">
                  <c:v>0.30657599856404799</c:v>
                </c:pt>
                <c:pt idx="66">
                  <c:v>0.30970702690949203</c:v>
                </c:pt>
                <c:pt idx="67">
                  <c:v>0.31282254495703155</c:v>
                </c:pt>
                <c:pt idx="68">
                  <c:v>0.31592284637519996</c:v>
                </c:pt>
                <c:pt idx="69">
                  <c:v>0.31900821501756921</c:v>
                </c:pt>
                <c:pt idx="70">
                  <c:v>0.32207892538650107</c:v>
                </c:pt>
                <c:pt idx="71">
                  <c:v>0.32513524306876523</c:v>
                </c:pt>
                <c:pt idx="72">
                  <c:v>0.32817742514510212</c:v>
                </c:pt>
                <c:pt idx="73">
                  <c:v>0.33120572057562092</c:v>
                </c:pt>
                <c:pt idx="74">
                  <c:v>0.33422037056276499</c:v>
                </c:pt>
                <c:pt idx="75">
                  <c:v>0.33722160889343522</c:v>
                </c:pt>
                <c:pt idx="76">
                  <c:v>0.34020966226172239</c:v>
                </c:pt>
                <c:pt idx="77">
                  <c:v>0.3431847505735876</c:v>
                </c:pt>
                <c:pt idx="78">
                  <c:v>0.34614708723471865</c:v>
                </c:pt>
                <c:pt idx="79">
                  <c:v>0.34909687942268813</c:v>
                </c:pt>
                <c:pt idx="80">
                  <c:v>0.35203432834446424</c:v>
                </c:pt>
                <c:pt idx="81">
                  <c:v>0.35495962948021986</c:v>
                </c:pt>
                <c:pt idx="82">
                  <c:v>0.35787297281434144</c:v>
                </c:pt>
                <c:pt idx="83">
                  <c:v>0.36077454305444512</c:v>
                </c:pt>
                <c:pt idx="84">
                  <c:v>0.36366451983916137</c:v>
                </c:pt>
                <c:pt idx="85">
                  <c:v>0.36654307793539204</c:v>
                </c:pt>
                <c:pt idx="86">
                  <c:v>0.36941038742568655</c:v>
                </c:pt>
                <c:pt idx="87">
                  <c:v>0.37226661388633714</c:v>
                </c:pt>
                <c:pt idx="88">
                  <c:v>0.3751119185567609</c:v>
                </c:pt>
                <c:pt idx="89">
                  <c:v>0.37794645850068004</c:v>
                </c:pt>
                <c:pt idx="90">
                  <c:v>0.38077038675958874</c:v>
                </c:pt>
                <c:pt idx="91">
                  <c:v>0.38358385249895599</c:v>
                </c:pt>
                <c:pt idx="92">
                  <c:v>0.3863870011475789</c:v>
                </c:pt>
                <c:pt idx="93">
                  <c:v>0.38917997453048681</c:v>
                </c:pt>
                <c:pt idx="94">
                  <c:v>0.39196291099574837</c:v>
                </c:pt>
                <c:pt idx="95">
                  <c:v>0.39473594553553421</c:v>
                </c:pt>
                <c:pt idx="96">
                  <c:v>0.3974992099017417</c:v>
                </c:pt>
                <c:pt idx="97">
                  <c:v>0.40025283271648793</c:v>
                </c:pt>
                <c:pt idx="98">
                  <c:v>0.40299693957774541</c:v>
                </c:pt>
                <c:pt idx="99">
                  <c:v>0.4057316531603789</c:v>
                </c:pt>
                <c:pt idx="100">
                  <c:v>0.40845709331283203</c:v>
                </c:pt>
                <c:pt idx="101">
                  <c:v>0.41117337714968744</c:v>
                </c:pt>
                <c:pt idx="102">
                  <c:v>0.41388061914031943</c:v>
                </c:pt>
                <c:pt idx="103">
                  <c:v>0.41657893119383832</c:v>
                </c:pt>
                <c:pt idx="104">
                  <c:v>0.41926842274051568</c:v>
                </c:pt>
                <c:pt idx="105">
                  <c:v>0.42194920080986742</c:v>
                </c:pt>
                <c:pt idx="106">
                  <c:v>0.42462137010556694</c:v>
                </c:pt>
                <c:pt idx="107">
                  <c:v>0.42728503307733784</c:v>
                </c:pt>
                <c:pt idx="108">
                  <c:v>0.42994028998998218</c:v>
                </c:pt>
                <c:pt idx="109">
                  <c:v>0.43258723898967821</c:v>
                </c:pt>
                <c:pt idx="110">
                  <c:v>0.43522597616768288</c:v>
                </c:pt>
                <c:pt idx="111">
                  <c:v>0.43785659562156115</c:v>
                </c:pt>
                <c:pt idx="112">
                  <c:v>0.44047918951406057</c:v>
                </c:pt>
                <c:pt idx="113">
                  <c:v>0.44309384812974206</c:v>
                </c:pt>
                <c:pt idx="114">
                  <c:v>0.44570065992946611</c:v>
                </c:pt>
                <c:pt idx="115">
                  <c:v>0.44829971160284487</c:v>
                </c:pt>
                <c:pt idx="116">
                  <c:v>0.45089108811874123</c:v>
                </c:pt>
                <c:pt idx="117">
                  <c:v>0.45347487277390836</c:v>
                </c:pt>
                <c:pt idx="118">
                  <c:v>0.45605114723985735</c:v>
                </c:pt>
                <c:pt idx="119">
                  <c:v>0.45861999160802353</c:v>
                </c:pt>
                <c:pt idx="120">
                  <c:v>0.46118148443331225</c:v>
                </c:pt>
                <c:pt idx="121">
                  <c:v>0.46373570277609849</c:v>
                </c:pt>
                <c:pt idx="122">
                  <c:v>0.46628272224273565</c:v>
                </c:pt>
                <c:pt idx="123">
                  <c:v>0.46882261702465505</c:v>
                </c:pt>
                <c:pt idx="124">
                  <c:v>0.47135545993609601</c:v>
                </c:pt>
                <c:pt idx="125">
                  <c:v>0.47388132245054593</c:v>
                </c:pt>
                <c:pt idx="126">
                  <c:v>0.47640027473592644</c:v>
                </c:pt>
                <c:pt idx="127">
                  <c:v>0.47891238568859157</c:v>
                </c:pt>
                <c:pt idx="128">
                  <c:v>0.48141772296617785</c:v>
                </c:pt>
                <c:pt idx="129">
                  <c:v>0.48391635301935859</c:v>
                </c:pt>
                <c:pt idx="130">
                  <c:v>0.48640834112254788</c:v>
                </c:pt>
                <c:pt idx="131">
                  <c:v>0.48889375140359115</c:v>
                </c:pt>
                <c:pt idx="132">
                  <c:v>0.49137264687248833</c:v>
                </c:pt>
                <c:pt idx="133">
                  <c:v>0.49384508944918792</c:v>
                </c:pt>
                <c:pt idx="134">
                  <c:v>0.49631113999048532</c:v>
                </c:pt>
                <c:pt idx="135">
                  <c:v>0.49877085831606538</c:v>
                </c:pt>
                <c:pt idx="136">
                  <c:v>0.50122430323371603</c:v>
                </c:pt>
                <c:pt idx="137">
                  <c:v>0.50367153256375274</c:v>
                </c:pt>
                <c:pt idx="138">
                  <c:v>0.50611260316267981</c:v>
                </c:pt>
                <c:pt idx="139">
                  <c:v>0.50854757094611591</c:v>
                </c:pt>
                <c:pt idx="140">
                  <c:v>0.51097649091101716</c:v>
                </c:pt>
                <c:pt idx="141">
                  <c:v>0.51339941715721937</c:v>
                </c:pt>
                <c:pt idx="142">
                  <c:v>0.5158164029083272</c:v>
                </c:pt>
                <c:pt idx="143">
                  <c:v>0.51822750053197475</c:v>
                </c:pt>
                <c:pt idx="144">
                  <c:v>0.52063276155947913</c:v>
                </c:pt>
                <c:pt idx="145">
                  <c:v>0.5230322367049095</c:v>
                </c:pt>
                <c:pt idx="146">
                  <c:v>0.52542597588359452</c:v>
                </c:pt>
                <c:pt idx="147">
                  <c:v>0.52781402823008883</c:v>
                </c:pt>
                <c:pt idx="148">
                  <c:v>0.53019644211561334</c:v>
                </c:pt>
                <c:pt idx="149">
                  <c:v>0.53257326516499137</c:v>
                </c:pt>
                <c:pt idx="150">
                  <c:v>0.53494454427310345</c:v>
                </c:pt>
                <c:pt idx="151">
                  <c:v>0.53731032562086645</c:v>
                </c:pt>
                <c:pt idx="152">
                  <c:v>0.5396706546907627</c:v>
                </c:pt>
                <c:pt idx="153">
                  <c:v>0.54202557628193349</c:v>
                </c:pt>
                <c:pt idx="154">
                  <c:v>0.54437513452484598</c:v>
                </c:pt>
                <c:pt idx="155">
                  <c:v>0.54671937289555605</c:v>
                </c:pt>
                <c:pt idx="156">
                  <c:v>0.54905833422957628</c:v>
                </c:pt>
                <c:pt idx="157">
                  <c:v>0.55139206073536473</c:v>
                </c:pt>
                <c:pt idx="158">
                  <c:v>0.55372059400744122</c:v>
                </c:pt>
                <c:pt idx="159">
                  <c:v>0.55604397503915404</c:v>
                </c:pt>
                <c:pt idx="160">
                  <c:v>0.55836224423510117</c:v>
                </c:pt>
                <c:pt idx="161">
                  <c:v>0.56067544142321579</c:v>
                </c:pt>
                <c:pt idx="162">
                  <c:v>0.56298360586653584</c:v>
                </c:pt>
                <c:pt idx="163">
                  <c:v>0.56528677627465784</c:v>
                </c:pt>
                <c:pt idx="164">
                  <c:v>0.56758499081489311</c:v>
                </c:pt>
                <c:pt idx="165">
                  <c:v>0.56987828712313016</c:v>
                </c:pt>
                <c:pt idx="166">
                  <c:v>0.57216670231441735</c:v>
                </c:pt>
                <c:pt idx="167">
                  <c:v>0.57445027299327256</c:v>
                </c:pt>
                <c:pt idx="168">
                  <c:v>0.57672903526372554</c:v>
                </c:pt>
                <c:pt idx="169">
                  <c:v>0.57900302473910792</c:v>
                </c:pt>
                <c:pt idx="170">
                  <c:v>0.58127227655159419</c:v>
                </c:pt>
                <c:pt idx="171">
                  <c:v>0.58353682536149876</c:v>
                </c:pt>
                <c:pt idx="172">
                  <c:v>0.58579670536634698</c:v>
                </c:pt>
                <c:pt idx="173">
                  <c:v>0.58805195030971502</c:v>
                </c:pt>
                <c:pt idx="174">
                  <c:v>0.59030259348985148</c:v>
                </c:pt>
                <c:pt idx="175">
                  <c:v>0.59254866776808846</c:v>
                </c:pt>
                <c:pt idx="176">
                  <c:v>0.59479020557704732</c:v>
                </c:pt>
                <c:pt idx="177">
                  <c:v>0.59702723892864062</c:v>
                </c:pt>
                <c:pt idx="178">
                  <c:v>0.59925979942188656</c:v>
                </c:pt>
                <c:pt idx="179">
                  <c:v>0.6014879182505295</c:v>
                </c:pt>
                <c:pt idx="180">
                  <c:v>0.6037116262104818</c:v>
                </c:pt>
                <c:pt idx="181">
                  <c:v>0.60593095370708827</c:v>
                </c:pt>
                <c:pt idx="182">
                  <c:v>0.6081459307622149</c:v>
                </c:pt>
                <c:pt idx="183">
                  <c:v>0.61035658702117868</c:v>
                </c:pt>
                <c:pt idx="184">
                  <c:v>0.6125629517595047</c:v>
                </c:pt>
                <c:pt idx="185">
                  <c:v>0.61476505388953662</c:v>
                </c:pt>
                <c:pt idx="186">
                  <c:v>0.61696292196688474</c:v>
                </c:pt>
                <c:pt idx="187">
                  <c:v>0.61915658419673236</c:v>
                </c:pt>
                <c:pt idx="188">
                  <c:v>0.62134606843999374</c:v>
                </c:pt>
                <c:pt idx="189">
                  <c:v>0.6235314022193339</c:v>
                </c:pt>
                <c:pt idx="190">
                  <c:v>0.62571261272504985</c:v>
                </c:pt>
                <c:pt idx="191">
                  <c:v>0.62788972682082278</c:v>
                </c:pt>
                <c:pt idx="192">
                  <c:v>0.63006277104933617</c:v>
                </c:pt>
                <c:pt idx="193">
                  <c:v>0.63223177163777233</c:v>
                </c:pt>
                <c:pt idx="194">
                  <c:v>0.63439675450318633</c:v>
                </c:pt>
                <c:pt idx="195">
                  <c:v>0.63655774525775888</c:v>
                </c:pt>
                <c:pt idx="196">
                  <c:v>0.63871476921393922</c:v>
                </c:pt>
                <c:pt idx="197">
                  <c:v>0.64086785138946745</c:v>
                </c:pt>
                <c:pt idx="198">
                  <c:v>0.64301701651229548</c:v>
                </c:pt>
                <c:pt idx="199">
                  <c:v>0.64516228902539674</c:v>
                </c:pt>
                <c:pt idx="200">
                  <c:v>0.64730369309147318</c:v>
                </c:pt>
                <c:pt idx="201">
                  <c:v>0.64944125259756269</c:v>
                </c:pt>
                <c:pt idx="202">
                  <c:v>0.65157499115954909</c:v>
                </c:pt>
                <c:pt idx="203">
                  <c:v>0.6537049321265711</c:v>
                </c:pt>
                <c:pt idx="204">
                  <c:v>0.65583109858534483</c:v>
                </c:pt>
                <c:pt idx="205">
                  <c:v>0.65795351336439323</c:v>
                </c:pt>
                <c:pt idx="206">
                  <c:v>0.66007219903818182</c:v>
                </c:pt>
                <c:pt idx="207">
                  <c:v>0.66218717793118043</c:v>
                </c:pt>
                <c:pt idx="208">
                  <c:v>0.66429847212182636</c:v>
                </c:pt>
                <c:pt idx="209">
                  <c:v>0.66640610344641771</c:v>
                </c:pt>
                <c:pt idx="210">
                  <c:v>0.66851009350292057</c:v>
                </c:pt>
                <c:pt idx="211">
                  <c:v>0.67061046365469923</c:v>
                </c:pt>
                <c:pt idx="212">
                  <c:v>0.67270723503417207</c:v>
                </c:pt>
                <c:pt idx="213">
                  <c:v>0.67480042854639488</c:v>
                </c:pt>
                <c:pt idx="214">
                  <c:v>0.67689006487256675</c:v>
                </c:pt>
                <c:pt idx="215">
                  <c:v>0.67897616447347175</c:v>
                </c:pt>
                <c:pt idx="216">
                  <c:v>0.68105874759284801</c:v>
                </c:pt>
                <c:pt idx="217">
                  <c:v>0.6831378342606903</c:v>
                </c:pt>
                <c:pt idx="218">
                  <c:v>0.68521344429649278</c:v>
                </c:pt>
                <c:pt idx="219">
                  <c:v>0.68728559731241734</c:v>
                </c:pt>
                <c:pt idx="220">
                  <c:v>0.68935431271641145</c:v>
                </c:pt>
                <c:pt idx="221">
                  <c:v>0.6914196097152574</c:v>
                </c:pt>
                <c:pt idx="222">
                  <c:v>0.69348150731756453</c:v>
                </c:pt>
                <c:pt idx="223">
                  <c:v>0.69554002433670481</c:v>
                </c:pt>
                <c:pt idx="224">
                  <c:v>0.69759517939369331</c:v>
                </c:pt>
                <c:pt idx="225">
                  <c:v>0.69964699092000726</c:v>
                </c:pt>
                <c:pt idx="226">
                  <c:v>0.70169547716035929</c:v>
                </c:pt>
                <c:pt idx="227">
                  <c:v>0.70374065617541193</c:v>
                </c:pt>
                <c:pt idx="228">
                  <c:v>0.70578254584444711</c:v>
                </c:pt>
                <c:pt idx="229">
                  <c:v>0.70782116386797578</c:v>
                </c:pt>
                <c:pt idx="230">
                  <c:v>0.70985652777030894</c:v>
                </c:pt>
                <c:pt idx="231">
                  <c:v>0.71188865490207687</c:v>
                </c:pt>
                <c:pt idx="232">
                  <c:v>0.71391756244269711</c:v>
                </c:pt>
                <c:pt idx="233">
                  <c:v>0.71594326740280578</c:v>
                </c:pt>
                <c:pt idx="234">
                  <c:v>0.71796578662663402</c:v>
                </c:pt>
                <c:pt idx="235">
                  <c:v>0.71998513679435028</c:v>
                </c:pt>
                <c:pt idx="236">
                  <c:v>0.7220013344243541</c:v>
                </c:pt>
                <c:pt idx="237">
                  <c:v>0.72401439587552974</c:v>
                </c:pt>
                <c:pt idx="238">
                  <c:v>0.72602433734945893</c:v>
                </c:pt>
                <c:pt idx="239">
                  <c:v>0.72803117489259461</c:v>
                </c:pt>
                <c:pt idx="240">
                  <c:v>0.73003492439839424</c:v>
                </c:pt>
                <c:pt idx="241">
                  <c:v>0.73203560160941539</c:v>
                </c:pt>
                <c:pt idx="242">
                  <c:v>0.73403322211937672</c:v>
                </c:pt>
                <c:pt idx="243">
                  <c:v>0.7360278013751772</c:v>
                </c:pt>
                <c:pt idx="244">
                  <c:v>0.73801935467888435</c:v>
                </c:pt>
                <c:pt idx="245">
                  <c:v>0.74000789718968507</c:v>
                </c:pt>
                <c:pt idx="246">
                  <c:v>0.74199344392580291</c:v>
                </c:pt>
                <c:pt idx="247">
                  <c:v>0.74397600976638367</c:v>
                </c:pt>
                <c:pt idx="248">
                  <c:v>0.7459556094533446</c:v>
                </c:pt>
                <c:pt idx="249">
                  <c:v>0.74793225759319548</c:v>
                </c:pt>
                <c:pt idx="250">
                  <c:v>0.74990596865882309</c:v>
                </c:pt>
                <c:pt idx="251">
                  <c:v>0.75187675699125589</c:v>
                </c:pt>
                <c:pt idx="252">
                  <c:v>0.75384463680138081</c:v>
                </c:pt>
                <c:pt idx="253">
                  <c:v>0.75580962217165126</c:v>
                </c:pt>
                <c:pt idx="254">
                  <c:v>0.75777172705774909</c:v>
                </c:pt>
                <c:pt idx="255">
                  <c:v>0.75973096529022943</c:v>
                </c:pt>
                <c:pt idx="256">
                  <c:v>0.76168735057613257</c:v>
                </c:pt>
                <c:pt idx="257">
                  <c:v>0.76364089650056999</c:v>
                </c:pt>
                <c:pt idx="258">
                  <c:v>0.76559161652828445</c:v>
                </c:pt>
                <c:pt idx="259">
                  <c:v>0.76753952400518488</c:v>
                </c:pt>
                <c:pt idx="260">
                  <c:v>0.7694846321598523</c:v>
                </c:pt>
                <c:pt idx="261">
                  <c:v>0.77142695410502793</c:v>
                </c:pt>
                <c:pt idx="262">
                  <c:v>0.77336650283906716</c:v>
                </c:pt>
                <c:pt idx="263">
                  <c:v>0.7753032912473774</c:v>
                </c:pt>
                <c:pt idx="264">
                  <c:v>0.77723733210383217</c:v>
                </c:pt>
                <c:pt idx="265">
                  <c:v>0.77916863807215675</c:v>
                </c:pt>
                <c:pt idx="266">
                  <c:v>0.78109722170729434</c:v>
                </c:pt>
                <c:pt idx="267">
                  <c:v>0.78302309545675508</c:v>
                </c:pt>
                <c:pt idx="268">
                  <c:v>0.78494627166193376</c:v>
                </c:pt>
                <c:pt idx="269">
                  <c:v>0.78686676255941379</c:v>
                </c:pt>
                <c:pt idx="270">
                  <c:v>0.78878458028225118</c:v>
                </c:pt>
                <c:pt idx="271">
                  <c:v>0.79069973686122719</c:v>
                </c:pt>
                <c:pt idx="272">
                  <c:v>0.79261224422609855</c:v>
                </c:pt>
                <c:pt idx="273">
                  <c:v>0.79452211420681118</c:v>
                </c:pt>
                <c:pt idx="274">
                  <c:v>0.79642935853470787</c:v>
                </c:pt>
                <c:pt idx="275">
                  <c:v>0.79833398884370466</c:v>
                </c:pt>
                <c:pt idx="276">
                  <c:v>0.80023601667146194</c:v>
                </c:pt>
                <c:pt idx="277">
                  <c:v>0.80213545346052773</c:v>
                </c:pt>
                <c:pt idx="278">
                  <c:v>0.80403231055946778</c:v>
                </c:pt>
                <c:pt idx="279">
                  <c:v>0.80592659922397591</c:v>
                </c:pt>
                <c:pt idx="280">
                  <c:v>0.80781833061796871</c:v>
                </c:pt>
                <c:pt idx="281">
                  <c:v>0.80970751581466283</c:v>
                </c:pt>
                <c:pt idx="282">
                  <c:v>0.81159416579763766</c:v>
                </c:pt>
                <c:pt idx="283">
                  <c:v>0.81347829146187822</c:v>
                </c:pt>
                <c:pt idx="284">
                  <c:v>0.81535990361480448</c:v>
                </c:pt>
                <c:pt idx="285">
                  <c:v>0.81723901297728896</c:v>
                </c:pt>
                <c:pt idx="286">
                  <c:v>0.81911563018464739</c:v>
                </c:pt>
                <c:pt idx="287">
                  <c:v>0.82098976578762906</c:v>
                </c:pt>
                <c:pt idx="288">
                  <c:v>0.82286143025338132</c:v>
                </c:pt>
                <c:pt idx="289">
                  <c:v>0.82473063396640778</c:v>
                </c:pt>
                <c:pt idx="290">
                  <c:v>0.82659738722950371</c:v>
                </c:pt>
                <c:pt idx="291">
                  <c:v>0.82846170026468602</c:v>
                </c:pt>
                <c:pt idx="292">
                  <c:v>0.83032358321410193</c:v>
                </c:pt>
                <c:pt idx="293">
                  <c:v>0.83218304614093497</c:v>
                </c:pt>
                <c:pt idx="294">
                  <c:v>0.83404009903027998</c:v>
                </c:pt>
                <c:pt idx="295">
                  <c:v>0.83589475179002959</c:v>
                </c:pt>
                <c:pt idx="296">
                  <c:v>0.83774701425172204</c:v>
                </c:pt>
                <c:pt idx="297">
                  <c:v>0.83959689617139655</c:v>
                </c:pt>
                <c:pt idx="298">
                  <c:v>0.84144440723042802</c:v>
                </c:pt>
                <c:pt idx="299">
                  <c:v>0.84328955703634678</c:v>
                </c:pt>
                <c:pt idx="300">
                  <c:v>0.8451323551236587</c:v>
                </c:pt>
                <c:pt idx="301">
                  <c:v>0.84697281095463151</c:v>
                </c:pt>
                <c:pt idx="302">
                  <c:v>0.84881093392009954</c:v>
                </c:pt>
                <c:pt idx="303">
                  <c:v>0.85064673334022889</c:v>
                </c:pt>
                <c:pt idx="304">
                  <c:v>0.85248021846529243</c:v>
                </c:pt>
                <c:pt idx="305">
                  <c:v>0.85431139847641901</c:v>
                </c:pt>
                <c:pt idx="306">
                  <c:v>0.85614028248634311</c:v>
                </c:pt>
                <c:pt idx="307">
                  <c:v>0.85796687954013506</c:v>
                </c:pt>
                <c:pt idx="308">
                  <c:v>0.85979119861593378</c:v>
                </c:pt>
                <c:pt idx="309">
                  <c:v>0.86161324862564947</c:v>
                </c:pt>
                <c:pt idx="310">
                  <c:v>0.86343303841567887</c:v>
                </c:pt>
                <c:pt idx="311">
                  <c:v>0.86525057676759276</c:v>
                </c:pt>
                <c:pt idx="312">
                  <c:v>0.86706587239882393</c:v>
                </c:pt>
                <c:pt idx="313">
                  <c:v>0.86887893396334304</c:v>
                </c:pt>
                <c:pt idx="314">
                  <c:v>0.87068977005232318</c:v>
                </c:pt>
                <c:pt idx="315">
                  <c:v>0.87249838919480038</c:v>
                </c:pt>
                <c:pt idx="316">
                  <c:v>0.87430479985831877</c:v>
                </c:pt>
                <c:pt idx="317">
                  <c:v>0.8761090104495689</c:v>
                </c:pt>
                <c:pt idx="318">
                  <c:v>0.87791102931502685</c:v>
                </c:pt>
                <c:pt idx="319">
                  <c:v>0.87971086474156679</c:v>
                </c:pt>
                <c:pt idx="320">
                  <c:v>0.88150852495707732</c:v>
                </c:pt>
                <c:pt idx="321">
                  <c:v>0.88330401813107451</c:v>
                </c:pt>
                <c:pt idx="322">
                  <c:v>0.88509735237528997</c:v>
                </c:pt>
                <c:pt idx="323">
                  <c:v>0.8868885357442654</c:v>
                </c:pt>
                <c:pt idx="324">
                  <c:v>0.88867757623593358</c:v>
                </c:pt>
                <c:pt idx="325">
                  <c:v>0.89046448179219573</c:v>
                </c:pt>
                <c:pt idx="326">
                  <c:v>0.8922492602994806</c:v>
                </c:pt>
                <c:pt idx="327">
                  <c:v>0.89403191958931083</c:v>
                </c:pt>
                <c:pt idx="328">
                  <c:v>0.89581246743885157</c:v>
                </c:pt>
                <c:pt idx="329">
                  <c:v>0.89759091157145643</c:v>
                </c:pt>
                <c:pt idx="330">
                  <c:v>0.89936725965720343</c:v>
                </c:pt>
                <c:pt idx="331">
                  <c:v>0.90114151931342612</c:v>
                </c:pt>
                <c:pt idx="332">
                  <c:v>0.90291369810523847</c:v>
                </c:pt>
                <c:pt idx="333">
                  <c:v>0.90468380354604938</c:v>
                </c:pt>
                <c:pt idx="334">
                  <c:v>0.90645184309807414</c:v>
                </c:pt>
                <c:pt idx="335">
                  <c:v>0.9082178241728408</c:v>
                </c:pt>
                <c:pt idx="336">
                  <c:v>0.90998175413168203</c:v>
                </c:pt>
                <c:pt idx="337">
                  <c:v>0.91174364028623045</c:v>
                </c:pt>
                <c:pt idx="338">
                  <c:v>0.91350348989889929</c:v>
                </c:pt>
                <c:pt idx="339">
                  <c:v>0.91526131018336498</c:v>
                </c:pt>
                <c:pt idx="340">
                  <c:v>0.91701710830503869</c:v>
                </c:pt>
                <c:pt idx="341">
                  <c:v>0.91877089138152923</c:v>
                </c:pt>
                <c:pt idx="342">
                  <c:v>0.92052266648310821</c:v>
                </c:pt>
                <c:pt idx="343">
                  <c:v>0.92227244063316405</c:v>
                </c:pt>
                <c:pt idx="344">
                  <c:v>0.92402022080864443</c:v>
                </c:pt>
                <c:pt idx="345">
                  <c:v>0.92576601394051261</c:v>
                </c:pt>
                <c:pt idx="346">
                  <c:v>0.92750982691417305</c:v>
                </c:pt>
                <c:pt idx="347">
                  <c:v>0.92925166656991132</c:v>
                </c:pt>
                <c:pt idx="348">
                  <c:v>0.93099153970331838</c:v>
                </c:pt>
                <c:pt idx="349">
                  <c:v>0.93272945306571575</c:v>
                </c:pt>
                <c:pt idx="350">
                  <c:v>0.93446541336456646</c:v>
                </c:pt>
                <c:pt idx="351">
                  <c:v>0.93619942726388916</c:v>
                </c:pt>
                <c:pt idx="352">
                  <c:v>0.93793150138467241</c:v>
                </c:pt>
                <c:pt idx="353">
                  <c:v>0.93966164230526239</c:v>
                </c:pt>
                <c:pt idx="354">
                  <c:v>0.94138985656177132</c:v>
                </c:pt>
                <c:pt idx="355">
                  <c:v>0.94311615064846444</c:v>
                </c:pt>
                <c:pt idx="356">
                  <c:v>0.94484053101814669</c:v>
                </c:pt>
                <c:pt idx="357">
                  <c:v>0.94656300408254856</c:v>
                </c:pt>
                <c:pt idx="358">
                  <c:v>0.94828357621270076</c:v>
                </c:pt>
                <c:pt idx="359">
                  <c:v>0.95000225373930869</c:v>
                </c:pt>
                <c:pt idx="360">
                  <c:v>0.95171904295312493</c:v>
                </c:pt>
                <c:pt idx="361">
                  <c:v>0.95343395010530663</c:v>
                </c:pt>
                <c:pt idx="362">
                  <c:v>0.95514698140778287</c:v>
                </c:pt>
                <c:pt idx="363">
                  <c:v>0.9568581430336055</c:v>
                </c:pt>
                <c:pt idx="364">
                  <c:v>0.95856744111730863</c:v>
                </c:pt>
                <c:pt idx="365">
                  <c:v>0.960274881755243</c:v>
                </c:pt>
                <c:pt idx="366">
                  <c:v>0.96198047100593287</c:v>
                </c:pt>
                <c:pt idx="367">
                  <c:v>0.96368421489040801</c:v>
                </c:pt>
                <c:pt idx="368">
                  <c:v>0.96538611939254249</c:v>
                </c:pt>
                <c:pt idx="369">
                  <c:v>0.9670861904593866</c:v>
                </c:pt>
                <c:pt idx="370">
                  <c:v>0.96878443400148928</c:v>
                </c:pt>
                <c:pt idx="371">
                  <c:v>0.97048085589322886</c:v>
                </c:pt>
                <c:pt idx="372">
                  <c:v>0.9721754619731322</c:v>
                </c:pt>
                <c:pt idx="373">
                  <c:v>0.97386825804418653</c:v>
                </c:pt>
                <c:pt idx="374">
                  <c:v>0.97555924987415599</c:v>
                </c:pt>
                <c:pt idx="375">
                  <c:v>0.97724844319589332</c:v>
                </c:pt>
                <c:pt idx="376">
                  <c:v>0.9789358437076402</c:v>
                </c:pt>
                <c:pt idx="377">
                  <c:v>0.9806214570733347</c:v>
                </c:pt>
                <c:pt idx="378">
                  <c:v>0.98230528892290581</c:v>
                </c:pt>
                <c:pt idx="379">
                  <c:v>0.98398734485257111</c:v>
                </c:pt>
                <c:pt idx="380">
                  <c:v>0.9856676304251285</c:v>
                </c:pt>
                <c:pt idx="381">
                  <c:v>0.98734615117024627</c:v>
                </c:pt>
                <c:pt idx="382">
                  <c:v>0.98902291258474773</c:v>
                </c:pt>
                <c:pt idx="383">
                  <c:v>0.99069792013289282</c:v>
                </c:pt>
                <c:pt idx="384">
                  <c:v>0.99237117924665896</c:v>
                </c:pt>
                <c:pt idx="385">
                  <c:v>0.99404269532601264</c:v>
                </c:pt>
                <c:pt idx="386">
                  <c:v>0.99571247373919236</c:v>
                </c:pt>
                <c:pt idx="387">
                  <c:v>0.99738051982296705</c:v>
                </c:pt>
                <c:pt idx="388">
                  <c:v>0.99904683888291024</c:v>
                </c:pt>
                <c:pt idx="389">
                  <c:v>1.0007114361936629</c:v>
                </c:pt>
                <c:pt idx="390">
                  <c:v>1.0023743169991939</c:v>
                </c:pt>
                <c:pt idx="391">
                  <c:v>1.0040354865130556</c:v>
                </c:pt>
                <c:pt idx="392">
                  <c:v>1.0056949499186461</c:v>
                </c:pt>
                <c:pt idx="393">
                  <c:v>1.0073527123694548</c:v>
                </c:pt>
                <c:pt idx="394">
                  <c:v>1.0090087789893147</c:v>
                </c:pt>
                <c:pt idx="395">
                  <c:v>1.0106631548726543</c:v>
                </c:pt>
                <c:pt idx="396">
                  <c:v>1.0123158450847323</c:v>
                </c:pt>
                <c:pt idx="397">
                  <c:v>1.0139668546618901</c:v>
                </c:pt>
                <c:pt idx="398">
                  <c:v>1.0156161886117836</c:v>
                </c:pt>
                <c:pt idx="399">
                  <c:v>1.0172638519136212</c:v>
                </c:pt>
                <c:pt idx="400">
                  <c:v>1.0189098495184001</c:v>
                </c:pt>
                <c:pt idx="401">
                  <c:v>1.0205541863491381</c:v>
                </c:pt>
                <c:pt idx="402">
                  <c:v>1.0221968673010979</c:v>
                </c:pt>
                <c:pt idx="403">
                  <c:v>1.023837897242021</c:v>
                </c:pt>
                <c:pt idx="404">
                  <c:v>1.025477281012344</c:v>
                </c:pt>
                <c:pt idx="405">
                  <c:v>1.0271150234254298</c:v>
                </c:pt>
                <c:pt idx="406">
                  <c:v>1.0287511292677767</c:v>
                </c:pt>
                <c:pt idx="407">
                  <c:v>1.030385603299242</c:v>
                </c:pt>
                <c:pt idx="408">
                  <c:v>1.0320184502532608</c:v>
                </c:pt>
                <c:pt idx="409">
                  <c:v>1.033649674837045</c:v>
                </c:pt>
                <c:pt idx="410">
                  <c:v>1.0352792817318113</c:v>
                </c:pt>
                <c:pt idx="411">
                  <c:v>1.0369072755929729</c:v>
                </c:pt>
                <c:pt idx="412">
                  <c:v>1.0385336610503597</c:v>
                </c:pt>
                <c:pt idx="413">
                  <c:v>1.0401584427084076</c:v>
                </c:pt>
                <c:pt idx="414">
                  <c:v>1.0417816251463781</c:v>
                </c:pt>
                <c:pt idx="415">
                  <c:v>1.0434032129185382</c:v>
                </c:pt>
                <c:pt idx="416">
                  <c:v>1.0450232105543784</c:v>
                </c:pt>
                <c:pt idx="417">
                  <c:v>1.0466416225587882</c:v>
                </c:pt>
                <c:pt idx="418">
                  <c:v>1.0482584534122654</c:v>
                </c:pt>
                <c:pt idx="419">
                  <c:v>1.0498737075711009</c:v>
                </c:pt>
                <c:pt idx="420">
                  <c:v>1.0514873894675691</c:v>
                </c:pt>
                <c:pt idx="421">
                  <c:v>1.0530995035101125</c:v>
                </c:pt>
                <c:pt idx="422">
                  <c:v>1.0547100540835348</c:v>
                </c:pt>
                <c:pt idx="423">
                  <c:v>1.0563190455491787</c:v>
                </c:pt>
                <c:pt idx="424">
                  <c:v>1.0579264822451109</c:v>
                </c:pt>
                <c:pt idx="425">
                  <c:v>1.0595323684863014</c:v>
                </c:pt>
                <c:pt idx="426">
                  <c:v>1.0611367085648005</c:v>
                </c:pt>
                <c:pt idx="427">
                  <c:v>1.0627395067499181</c:v>
                </c:pt>
                <c:pt idx="428">
                  <c:v>1.0643407672883953</c:v>
                </c:pt>
                <c:pt idx="429">
                  <c:v>1.0659404944045827</c:v>
                </c:pt>
                <c:pt idx="430">
                  <c:v>1.0675386923006045</c:v>
                </c:pt>
                <c:pt idx="431">
                  <c:v>1.0691353651565332</c:v>
                </c:pt>
                <c:pt idx="432">
                  <c:v>1.0707305171305574</c:v>
                </c:pt>
                <c:pt idx="433">
                  <c:v>1.0723241523591485</c:v>
                </c:pt>
                <c:pt idx="434">
                  <c:v>1.0739162749572175</c:v>
                </c:pt>
                <c:pt idx="435">
                  <c:v>1.0755068890182884</c:v>
                </c:pt>
                <c:pt idx="436">
                  <c:v>1.0770959986146578</c:v>
                </c:pt>
                <c:pt idx="437">
                  <c:v>1.0786836077975495</c:v>
                </c:pt>
                <c:pt idx="438">
                  <c:v>1.0802697205972733</c:v>
                </c:pt>
                <c:pt idx="439">
                  <c:v>1.0818543410233894</c:v>
                </c:pt>
                <c:pt idx="440">
                  <c:v>1.0834374730648524</c:v>
                </c:pt>
                <c:pt idx="441">
                  <c:v>1.0850191206901749</c:v>
                </c:pt>
                <c:pt idx="442">
                  <c:v>1.0865992878475732</c:v>
                </c:pt>
                <c:pt idx="443">
                  <c:v>1.088177978465122</c:v>
                </c:pt>
                <c:pt idx="444">
                  <c:v>1.0897551964508996</c:v>
                </c:pt>
                <c:pt idx="445">
                  <c:v>1.0913309456931388</c:v>
                </c:pt>
                <c:pt idx="446">
                  <c:v>1.0929052300603725</c:v>
                </c:pt>
                <c:pt idx="447">
                  <c:v>1.0944780534015788</c:v>
                </c:pt>
                <c:pt idx="448">
                  <c:v>1.0960494195463222</c:v>
                </c:pt>
                <c:pt idx="449">
                  <c:v>1.0976193323048993</c:v>
                </c:pt>
                <c:pt idx="450">
                  <c:v>1.099187795468479</c:v>
                </c:pt>
                <c:pt idx="451">
                  <c:v>1.1007548128092386</c:v>
                </c:pt>
                <c:pt idx="452">
                  <c:v>1.1023203880805073</c:v>
                </c:pt>
                <c:pt idx="453">
                  <c:v>1.1038845250168978</c:v>
                </c:pt>
                <c:pt idx="454">
                  <c:v>1.1054472273344431</c:v>
                </c:pt>
                <c:pt idx="455">
                  <c:v>1.1070084987307363</c:v>
                </c:pt>
                <c:pt idx="456">
                  <c:v>1.1085683428850528</c:v>
                </c:pt>
                <c:pt idx="457">
                  <c:v>1.1101267634584968</c:v>
                </c:pt>
                <c:pt idx="458">
                  <c:v>1.1116837640941146</c:v>
                </c:pt>
                <c:pt idx="459">
                  <c:v>1.1132393484170371</c:v>
                </c:pt>
                <c:pt idx="460">
                  <c:v>1.1147935200346055</c:v>
                </c:pt>
                <c:pt idx="461">
                  <c:v>1.1163462825364898</c:v>
                </c:pt>
                <c:pt idx="462">
                  <c:v>1.1178976394948275</c:v>
                </c:pt>
                <c:pt idx="463">
                  <c:v>1.1194475944643392</c:v>
                </c:pt>
                <c:pt idx="464">
                  <c:v>1.1209961509824509</c:v>
                </c:pt>
                <c:pt idx="465">
                  <c:v>1.1225433125694226</c:v>
                </c:pt>
                <c:pt idx="466">
                  <c:v>1.1240890827284675</c:v>
                </c:pt>
                <c:pt idx="467">
                  <c:v>1.1256334649458701</c:v>
                </c:pt>
                <c:pt idx="468">
                  <c:v>1.1271764626911043</c:v>
                </c:pt>
                <c:pt idx="469">
                  <c:v>1.1287180794169538</c:v>
                </c:pt>
                <c:pt idx="470">
                  <c:v>1.1302583185596302</c:v>
                </c:pt>
                <c:pt idx="471">
                  <c:v>1.1317971835388836</c:v>
                </c:pt>
                <c:pt idx="472">
                  <c:v>1.1333346777581177</c:v>
                </c:pt>
                <c:pt idx="473">
                  <c:v>1.1348708046045104</c:v>
                </c:pt>
                <c:pt idx="474">
                  <c:v>1.1364055674491207</c:v>
                </c:pt>
                <c:pt idx="475">
                  <c:v>1.1379389696470017</c:v>
                </c:pt>
                <c:pt idx="476">
                  <c:v>1.1394710145373055</c:v>
                </c:pt>
                <c:pt idx="477">
                  <c:v>1.141001705443403</c:v>
                </c:pt>
                <c:pt idx="478">
                  <c:v>1.1425310456729878</c:v>
                </c:pt>
                <c:pt idx="479">
                  <c:v>1.1440590385181773</c:v>
                </c:pt>
                <c:pt idx="480">
                  <c:v>1.1455856872556309</c:v>
                </c:pt>
                <c:pt idx="481">
                  <c:v>1.1471109951466465</c:v>
                </c:pt>
                <c:pt idx="482">
                  <c:v>1.1486349654372747</c:v>
                </c:pt>
                <c:pt idx="483">
                  <c:v>1.1501576013584061</c:v>
                </c:pt>
                <c:pt idx="484">
                  <c:v>1.151678906125895</c:v>
                </c:pt>
                <c:pt idx="485">
                  <c:v>1.1531988829406448</c:v>
                </c:pt>
                <c:pt idx="486">
                  <c:v>1.154717534988716</c:v>
                </c:pt>
                <c:pt idx="487">
                  <c:v>1.1562348654414292</c:v>
                </c:pt>
                <c:pt idx="488">
                  <c:v>1.157750877455455</c:v>
                </c:pt>
                <c:pt idx="489">
                  <c:v>1.1592655741729248</c:v>
                </c:pt>
                <c:pt idx="490">
                  <c:v>1.1607789587215143</c:v>
                </c:pt>
                <c:pt idx="491">
                  <c:v>1.1622910342145534</c:v>
                </c:pt>
                <c:pt idx="492">
                  <c:v>1.1638018037511149</c:v>
                </c:pt>
                <c:pt idx="493">
                  <c:v>1.1653112704161084</c:v>
                </c:pt>
                <c:pt idx="494">
                  <c:v>1.1668194372803784</c:v>
                </c:pt>
                <c:pt idx="495">
                  <c:v>1.1683263074007997</c:v>
                </c:pt>
                <c:pt idx="496">
                  <c:v>1.1698318838203596</c:v>
                </c:pt>
                <c:pt idx="497">
                  <c:v>1.1713361695682609</c:v>
                </c:pt>
                <c:pt idx="498">
                  <c:v>1.1728391676600098</c:v>
                </c:pt>
                <c:pt idx="499">
                  <c:v>1.1743408810975007</c:v>
                </c:pt>
                <c:pt idx="500">
                  <c:v>1.1758413128691092</c:v>
                </c:pt>
                <c:pt idx="501">
                  <c:v>1.1773404659497881</c:v>
                </c:pt>
                <c:pt idx="502">
                  <c:v>1.1788383433011398</c:v>
                </c:pt>
                <c:pt idx="503">
                  <c:v>1.1803349478715173</c:v>
                </c:pt>
                <c:pt idx="504">
                  <c:v>1.1818302825961033</c:v>
                </c:pt>
                <c:pt idx="505">
                  <c:v>1.1833243503970001</c:v>
                </c:pt>
                <c:pt idx="506">
                  <c:v>1.1848171541833084</c:v>
                </c:pt>
                <c:pt idx="507">
                  <c:v>1.1863086968512195</c:v>
                </c:pt>
                <c:pt idx="508">
                  <c:v>1.1877989812840908</c:v>
                </c:pt>
                <c:pt idx="509">
                  <c:v>1.1892880103525352</c:v>
                </c:pt>
                <c:pt idx="510">
                  <c:v>1.1907757869144973</c:v>
                </c:pt>
                <c:pt idx="511">
                  <c:v>1.1922623138153436</c:v>
                </c:pt>
                <c:pt idx="512">
                  <c:v>1.1937475938879312</c:v>
                </c:pt>
                <c:pt idx="513">
                  <c:v>1.1952316299526995</c:v>
                </c:pt>
                <c:pt idx="514">
                  <c:v>1.1967144248177402</c:v>
                </c:pt>
                <c:pt idx="515">
                  <c:v>1.1981959812788807</c:v>
                </c:pt>
                <c:pt idx="516">
                  <c:v>1.1996763021197652</c:v>
                </c:pt>
                <c:pt idx="517">
                  <c:v>1.2011553901119256</c:v>
                </c:pt>
                <c:pt idx="518">
                  <c:v>1.2026332480148589</c:v>
                </c:pt>
                <c:pt idx="519">
                  <c:v>1.20410987857611</c:v>
                </c:pt>
                <c:pt idx="520">
                  <c:v>1.2055852845313411</c:v>
                </c:pt>
                <c:pt idx="521">
                  <c:v>1.2070594686044063</c:v>
                </c:pt>
                <c:pt idx="522">
                  <c:v>1.208532433507431</c:v>
                </c:pt>
                <c:pt idx="523">
                  <c:v>1.2100041819408778</c:v>
                </c:pt>
                <c:pt idx="524">
                  <c:v>1.2114747165936324</c:v>
                </c:pt>
                <c:pt idx="525">
                  <c:v>1.2129440401430593</c:v>
                </c:pt>
                <c:pt idx="526">
                  <c:v>1.2144121552550846</c:v>
                </c:pt>
                <c:pt idx="527">
                  <c:v>1.215879064584267</c:v>
                </c:pt>
                <c:pt idx="528">
                  <c:v>1.2173447707738654</c:v>
                </c:pt>
                <c:pt idx="529">
                  <c:v>1.2188092764559073</c:v>
                </c:pt>
                <c:pt idx="530">
                  <c:v>1.2202725842512654</c:v>
                </c:pt>
                <c:pt idx="531">
                  <c:v>1.2217346967697185</c:v>
                </c:pt>
                <c:pt idx="532">
                  <c:v>1.2231956166100248</c:v>
                </c:pt>
                <c:pt idx="533">
                  <c:v>1.224655346359991</c:v>
                </c:pt>
                <c:pt idx="534">
                  <c:v>1.2261138885965321</c:v>
                </c:pt>
                <c:pt idx="535">
                  <c:v>1.2275712458857471</c:v>
                </c:pt>
                <c:pt idx="536">
                  <c:v>1.2290274207829825</c:v>
                </c:pt>
                <c:pt idx="537">
                  <c:v>1.2304824158328931</c:v>
                </c:pt>
                <c:pt idx="538">
                  <c:v>1.2319362335695141</c:v>
                </c:pt>
                <c:pt idx="539">
                  <c:v>1.2333888765163226</c:v>
                </c:pt>
                <c:pt idx="540">
                  <c:v>1.2348403471862996</c:v>
                </c:pt>
                <c:pt idx="541">
                  <c:v>1.2362906480820004</c:v>
                </c:pt>
                <c:pt idx="542">
                  <c:v>1.2377397816956104</c:v>
                </c:pt>
                <c:pt idx="543">
                  <c:v>1.2391877505090101</c:v>
                </c:pt>
                <c:pt idx="544">
                  <c:v>1.2406345569938386</c:v>
                </c:pt>
                <c:pt idx="545">
                  <c:v>1.2420802036115584</c:v>
                </c:pt>
                <c:pt idx="546">
                  <c:v>1.2435246928135075</c:v>
                </c:pt>
                <c:pt idx="547">
                  <c:v>1.2449680270409689</c:v>
                </c:pt>
                <c:pt idx="548">
                  <c:v>1.2464102087252222</c:v>
                </c:pt>
                <c:pt idx="549">
                  <c:v>1.247851240287619</c:v>
                </c:pt>
                <c:pt idx="550">
                  <c:v>1.249291124139621</c:v>
                </c:pt>
                <c:pt idx="551">
                  <c:v>1.2507298626828751</c:v>
                </c:pt>
                <c:pt idx="552">
                  <c:v>1.2521674583092643</c:v>
                </c:pt>
                <c:pt idx="553">
                  <c:v>1.253603913400968</c:v>
                </c:pt>
                <c:pt idx="554">
                  <c:v>1.2550392303305198</c:v>
                </c:pt>
                <c:pt idx="555">
                  <c:v>1.2564734114608653</c:v>
                </c:pt>
                <c:pt idx="556">
                  <c:v>1.2579064591454134</c:v>
                </c:pt>
                <c:pt idx="557">
                  <c:v>1.2593383757280985</c:v>
                </c:pt>
                <c:pt idx="558">
                  <c:v>1.2607691635434348</c:v>
                </c:pt>
                <c:pt idx="559">
                  <c:v>1.2621988249165679</c:v>
                </c:pt>
                <c:pt idx="560">
                  <c:v>1.2636273621633332</c:v>
                </c:pt>
                <c:pt idx="561">
                  <c:v>1.2650547775903151</c:v>
                </c:pt>
                <c:pt idx="562">
                  <c:v>1.2664810734948853</c:v>
                </c:pt>
                <c:pt idx="563">
                  <c:v>1.2679062521652786</c:v>
                </c:pt>
                <c:pt idx="564">
                  <c:v>1.2693303158806262</c:v>
                </c:pt>
                <c:pt idx="565">
                  <c:v>1.2707532669110166</c:v>
                </c:pt>
                <c:pt idx="566">
                  <c:v>1.2721751075175534</c:v>
                </c:pt>
                <c:pt idx="567">
                  <c:v>1.273595839952397</c:v>
                </c:pt>
                <c:pt idx="568">
                  <c:v>1.275015466458824</c:v>
                </c:pt>
                <c:pt idx="569">
                  <c:v>1.2764339892712728</c:v>
                </c:pt>
                <c:pt idx="570">
                  <c:v>1.2778514106154002</c:v>
                </c:pt>
                <c:pt idx="571">
                  <c:v>1.279267732708127</c:v>
                </c:pt>
                <c:pt idx="572">
                  <c:v>1.2806829577576915</c:v>
                </c:pt>
                <c:pt idx="573">
                  <c:v>1.2820970879636955</c:v>
                </c:pt>
                <c:pt idx="574">
                  <c:v>1.2835101255171562</c:v>
                </c:pt>
                <c:pt idx="575">
                  <c:v>1.2849220726005575</c:v>
                </c:pt>
                <c:pt idx="576">
                  <c:v>1.2863329313878926</c:v>
                </c:pt>
                <c:pt idx="577">
                  <c:v>1.2877427040447171</c:v>
                </c:pt>
                <c:pt idx="578">
                  <c:v>1.2891513927281968</c:v>
                </c:pt>
                <c:pt idx="579">
                  <c:v>1.2905589995871487</c:v>
                </c:pt>
                <c:pt idx="580">
                  <c:v>1.2919655267621002</c:v>
                </c:pt>
                <c:pt idx="581">
                  <c:v>1.2933709763853229</c:v>
                </c:pt>
                <c:pt idx="582">
                  <c:v>1.2947753505808872</c:v>
                </c:pt>
                <c:pt idx="583">
                  <c:v>1.2961786514647082</c:v>
                </c:pt>
                <c:pt idx="584">
                  <c:v>1.2975808811445879</c:v>
                </c:pt>
                <c:pt idx="585">
                  <c:v>1.2989820417202631</c:v>
                </c:pt>
                <c:pt idx="586">
                  <c:v>1.3003821352834481</c:v>
                </c:pt>
                <c:pt idx="587">
                  <c:v>1.3017811639178836</c:v>
                </c:pt>
                <c:pt idx="588">
                  <c:v>1.3031791296993795</c:v>
                </c:pt>
                <c:pt idx="589">
                  <c:v>1.3045760346958553</c:v>
                </c:pt>
                <c:pt idx="590">
                  <c:v>1.3059718809673879</c:v>
                </c:pt>
                <c:pt idx="591">
                  <c:v>1.3073666705662572</c:v>
                </c:pt>
                <c:pt idx="592">
                  <c:v>1.308760405536983</c:v>
                </c:pt>
                <c:pt idx="593">
                  <c:v>1.310153087916373</c:v>
                </c:pt>
                <c:pt idx="594">
                  <c:v>1.3115447197335617</c:v>
                </c:pt>
                <c:pt idx="595">
                  <c:v>1.3129353030100579</c:v>
                </c:pt>
                <c:pt idx="596">
                  <c:v>1.3143248397597811</c:v>
                </c:pt>
                <c:pt idx="597">
                  <c:v>1.315713331989105</c:v>
                </c:pt>
                <c:pt idx="598">
                  <c:v>1.3171007816969</c:v>
                </c:pt>
                <c:pt idx="599">
                  <c:v>1.318487190874575</c:v>
                </c:pt>
                <c:pt idx="600">
                  <c:v>1.3198725615061135</c:v>
                </c:pt>
                <c:pt idx="601">
                  <c:v>1.321256895568123</c:v>
                </c:pt>
                <c:pt idx="602">
                  <c:v>1.322640195029861</c:v>
                </c:pt>
                <c:pt idx="603">
                  <c:v>1.3240224618532903</c:v>
                </c:pt>
                <c:pt idx="604">
                  <c:v>1.3254036979931088</c:v>
                </c:pt>
                <c:pt idx="605">
                  <c:v>1.3267839053967931</c:v>
                </c:pt>
                <c:pt idx="606">
                  <c:v>1.3281630860046374</c:v>
                </c:pt>
                <c:pt idx="607">
                  <c:v>1.3295412417497856</c:v>
                </c:pt>
                <c:pt idx="608">
                  <c:v>1.330918374558282</c:v>
                </c:pt>
                <c:pt idx="609">
                  <c:v>1.3322944863490997</c:v>
                </c:pt>
                <c:pt idx="610">
                  <c:v>1.3336695790341824</c:v>
                </c:pt>
                <c:pt idx="611">
                  <c:v>1.3350436545184809</c:v>
                </c:pt>
                <c:pt idx="612">
                  <c:v>1.3364167146999926</c:v>
                </c:pt>
                <c:pt idx="613">
                  <c:v>1.3377887614697936</c:v>
                </c:pt>
                <c:pt idx="614">
                  <c:v>1.3391597967120834</c:v>
                </c:pt>
                <c:pt idx="615">
                  <c:v>1.3405298223042139</c:v>
                </c:pt>
                <c:pt idx="616">
                  <c:v>1.3418988401167333</c:v>
                </c:pt>
                <c:pt idx="617">
                  <c:v>1.3432668520134154</c:v>
                </c:pt>
                <c:pt idx="618">
                  <c:v>1.3446338598512988</c:v>
                </c:pt>
                <c:pt idx="619">
                  <c:v>1.3459998654807217</c:v>
                </c:pt>
                <c:pt idx="620">
                  <c:v>1.3473648707453598</c:v>
                </c:pt>
                <c:pt idx="621">
                  <c:v>1.3487288774822581</c:v>
                </c:pt>
                <c:pt idx="622">
                  <c:v>1.3500918875218648</c:v>
                </c:pt>
                <c:pt idx="623">
                  <c:v>1.3514539026880741</c:v>
                </c:pt>
                <c:pt idx="624">
                  <c:v>1.3528149247982466</c:v>
                </c:pt>
                <c:pt idx="625">
                  <c:v>1.3541749556632592</c:v>
                </c:pt>
                <c:pt idx="626">
                  <c:v>1.3555339970875298</c:v>
                </c:pt>
                <c:pt idx="627">
                  <c:v>1.356892050869047</c:v>
                </c:pt>
                <c:pt idx="628">
                  <c:v>1.3582491187994208</c:v>
                </c:pt>
                <c:pt idx="629">
                  <c:v>1.3596052026638934</c:v>
                </c:pt>
                <c:pt idx="630">
                  <c:v>1.3609603042413898</c:v>
                </c:pt>
                <c:pt idx="631">
                  <c:v>1.3623144253045438</c:v>
                </c:pt>
                <c:pt idx="632">
                  <c:v>1.3636675676197254</c:v>
                </c:pt>
                <c:pt idx="633">
                  <c:v>1.3650197329470881</c:v>
                </c:pt>
                <c:pt idx="634">
                  <c:v>1.3663709230405832</c:v>
                </c:pt>
                <c:pt idx="635">
                  <c:v>1.3677211396480056</c:v>
                </c:pt>
                <c:pt idx="636">
                  <c:v>1.3690703845110184</c:v>
                </c:pt>
                <c:pt idx="637">
                  <c:v>1.3704186593651875</c:v>
                </c:pt>
                <c:pt idx="638">
                  <c:v>1.3717659659400097</c:v>
                </c:pt>
                <c:pt idx="639">
                  <c:v>1.3731123059589443</c:v>
                </c:pt>
                <c:pt idx="640">
                  <c:v>1.3744576811394529</c:v>
                </c:pt>
                <c:pt idx="641">
                  <c:v>1.3758020931930144</c:v>
                </c:pt>
                <c:pt idx="642">
                  <c:v>1.3771455438251703</c:v>
                </c:pt>
                <c:pt idx="643">
                  <c:v>1.3784880347355408</c:v>
                </c:pt>
                <c:pt idx="644">
                  <c:v>1.3798295676178711</c:v>
                </c:pt>
                <c:pt idx="645">
                  <c:v>1.3811701441600464</c:v>
                </c:pt>
                <c:pt idx="646">
                  <c:v>1.3825097660441314</c:v>
                </c:pt>
                <c:pt idx="647">
                  <c:v>1.383848434946392</c:v>
                </c:pt>
                <c:pt idx="648">
                  <c:v>1.3851861525373346</c:v>
                </c:pt>
                <c:pt idx="649">
                  <c:v>1.3865229204817229</c:v>
                </c:pt>
                <c:pt idx="650">
                  <c:v>1.3878587404386222</c:v>
                </c:pt>
                <c:pt idx="651">
                  <c:v>1.3891936140614094</c:v>
                </c:pt>
                <c:pt idx="652">
                  <c:v>1.3905275429978161</c:v>
                </c:pt>
                <c:pt idx="653">
                  <c:v>1.3918605288899546</c:v>
                </c:pt>
                <c:pt idx="654">
                  <c:v>1.3931925733743373</c:v>
                </c:pt>
                <c:pt idx="655">
                  <c:v>1.3945236780819177</c:v>
                </c:pt>
                <c:pt idx="656">
                  <c:v>1.3958538446381032</c:v>
                </c:pt>
                <c:pt idx="657">
                  <c:v>1.3971830746628016</c:v>
                </c:pt>
                <c:pt idx="658">
                  <c:v>1.3985113697704268</c:v>
                </c:pt>
                <c:pt idx="659">
                  <c:v>1.3998387315699483</c:v>
                </c:pt>
                <c:pt idx="660">
                  <c:v>1.401165161664895</c:v>
                </c:pt>
                <c:pt idx="661">
                  <c:v>1.4024906616534045</c:v>
                </c:pt>
                <c:pt idx="662">
                  <c:v>1.4038152331282343</c:v>
                </c:pt>
                <c:pt idx="663">
                  <c:v>1.4051388776767939</c:v>
                </c:pt>
                <c:pt idx="664">
                  <c:v>1.40646159688117</c:v>
                </c:pt>
                <c:pt idx="665">
                  <c:v>1.407783392318156</c:v>
                </c:pt>
                <c:pt idx="666">
                  <c:v>1.4091042655592745</c:v>
                </c:pt>
                <c:pt idx="667">
                  <c:v>1.4104242181708049</c:v>
                </c:pt>
                <c:pt idx="668">
                  <c:v>1.4117432517138035</c:v>
                </c:pt>
                <c:pt idx="669">
                  <c:v>1.4130613677441375</c:v>
                </c:pt>
                <c:pt idx="670">
                  <c:v>1.4143785678125125</c:v>
                </c:pt>
                <c:pt idx="671">
                  <c:v>1.4156948534644809</c:v>
                </c:pt>
                <c:pt idx="672">
                  <c:v>1.417010226240486</c:v>
                </c:pt>
                <c:pt idx="673">
                  <c:v>1.4183246876758739</c:v>
                </c:pt>
                <c:pt idx="674">
                  <c:v>1.4196382393009284</c:v>
                </c:pt>
                <c:pt idx="675">
                  <c:v>1.4209508826408861</c:v>
                </c:pt>
                <c:pt idx="676">
                  <c:v>1.4222626192159649</c:v>
                </c:pt>
                <c:pt idx="677">
                  <c:v>1.4235734505413911</c:v>
                </c:pt>
                <c:pt idx="678">
                  <c:v>1.4248833781274184</c:v>
                </c:pt>
                <c:pt idx="679">
                  <c:v>1.4261924034793581</c:v>
                </c:pt>
                <c:pt idx="680">
                  <c:v>1.4275005280975948</c:v>
                </c:pt>
                <c:pt idx="681">
                  <c:v>1.4288077534776176</c:v>
                </c:pt>
                <c:pt idx="682">
                  <c:v>1.4301140811100364</c:v>
                </c:pt>
                <c:pt idx="683">
                  <c:v>1.4314195124806122</c:v>
                </c:pt>
                <c:pt idx="684">
                  <c:v>1.4327240490702786</c:v>
                </c:pt>
                <c:pt idx="685">
                  <c:v>1.4340276923551603</c:v>
                </c:pt>
                <c:pt idx="686">
                  <c:v>1.435330443806601</c:v>
                </c:pt>
                <c:pt idx="687">
                  <c:v>1.4366323048911831</c:v>
                </c:pt>
                <c:pt idx="688">
                  <c:v>1.4379332770707538</c:v>
                </c:pt>
                <c:pt idx="689">
                  <c:v>1.4392333618024458</c:v>
                </c:pt>
                <c:pt idx="690">
                  <c:v>1.4405325605386963</c:v>
                </c:pt>
                <c:pt idx="691">
                  <c:v>1.4418308747272743</c:v>
                </c:pt>
                <c:pt idx="692">
                  <c:v>1.4431283058113007</c:v>
                </c:pt>
                <c:pt idx="693">
                  <c:v>1.4444248552292702</c:v>
                </c:pt>
                <c:pt idx="694">
                  <c:v>1.4457205244150715</c:v>
                </c:pt>
                <c:pt idx="695">
                  <c:v>1.4470153147980116</c:v>
                </c:pt>
                <c:pt idx="696">
                  <c:v>1.44830922780284</c:v>
                </c:pt>
                <c:pt idx="697">
                  <c:v>1.4496022648497593</c:v>
                </c:pt>
                <c:pt idx="698">
                  <c:v>1.4508944273544597</c:v>
                </c:pt>
                <c:pt idx="699">
                  <c:v>1.4521857167281293</c:v>
                </c:pt>
                <c:pt idx="700">
                  <c:v>1.4534761343774838</c:v>
                </c:pt>
                <c:pt idx="701">
                  <c:v>1.4547656817047838</c:v>
                </c:pt>
                <c:pt idx="702">
                  <c:v>1.4560543601078486</c:v>
                </c:pt>
                <c:pt idx="703">
                  <c:v>1.4573421709800909</c:v>
                </c:pt>
                <c:pt idx="704">
                  <c:v>1.4586291157105271</c:v>
                </c:pt>
                <c:pt idx="705">
                  <c:v>1.4599151956837966</c:v>
                </c:pt>
                <c:pt idx="706">
                  <c:v>1.4612004122801971</c:v>
                </c:pt>
                <c:pt idx="707">
                  <c:v>1.4624847668756775</c:v>
                </c:pt>
                <c:pt idx="708">
                  <c:v>1.463768260841888</c:v>
                </c:pt>
                <c:pt idx="709">
                  <c:v>1.4650508955461781</c:v>
                </c:pt>
                <c:pt idx="710">
                  <c:v>1.4663326723516292</c:v>
                </c:pt>
                <c:pt idx="711">
                  <c:v>1.4676135926170608</c:v>
                </c:pt>
                <c:pt idx="712">
                  <c:v>1.4688936576970706</c:v>
                </c:pt>
                <c:pt idx="713">
                  <c:v>1.4701728689420304</c:v>
                </c:pt>
                <c:pt idx="714">
                  <c:v>1.4714512276981231</c:v>
                </c:pt>
                <c:pt idx="715">
                  <c:v>1.4727287353073544</c:v>
                </c:pt>
                <c:pt idx="716">
                  <c:v>1.4740053931075745</c:v>
                </c:pt>
                <c:pt idx="717">
                  <c:v>1.4752812024324904</c:v>
                </c:pt>
                <c:pt idx="718">
                  <c:v>1.4765561646116974</c:v>
                </c:pt>
                <c:pt idx="719">
                  <c:v>1.4778302809706814</c:v>
                </c:pt>
                <c:pt idx="720">
                  <c:v>1.4791035528308556</c:v>
                </c:pt>
                <c:pt idx="721">
                  <c:v>1.4803759815095665</c:v>
                </c:pt>
                <c:pt idx="722">
                  <c:v>1.4816475683201122</c:v>
                </c:pt>
                <c:pt idx="723">
                  <c:v>1.482918314571767</c:v>
                </c:pt>
                <c:pt idx="724">
                  <c:v>1.4841882215697975</c:v>
                </c:pt>
                <c:pt idx="725">
                  <c:v>1.4854572906154819</c:v>
                </c:pt>
                <c:pt idx="726">
                  <c:v>1.4867255230061169</c:v>
                </c:pt>
                <c:pt idx="727">
                  <c:v>1.4879929200350577</c:v>
                </c:pt>
                <c:pt idx="728">
                  <c:v>1.4892594829917134</c:v>
                </c:pt>
                <c:pt idx="729">
                  <c:v>1.4905252131615763</c:v>
                </c:pt>
                <c:pt idx="730">
                  <c:v>1.491790111826238</c:v>
                </c:pt>
                <c:pt idx="731">
                  <c:v>1.4930541802634059</c:v>
                </c:pt>
                <c:pt idx="732">
                  <c:v>1.4943174197469187</c:v>
                </c:pt>
                <c:pt idx="733">
                  <c:v>1.4955798315467712</c:v>
                </c:pt>
                <c:pt idx="734">
                  <c:v>1.4968414169291158</c:v>
                </c:pt>
                <c:pt idx="735">
                  <c:v>1.4981021771562979</c:v>
                </c:pt>
                <c:pt idx="736">
                  <c:v>1.499362113486864</c:v>
                </c:pt>
                <c:pt idx="737">
                  <c:v>1.5006212271755754</c:v>
                </c:pt>
                <c:pt idx="738">
                  <c:v>1.5018795194734302</c:v>
                </c:pt>
                <c:pt idx="739">
                  <c:v>1.5031369916276778</c:v>
                </c:pt>
                <c:pt idx="740">
                  <c:v>1.5043936448818376</c:v>
                </c:pt>
                <c:pt idx="741">
                  <c:v>1.5056494804757112</c:v>
                </c:pt>
                <c:pt idx="742">
                  <c:v>1.5069044996454044</c:v>
                </c:pt>
                <c:pt idx="743">
                  <c:v>1.5081587036233386</c:v>
                </c:pt>
                <c:pt idx="744">
                  <c:v>1.5094120936382682</c:v>
                </c:pt>
                <c:pt idx="745">
                  <c:v>1.5106646709153007</c:v>
                </c:pt>
                <c:pt idx="746">
                  <c:v>1.511916436675903</c:v>
                </c:pt>
                <c:pt idx="747">
                  <c:v>1.5131673921379309</c:v>
                </c:pt>
                <c:pt idx="748">
                  <c:v>1.514417538515632</c:v>
                </c:pt>
                <c:pt idx="749">
                  <c:v>1.51566687701967</c:v>
                </c:pt>
                <c:pt idx="750">
                  <c:v>1.5169154088571375</c:v>
                </c:pt>
                <c:pt idx="751">
                  <c:v>1.5181631352315701</c:v>
                </c:pt>
                <c:pt idx="752">
                  <c:v>1.5194100573429608</c:v>
                </c:pt>
                <c:pt idx="753">
                  <c:v>1.5206561763877831</c:v>
                </c:pt>
                <c:pt idx="754">
                  <c:v>1.5219014935589972</c:v>
                </c:pt>
                <c:pt idx="755">
                  <c:v>1.5231460100460699</c:v>
                </c:pt>
                <c:pt idx="756">
                  <c:v>1.5243897270349893</c:v>
                </c:pt>
                <c:pt idx="757">
                  <c:v>1.5256326457082741</c:v>
                </c:pt>
                <c:pt idx="758">
                  <c:v>1.5268747672450034</c:v>
                </c:pt>
                <c:pt idx="759">
                  <c:v>1.5281160928208117</c:v>
                </c:pt>
                <c:pt idx="760">
                  <c:v>1.5293566236079206</c:v>
                </c:pt>
                <c:pt idx="761">
                  <c:v>1.530596360775144</c:v>
                </c:pt>
                <c:pt idx="762">
                  <c:v>1.5318353054879013</c:v>
                </c:pt>
                <c:pt idx="763">
                  <c:v>1.5330734589082449</c:v>
                </c:pt>
                <c:pt idx="764">
                  <c:v>1.5343108221948603</c:v>
                </c:pt>
                <c:pt idx="765">
                  <c:v>1.5355473965030819</c:v>
                </c:pt>
                <c:pt idx="766">
                  <c:v>1.5367831829849181</c:v>
                </c:pt>
                <c:pt idx="767">
                  <c:v>1.5380181827890538</c:v>
                </c:pt>
                <c:pt idx="768">
                  <c:v>1.539252397060876</c:v>
                </c:pt>
                <c:pt idx="769">
                  <c:v>1.5404858269424693</c:v>
                </c:pt>
                <c:pt idx="770">
                  <c:v>1.5417184735726523</c:v>
                </c:pt>
                <c:pt idx="771">
                  <c:v>1.5429503380869749</c:v>
                </c:pt>
                <c:pt idx="772">
                  <c:v>1.5441814216177447</c:v>
                </c:pt>
                <c:pt idx="773">
                  <c:v>1.5454117252940223</c:v>
                </c:pt>
                <c:pt idx="774">
                  <c:v>1.5466412502416607</c:v>
                </c:pt>
                <c:pt idx="775">
                  <c:v>1.5478699975832915</c:v>
                </c:pt>
                <c:pt idx="776">
                  <c:v>1.5490979684383639</c:v>
                </c:pt>
                <c:pt idx="777">
                  <c:v>1.5503251639231359</c:v>
                </c:pt>
                <c:pt idx="778">
                  <c:v>1.5515515851507045</c:v>
                </c:pt>
                <c:pt idx="779">
                  <c:v>1.5527772332310079</c:v>
                </c:pt>
                <c:pt idx="780">
                  <c:v>1.5540021092708465</c:v>
                </c:pt>
                <c:pt idx="781">
                  <c:v>1.5552262143738906</c:v>
                </c:pt>
                <c:pt idx="782">
                  <c:v>1.5564495496406936</c:v>
                </c:pt>
                <c:pt idx="783">
                  <c:v>1.5576721161687108</c:v>
                </c:pt>
                <c:pt idx="784">
                  <c:v>1.5588939150523053</c:v>
                </c:pt>
                <c:pt idx="785">
                  <c:v>1.5601149473827667</c:v>
                </c:pt>
                <c:pt idx="786">
                  <c:v>1.5613352142483152</c:v>
                </c:pt>
                <c:pt idx="787">
                  <c:v>1.5625547167341285</c:v>
                </c:pt>
                <c:pt idx="788">
                  <c:v>1.5637734559223384</c:v>
                </c:pt>
                <c:pt idx="789">
                  <c:v>1.5649914328920556</c:v>
                </c:pt>
                <c:pt idx="790">
                  <c:v>1.5662086487193772</c:v>
                </c:pt>
                <c:pt idx="791">
                  <c:v>1.5674251044773957</c:v>
                </c:pt>
                <c:pt idx="792">
                  <c:v>1.5686408012362201</c:v>
                </c:pt>
                <c:pt idx="793">
                  <c:v>1.5698557400629829</c:v>
                </c:pt>
                <c:pt idx="794">
                  <c:v>1.5710699220218485</c:v>
                </c:pt>
                <c:pt idx="795">
                  <c:v>1.5722833481740335</c:v>
                </c:pt>
                <c:pt idx="796">
                  <c:v>1.5734960195778138</c:v>
                </c:pt>
                <c:pt idx="797">
                  <c:v>1.5747079372885384</c:v>
                </c:pt>
                <c:pt idx="798">
                  <c:v>1.5759191023586379</c:v>
                </c:pt>
                <c:pt idx="799">
                  <c:v>1.5771295158376439</c:v>
                </c:pt>
                <c:pt idx="800">
                  <c:v>1.5783391787721937</c:v>
                </c:pt>
                <c:pt idx="801">
                  <c:v>1.5795480922060419</c:v>
                </c:pt>
                <c:pt idx="802">
                  <c:v>1.5807562571800811</c:v>
                </c:pt>
                <c:pt idx="803">
                  <c:v>1.5819636747323416</c:v>
                </c:pt>
                <c:pt idx="804">
                  <c:v>1.5831703458980124</c:v>
                </c:pt>
                <c:pt idx="805">
                  <c:v>1.5843762717094434</c:v>
                </c:pt>
                <c:pt idx="806">
                  <c:v>1.5855814531961709</c:v>
                </c:pt>
                <c:pt idx="807">
                  <c:v>1.5867858913849149</c:v>
                </c:pt>
                <c:pt idx="808">
                  <c:v>1.5879895872995937</c:v>
                </c:pt>
                <c:pt idx="809">
                  <c:v>1.5891925419613449</c:v>
                </c:pt>
                <c:pt idx="810">
                  <c:v>1.5903947563885241</c:v>
                </c:pt>
                <c:pt idx="811">
                  <c:v>1.5915962315967229</c:v>
                </c:pt>
                <c:pt idx="812">
                  <c:v>1.5927969685987784</c:v>
                </c:pt>
                <c:pt idx="813">
                  <c:v>1.5939969684047841</c:v>
                </c:pt>
                <c:pt idx="814">
                  <c:v>1.5951962320220985</c:v>
                </c:pt>
                <c:pt idx="815">
                  <c:v>1.5963947604553668</c:v>
                </c:pt>
                <c:pt idx="816">
                  <c:v>1.597592554706512</c:v>
                </c:pt>
                <c:pt idx="817">
                  <c:v>1.598789615774767</c:v>
                </c:pt>
                <c:pt idx="818">
                  <c:v>1.5999859446566673</c:v>
                </c:pt>
                <c:pt idx="819">
                  <c:v>1.60118154234608</c:v>
                </c:pt>
                <c:pt idx="820">
                  <c:v>1.6023764098341959</c:v>
                </c:pt>
                <c:pt idx="821">
                  <c:v>1.6035705481095519</c:v>
                </c:pt>
                <c:pt idx="822">
                  <c:v>1.6047639581580391</c:v>
                </c:pt>
                <c:pt idx="823">
                  <c:v>1.6059566409629136</c:v>
                </c:pt>
                <c:pt idx="824">
                  <c:v>1.6071485975047992</c:v>
                </c:pt>
                <c:pt idx="825">
                  <c:v>1.6083398287617152</c:v>
                </c:pt>
                <c:pt idx="826">
                  <c:v>1.6095303357090642</c:v>
                </c:pt>
                <c:pt idx="827">
                  <c:v>1.6107201193196656</c:v>
                </c:pt>
                <c:pt idx="828">
                  <c:v>1.6119091805637442</c:v>
                </c:pt>
                <c:pt idx="829">
                  <c:v>1.6130975204089586</c:v>
                </c:pt>
                <c:pt idx="830">
                  <c:v>1.6142851398203968</c:v>
                </c:pt>
                <c:pt idx="831">
                  <c:v>1.6154720397605986</c:v>
                </c:pt>
                <c:pt idx="832">
                  <c:v>1.6166582211895564</c:v>
                </c:pt>
                <c:pt idx="833">
                  <c:v>1.6178436850647273</c:v>
                </c:pt>
                <c:pt idx="834">
                  <c:v>1.6190284323410469</c:v>
                </c:pt>
                <c:pt idx="835">
                  <c:v>1.6202124639709348</c:v>
                </c:pt>
                <c:pt idx="836">
                  <c:v>1.6213957809043089</c:v>
                </c:pt>
                <c:pt idx="837">
                  <c:v>1.6225783840885875</c:v>
                </c:pt>
                <c:pt idx="838">
                  <c:v>1.6237602744687067</c:v>
                </c:pt>
                <c:pt idx="839">
                  <c:v>1.6249414529871293</c:v>
                </c:pt>
                <c:pt idx="840">
                  <c:v>1.6261219205838471</c:v>
                </c:pt>
                <c:pt idx="841">
                  <c:v>1.6273016781963985</c:v>
                </c:pt>
                <c:pt idx="842">
                  <c:v>1.628480726759878</c:v>
                </c:pt>
                <c:pt idx="843">
                  <c:v>1.6296590672069367</c:v>
                </c:pt>
                <c:pt idx="844">
                  <c:v>1.6308367004678004</c:v>
                </c:pt>
                <c:pt idx="845">
                  <c:v>1.6320136274702823</c:v>
                </c:pt>
                <c:pt idx="846">
                  <c:v>1.6331898491397749</c:v>
                </c:pt>
                <c:pt idx="847">
                  <c:v>1.6343653663992808</c:v>
                </c:pt>
                <c:pt idx="848">
                  <c:v>1.6355401801694078</c:v>
                </c:pt>
                <c:pt idx="849">
                  <c:v>1.6367142913683808</c:v>
                </c:pt>
                <c:pt idx="850">
                  <c:v>1.6378877009120549</c:v>
                </c:pt>
                <c:pt idx="851">
                  <c:v>1.6390604097139196</c:v>
                </c:pt>
                <c:pt idx="852">
                  <c:v>1.6402324186851154</c:v>
                </c:pt>
                <c:pt idx="853">
                  <c:v>1.6414037287344305</c:v>
                </c:pt>
                <c:pt idx="854">
                  <c:v>1.6425743407683202</c:v>
                </c:pt>
                <c:pt idx="855">
                  <c:v>1.6437442556909121</c:v>
                </c:pt>
                <c:pt idx="856">
                  <c:v>1.6449134744040173</c:v>
                </c:pt>
                <c:pt idx="857">
                  <c:v>1.6460819978071342</c:v>
                </c:pt>
                <c:pt idx="858">
                  <c:v>1.6472498267974593</c:v>
                </c:pt>
                <c:pt idx="859">
                  <c:v>1.6484169622699012</c:v>
                </c:pt>
                <c:pt idx="860">
                  <c:v>1.6495834051170821</c:v>
                </c:pt>
                <c:pt idx="861">
                  <c:v>1.6507491562293506</c:v>
                </c:pt>
                <c:pt idx="862">
                  <c:v>1.651914216494786</c:v>
                </c:pt>
                <c:pt idx="863">
                  <c:v>1.6530785867992148</c:v>
                </c:pt>
                <c:pt idx="864">
                  <c:v>1.6542422680262097</c:v>
                </c:pt>
                <c:pt idx="865">
                  <c:v>1.6554052610571033</c:v>
                </c:pt>
                <c:pt idx="866">
                  <c:v>1.6565675667710011</c:v>
                </c:pt>
                <c:pt idx="867">
                  <c:v>1.6577291860447765</c:v>
                </c:pt>
                <c:pt idx="868">
                  <c:v>1.6588901197530939</c:v>
                </c:pt>
                <c:pt idx="869">
                  <c:v>1.6600503687684069</c:v>
                </c:pt>
                <c:pt idx="870">
                  <c:v>1.6612099339609694</c:v>
                </c:pt>
                <c:pt idx="871">
                  <c:v>1.6623688161988504</c:v>
                </c:pt>
                <c:pt idx="872">
                  <c:v>1.6635270163479317</c:v>
                </c:pt>
                <c:pt idx="873">
                  <c:v>1.6646845352719151</c:v>
                </c:pt>
                <c:pt idx="874">
                  <c:v>1.6658413738323512</c:v>
                </c:pt>
                <c:pt idx="875">
                  <c:v>1.6669975328886157</c:v>
                </c:pt>
                <c:pt idx="876">
                  <c:v>1.6681530132979439</c:v>
                </c:pt>
                <c:pt idx="877">
                  <c:v>1.6693078159154251</c:v>
                </c:pt>
                <c:pt idx="878">
                  <c:v>1.670461941594019</c:v>
                </c:pt>
                <c:pt idx="879">
                  <c:v>1.6716153911845537</c:v>
                </c:pt>
                <c:pt idx="880">
                  <c:v>1.6727681655357385</c:v>
                </c:pt>
                <c:pt idx="881">
                  <c:v>1.6739202654941767</c:v>
                </c:pt>
                <c:pt idx="882">
                  <c:v>1.6750716919043649</c:v>
                </c:pt>
                <c:pt idx="883">
                  <c:v>1.676222445608704</c:v>
                </c:pt>
                <c:pt idx="884">
                  <c:v>1.6773725274475113</c:v>
                </c:pt>
                <c:pt idx="885">
                  <c:v>1.6785219382590204</c:v>
                </c:pt>
                <c:pt idx="886">
                  <c:v>1.6796706788793978</c:v>
                </c:pt>
                <c:pt idx="887">
                  <c:v>1.680818750142737</c:v>
                </c:pt>
                <c:pt idx="888">
                  <c:v>1.6819661528810812</c:v>
                </c:pt>
                <c:pt idx="889">
                  <c:v>1.6831128879244257</c:v>
                </c:pt>
                <c:pt idx="890">
                  <c:v>1.684258956100718</c:v>
                </c:pt>
                <c:pt idx="891">
                  <c:v>1.6854043582358715</c:v>
                </c:pt>
                <c:pt idx="892">
                  <c:v>1.6865490951537805</c:v>
                </c:pt>
                <c:pt idx="893">
                  <c:v>1.6876931676763103</c:v>
                </c:pt>
                <c:pt idx="894">
                  <c:v>1.6888365766233211</c:v>
                </c:pt>
                <c:pt idx="895">
                  <c:v>1.6899793228126605</c:v>
                </c:pt>
                <c:pt idx="896">
                  <c:v>1.6911214070601854</c:v>
                </c:pt>
                <c:pt idx="897">
                  <c:v>1.6922628301797598</c:v>
                </c:pt>
                <c:pt idx="898">
                  <c:v>1.6934035929832634</c:v>
                </c:pt>
                <c:pt idx="899">
                  <c:v>1.6945436962806015</c:v>
                </c:pt>
                <c:pt idx="900">
                  <c:v>1.6956831408797093</c:v>
                </c:pt>
                <c:pt idx="901">
                  <c:v>1.6968219275865597</c:v>
                </c:pt>
                <c:pt idx="902">
                  <c:v>1.6979600572051727</c:v>
                </c:pt>
                <c:pt idx="903">
                  <c:v>1.6990975305376204</c:v>
                </c:pt>
                <c:pt idx="904">
                  <c:v>1.7002343483840325</c:v>
                </c:pt>
                <c:pt idx="905">
                  <c:v>1.7013705115426088</c:v>
                </c:pt>
                <c:pt idx="906">
                  <c:v>1.702506020809619</c:v>
                </c:pt>
                <c:pt idx="907">
                  <c:v>1.7036408769794138</c:v>
                </c:pt>
                <c:pt idx="908">
                  <c:v>1.7047750808444284</c:v>
                </c:pt>
                <c:pt idx="909">
                  <c:v>1.705908633195198</c:v>
                </c:pt>
                <c:pt idx="910">
                  <c:v>1.7070415348203531</c:v>
                </c:pt>
                <c:pt idx="911">
                  <c:v>1.7081737865066386</c:v>
                </c:pt>
                <c:pt idx="912">
                  <c:v>1.7093053890389023</c:v>
                </c:pt>
                <c:pt idx="913">
                  <c:v>1.7104363432001231</c:v>
                </c:pt>
                <c:pt idx="914">
                  <c:v>1.7115666497714055</c:v>
                </c:pt>
                <c:pt idx="915">
                  <c:v>1.7126963095319823</c:v>
                </c:pt>
                <c:pt idx="916">
                  <c:v>1.7138253232592373</c:v>
                </c:pt>
                <c:pt idx="917">
                  <c:v>1.7149536917286932</c:v>
                </c:pt>
                <c:pt idx="918">
                  <c:v>1.7160814157140332</c:v>
                </c:pt>
                <c:pt idx="919">
                  <c:v>1.7172084959870959</c:v>
                </c:pt>
                <c:pt idx="920">
                  <c:v>1.7183349333178899</c:v>
                </c:pt>
                <c:pt idx="921">
                  <c:v>1.719460728474598</c:v>
                </c:pt>
                <c:pt idx="922">
                  <c:v>1.7205858822235809</c:v>
                </c:pt>
                <c:pt idx="923">
                  <c:v>1.7217103953293886</c:v>
                </c:pt>
                <c:pt idx="924">
                  <c:v>1.7228342685547655</c:v>
                </c:pt>
                <c:pt idx="925">
                  <c:v>1.7239575026606448</c:v>
                </c:pt>
                <c:pt idx="926">
                  <c:v>1.725080098406178</c:v>
                </c:pt>
                <c:pt idx="927">
                  <c:v>1.7262020565487233</c:v>
                </c:pt>
                <c:pt idx="928">
                  <c:v>1.7273233778438548</c:v>
                </c:pt>
                <c:pt idx="929">
                  <c:v>1.7284440630453761</c:v>
                </c:pt>
                <c:pt idx="930">
                  <c:v>1.7295641129053154</c:v>
                </c:pt>
                <c:pt idx="931">
                  <c:v>1.7306835281739446</c:v>
                </c:pt>
                <c:pt idx="932">
                  <c:v>1.7318023095997725</c:v>
                </c:pt>
                <c:pt idx="933">
                  <c:v>1.7329204579295601</c:v>
                </c:pt>
                <c:pt idx="934">
                  <c:v>1.7340379739083234</c:v>
                </c:pt>
                <c:pt idx="935">
                  <c:v>1.7351548582793386</c:v>
                </c:pt>
                <c:pt idx="936">
                  <c:v>1.7362711117841494</c:v>
                </c:pt>
                <c:pt idx="937">
                  <c:v>1.7373867351625756</c:v>
                </c:pt>
                <c:pt idx="938">
                  <c:v>1.7385017291527085</c:v>
                </c:pt>
                <c:pt idx="939">
                  <c:v>1.7396160944909349</c:v>
                </c:pt>
                <c:pt idx="940">
                  <c:v>1.7407298319119278</c:v>
                </c:pt>
                <c:pt idx="941">
                  <c:v>1.7418429421486537</c:v>
                </c:pt>
                <c:pt idx="942">
                  <c:v>1.7429554259323869</c:v>
                </c:pt>
                <c:pt idx="943">
                  <c:v>1.7440672839927127</c:v>
                </c:pt>
                <c:pt idx="944">
                  <c:v>1.7451785170575231</c:v>
                </c:pt>
                <c:pt idx="945">
                  <c:v>1.7462891258530391</c:v>
                </c:pt>
                <c:pt idx="946">
                  <c:v>1.747399111103801</c:v>
                </c:pt>
                <c:pt idx="947">
                  <c:v>1.7485084735326843</c:v>
                </c:pt>
                <c:pt idx="948">
                  <c:v>1.7496172138609056</c:v>
                </c:pt>
                <c:pt idx="949">
                  <c:v>1.7507253328080172</c:v>
                </c:pt>
                <c:pt idx="950">
                  <c:v>1.751832831091926</c:v>
                </c:pt>
                <c:pt idx="951">
                  <c:v>1.7529397094288919</c:v>
                </c:pt>
                <c:pt idx="952">
                  <c:v>1.754045968533535</c:v>
                </c:pt>
                <c:pt idx="953">
                  <c:v>1.7551516091188426</c:v>
                </c:pt>
                <c:pt idx="954">
                  <c:v>1.7562566318961712</c:v>
                </c:pt>
                <c:pt idx="955">
                  <c:v>1.757361037575256</c:v>
                </c:pt>
                <c:pt idx="956">
                  <c:v>1.7584648268642131</c:v>
                </c:pt>
                <c:pt idx="957">
                  <c:v>1.7595680004695531</c:v>
                </c:pt>
                <c:pt idx="958">
                  <c:v>1.7606705590961695</c:v>
                </c:pt>
                <c:pt idx="959">
                  <c:v>1.761772503447361</c:v>
                </c:pt>
                <c:pt idx="960">
                  <c:v>1.7628738342248291</c:v>
                </c:pt>
                <c:pt idx="961">
                  <c:v>1.7639745521286909</c:v>
                </c:pt>
                <c:pt idx="962">
                  <c:v>1.7650746578574688</c:v>
                </c:pt>
                <c:pt idx="963">
                  <c:v>1.7661741521081114</c:v>
                </c:pt>
                <c:pt idx="964">
                  <c:v>1.7672730355759931</c:v>
                </c:pt>
                <c:pt idx="965">
                  <c:v>1.7683713089549178</c:v>
                </c:pt>
                <c:pt idx="966">
                  <c:v>1.7694689729371251</c:v>
                </c:pt>
                <c:pt idx="967">
                  <c:v>1.7705660282133007</c:v>
                </c:pt>
                <c:pt idx="968">
                  <c:v>1.7716624754725714</c:v>
                </c:pt>
                <c:pt idx="969">
                  <c:v>1.7727583154025219</c:v>
                </c:pt>
                <c:pt idx="970">
                  <c:v>1.7738535486891869</c:v>
                </c:pt>
                <c:pt idx="971">
                  <c:v>1.7749481760170709</c:v>
                </c:pt>
                <c:pt idx="972">
                  <c:v>1.7760421980691403</c:v>
                </c:pt>
                <c:pt idx="973">
                  <c:v>1.7771356155268405</c:v>
                </c:pt>
                <c:pt idx="974">
                  <c:v>1.77822842907009</c:v>
                </c:pt>
                <c:pt idx="975">
                  <c:v>1.7793206393772902</c:v>
                </c:pt>
                <c:pt idx="976">
                  <c:v>1.7804122471253283</c:v>
                </c:pt>
                <c:pt idx="977">
                  <c:v>1.7815032529895918</c:v>
                </c:pt>
                <c:pt idx="978">
                  <c:v>1.7825936576439594</c:v>
                </c:pt>
                <c:pt idx="979">
                  <c:v>1.7836834617608188</c:v>
                </c:pt>
                <c:pt idx="980">
                  <c:v>1.7847726660110574</c:v>
                </c:pt>
                <c:pt idx="981">
                  <c:v>1.785861271064082</c:v>
                </c:pt>
                <c:pt idx="982">
                  <c:v>1.786949277587816</c:v>
                </c:pt>
                <c:pt idx="983">
                  <c:v>1.7880366862487043</c:v>
                </c:pt>
                <c:pt idx="984">
                  <c:v>1.7891234977117185</c:v>
                </c:pt>
                <c:pt idx="985">
                  <c:v>1.790209712640366</c:v>
                </c:pt>
                <c:pt idx="986">
                  <c:v>1.7912953316966873</c:v>
                </c:pt>
                <c:pt idx="987">
                  <c:v>1.7923803555412692</c:v>
                </c:pt>
                <c:pt idx="988">
                  <c:v>1.7934647848332415</c:v>
                </c:pt>
                <c:pt idx="989">
                  <c:v>1.7945486202302838</c:v>
                </c:pt>
                <c:pt idx="990">
                  <c:v>1.7956318623886425</c:v>
                </c:pt>
                <c:pt idx="991">
                  <c:v>1.796714511963114</c:v>
                </c:pt>
                <c:pt idx="992">
                  <c:v>1.7977965696070648</c:v>
                </c:pt>
                <c:pt idx="993">
                  <c:v>1.7988780359724321</c:v>
                </c:pt>
                <c:pt idx="994">
                  <c:v>1.7999589117097259</c:v>
                </c:pt>
                <c:pt idx="995">
                  <c:v>1.8010391974680398</c:v>
                </c:pt>
                <c:pt idx="996">
                  <c:v>1.8021188938950523</c:v>
                </c:pt>
                <c:pt idx="997">
                  <c:v>1.8031980016370255</c:v>
                </c:pt>
                <c:pt idx="998">
                  <c:v>1.8042765213388197</c:v>
                </c:pt>
                <c:pt idx="999">
                  <c:v>1.805354453643891</c:v>
                </c:pt>
                <c:pt idx="1000">
                  <c:v>1.8064317991942982</c:v>
                </c:pt>
                <c:pt idx="1001">
                  <c:v>1.807508558630712</c:v>
                </c:pt>
                <c:pt idx="1002">
                  <c:v>1.8085847325924094</c:v>
                </c:pt>
                <c:pt idx="1003">
                  <c:v>1.8096603217172882</c:v>
                </c:pt>
                <c:pt idx="1004">
                  <c:v>1.8107353266418609</c:v>
                </c:pt>
                <c:pt idx="1005">
                  <c:v>1.8118097480012698</c:v>
                </c:pt>
                <c:pt idx="1006">
                  <c:v>1.8128835864292878</c:v>
                </c:pt>
                <c:pt idx="1007">
                  <c:v>1.8139568425583186</c:v>
                </c:pt>
                <c:pt idx="1008">
                  <c:v>1.8150295170194077</c:v>
                </c:pt>
                <c:pt idx="1009">
                  <c:v>1.8161016104422392</c:v>
                </c:pt>
                <c:pt idx="1010">
                  <c:v>1.8171731234551494</c:v>
                </c:pt>
                <c:pt idx="1011">
                  <c:v>1.8182440566851217</c:v>
                </c:pt>
                <c:pt idx="1012">
                  <c:v>1.8193144107578012</c:v>
                </c:pt>
                <c:pt idx="1013">
                  <c:v>1.8203841862974852</c:v>
                </c:pt>
                <c:pt idx="1014">
                  <c:v>1.8214533839271407</c:v>
                </c:pt>
                <c:pt idx="1015">
                  <c:v>1.8225220042684052</c:v>
                </c:pt>
                <c:pt idx="1016">
                  <c:v>1.8235900479415852</c:v>
                </c:pt>
                <c:pt idx="1017">
                  <c:v>1.8246575155656632</c:v>
                </c:pt>
                <c:pt idx="1018">
                  <c:v>1.8257244077583119</c:v>
                </c:pt>
                <c:pt idx="1019">
                  <c:v>1.8267907251358779</c:v>
                </c:pt>
                <c:pt idx="1020">
                  <c:v>1.8278564683134082</c:v>
                </c:pt>
                <c:pt idx="1021">
                  <c:v>1.8289216379046338</c:v>
                </c:pt>
                <c:pt idx="1022">
                  <c:v>1.8299862345219944</c:v>
                </c:pt>
                <c:pt idx="1023">
                  <c:v>1.8310502587766244</c:v>
                </c:pt>
                <c:pt idx="1024">
                  <c:v>1.832113711278367</c:v>
                </c:pt>
                <c:pt idx="1025">
                  <c:v>1.8331765926357753</c:v>
                </c:pt>
                <c:pt idx="1026">
                  <c:v>1.8342389034561204</c:v>
                </c:pt>
                <c:pt idx="1027">
                  <c:v>1.8353006443453876</c:v>
                </c:pt>
                <c:pt idx="1028">
                  <c:v>1.8363618159082853</c:v>
                </c:pt>
                <c:pt idx="1029">
                  <c:v>1.8374224187482533</c:v>
                </c:pt>
                <c:pt idx="1030">
                  <c:v>1.8384824534674553</c:v>
                </c:pt>
                <c:pt idx="1031">
                  <c:v>1.8395419206667962</c:v>
                </c:pt>
                <c:pt idx="1032">
                  <c:v>1.8406008209459142</c:v>
                </c:pt>
                <c:pt idx="1033">
                  <c:v>1.8416591549031955</c:v>
                </c:pt>
                <c:pt idx="1034">
                  <c:v>1.8427169231357658</c:v>
                </c:pt>
                <c:pt idx="1035">
                  <c:v>1.8437741262395109</c:v>
                </c:pt>
                <c:pt idx="1036">
                  <c:v>1.8448307648090634</c:v>
                </c:pt>
                <c:pt idx="1037">
                  <c:v>1.8458868394378156</c:v>
                </c:pt>
                <c:pt idx="1038">
                  <c:v>1.8469423507179252</c:v>
                </c:pt>
                <c:pt idx="1039">
                  <c:v>1.8479972992403122</c:v>
                </c:pt>
                <c:pt idx="1040">
                  <c:v>1.8490516855946688</c:v>
                </c:pt>
                <c:pt idx="1041">
                  <c:v>1.8501055103694624</c:v>
                </c:pt>
                <c:pt idx="1042">
                  <c:v>1.8511587741519344</c:v>
                </c:pt>
                <c:pt idx="1043">
                  <c:v>1.8522114775281078</c:v>
                </c:pt>
                <c:pt idx="1044">
                  <c:v>1.853263621082794</c:v>
                </c:pt>
                <c:pt idx="1045">
                  <c:v>1.8543152053995939</c:v>
                </c:pt>
                <c:pt idx="1046">
                  <c:v>1.8553662310608952</c:v>
                </c:pt>
                <c:pt idx="1047">
                  <c:v>1.8564166986478863</c:v>
                </c:pt>
                <c:pt idx="1048">
                  <c:v>1.8574666087405578</c:v>
                </c:pt>
                <c:pt idx="1049">
                  <c:v>1.8585159619176994</c:v>
                </c:pt>
                <c:pt idx="1050">
                  <c:v>1.8595647587569133</c:v>
                </c:pt>
                <c:pt idx="1051">
                  <c:v>1.8606129998346086</c:v>
                </c:pt>
                <c:pt idx="1052">
                  <c:v>1.861660685726009</c:v>
                </c:pt>
                <c:pt idx="1053">
                  <c:v>1.8627078170051592</c:v>
                </c:pt>
                <c:pt idx="1054">
                  <c:v>1.8637543942449304</c:v>
                </c:pt>
                <c:pt idx="1055">
                  <c:v>1.8648004180170101</c:v>
                </c:pt>
                <c:pt idx="1056">
                  <c:v>1.865845888891926</c:v>
                </c:pt>
                <c:pt idx="1057">
                  <c:v>1.8668908074390251</c:v>
                </c:pt>
                <c:pt idx="1058">
                  <c:v>1.8679351742265047</c:v>
                </c:pt>
                <c:pt idx="1059">
                  <c:v>1.8689789898213947</c:v>
                </c:pt>
                <c:pt idx="1060">
                  <c:v>1.8700222547895711</c:v>
                </c:pt>
                <c:pt idx="1061">
                  <c:v>1.8710649696957535</c:v>
                </c:pt>
                <c:pt idx="1062">
                  <c:v>1.872107135103519</c:v>
                </c:pt>
                <c:pt idx="1063">
                  <c:v>1.8731487515752956</c:v>
                </c:pt>
                <c:pt idx="1064">
                  <c:v>1.874189819672369</c:v>
                </c:pt>
                <c:pt idx="1065">
                  <c:v>1.8752303399548806</c:v>
                </c:pt>
                <c:pt idx="1066">
                  <c:v>1.8762703129818459</c:v>
                </c:pt>
                <c:pt idx="1067">
                  <c:v>1.8773097393111473</c:v>
                </c:pt>
                <c:pt idx="1068">
                  <c:v>1.8783486194995294</c:v>
                </c:pt>
                <c:pt idx="1069">
                  <c:v>1.8793869541026242</c:v>
                </c:pt>
                <c:pt idx="1070">
                  <c:v>1.8804247436749344</c:v>
                </c:pt>
                <c:pt idx="1071">
                  <c:v>1.8814619887698485</c:v>
                </c:pt>
                <c:pt idx="1072">
                  <c:v>1.8824986899396317</c:v>
                </c:pt>
                <c:pt idx="1073">
                  <c:v>1.8835348477354517</c:v>
                </c:pt>
                <c:pt idx="1074">
                  <c:v>1.8845704627073581</c:v>
                </c:pt>
                <c:pt idx="1075">
                  <c:v>1.8856055354042947</c:v>
                </c:pt>
                <c:pt idx="1076">
                  <c:v>1.8866400663741116</c:v>
                </c:pt>
                <c:pt idx="1077">
                  <c:v>1.8876740561635572</c:v>
                </c:pt>
                <c:pt idx="1078">
                  <c:v>1.8887075053182829</c:v>
                </c:pt>
                <c:pt idx="1079">
                  <c:v>1.8897404143828516</c:v>
                </c:pt>
                <c:pt idx="1080">
                  <c:v>1.8907727839007344</c:v>
                </c:pt>
                <c:pt idx="1081">
                  <c:v>1.8918046144143219</c:v>
                </c:pt>
                <c:pt idx="1082">
                  <c:v>1.8928359064649214</c:v>
                </c:pt>
                <c:pt idx="1083">
                  <c:v>1.8938666605927599</c:v>
                </c:pt>
                <c:pt idx="1084">
                  <c:v>1.8948968773369896</c:v>
                </c:pt>
                <c:pt idx="1085">
                  <c:v>1.8959265572356925</c:v>
                </c:pt>
                <c:pt idx="1086">
                  <c:v>1.8969557008258802</c:v>
                </c:pt>
                <c:pt idx="1087">
                  <c:v>1.8979843086435015</c:v>
                </c:pt>
                <c:pt idx="1088">
                  <c:v>1.8990123812234372</c:v>
                </c:pt>
                <c:pt idx="1089">
                  <c:v>1.9000399190995141</c:v>
                </c:pt>
                <c:pt idx="1090">
                  <c:v>1.9010669228044974</c:v>
                </c:pt>
                <c:pt idx="1091">
                  <c:v>1.9020933928701094</c:v>
                </c:pt>
                <c:pt idx="1092">
                  <c:v>1.9031193298270079</c:v>
                </c:pt>
                <c:pt idx="1093">
                  <c:v>1.904144734204815</c:v>
                </c:pt>
                <c:pt idx="1094">
                  <c:v>1.9051696065321058</c:v>
                </c:pt>
                <c:pt idx="1095">
                  <c:v>1.9061939473364162</c:v>
                </c:pt>
                <c:pt idx="1096">
                  <c:v>1.9072177571442397</c:v>
                </c:pt>
                <c:pt idx="1097">
                  <c:v>1.9082410364810394</c:v>
                </c:pt>
                <c:pt idx="1098">
                  <c:v>1.909263785871248</c:v>
                </c:pt>
                <c:pt idx="1099">
                  <c:v>1.9102860058382674</c:v>
                </c:pt>
                <c:pt idx="1100">
                  <c:v>1.9113076969044747</c:v>
                </c:pt>
                <c:pt idx="1101">
                  <c:v>1.9123288595912242</c:v>
                </c:pt>
                <c:pt idx="1102">
                  <c:v>1.9133494944188536</c:v>
                </c:pt>
                <c:pt idx="1103">
                  <c:v>1.9143696019066787</c:v>
                </c:pt>
                <c:pt idx="1104">
                  <c:v>1.9153891825730074</c:v>
                </c:pt>
                <c:pt idx="1105">
                  <c:v>1.9164082369351332</c:v>
                </c:pt>
                <c:pt idx="1106">
                  <c:v>1.9174267655093464</c:v>
                </c:pt>
                <c:pt idx="1107">
                  <c:v>1.9184447688109296</c:v>
                </c:pt>
                <c:pt idx="1108">
                  <c:v>1.9194622473541645</c:v>
                </c:pt>
                <c:pt idx="1109">
                  <c:v>1.9204792016523329</c:v>
                </c:pt>
                <c:pt idx="1110">
                  <c:v>1.9214956322177277</c:v>
                </c:pt>
                <c:pt idx="1111">
                  <c:v>1.9225115395616368</c:v>
                </c:pt>
                <c:pt idx="1112">
                  <c:v>1.9235269241943689</c:v>
                </c:pt>
                <c:pt idx="1113">
                  <c:v>1.9245417866252423</c:v>
                </c:pt>
                <c:pt idx="1114">
                  <c:v>1.9255561273625903</c:v>
                </c:pt>
                <c:pt idx="1115">
                  <c:v>1.92656994691376</c:v>
                </c:pt>
                <c:pt idx="1116">
                  <c:v>1.9275832457851345</c:v>
                </c:pt>
                <c:pt idx="1117">
                  <c:v>1.9285960244821059</c:v>
                </c:pt>
                <c:pt idx="1118">
                  <c:v>1.9296082835091002</c:v>
                </c:pt>
                <c:pt idx="1119">
                  <c:v>1.9306200233695738</c:v>
                </c:pt>
                <c:pt idx="1120">
                  <c:v>1.9316312445660162</c:v>
                </c:pt>
                <c:pt idx="1121">
                  <c:v>1.932641947599949</c:v>
                </c:pt>
                <c:pt idx="1122">
                  <c:v>1.9336521329719352</c:v>
                </c:pt>
                <c:pt idx="1123">
                  <c:v>1.9346618011815768</c:v>
                </c:pt>
                <c:pt idx="1124">
                  <c:v>1.9356709527275235</c:v>
                </c:pt>
                <c:pt idx="1125">
                  <c:v>1.9366795881074692</c:v>
                </c:pt>
                <c:pt idx="1126">
                  <c:v>1.9376877078181562</c:v>
                </c:pt>
                <c:pt idx="1127">
                  <c:v>1.9386953123553781</c:v>
                </c:pt>
                <c:pt idx="1128">
                  <c:v>1.9397024022139895</c:v>
                </c:pt>
                <c:pt idx="1129">
                  <c:v>1.9407089778878972</c:v>
                </c:pt>
                <c:pt idx="1130">
                  <c:v>1.9417150398700673</c:v>
                </c:pt>
                <c:pt idx="1131">
                  <c:v>1.9427205886525307</c:v>
                </c:pt>
                <c:pt idx="1132">
                  <c:v>1.9437256247263874</c:v>
                </c:pt>
                <c:pt idx="1133">
                  <c:v>1.944730148581802</c:v>
                </c:pt>
                <c:pt idx="1134">
                  <c:v>1.9457341607080056</c:v>
                </c:pt>
                <c:pt idx="1135">
                  <c:v>1.9467376615933161</c:v>
                </c:pt>
                <c:pt idx="1136">
                  <c:v>1.947740651725111</c:v>
                </c:pt>
                <c:pt idx="1137">
                  <c:v>1.9487431315898627</c:v>
                </c:pt>
                <c:pt idx="1138">
                  <c:v>1.9497451016731135</c:v>
                </c:pt>
                <c:pt idx="1139">
                  <c:v>1.950746562459492</c:v>
                </c:pt>
                <c:pt idx="1140">
                  <c:v>1.9517475144327194</c:v>
                </c:pt>
                <c:pt idx="1141">
                  <c:v>1.9527479580756022</c:v>
                </c:pt>
                <c:pt idx="1142">
                  <c:v>1.9537478938700337</c:v>
                </c:pt>
                <c:pt idx="1143">
                  <c:v>1.9547473222970122</c:v>
                </c:pt>
                <c:pt idx="1144">
                  <c:v>1.9557462438366249</c:v>
                </c:pt>
                <c:pt idx="1145">
                  <c:v>1.9567446589680633</c:v>
                </c:pt>
                <c:pt idx="1146">
                  <c:v>1.9577425681696146</c:v>
                </c:pt>
                <c:pt idx="1147">
                  <c:v>1.9587399719186811</c:v>
                </c:pt>
                <c:pt idx="1148">
                  <c:v>1.9597368706917591</c:v>
                </c:pt>
                <c:pt idx="1149">
                  <c:v>1.9607332649644655</c:v>
                </c:pt>
                <c:pt idx="1150">
                  <c:v>1.9617291552115257</c:v>
                </c:pt>
                <c:pt idx="1151">
                  <c:v>1.9627245419067789</c:v>
                </c:pt>
                <c:pt idx="1152">
                  <c:v>1.9637194255231811</c:v>
                </c:pt>
                <c:pt idx="1153">
                  <c:v>1.9647138065328111</c:v>
                </c:pt>
                <c:pt idx="1154">
                  <c:v>1.9657076854068631</c:v>
                </c:pt>
                <c:pt idx="1155">
                  <c:v>1.9667010626156638</c:v>
                </c:pt>
                <c:pt idx="1156">
                  <c:v>1.9676939386286663</c:v>
                </c:pt>
                <c:pt idx="1157">
                  <c:v>1.968686313914443</c:v>
                </c:pt>
                <c:pt idx="1158">
                  <c:v>1.9696781889407109</c:v>
                </c:pt>
                <c:pt idx="1159">
                  <c:v>1.9706695641743122</c:v>
                </c:pt>
                <c:pt idx="1160">
                  <c:v>1.9716604400812354</c:v>
                </c:pt>
                <c:pt idx="1161">
                  <c:v>1.972650817126596</c:v>
                </c:pt>
                <c:pt idx="1162">
                  <c:v>1.9736406957746611</c:v>
                </c:pt>
                <c:pt idx="1163">
                  <c:v>1.9746300764888354</c:v>
                </c:pt>
                <c:pt idx="1164">
                  <c:v>1.9756189597316742</c:v>
                </c:pt>
                <c:pt idx="1165">
                  <c:v>1.9766073459648754</c:v>
                </c:pt>
                <c:pt idx="1166">
                  <c:v>1.9775952356492978</c:v>
                </c:pt>
                <c:pt idx="1167">
                  <c:v>1.9785826292449449</c:v>
                </c:pt>
                <c:pt idx="1168">
                  <c:v>1.9795695272109814</c:v>
                </c:pt>
                <c:pt idx="1169">
                  <c:v>1.9805559300057238</c:v>
                </c:pt>
                <c:pt idx="1170">
                  <c:v>1.9815418380866532</c:v>
                </c:pt>
                <c:pt idx="1171">
                  <c:v>1.9825272519104156</c:v>
                </c:pt>
                <c:pt idx="1172">
                  <c:v>1.9835121719328144</c:v>
                </c:pt>
                <c:pt idx="1173">
                  <c:v>1.984496598608831</c:v>
                </c:pt>
                <c:pt idx="1174">
                  <c:v>1.9854805323926077</c:v>
                </c:pt>
                <c:pt idx="1175">
                  <c:v>1.9864639737374614</c:v>
                </c:pt>
                <c:pt idx="1176">
                  <c:v>1.9874469230958833</c:v>
                </c:pt>
                <c:pt idx="1177">
                  <c:v>1.9884293809195421</c:v>
                </c:pt>
                <c:pt idx="1178">
                  <c:v>1.9894113476592798</c:v>
                </c:pt>
                <c:pt idx="1179">
                  <c:v>1.9903928237651303</c:v>
                </c:pt>
                <c:pt idx="1180">
                  <c:v>1.9913738096862985</c:v>
                </c:pt>
                <c:pt idx="1181">
                  <c:v>1.9923543058711843</c:v>
                </c:pt>
                <c:pt idx="1182">
                  <c:v>1.9933343127673673</c:v>
                </c:pt>
                <c:pt idx="1183">
                  <c:v>1.9943138308216224</c:v>
                </c:pt>
                <c:pt idx="1184">
                  <c:v>1.9952928604799169</c:v>
                </c:pt>
                <c:pt idx="1185">
                  <c:v>1.996271402187406</c:v>
                </c:pt>
                <c:pt idx="1186">
                  <c:v>1.9972494563884506</c:v>
                </c:pt>
                <c:pt idx="1187">
                  <c:v>1.9982270235266006</c:v>
                </c:pt>
                <c:pt idx="1188">
                  <c:v>1.9992041040446153</c:v>
                </c:pt>
                <c:pt idx="1189">
                  <c:v>2.0001806983844506</c:v>
                </c:pt>
                <c:pt idx="1190">
                  <c:v>2.0011568069872756</c:v>
                </c:pt>
                <c:pt idx="1191">
                  <c:v>2.0021324302934542</c:v>
                </c:pt>
                <c:pt idx="1192">
                  <c:v>2.0031075687425695</c:v>
                </c:pt>
                <c:pt idx="1193">
                  <c:v>2.0040822227734165</c:v>
                </c:pt>
                <c:pt idx="1194">
                  <c:v>2.0050563928239966</c:v>
                </c:pt>
                <c:pt idx="1195">
                  <c:v>2.0060300793315351</c:v>
                </c:pt>
                <c:pt idx="1196">
                  <c:v>2.0070032827324695</c:v>
                </c:pt>
                <c:pt idx="1197">
                  <c:v>2.0079760034624616</c:v>
                </c:pt>
                <c:pt idx="1198">
                  <c:v>2.0089482419563893</c:v>
                </c:pt>
                <c:pt idx="1199">
                  <c:v>2.0099199986483653</c:v>
                </c:pt>
                <c:pt idx="1200">
                  <c:v>2.0108912739717195</c:v>
                </c:pt>
                <c:pt idx="1201">
                  <c:v>2.011862068359012</c:v>
                </c:pt>
                <c:pt idx="1202">
                  <c:v>2.0128323822420362</c:v>
                </c:pt>
                <c:pt idx="1203">
                  <c:v>2.0138022160518134</c:v>
                </c:pt>
                <c:pt idx="1204">
                  <c:v>2.0147715702186071</c:v>
                </c:pt>
                <c:pt idx="1205">
                  <c:v>2.015740445171911</c:v>
                </c:pt>
                <c:pt idx="1206">
                  <c:v>2.0167088413404581</c:v>
                </c:pt>
                <c:pt idx="1207">
                  <c:v>2.0176767591522267</c:v>
                </c:pt>
                <c:pt idx="1208">
                  <c:v>2.0186441990344304</c:v>
                </c:pt>
                <c:pt idx="1209">
                  <c:v>2.0196111614135388</c:v>
                </c:pt>
                <c:pt idx="1210">
                  <c:v>2.0205776467152585</c:v>
                </c:pt>
                <c:pt idx="1211">
                  <c:v>2.0215436553645443</c:v>
                </c:pt>
                <c:pt idx="1212">
                  <c:v>2.0225091877856132</c:v>
                </c:pt>
                <c:pt idx="1213">
                  <c:v>2.0234742444019225</c:v>
                </c:pt>
                <c:pt idx="1214">
                  <c:v>2.0244388256361883</c:v>
                </c:pt>
                <c:pt idx="1215">
                  <c:v>2.0254029319103917</c:v>
                </c:pt>
                <c:pt idx="1216">
                  <c:v>2.0263665636457624</c:v>
                </c:pt>
                <c:pt idx="1217">
                  <c:v>2.0273297212627908</c:v>
                </c:pt>
                <c:pt idx="1218">
                  <c:v>2.0282924051812365</c:v>
                </c:pt>
                <c:pt idx="1219">
                  <c:v>2.0292546158201215</c:v>
                </c:pt>
                <c:pt idx="1220">
                  <c:v>2.0302163535977327</c:v>
                </c:pt>
                <c:pt idx="1221">
                  <c:v>2.0311776189316251</c:v>
                </c:pt>
                <c:pt idx="1222">
                  <c:v>2.0321384122386288</c:v>
                </c:pt>
                <c:pt idx="1223">
                  <c:v>2.0330987339348385</c:v>
                </c:pt>
                <c:pt idx="1224">
                  <c:v>2.0340585844356349</c:v>
                </c:pt>
                <c:pt idx="1225">
                  <c:v>2.0350179641556618</c:v>
                </c:pt>
                <c:pt idx="1226">
                  <c:v>2.0359768735088508</c:v>
                </c:pt>
                <c:pt idx="1227">
                  <c:v>2.0369353129084056</c:v>
                </c:pt>
                <c:pt idx="1228">
                  <c:v>2.0378932827668241</c:v>
                </c:pt>
                <c:pt idx="1229">
                  <c:v>2.038850783495874</c:v>
                </c:pt>
                <c:pt idx="1230">
                  <c:v>2.0398078155066184</c:v>
                </c:pt>
                <c:pt idx="1231">
                  <c:v>2.0407643792094028</c:v>
                </c:pt>
                <c:pt idx="1232">
                  <c:v>2.0417204750138644</c:v>
                </c:pt>
                <c:pt idx="1233">
                  <c:v>2.0426761033289353</c:v>
                </c:pt>
                <c:pt idx="1234">
                  <c:v>2.0436312645628298</c:v>
                </c:pt>
                <c:pt idx="1235">
                  <c:v>2.04458595912307</c:v>
                </c:pt>
                <c:pt idx="1236">
                  <c:v>2.0455401874164649</c:v>
                </c:pt>
                <c:pt idx="1237">
                  <c:v>2.0464939498491299</c:v>
                </c:pt>
                <c:pt idx="1238">
                  <c:v>2.0474472468264775</c:v>
                </c:pt>
                <c:pt idx="1239">
                  <c:v>2.0484000787532199</c:v>
                </c:pt>
                <c:pt idx="1240">
                  <c:v>2.0493524460333776</c:v>
                </c:pt>
                <c:pt idx="1241">
                  <c:v>2.0503043490702759</c:v>
                </c:pt>
                <c:pt idx="1242">
                  <c:v>2.0512557882665496</c:v>
                </c:pt>
                <c:pt idx="1243">
                  <c:v>2.0522067640241382</c:v>
                </c:pt>
                <c:pt idx="1244">
                  <c:v>2.0531572767442952</c:v>
                </c:pt>
                <c:pt idx="1245">
                  <c:v>2.0541073268275869</c:v>
                </c:pt>
                <c:pt idx="1246">
                  <c:v>2.0550569146738993</c:v>
                </c:pt>
                <c:pt idx="1247">
                  <c:v>2.0560060406824299</c:v>
                </c:pt>
                <c:pt idx="1248">
                  <c:v>2.0569547052516901</c:v>
                </c:pt>
                <c:pt idx="1249">
                  <c:v>2.0579029087795244</c:v>
                </c:pt>
                <c:pt idx="1250">
                  <c:v>2.0588506516630876</c:v>
                </c:pt>
                <c:pt idx="1251">
                  <c:v>2.0597979342988655</c:v>
                </c:pt>
                <c:pt idx="1252">
                  <c:v>2.0607447570826607</c:v>
                </c:pt>
                <c:pt idx="1253">
                  <c:v>2.0616911204096184</c:v>
                </c:pt>
                <c:pt idx="1254">
                  <c:v>2.0626370246741947</c:v>
                </c:pt>
                <c:pt idx="1255">
                  <c:v>2.0635824702701879</c:v>
                </c:pt>
                <c:pt idx="1256">
                  <c:v>2.0645274575907275</c:v>
                </c:pt>
                <c:pt idx="1257">
                  <c:v>2.0654719870282721</c:v>
                </c:pt>
                <c:pt idx="1258">
                  <c:v>2.0664160589746223</c:v>
                </c:pt>
                <c:pt idx="1259">
                  <c:v>2.0673596738209103</c:v>
                </c:pt>
                <c:pt idx="1260">
                  <c:v>2.068302831957614</c:v>
                </c:pt>
                <c:pt idx="1261">
                  <c:v>2.0692455337745428</c:v>
                </c:pt>
                <c:pt idx="1262">
                  <c:v>2.0701877796608588</c:v>
                </c:pt>
                <c:pt idx="1263">
                  <c:v>2.0711295700050631</c:v>
                </c:pt>
                <c:pt idx="1264">
                  <c:v>2.0720709051950035</c:v>
                </c:pt>
                <c:pt idx="1265">
                  <c:v>2.0730117856178754</c:v>
                </c:pt>
                <c:pt idx="1266">
                  <c:v>2.0739522116602251</c:v>
                </c:pt>
                <c:pt idx="1267">
                  <c:v>2.0748921837079415</c:v>
                </c:pt>
                <c:pt idx="1268">
                  <c:v>2.0758317021462842</c:v>
                </c:pt>
                <c:pt idx="1269">
                  <c:v>2.0767707673598466</c:v>
                </c:pt>
                <c:pt idx="1270">
                  <c:v>2.0777093797325907</c:v>
                </c:pt>
                <c:pt idx="1271">
                  <c:v>2.0786475396478323</c:v>
                </c:pt>
                <c:pt idx="1272">
                  <c:v>2.0795852474882448</c:v>
                </c:pt>
                <c:pt idx="1273">
                  <c:v>2.0805225036358643</c:v>
                </c:pt>
                <c:pt idx="1274">
                  <c:v>2.0814593084720898</c:v>
                </c:pt>
                <c:pt idx="1275">
                  <c:v>2.0823956623776834</c:v>
                </c:pt>
                <c:pt idx="1276">
                  <c:v>2.0833315657327716</c:v>
                </c:pt>
                <c:pt idx="1277">
                  <c:v>2.0842670189168473</c:v>
                </c:pt>
                <c:pt idx="1278">
                  <c:v>2.0852020223087773</c:v>
                </c:pt>
                <c:pt idx="1279">
                  <c:v>2.0861365762867932</c:v>
                </c:pt>
                <c:pt idx="1280">
                  <c:v>2.0870706812285031</c:v>
                </c:pt>
                <c:pt idx="1281">
                  <c:v>2.0880043375108848</c:v>
                </c:pt>
                <c:pt idx="1282">
                  <c:v>2.0889375455102916</c:v>
                </c:pt>
                <c:pt idx="1283">
                  <c:v>2.089870305602457</c:v>
                </c:pt>
                <c:pt idx="1284">
                  <c:v>2.0908026181624875</c:v>
                </c:pt>
                <c:pt idx="1285">
                  <c:v>2.0917344835648737</c:v>
                </c:pt>
                <c:pt idx="1286">
                  <c:v>2.0926659021834872</c:v>
                </c:pt>
                <c:pt idx="1287">
                  <c:v>2.0935968743915816</c:v>
                </c:pt>
                <c:pt idx="1288">
                  <c:v>2.0945274005617911</c:v>
                </c:pt>
                <c:pt idx="1289">
                  <c:v>2.0954574810661408</c:v>
                </c:pt>
                <c:pt idx="1290">
                  <c:v>2.0963871162760448</c:v>
                </c:pt>
                <c:pt idx="1291">
                  <c:v>2.0973163065623015</c:v>
                </c:pt>
                <c:pt idx="1292">
                  <c:v>2.0982450522950993</c:v>
                </c:pt>
                <c:pt idx="1293">
                  <c:v>2.099173353844026</c:v>
                </c:pt>
                <c:pt idx="1294">
                  <c:v>2.1001012115780529</c:v>
                </c:pt>
                <c:pt idx="1295">
                  <c:v>2.1010286258655548</c:v>
                </c:pt>
                <c:pt idx="1296">
                  <c:v>2.101955597074304</c:v>
                </c:pt>
                <c:pt idx="1297">
                  <c:v>2.1028821255714596</c:v>
                </c:pt>
                <c:pt idx="1298">
                  <c:v>2.1038082117235914</c:v>
                </c:pt>
                <c:pt idx="1299">
                  <c:v>2.1047338558966642</c:v>
                </c:pt>
                <c:pt idx="1300">
                  <c:v>2.1056590584560491</c:v>
                </c:pt>
                <c:pt idx="1301">
                  <c:v>2.1065838197665219</c:v>
                </c:pt>
                <c:pt idx="1302">
                  <c:v>2.1075081401922588</c:v>
                </c:pt>
                <c:pt idx="1303">
                  <c:v>2.1084320200968474</c:v>
                </c:pt>
                <c:pt idx="1304">
                  <c:v>2.1093554598432824</c:v>
                </c:pt>
                <c:pt idx="1305">
                  <c:v>2.1102784597939666</c:v>
                </c:pt>
                <c:pt idx="1306">
                  <c:v>2.111201020310721</c:v>
                </c:pt>
                <c:pt idx="1307">
                  <c:v>2.1121231417547683</c:v>
                </c:pt>
                <c:pt idx="1308">
                  <c:v>2.1130448244867557</c:v>
                </c:pt>
                <c:pt idx="1309">
                  <c:v>2.1139660688667394</c:v>
                </c:pt>
                <c:pt idx="1310">
                  <c:v>2.1148868752541996</c:v>
                </c:pt>
                <c:pt idx="1311">
                  <c:v>2.1158072440080264</c:v>
                </c:pt>
                <c:pt idx="1312">
                  <c:v>2.1167271754865351</c:v>
                </c:pt>
                <c:pt idx="1313">
                  <c:v>2.117646670047463</c:v>
                </c:pt>
                <c:pt idx="1314">
                  <c:v>2.1185657280479706</c:v>
                </c:pt>
                <c:pt idx="1315">
                  <c:v>2.119484349844639</c:v>
                </c:pt>
                <c:pt idx="1316">
                  <c:v>2.1204025357934766</c:v>
                </c:pt>
                <c:pt idx="1317">
                  <c:v>2.1213202862499196</c:v>
                </c:pt>
                <c:pt idx="1318">
                  <c:v>2.1222376015688345</c:v>
                </c:pt>
                <c:pt idx="1319">
                  <c:v>2.1231544821045123</c:v>
                </c:pt>
                <c:pt idx="1320">
                  <c:v>2.1240709282106809</c:v>
                </c:pt>
                <c:pt idx="1321">
                  <c:v>2.1249869402404982</c:v>
                </c:pt>
                <c:pt idx="1322">
                  <c:v>2.125902518546555</c:v>
                </c:pt>
                <c:pt idx="1323">
                  <c:v>2.1268176634808795</c:v>
                </c:pt>
                <c:pt idx="1324">
                  <c:v>2.1277323753949395</c:v>
                </c:pt>
                <c:pt idx="1325">
                  <c:v>2.1286466546396321</c:v>
                </c:pt>
                <c:pt idx="1326">
                  <c:v>2.1295605015653027</c:v>
                </c:pt>
                <c:pt idx="1327">
                  <c:v>2.1304739165217348</c:v>
                </c:pt>
                <c:pt idx="1328">
                  <c:v>2.1313868998581511</c:v>
                </c:pt>
                <c:pt idx="1329">
                  <c:v>2.1322994519232235</c:v>
                </c:pt>
                <c:pt idx="1330">
                  <c:v>2.1332115730650605</c:v>
                </c:pt>
                <c:pt idx="1331">
                  <c:v>2.1341232636312268</c:v>
                </c:pt>
                <c:pt idx="1332">
                  <c:v>2.1350345239687289</c:v>
                </c:pt>
                <c:pt idx="1333">
                  <c:v>2.1359453544240248</c:v>
                </c:pt>
                <c:pt idx="1334">
                  <c:v>2.1368557553430159</c:v>
                </c:pt>
                <c:pt idx="1335">
                  <c:v>2.137765727071069</c:v>
                </c:pt>
                <c:pt idx="1336">
                  <c:v>2.1386752699529863</c:v>
                </c:pt>
                <c:pt idx="1337">
                  <c:v>2.1395843843330407</c:v>
                </c:pt>
                <c:pt idx="1338">
                  <c:v>2.1404930705549492</c:v>
                </c:pt>
                <c:pt idx="1339">
                  <c:v>2.1414013289618885</c:v>
                </c:pt>
                <c:pt idx="1340">
                  <c:v>2.1423091598964992</c:v>
                </c:pt>
                <c:pt idx="1341">
                  <c:v>2.1432165637008764</c:v>
                </c:pt>
                <c:pt idx="1342">
                  <c:v>2.1441235407165711</c:v>
                </c:pt>
                <c:pt idx="1343">
                  <c:v>2.1450300912846085</c:v>
                </c:pt>
                <c:pt idx="1344">
                  <c:v>2.145936215745464</c:v>
                </c:pt>
                <c:pt idx="1345">
                  <c:v>2.1468419144390913</c:v>
                </c:pt>
                <c:pt idx="1346">
                  <c:v>2.1477471877048955</c:v>
                </c:pt>
                <c:pt idx="1347">
                  <c:v>2.1486520358817587</c:v>
                </c:pt>
                <c:pt idx="1348">
                  <c:v>2.1495564593080312</c:v>
                </c:pt>
                <c:pt idx="1349">
                  <c:v>2.1504604583215263</c:v>
                </c:pt>
                <c:pt idx="1350">
                  <c:v>2.1513640332595347</c:v>
                </c:pt>
                <c:pt idx="1351">
                  <c:v>2.1522671844588177</c:v>
                </c:pt>
                <c:pt idx="1352">
                  <c:v>2.1531699122556081</c:v>
                </c:pt>
                <c:pt idx="1353">
                  <c:v>2.1540722169856172</c:v>
                </c:pt>
                <c:pt idx="1354">
                  <c:v>2.1549740989840283</c:v>
                </c:pt>
                <c:pt idx="1355">
                  <c:v>2.155875558585501</c:v>
                </c:pt>
                <c:pt idx="1356">
                  <c:v>2.1567765961241845</c:v>
                </c:pt>
                <c:pt idx="1357">
                  <c:v>2.1576772119336876</c:v>
                </c:pt>
                <c:pt idx="1358">
                  <c:v>2.1585774063471215</c:v>
                </c:pt>
                <c:pt idx="1359">
                  <c:v>2.159477179697066</c:v>
                </c:pt>
                <c:pt idx="1360">
                  <c:v>2.1603765323155857</c:v>
                </c:pt>
                <c:pt idx="1361">
                  <c:v>2.1612754645342362</c:v>
                </c:pt>
                <c:pt idx="1362">
                  <c:v>2.1621739766840533</c:v>
                </c:pt>
                <c:pt idx="1363">
                  <c:v>2.1630720690955614</c:v>
                </c:pt>
                <c:pt idx="1364">
                  <c:v>2.1639697420987702</c:v>
                </c:pt>
                <c:pt idx="1365">
                  <c:v>2.1648669960231879</c:v>
                </c:pt>
                <c:pt idx="1366">
                  <c:v>2.1657638311978058</c:v>
                </c:pt>
                <c:pt idx="1367">
                  <c:v>2.1666602479511035</c:v>
                </c:pt>
                <c:pt idx="1368">
                  <c:v>2.1675562466110625</c:v>
                </c:pt>
                <c:pt idx="1369">
                  <c:v>2.1684518275051552</c:v>
                </c:pt>
                <c:pt idx="1370">
                  <c:v>2.1693469909603476</c:v>
                </c:pt>
                <c:pt idx="1371">
                  <c:v>2.1702417373031078</c:v>
                </c:pt>
                <c:pt idx="1372">
                  <c:v>2.1711360668593938</c:v>
                </c:pt>
                <c:pt idx="1373">
                  <c:v>2.1720299799546652</c:v>
                </c:pt>
                <c:pt idx="1374">
                  <c:v>2.1729234769138861</c:v>
                </c:pt>
                <c:pt idx="1375">
                  <c:v>2.1738165580615147</c:v>
                </c:pt>
                <c:pt idx="1376">
                  <c:v>2.1747092237215222</c:v>
                </c:pt>
                <c:pt idx="1377">
                  <c:v>2.1756014742173724</c:v>
                </c:pt>
                <c:pt idx="1378">
                  <c:v>2.1764933098720394</c:v>
                </c:pt>
                <c:pt idx="1379">
                  <c:v>2.177384731008003</c:v>
                </c:pt>
                <c:pt idx="1380">
                  <c:v>2.1782757379472462</c:v>
                </c:pt>
                <c:pt idx="1381">
                  <c:v>2.179166331011269</c:v>
                </c:pt>
                <c:pt idx="1382">
                  <c:v>2.1800565105210721</c:v>
                </c:pt>
                <c:pt idx="1383">
                  <c:v>2.1809462767971719</c:v>
                </c:pt>
                <c:pt idx="1384">
                  <c:v>2.1818356301595889</c:v>
                </c:pt>
                <c:pt idx="1385">
                  <c:v>2.1827245709278684</c:v>
                </c:pt>
                <c:pt idx="1386">
                  <c:v>2.1836130994210632</c:v>
                </c:pt>
                <c:pt idx="1387">
                  <c:v>2.1845012159577357</c:v>
                </c:pt>
                <c:pt idx="1388">
                  <c:v>2.1853889208559751</c:v>
                </c:pt>
                <c:pt idx="1389">
                  <c:v>2.1862762144333781</c:v>
                </c:pt>
                <c:pt idx="1390">
                  <c:v>2.1871630970070681</c:v>
                </c:pt>
                <c:pt idx="1391">
                  <c:v>2.1880495688936858</c:v>
                </c:pt>
                <c:pt idx="1392">
                  <c:v>2.1889356304093872</c:v>
                </c:pt>
                <c:pt idx="1393">
                  <c:v>2.1898212818698566</c:v>
                </c:pt>
                <c:pt idx="1394">
                  <c:v>2.1907065235902987</c:v>
                </c:pt>
                <c:pt idx="1395">
                  <c:v>2.1915913558854387</c:v>
                </c:pt>
                <c:pt idx="1396">
                  <c:v>2.1924757790695351</c:v>
                </c:pt>
                <c:pt idx="1397">
                  <c:v>2.1933597934563638</c:v>
                </c:pt>
                <c:pt idx="1398">
                  <c:v>2.194243399359233</c:v>
                </c:pt>
                <c:pt idx="1399">
                  <c:v>2.195126597090979</c:v>
                </c:pt>
                <c:pt idx="1400">
                  <c:v>2.1960093869639641</c:v>
                </c:pt>
                <c:pt idx="1401">
                  <c:v>2.196891769290084</c:v>
                </c:pt>
                <c:pt idx="1402">
                  <c:v>2.197773744380767</c:v>
                </c:pt>
                <c:pt idx="1403">
                  <c:v>2.1986553125469697</c:v>
                </c:pt>
                <c:pt idx="1404">
                  <c:v>2.1995364740991881</c:v>
                </c:pt>
                <c:pt idx="1405">
                  <c:v>2.200417229347448</c:v>
                </c:pt>
                <c:pt idx="1406">
                  <c:v>2.201297578601312</c:v>
                </c:pt>
                <c:pt idx="1407">
                  <c:v>2.202177522169884</c:v>
                </c:pt>
                <c:pt idx="1408">
                  <c:v>2.2030570603617994</c:v>
                </c:pt>
                <c:pt idx="1409">
                  <c:v>2.2039361934852351</c:v>
                </c:pt>
                <c:pt idx="1410">
                  <c:v>2.2048149218479089</c:v>
                </c:pt>
                <c:pt idx="1411">
                  <c:v>2.2056932457570797</c:v>
                </c:pt>
                <c:pt idx="1412">
                  <c:v>2.2065711655195477</c:v>
                </c:pt>
                <c:pt idx="1413">
                  <c:v>2.2074486814416598</c:v>
                </c:pt>
                <c:pt idx="1414">
                  <c:v>2.2083257938292986</c:v>
                </c:pt>
                <c:pt idx="1415">
                  <c:v>2.2092025029878992</c:v>
                </c:pt>
                <c:pt idx="1416">
                  <c:v>2.2100788092224417</c:v>
                </c:pt>
                <c:pt idx="1417">
                  <c:v>2.2109547128374532</c:v>
                </c:pt>
                <c:pt idx="1418">
                  <c:v>2.2118302141370068</c:v>
                </c:pt>
                <c:pt idx="1419">
                  <c:v>2.2127053134247281</c:v>
                </c:pt>
                <c:pt idx="1420">
                  <c:v>2.213580011003792</c:v>
                </c:pt>
                <c:pt idx="1421">
                  <c:v>2.2144543071769234</c:v>
                </c:pt>
                <c:pt idx="1422">
                  <c:v>2.2153282022464049</c:v>
                </c:pt>
                <c:pt idx="1423">
                  <c:v>2.2162016965140614</c:v>
                </c:pt>
                <c:pt idx="1424">
                  <c:v>2.2170747902812882</c:v>
                </c:pt>
                <c:pt idx="1425">
                  <c:v>2.2179474838490179</c:v>
                </c:pt>
                <c:pt idx="1426">
                  <c:v>2.2188197775177514</c:v>
                </c:pt>
                <c:pt idx="1427">
                  <c:v>2.2196916715875488</c:v>
                </c:pt>
                <c:pt idx="1428">
                  <c:v>2.2205631663580192</c:v>
                </c:pt>
                <c:pt idx="1429">
                  <c:v>2.2214342621283385</c:v>
                </c:pt>
                <c:pt idx="1430">
                  <c:v>2.2223049591972361</c:v>
                </c:pt>
                <c:pt idx="1431">
                  <c:v>2.2231752578630122</c:v>
                </c:pt>
                <c:pt idx="1432">
                  <c:v>2.2240451584235235</c:v>
                </c:pt>
                <c:pt idx="1433">
                  <c:v>2.2249146611761867</c:v>
                </c:pt>
                <c:pt idx="1434">
                  <c:v>2.2257837664179934</c:v>
                </c:pt>
                <c:pt idx="1435">
                  <c:v>2.2266524744454905</c:v>
                </c:pt>
                <c:pt idx="1436">
                  <c:v>2.227520785554792</c:v>
                </c:pt>
                <c:pt idx="1437">
                  <c:v>2.2283887000415854</c:v>
                </c:pt>
                <c:pt idx="1438">
                  <c:v>2.2292562182011211</c:v>
                </c:pt>
                <c:pt idx="1439">
                  <c:v>2.2301233403282215</c:v>
                </c:pt>
                <c:pt idx="1440">
                  <c:v>2.2309900667172773</c:v>
                </c:pt>
                <c:pt idx="1441">
                  <c:v>2.2318563976622494</c:v>
                </c:pt>
                <c:pt idx="1442">
                  <c:v>2.2327223334566746</c:v>
                </c:pt>
                <c:pt idx="1443">
                  <c:v>2.2335878743936624</c:v>
                </c:pt>
                <c:pt idx="1444">
                  <c:v>2.2344530207658875</c:v>
                </c:pt>
                <c:pt idx="1445">
                  <c:v>2.23531777286561</c:v>
                </c:pt>
                <c:pt idx="1446">
                  <c:v>2.2361821309846617</c:v>
                </c:pt>
                <c:pt idx="1447">
                  <c:v>2.2370460954144535</c:v>
                </c:pt>
                <c:pt idx="1448">
                  <c:v>2.2379096664459666</c:v>
                </c:pt>
                <c:pt idx="1449">
                  <c:v>2.238772844369771</c:v>
                </c:pt>
                <c:pt idx="1450">
                  <c:v>2.2396356294760085</c:v>
                </c:pt>
                <c:pt idx="1451">
                  <c:v>2.2404980220544051</c:v>
                </c:pt>
                <c:pt idx="1452">
                  <c:v>2.2413600223942685</c:v>
                </c:pt>
                <c:pt idx="1453">
                  <c:v>2.2422216307844849</c:v>
                </c:pt>
                <c:pt idx="1454">
                  <c:v>2.2430828475135307</c:v>
                </c:pt>
                <c:pt idx="1455">
                  <c:v>2.2439436728694591</c:v>
                </c:pt>
                <c:pt idx="1456">
                  <c:v>2.2448041071399114</c:v>
                </c:pt>
                <c:pt idx="1457">
                  <c:v>2.2456641506121171</c:v>
                </c:pt>
                <c:pt idx="1458">
                  <c:v>2.2465238035728876</c:v>
                </c:pt>
                <c:pt idx="1459">
                  <c:v>2.2473830663086303</c:v>
                </c:pt>
                <c:pt idx="1460">
                  <c:v>2.2482419391053297</c:v>
                </c:pt>
                <c:pt idx="1461">
                  <c:v>2.249100422248568</c:v>
                </c:pt>
                <c:pt idx="1462">
                  <c:v>2.249958516023518</c:v>
                </c:pt>
                <c:pt idx="1463">
                  <c:v>2.250816220714944</c:v>
                </c:pt>
                <c:pt idx="1464">
                  <c:v>2.2516735366071985</c:v>
                </c:pt>
                <c:pt idx="1465">
                  <c:v>2.2525304639842276</c:v>
                </c:pt>
                <c:pt idx="1466">
                  <c:v>2.2533870031295797</c:v>
                </c:pt>
                <c:pt idx="1467">
                  <c:v>2.2542431543263857</c:v>
                </c:pt>
                <c:pt idx="1468">
                  <c:v>2.2550989178573784</c:v>
                </c:pt>
                <c:pt idx="1469">
                  <c:v>2.2559542940048938</c:v>
                </c:pt>
                <c:pt idx="1470">
                  <c:v>2.2568092830508539</c:v>
                </c:pt>
                <c:pt idx="1471">
                  <c:v>2.2576638852767883</c:v>
                </c:pt>
                <c:pt idx="1472">
                  <c:v>2.2585181009638182</c:v>
                </c:pt>
                <c:pt idx="1473">
                  <c:v>2.2593719303926751</c:v>
                </c:pt>
                <c:pt idx="1474">
                  <c:v>2.2602253738436811</c:v>
                </c:pt>
                <c:pt idx="1475">
                  <c:v>2.2610784315967636</c:v>
                </c:pt>
                <c:pt idx="1476">
                  <c:v>2.2619311039314609</c:v>
                </c:pt>
                <c:pt idx="1477">
                  <c:v>2.262783391126904</c:v>
                </c:pt>
                <c:pt idx="1478">
                  <c:v>2.2636352934618311</c:v>
                </c:pt>
                <c:pt idx="1479">
                  <c:v>2.2644868112145899</c:v>
                </c:pt>
                <c:pt idx="1480">
                  <c:v>2.2653379446631328</c:v>
                </c:pt>
                <c:pt idx="1481">
                  <c:v>2.2661886940850202</c:v>
                </c:pt>
                <c:pt idx="1482">
                  <c:v>2.2670390597574164</c:v>
                </c:pt>
                <c:pt idx="1483">
                  <c:v>2.2678890419570972</c:v>
                </c:pt>
                <c:pt idx="1484">
                  <c:v>2.2687386409604469</c:v>
                </c:pt>
                <c:pt idx="1485">
                  <c:v>2.2695878570434629</c:v>
                </c:pt>
                <c:pt idx="1486">
                  <c:v>2.2704366904817541</c:v>
                </c:pt>
                <c:pt idx="1487">
                  <c:v>2.2712851415505382</c:v>
                </c:pt>
                <c:pt idx="1488">
                  <c:v>2.2721332105246468</c:v>
                </c:pt>
                <c:pt idx="1489">
                  <c:v>2.2729808976785293</c:v>
                </c:pt>
                <c:pt idx="1490">
                  <c:v>2.2738282032862442</c:v>
                </c:pt>
                <c:pt idx="1491">
                  <c:v>2.2746751276214718</c:v>
                </c:pt>
                <c:pt idx="1492">
                  <c:v>2.2755216709575001</c:v>
                </c:pt>
                <c:pt idx="1493">
                  <c:v>2.276367833567241</c:v>
                </c:pt>
                <c:pt idx="1494">
                  <c:v>2.277213615723225</c:v>
                </c:pt>
                <c:pt idx="1495">
                  <c:v>2.2780590176975988</c:v>
                </c:pt>
                <c:pt idx="1496">
                  <c:v>2.2789040397621259</c:v>
                </c:pt>
                <c:pt idx="1497">
                  <c:v>2.2797486821881972</c:v>
                </c:pt>
                <c:pt idx="1498">
                  <c:v>2.2805929452468194</c:v>
                </c:pt>
                <c:pt idx="1499">
                  <c:v>2.2814368292086251</c:v>
                </c:pt>
                <c:pt idx="1500">
                  <c:v>2.2822803343438625</c:v>
                </c:pt>
                <c:pt idx="1501">
                  <c:v>2.2831234609224138</c:v>
                </c:pt>
                <c:pt idx="1502">
                  <c:v>2.2839662092137787</c:v>
                </c:pt>
                <c:pt idx="1503">
                  <c:v>2.2848085794870863</c:v>
                </c:pt>
                <c:pt idx="1504">
                  <c:v>2.285650572011086</c:v>
                </c:pt>
                <c:pt idx="1505">
                  <c:v>2.2864921870541597</c:v>
                </c:pt>
                <c:pt idx="1506">
                  <c:v>2.2873334248843129</c:v>
                </c:pt>
                <c:pt idx="1507">
                  <c:v>2.2881742857691827</c:v>
                </c:pt>
                <c:pt idx="1508">
                  <c:v>2.289014769976037</c:v>
                </c:pt>
                <c:pt idx="1509">
                  <c:v>2.2898548777717678</c:v>
                </c:pt>
                <c:pt idx="1510">
                  <c:v>2.2906946094229053</c:v>
                </c:pt>
                <c:pt idx="1511">
                  <c:v>2.2915339651955993</c:v>
                </c:pt>
                <c:pt idx="1512">
                  <c:v>2.2923729453556487</c:v>
                </c:pt>
                <c:pt idx="1513">
                  <c:v>2.2932115501684707</c:v>
                </c:pt>
                <c:pt idx="1514">
                  <c:v>2.2940497798991277</c:v>
                </c:pt>
                <c:pt idx="1515">
                  <c:v>2.2948876348123064</c:v>
                </c:pt>
                <c:pt idx="1516">
                  <c:v>2.2957251151723361</c:v>
                </c:pt>
                <c:pt idx="1517">
                  <c:v>2.2965622212431827</c:v>
                </c:pt>
                <c:pt idx="1518">
                  <c:v>2.2973989532884462</c:v>
                </c:pt>
                <c:pt idx="1519">
                  <c:v>2.2982353115713625</c:v>
                </c:pt>
                <c:pt idx="1520">
                  <c:v>2.299071296354811</c:v>
                </c:pt>
                <c:pt idx="1521">
                  <c:v>2.2999069079013053</c:v>
                </c:pt>
                <c:pt idx="1522">
                  <c:v>2.300742146473008</c:v>
                </c:pt>
                <c:pt idx="1523">
                  <c:v>2.3015770123317107</c:v>
                </c:pt>
                <c:pt idx="1524">
                  <c:v>2.3024115057388532</c:v>
                </c:pt>
                <c:pt idx="1525">
                  <c:v>2.3032456269555177</c:v>
                </c:pt>
                <c:pt idx="1526">
                  <c:v>2.3040793762424285</c:v>
                </c:pt>
                <c:pt idx="1527">
                  <c:v>2.3049127538599552</c:v>
                </c:pt>
                <c:pt idx="1528">
                  <c:v>2.3057457600681071</c:v>
                </c:pt>
                <c:pt idx="1529">
                  <c:v>2.3065783951265457</c:v>
                </c:pt>
                <c:pt idx="1530">
                  <c:v>2.307410659294574</c:v>
                </c:pt>
                <c:pt idx="1531">
                  <c:v>2.308242552831139</c:v>
                </c:pt>
                <c:pt idx="1532">
                  <c:v>2.3090740759948454</c:v>
                </c:pt>
                <c:pt idx="1533">
                  <c:v>2.3099052290439355</c:v>
                </c:pt>
                <c:pt idx="1534">
                  <c:v>2.3107360122363083</c:v>
                </c:pt>
                <c:pt idx="1535">
                  <c:v>2.3115664258295054</c:v>
                </c:pt>
                <c:pt idx="1536">
                  <c:v>2.3123964700807278</c:v>
                </c:pt>
                <c:pt idx="1537">
                  <c:v>2.3132261452468184</c:v>
                </c:pt>
                <c:pt idx="1538">
                  <c:v>2.3140554515842768</c:v>
                </c:pt>
                <c:pt idx="1539">
                  <c:v>2.3148843893492579</c:v>
                </c:pt>
                <c:pt idx="1540">
                  <c:v>2.3157129587975596</c:v>
                </c:pt>
                <c:pt idx="1541">
                  <c:v>2.31654116018465</c:v>
                </c:pt>
                <c:pt idx="1542">
                  <c:v>2.3173689937656397</c:v>
                </c:pt>
                <c:pt idx="1543">
                  <c:v>2.318196459795296</c:v>
                </c:pt>
                <c:pt idx="1544">
                  <c:v>2.3190235585280465</c:v>
                </c:pt>
                <c:pt idx="1545">
                  <c:v>2.3198502902179756</c:v>
                </c:pt>
                <c:pt idx="1546">
                  <c:v>2.3206766551188185</c:v>
                </c:pt>
                <c:pt idx="1547">
                  <c:v>2.3215026534839787</c:v>
                </c:pt>
                <c:pt idx="1548">
                  <c:v>2.3223282855665124</c:v>
                </c:pt>
                <c:pt idx="1549">
                  <c:v>2.3231535516191411</c:v>
                </c:pt>
                <c:pt idx="1550">
                  <c:v>2.3239784518942344</c:v>
                </c:pt>
                <c:pt idx="1551">
                  <c:v>2.3248029866438382</c:v>
                </c:pt>
                <c:pt idx="1552">
                  <c:v>2.3256271561196544</c:v>
                </c:pt>
                <c:pt idx="1553">
                  <c:v>2.3264509605730415</c:v>
                </c:pt>
                <c:pt idx="1554">
                  <c:v>2.3272744002550279</c:v>
                </c:pt>
                <c:pt idx="1555">
                  <c:v>2.3280974754163077</c:v>
                </c:pt>
                <c:pt idx="1556">
                  <c:v>2.3289201863072333</c:v>
                </c:pt>
                <c:pt idx="1557">
                  <c:v>2.3297425331778285</c:v>
                </c:pt>
                <c:pt idx="1558">
                  <c:v>2.3305645162777773</c:v>
                </c:pt>
                <c:pt idx="1559">
                  <c:v>2.3313861358564347</c:v>
                </c:pt>
                <c:pt idx="1560">
                  <c:v>2.3322073921628217</c:v>
                </c:pt>
                <c:pt idx="1561">
                  <c:v>2.3330282854456303</c:v>
                </c:pt>
                <c:pt idx="1562">
                  <c:v>2.3338488159532114</c:v>
                </c:pt>
                <c:pt idx="1563">
                  <c:v>2.3346689839335992</c:v>
                </c:pt>
                <c:pt idx="1564">
                  <c:v>2.3354887896344856</c:v>
                </c:pt>
                <c:pt idx="1565">
                  <c:v>2.3363082333032446</c:v>
                </c:pt>
                <c:pt idx="1566">
                  <c:v>2.3371273151869114</c:v>
                </c:pt>
                <c:pt idx="1567">
                  <c:v>2.3379460355321999</c:v>
                </c:pt>
                <c:pt idx="1568">
                  <c:v>2.3387643945854948</c:v>
                </c:pt>
                <c:pt idx="1569">
                  <c:v>2.3395823925928507</c:v>
                </c:pt>
                <c:pt idx="1570">
                  <c:v>2.3404000298000045</c:v>
                </c:pt>
                <c:pt idx="1571">
                  <c:v>2.3412173064523625</c:v>
                </c:pt>
                <c:pt idx="1572">
                  <c:v>2.342034222795002</c:v>
                </c:pt>
                <c:pt idx="1573">
                  <c:v>2.3428507790726876</c:v>
                </c:pt>
                <c:pt idx="1574">
                  <c:v>2.3436669755298536</c:v>
                </c:pt>
                <c:pt idx="1575">
                  <c:v>2.3444828124106096</c:v>
                </c:pt>
                <c:pt idx="1576">
                  <c:v>2.3452982899587469</c:v>
                </c:pt>
                <c:pt idx="1577">
                  <c:v>2.3461134084177382</c:v>
                </c:pt>
                <c:pt idx="1578">
                  <c:v>2.346928168030729</c:v>
                </c:pt>
                <c:pt idx="1579">
                  <c:v>2.3477425690405505</c:v>
                </c:pt>
                <c:pt idx="1580">
                  <c:v>2.3485566116897125</c:v>
                </c:pt>
                <c:pt idx="1581">
                  <c:v>2.3493702962204033</c:v>
                </c:pt>
                <c:pt idx="1582">
                  <c:v>2.3501836228744968</c:v>
                </c:pt>
                <c:pt idx="1583">
                  <c:v>2.3509965918935518</c:v>
                </c:pt>
                <c:pt idx="1584">
                  <c:v>2.3518092035188007</c:v>
                </c:pt>
                <c:pt idx="1585">
                  <c:v>2.3526214579911704</c:v>
                </c:pt>
                <c:pt idx="1586">
                  <c:v>2.3534333555512679</c:v>
                </c:pt>
                <c:pt idx="1587">
                  <c:v>2.3542448964393832</c:v>
                </c:pt>
                <c:pt idx="1588">
                  <c:v>2.3550560808954972</c:v>
                </c:pt>
                <c:pt idx="1589">
                  <c:v>2.3558669091592739</c:v>
                </c:pt>
                <c:pt idx="1590">
                  <c:v>2.3566773814700608</c:v>
                </c:pt>
                <c:pt idx="1591">
                  <c:v>2.3574874980669018</c:v>
                </c:pt>
                <c:pt idx="1592">
                  <c:v>2.3582972591885243</c:v>
                </c:pt>
                <c:pt idx="1593">
                  <c:v>2.359106665073341</c:v>
                </c:pt>
                <c:pt idx="1594">
                  <c:v>2.3599157159594601</c:v>
                </c:pt>
                <c:pt idx="1595">
                  <c:v>2.3607244120846818</c:v>
                </c:pt>
                <c:pt idx="1596">
                  <c:v>2.3615327536864843</c:v>
                </c:pt>
                <c:pt idx="1597">
                  <c:v>2.3623407410020532</c:v>
                </c:pt>
                <c:pt idx="1598">
                  <c:v>2.3631483742682575</c:v>
                </c:pt>
                <c:pt idx="1599">
                  <c:v>2.3639556537216588</c:v>
                </c:pt>
                <c:pt idx="1600">
                  <c:v>2.3647625795985121</c:v>
                </c:pt>
                <c:pt idx="1601">
                  <c:v>2.3655691521347708</c:v>
                </c:pt>
                <c:pt idx="1602">
                  <c:v>2.3663753715660798</c:v>
                </c:pt>
                <c:pt idx="1603">
                  <c:v>2.3671812381277739</c:v>
                </c:pt>
                <c:pt idx="1604">
                  <c:v>2.3679867520548932</c:v>
                </c:pt>
                <c:pt idx="1605">
                  <c:v>2.3687919135821667</c:v>
                </c:pt>
                <c:pt idx="1606">
                  <c:v>2.3695967229440265</c:v>
                </c:pt>
                <c:pt idx="1607">
                  <c:v>2.370401180374595</c:v>
                </c:pt>
                <c:pt idx="1608">
                  <c:v>2.3712052861076995</c:v>
                </c:pt>
                <c:pt idx="1609">
                  <c:v>2.3720090403768634</c:v>
                </c:pt>
                <c:pt idx="1610">
                  <c:v>2.3728124434153046</c:v>
                </c:pt>
                <c:pt idx="1611">
                  <c:v>2.3736154954559492</c:v>
                </c:pt>
                <c:pt idx="1612">
                  <c:v>2.3744181967314177</c:v>
                </c:pt>
                <c:pt idx="1613">
                  <c:v>2.3752205474740347</c:v>
                </c:pt>
                <c:pt idx="1614">
                  <c:v>2.3760225479158259</c:v>
                </c:pt>
                <c:pt idx="1615">
                  <c:v>2.3768241982885212</c:v>
                </c:pt>
                <c:pt idx="1616">
                  <c:v>2.3776254988235443</c:v>
                </c:pt>
                <c:pt idx="1617">
                  <c:v>2.3784264497520384</c:v>
                </c:pt>
                <c:pt idx="1618">
                  <c:v>2.3792270513048321</c:v>
                </c:pt>
                <c:pt idx="1619">
                  <c:v>2.3800273037124757</c:v>
                </c:pt>
                <c:pt idx="1620">
                  <c:v>2.3808272072052143</c:v>
                </c:pt>
                <c:pt idx="1621">
                  <c:v>2.3816267620129996</c:v>
                </c:pt>
                <c:pt idx="1622">
                  <c:v>2.3824259683654927</c:v>
                </c:pt>
                <c:pt idx="1623">
                  <c:v>2.3832248264920644</c:v>
                </c:pt>
                <c:pt idx="1624">
                  <c:v>2.3840233366217838</c:v>
                </c:pt>
                <c:pt idx="1625">
                  <c:v>2.3848214989834378</c:v>
                </c:pt>
                <c:pt idx="1626">
                  <c:v>2.3856193138055097</c:v>
                </c:pt>
                <c:pt idx="1627">
                  <c:v>2.38641678131621</c:v>
                </c:pt>
                <c:pt idx="1628">
                  <c:v>2.3872139017434413</c:v>
                </c:pt>
                <c:pt idx="1629">
                  <c:v>2.3880106753148289</c:v>
                </c:pt>
                <c:pt idx="1630">
                  <c:v>2.3888071022577022</c:v>
                </c:pt>
                <c:pt idx="1631">
                  <c:v>2.3896031827991022</c:v>
                </c:pt>
                <c:pt idx="1632">
                  <c:v>2.3903989171657867</c:v>
                </c:pt>
                <c:pt idx="1633">
                  <c:v>2.3911943055842246</c:v>
                </c:pt>
                <c:pt idx="1634">
                  <c:v>2.3919893482805912</c:v>
                </c:pt>
                <c:pt idx="1635">
                  <c:v>2.3927840454807865</c:v>
                </c:pt>
                <c:pt idx="1636">
                  <c:v>2.393578397410415</c:v>
                </c:pt>
                <c:pt idx="1637">
                  <c:v>2.3943724042948058</c:v>
                </c:pt>
                <c:pt idx="1638">
                  <c:v>2.3951660663589931</c:v>
                </c:pt>
                <c:pt idx="1639">
                  <c:v>2.3959593838277327</c:v>
                </c:pt>
                <c:pt idx="1640">
                  <c:v>2.3967523569254978</c:v>
                </c:pt>
                <c:pt idx="1641">
                  <c:v>2.3975449858764795</c:v>
                </c:pt>
                <c:pt idx="1642">
                  <c:v>2.3983372709045776</c:v>
                </c:pt>
                <c:pt idx="1643">
                  <c:v>2.3991292122334205</c:v>
                </c:pt>
                <c:pt idx="1644">
                  <c:v>2.3999208100863485</c:v>
                </c:pt>
                <c:pt idx="1645">
                  <c:v>2.4007120646864299</c:v>
                </c:pt>
                <c:pt idx="1646">
                  <c:v>2.401502976256443</c:v>
                </c:pt>
                <c:pt idx="1647">
                  <c:v>2.4022935450188885</c:v>
                </c:pt>
                <c:pt idx="1648">
                  <c:v>2.4030837711959938</c:v>
                </c:pt>
                <c:pt idx="1649">
                  <c:v>2.4038736550096989</c:v>
                </c:pt>
                <c:pt idx="1650">
                  <c:v>2.4046631966816774</c:v>
                </c:pt>
                <c:pt idx="1651">
                  <c:v>2.4054523964333145</c:v>
                </c:pt>
                <c:pt idx="1652">
                  <c:v>2.4062412544857201</c:v>
                </c:pt>
                <c:pt idx="1653">
                  <c:v>2.4070297710597344</c:v>
                </c:pt>
                <c:pt idx="1654">
                  <c:v>2.4078179463759186</c:v>
                </c:pt>
                <c:pt idx="1655">
                  <c:v>2.4086057806545522</c:v>
                </c:pt>
                <c:pt idx="1656">
                  <c:v>2.4093932741156485</c:v>
                </c:pt>
                <c:pt idx="1657">
                  <c:v>2.4101804269789424</c:v>
                </c:pt>
                <c:pt idx="1658">
                  <c:v>2.4109672394638935</c:v>
                </c:pt>
                <c:pt idx="1659">
                  <c:v>2.4117537117896957</c:v>
                </c:pt>
                <c:pt idx="1660">
                  <c:v>2.412539844175257</c:v>
                </c:pt>
                <c:pt idx="1661">
                  <c:v>2.4133256368392257</c:v>
                </c:pt>
                <c:pt idx="1662">
                  <c:v>2.4141110899999774</c:v>
                </c:pt>
                <c:pt idx="1663">
                  <c:v>2.4148962038756032</c:v>
                </c:pt>
                <c:pt idx="1664">
                  <c:v>2.4156809786839433</c:v>
                </c:pt>
                <c:pt idx="1665">
                  <c:v>2.4164654146425528</c:v>
                </c:pt>
                <c:pt idx="1666">
                  <c:v>2.417249511968719</c:v>
                </c:pt>
                <c:pt idx="1667">
                  <c:v>2.418033270879469</c:v>
                </c:pt>
                <c:pt idx="1668">
                  <c:v>2.4188166915915503</c:v>
                </c:pt>
                <c:pt idx="1669">
                  <c:v>2.4195997743214508</c:v>
                </c:pt>
                <c:pt idx="1670">
                  <c:v>2.4203825192853894</c:v>
                </c:pt>
                <c:pt idx="1671">
                  <c:v>2.4211649266993081</c:v>
                </c:pt>
                <c:pt idx="1672">
                  <c:v>2.4219469967789005</c:v>
                </c:pt>
                <c:pt idx="1673">
                  <c:v>2.4227287297395796</c:v>
                </c:pt>
                <c:pt idx="1674">
                  <c:v>2.4235101257964931</c:v>
                </c:pt>
                <c:pt idx="1675">
                  <c:v>2.4242911851645346</c:v>
                </c:pt>
                <c:pt idx="1676">
                  <c:v>2.4250719080583232</c:v>
                </c:pt>
                <c:pt idx="1677">
                  <c:v>2.4258522946922185</c:v>
                </c:pt>
                <c:pt idx="1678">
                  <c:v>2.4266323452803125</c:v>
                </c:pt>
                <c:pt idx="1679">
                  <c:v>2.4274120600364411</c:v>
                </c:pt>
                <c:pt idx="1680">
                  <c:v>2.4281914391741712</c:v>
                </c:pt>
                <c:pt idx="1681">
                  <c:v>2.4289704829068111</c:v>
                </c:pt>
                <c:pt idx="1682">
                  <c:v>2.4297491914474052</c:v>
                </c:pt>
                <c:pt idx="1683">
                  <c:v>2.430527565008739</c:v>
                </c:pt>
                <c:pt idx="1684">
                  <c:v>2.4313056038033389</c:v>
                </c:pt>
                <c:pt idx="1685">
                  <c:v>2.4320833080434672</c:v>
                </c:pt>
                <c:pt idx="1686">
                  <c:v>2.4328606779411253</c:v>
                </c:pt>
                <c:pt idx="1687">
                  <c:v>2.4336377137080669</c:v>
                </c:pt>
                <c:pt idx="1688">
                  <c:v>2.4344144155557732</c:v>
                </c:pt>
                <c:pt idx="1689">
                  <c:v>2.435190783695472</c:v>
                </c:pt>
                <c:pt idx="1690">
                  <c:v>2.4359668183381396</c:v>
                </c:pt>
                <c:pt idx="1691">
                  <c:v>2.4367425196944859</c:v>
                </c:pt>
                <c:pt idx="1692">
                  <c:v>2.4375178879749715</c:v>
                </c:pt>
                <c:pt idx="1693">
                  <c:v>2.438292923389795</c:v>
                </c:pt>
                <c:pt idx="1694">
                  <c:v>2.4390676261489066</c:v>
                </c:pt>
                <c:pt idx="1695">
                  <c:v>2.4398419964619937</c:v>
                </c:pt>
                <c:pt idx="1696">
                  <c:v>2.4406160345384929</c:v>
                </c:pt>
                <c:pt idx="1697">
                  <c:v>2.441389740587586</c:v>
                </c:pt>
                <c:pt idx="1698">
                  <c:v>2.4421631148182015</c:v>
                </c:pt>
                <c:pt idx="1699">
                  <c:v>2.4429361574390138</c:v>
                </c:pt>
                <c:pt idx="1700">
                  <c:v>2.4437088686584452</c:v>
                </c:pt>
                <c:pt idx="1701">
                  <c:v>2.4444812486846641</c:v>
                </c:pt>
                <c:pt idx="1702">
                  <c:v>2.4452532977255879</c:v>
                </c:pt>
                <c:pt idx="1703">
                  <c:v>2.4460250159888859</c:v>
                </c:pt>
                <c:pt idx="1704">
                  <c:v>2.4467964036819727</c:v>
                </c:pt>
                <c:pt idx="1705">
                  <c:v>2.4475674610120124</c:v>
                </c:pt>
                <c:pt idx="1706">
                  <c:v>2.4483381881859199</c:v>
                </c:pt>
                <c:pt idx="1707">
                  <c:v>2.4491085854103618</c:v>
                </c:pt>
                <c:pt idx="1708">
                  <c:v>2.4498786528917522</c:v>
                </c:pt>
                <c:pt idx="1709">
                  <c:v>2.4506483908362631</c:v>
                </c:pt>
                <c:pt idx="1710">
                  <c:v>2.4514177994498083</c:v>
                </c:pt>
                <c:pt idx="1711">
                  <c:v>2.4521868789380674</c:v>
                </c:pt>
                <c:pt idx="1712">
                  <c:v>2.4529556295064601</c:v>
                </c:pt>
                <c:pt idx="1713">
                  <c:v>2.4537240513601679</c:v>
                </c:pt>
                <c:pt idx="1714">
                  <c:v>2.4544921447041217</c:v>
                </c:pt>
                <c:pt idx="1715">
                  <c:v>2.4552599097430043</c:v>
                </c:pt>
                <c:pt idx="1716">
                  <c:v>2.4560273466812594</c:v>
                </c:pt>
                <c:pt idx="1717">
                  <c:v>2.4567944557230827</c:v>
                </c:pt>
                <c:pt idx="1718">
                  <c:v>2.4575612370724271</c:v>
                </c:pt>
                <c:pt idx="1719">
                  <c:v>2.458327690932999</c:v>
                </c:pt>
                <c:pt idx="1720">
                  <c:v>2.4590938175082591</c:v>
                </c:pt>
                <c:pt idx="1721">
                  <c:v>2.4598596170014333</c:v>
                </c:pt>
                <c:pt idx="1722">
                  <c:v>2.460625089615494</c:v>
                </c:pt>
                <c:pt idx="1723">
                  <c:v>2.4613902355531829</c:v>
                </c:pt>
                <c:pt idx="1724">
                  <c:v>2.4621550550169924</c:v>
                </c:pt>
                <c:pt idx="1725">
                  <c:v>2.4629195482091695</c:v>
                </c:pt>
                <c:pt idx="1726">
                  <c:v>2.4636837153317375</c:v>
                </c:pt>
                <c:pt idx="1727">
                  <c:v>2.4644475565864563</c:v>
                </c:pt>
                <c:pt idx="1728">
                  <c:v>2.4652110721748666</c:v>
                </c:pt>
                <c:pt idx="1729">
                  <c:v>2.4659742622982526</c:v>
                </c:pt>
                <c:pt idx="1730">
                  <c:v>2.4667371271576721</c:v>
                </c:pt>
                <c:pt idx="1731">
                  <c:v>2.467499666953938</c:v>
                </c:pt>
                <c:pt idx="1732">
                  <c:v>2.4682618818876265</c:v>
                </c:pt>
                <c:pt idx="1733">
                  <c:v>2.4690237721590793</c:v>
                </c:pt>
                <c:pt idx="1734">
                  <c:v>2.4697853379683892</c:v>
                </c:pt>
                <c:pt idx="1735">
                  <c:v>2.4705465795154296</c:v>
                </c:pt>
                <c:pt idx="1736">
                  <c:v>2.4713074969998181</c:v>
                </c:pt>
                <c:pt idx="1737">
                  <c:v>2.472068090620954</c:v>
                </c:pt>
                <c:pt idx="1738">
                  <c:v>2.4728283605779882</c:v>
                </c:pt>
                <c:pt idx="1739">
                  <c:v>2.4735883070698454</c:v>
                </c:pt>
                <c:pt idx="1740">
                  <c:v>2.4743479302952096</c:v>
                </c:pt>
                <c:pt idx="1741">
                  <c:v>2.4751072304525303</c:v>
                </c:pt>
                <c:pt idx="1742">
                  <c:v>2.4758662077400277</c:v>
                </c:pt>
                <c:pt idx="1743">
                  <c:v>2.4766248623556861</c:v>
                </c:pt>
                <c:pt idx="1744">
                  <c:v>2.4773831944972566</c:v>
                </c:pt>
                <c:pt idx="1745">
                  <c:v>2.478141204362255</c:v>
                </c:pt>
                <c:pt idx="1746">
                  <c:v>2.4788988921479689</c:v>
                </c:pt>
                <c:pt idx="1747">
                  <c:v>2.4796562580514561</c:v>
                </c:pt>
                <c:pt idx="1748">
                  <c:v>2.4804133022695356</c:v>
                </c:pt>
                <c:pt idx="1749">
                  <c:v>2.481170024998804</c:v>
                </c:pt>
                <c:pt idx="1750">
                  <c:v>2.4819264264356176</c:v>
                </c:pt>
                <c:pt idx="1751">
                  <c:v>2.4826825067761118</c:v>
                </c:pt>
                <c:pt idx="1752">
                  <c:v>2.4834382662161842</c:v>
                </c:pt>
                <c:pt idx="1753">
                  <c:v>2.4841937049515148</c:v>
                </c:pt>
                <c:pt idx="1754">
                  <c:v>2.4849488231775427</c:v>
                </c:pt>
                <c:pt idx="1755">
                  <c:v>2.4857036210894825</c:v>
                </c:pt>
                <c:pt idx="1756">
                  <c:v>2.4864580988823244</c:v>
                </c:pt>
                <c:pt idx="1757">
                  <c:v>2.4872122567508259</c:v>
                </c:pt>
                <c:pt idx="1758">
                  <c:v>2.4879660948895208</c:v>
                </c:pt>
                <c:pt idx="1759">
                  <c:v>2.4887196134927114</c:v>
                </c:pt>
                <c:pt idx="1760">
                  <c:v>2.4894728127544861</c:v>
                </c:pt>
                <c:pt idx="1761">
                  <c:v>2.4902256928686888</c:v>
                </c:pt>
                <c:pt idx="1762">
                  <c:v>2.4909782540289527</c:v>
                </c:pt>
                <c:pt idx="1763">
                  <c:v>2.4917304964286804</c:v>
                </c:pt>
                <c:pt idx="1764">
                  <c:v>2.4924824202610454</c:v>
                </c:pt>
                <c:pt idx="1765">
                  <c:v>2.4932340257190035</c:v>
                </c:pt>
                <c:pt idx="1766">
                  <c:v>2.4939853129952883</c:v>
                </c:pt>
                <c:pt idx="1767">
                  <c:v>2.4947362822824051</c:v>
                </c:pt>
                <c:pt idx="1768">
                  <c:v>2.4954869337726326</c:v>
                </c:pt>
                <c:pt idx="1769">
                  <c:v>2.4962372676580302</c:v>
                </c:pt>
                <c:pt idx="1770">
                  <c:v>2.496987284130443</c:v>
                </c:pt>
                <c:pt idx="1771">
                  <c:v>2.4977369833814813</c:v>
                </c:pt>
                <c:pt idx="1772">
                  <c:v>2.4984863656025444</c:v>
                </c:pt>
                <c:pt idx="1773">
                  <c:v>2.4992354309847968</c:v>
                </c:pt>
                <c:pt idx="1774">
                  <c:v>2.4999841797192013</c:v>
                </c:pt>
                <c:pt idx="1775">
                  <c:v>2.5007326119964857</c:v>
                </c:pt>
                <c:pt idx="1776">
                  <c:v>2.5014807280071603</c:v>
                </c:pt>
                <c:pt idx="1777">
                  <c:v>2.5022285279415195</c:v>
                </c:pt>
                <c:pt idx="1778">
                  <c:v>2.5029760119896407</c:v>
                </c:pt>
                <c:pt idx="1779">
                  <c:v>2.5037231803413729</c:v>
                </c:pt>
                <c:pt idx="1780">
                  <c:v>2.5044700331863541</c:v>
                </c:pt>
                <c:pt idx="1781">
                  <c:v>2.5052165707140062</c:v>
                </c:pt>
                <c:pt idx="1782">
                  <c:v>2.5059627931135249</c:v>
                </c:pt>
                <c:pt idx="1783">
                  <c:v>2.5067087005738946</c:v>
                </c:pt>
                <c:pt idx="1784">
                  <c:v>2.5074542932838848</c:v>
                </c:pt>
                <c:pt idx="1785">
                  <c:v>2.508199571432046</c:v>
                </c:pt>
                <c:pt idx="1786">
                  <c:v>2.5089445352067092</c:v>
                </c:pt>
                <c:pt idx="1787">
                  <c:v>2.5096891847959966</c:v>
                </c:pt>
                <c:pt idx="1788">
                  <c:v>2.510433520387807</c:v>
                </c:pt>
                <c:pt idx="1789">
                  <c:v>2.5111775421698321</c:v>
                </c:pt>
                <c:pt idx="1790">
                  <c:v>2.5119212503295425</c:v>
                </c:pt>
                <c:pt idx="1791">
                  <c:v>2.5126646450542016</c:v>
                </c:pt>
                <c:pt idx="1792">
                  <c:v>2.5134077265308554</c:v>
                </c:pt>
                <c:pt idx="1793">
                  <c:v>2.5141504949463318</c:v>
                </c:pt>
                <c:pt idx="1794">
                  <c:v>2.5148929504872508</c:v>
                </c:pt>
                <c:pt idx="1795">
                  <c:v>2.5156350933400264</c:v>
                </c:pt>
                <c:pt idx="1796">
                  <c:v>2.5163769236908409</c:v>
                </c:pt>
                <c:pt idx="1797">
                  <c:v>2.5171184417256867</c:v>
                </c:pt>
                <c:pt idx="1798">
                  <c:v>2.5178596476303374</c:v>
                </c:pt>
                <c:pt idx="1799">
                  <c:v>2.5186005415903407</c:v>
                </c:pt>
                <c:pt idx="1800">
                  <c:v>2.5193411237910541</c:v>
                </c:pt>
                <c:pt idx="1801">
                  <c:v>2.5200813944176144</c:v>
                </c:pt>
                <c:pt idx="1802">
                  <c:v>2.5208213536549531</c:v>
                </c:pt>
                <c:pt idx="1803">
                  <c:v>2.5215610016877843</c:v>
                </c:pt>
                <c:pt idx="1804">
                  <c:v>2.5223003387006195</c:v>
                </c:pt>
                <c:pt idx="1805">
                  <c:v>2.5230393648777611</c:v>
                </c:pt>
                <c:pt idx="1806">
                  <c:v>2.523778080403301</c:v>
                </c:pt>
                <c:pt idx="1807">
                  <c:v>2.5245164854611217</c:v>
                </c:pt>
                <c:pt idx="1808">
                  <c:v>2.5252545802349013</c:v>
                </c:pt>
                <c:pt idx="1809">
                  <c:v>2.5259923649081069</c:v>
                </c:pt>
                <c:pt idx="1810">
                  <c:v>2.5267298396640006</c:v>
                </c:pt>
                <c:pt idx="1811">
                  <c:v>2.5274670046856391</c:v>
                </c:pt>
                <c:pt idx="1812">
                  <c:v>2.528203860155871</c:v>
                </c:pt>
                <c:pt idx="1813">
                  <c:v>2.5289404062573309</c:v>
                </c:pt>
                <c:pt idx="1814">
                  <c:v>2.5296766431724671</c:v>
                </c:pt>
                <c:pt idx="1815">
                  <c:v>2.5304125710835055</c:v>
                </c:pt>
                <c:pt idx="1816">
                  <c:v>2.5311481901724737</c:v>
                </c:pt>
                <c:pt idx="1817">
                  <c:v>2.5318835006211908</c:v>
                </c:pt>
                <c:pt idx="1818">
                  <c:v>2.5326185026112822</c:v>
                </c:pt>
                <c:pt idx="1819">
                  <c:v>2.5333531963241529</c:v>
                </c:pt>
                <c:pt idx="1820">
                  <c:v>2.534087581941018</c:v>
                </c:pt>
                <c:pt idx="1821">
                  <c:v>2.5348216596428839</c:v>
                </c:pt>
                <c:pt idx="1822">
                  <c:v>2.5355554296105556</c:v>
                </c:pt>
                <c:pt idx="1823">
                  <c:v>2.5362888920246385</c:v>
                </c:pt>
                <c:pt idx="1824">
                  <c:v>2.5370220470655256</c:v>
                </c:pt>
                <c:pt idx="1825">
                  <c:v>2.5377548949134199</c:v>
                </c:pt>
                <c:pt idx="1826">
                  <c:v>2.5384874357483183</c:v>
                </c:pt>
                <c:pt idx="1827">
                  <c:v>2.5392196697500111</c:v>
                </c:pt>
                <c:pt idx="1828">
                  <c:v>2.5399515970980993</c:v>
                </c:pt>
                <c:pt idx="1829">
                  <c:v>2.5406832179719796</c:v>
                </c:pt>
                <c:pt idx="1830">
                  <c:v>2.5414145325508399</c:v>
                </c:pt>
                <c:pt idx="1831">
                  <c:v>2.5421455410136784</c:v>
                </c:pt>
                <c:pt idx="1832">
                  <c:v>2.5428762435392902</c:v>
                </c:pt>
                <c:pt idx="1833">
                  <c:v>2.5436066403062689</c:v>
                </c:pt>
                <c:pt idx="1834">
                  <c:v>2.5443367314930216</c:v>
                </c:pt>
                <c:pt idx="1835">
                  <c:v>2.5450665172777445</c:v>
                </c:pt>
                <c:pt idx="1836">
                  <c:v>2.5457959978384337</c:v>
                </c:pt>
                <c:pt idx="1837">
                  <c:v>2.5465251733528986</c:v>
                </c:pt>
                <c:pt idx="1838">
                  <c:v>2.5472540439987457</c:v>
                </c:pt>
                <c:pt idx="1839">
                  <c:v>2.5479826099533858</c:v>
                </c:pt>
                <c:pt idx="1840">
                  <c:v>2.5487108713940323</c:v>
                </c:pt>
                <c:pt idx="1841">
                  <c:v>2.5494388284976992</c:v>
                </c:pt>
                <c:pt idx="1842">
                  <c:v>2.5501664814412113</c:v>
                </c:pt>
                <c:pt idx="1843">
                  <c:v>2.5508938304011957</c:v>
                </c:pt>
                <c:pt idx="1844">
                  <c:v>2.5516208755540815</c:v>
                </c:pt>
                <c:pt idx="1845">
                  <c:v>2.5523476170761019</c:v>
                </c:pt>
                <c:pt idx="1846">
                  <c:v>2.5530740551433024</c:v>
                </c:pt>
                <c:pt idx="1847">
                  <c:v>2.5538001899315255</c:v>
                </c:pt>
                <c:pt idx="1848">
                  <c:v>2.5545260216164292</c:v>
                </c:pt>
                <c:pt idx="1849">
                  <c:v>2.5552515503734701</c:v>
                </c:pt>
                <c:pt idx="1850">
                  <c:v>2.5559767763779146</c:v>
                </c:pt>
                <c:pt idx="1851">
                  <c:v>2.5567016998048375</c:v>
                </c:pt>
                <c:pt idx="1852">
                  <c:v>2.5574263208291184</c:v>
                </c:pt>
                <c:pt idx="1853">
                  <c:v>2.5581506396254459</c:v>
                </c:pt>
                <c:pt idx="1854">
                  <c:v>2.5588746563683169</c:v>
                </c:pt>
                <c:pt idx="1855">
                  <c:v>2.5595983712320383</c:v>
                </c:pt>
                <c:pt idx="1856">
                  <c:v>2.5603217843907204</c:v>
                </c:pt>
                <c:pt idx="1857">
                  <c:v>2.5610448960182892</c:v>
                </c:pt>
                <c:pt idx="1858">
                  <c:v>2.5617677062884781</c:v>
                </c:pt>
                <c:pt idx="1859">
                  <c:v>2.562490215374825</c:v>
                </c:pt>
                <c:pt idx="1860">
                  <c:v>2.5632124234506812</c:v>
                </c:pt>
                <c:pt idx="1861">
                  <c:v>2.5639343306892135</c:v>
                </c:pt>
                <c:pt idx="1862">
                  <c:v>2.5646559372633981</c:v>
                </c:pt>
                <c:pt idx="1863">
                  <c:v>2.5653772433460102</c:v>
                </c:pt>
                <c:pt idx="1864">
                  <c:v>2.5660982491096487</c:v>
                </c:pt>
                <c:pt idx="1865">
                  <c:v>2.5668189547267231</c:v>
                </c:pt>
                <c:pt idx="1866">
                  <c:v>2.5675393603694534</c:v>
                </c:pt>
                <c:pt idx="1867">
                  <c:v>2.5682594662098688</c:v>
                </c:pt>
                <c:pt idx="1868">
                  <c:v>2.5689792724198144</c:v>
                </c:pt>
                <c:pt idx="1869">
                  <c:v>2.5696987791709431</c:v>
                </c:pt>
                <c:pt idx="1870">
                  <c:v>2.5704179866347316</c:v>
                </c:pt>
                <c:pt idx="1871">
                  <c:v>2.5711368949824571</c:v>
                </c:pt>
                <c:pt idx="1872">
                  <c:v>2.5718555043852227</c:v>
                </c:pt>
                <c:pt idx="1873">
                  <c:v>2.572573815013937</c:v>
                </c:pt>
                <c:pt idx="1874">
                  <c:v>2.573291827039327</c:v>
                </c:pt>
                <c:pt idx="1875">
                  <c:v>2.5740095406319377</c:v>
                </c:pt>
                <c:pt idx="1876">
                  <c:v>2.5747269559621202</c:v>
                </c:pt>
                <c:pt idx="1877">
                  <c:v>2.5754440732000461</c:v>
                </c:pt>
                <c:pt idx="1878">
                  <c:v>2.5761608925157091</c:v>
                </c:pt>
                <c:pt idx="1879">
                  <c:v>2.5768774140789059</c:v>
                </c:pt>
                <c:pt idx="1880">
                  <c:v>2.5775936380592621</c:v>
                </c:pt>
                <c:pt idx="1881">
                  <c:v>2.5783095646262111</c:v>
                </c:pt>
                <c:pt idx="1882">
                  <c:v>2.5790251939490059</c:v>
                </c:pt>
                <c:pt idx="1883">
                  <c:v>2.5797405261967183</c:v>
                </c:pt>
                <c:pt idx="1884">
                  <c:v>2.5804555615382383</c:v>
                </c:pt>
                <c:pt idx="1885">
                  <c:v>2.5811703001422703</c:v>
                </c:pt>
                <c:pt idx="1886">
                  <c:v>2.5818847421773365</c:v>
                </c:pt>
                <c:pt idx="1887">
                  <c:v>2.5825988878117871</c:v>
                </c:pt>
                <c:pt idx="1888">
                  <c:v>2.5833127372137827</c:v>
                </c:pt>
                <c:pt idx="1889">
                  <c:v>2.584026290551301</c:v>
                </c:pt>
                <c:pt idx="1890">
                  <c:v>2.5847395479921396</c:v>
                </c:pt>
                <c:pt idx="1891">
                  <c:v>2.5854525097039254</c:v>
                </c:pt>
                <c:pt idx="1892">
                  <c:v>2.5861651758540964</c:v>
                </c:pt>
                <c:pt idx="1893">
                  <c:v>2.5868775466099163</c:v>
                </c:pt>
                <c:pt idx="1894">
                  <c:v>2.5875896221384607</c:v>
                </c:pt>
                <c:pt idx="1895">
                  <c:v>2.588301402606636</c:v>
                </c:pt>
                <c:pt idx="1896">
                  <c:v>2.5890128881811627</c:v>
                </c:pt>
                <c:pt idx="1897">
                  <c:v>2.5897240790285911</c:v>
                </c:pt>
                <c:pt idx="1898">
                  <c:v>2.590434975315278</c:v>
                </c:pt>
              </c:numCache>
            </c:numRef>
          </c:yVal>
          <c:smooth val="1"/>
          <c:extLst>
            <c:ext xmlns:c16="http://schemas.microsoft.com/office/drawing/2014/chart" uri="{C3380CC4-5D6E-409C-BE32-E72D297353CC}">
              <c16:uniqueId val="{00000002-D44D-4C7A-9189-DDE082523635}"/>
            </c:ext>
          </c:extLst>
        </c:ser>
        <c:dLbls>
          <c:showLegendKey val="0"/>
          <c:showVal val="0"/>
          <c:showCatName val="0"/>
          <c:showSerName val="0"/>
          <c:showPercent val="0"/>
          <c:showBubbleSize val="0"/>
        </c:dLbls>
        <c:axId val="1104935728"/>
        <c:axId val="1104936976"/>
      </c:scatterChart>
      <c:valAx>
        <c:axId val="11049357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AADT (veh/day)</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04936976"/>
        <c:crosses val="autoZero"/>
        <c:crossBetween val="midCat"/>
      </c:valAx>
      <c:valAx>
        <c:axId val="1104936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sz="1400"/>
                  <a:t>Predicted crash frequency</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04935728"/>
        <c:crosses val="autoZero"/>
        <c:crossBetween val="midCat"/>
      </c:valAx>
      <c:spPr>
        <a:noFill/>
        <a:ln>
          <a:noFill/>
        </a:ln>
        <a:effectLst/>
      </c:spPr>
    </c:plotArea>
    <c:legend>
      <c:legendPos val="b"/>
      <c:layout>
        <c:manualLayout>
          <c:xMode val="edge"/>
          <c:yMode val="edge"/>
          <c:x val="0.61971760267574405"/>
          <c:y val="0.61415537313731905"/>
          <c:w val="0.27922670563733892"/>
          <c:h val="0.21013216363443793"/>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latin typeface="+mn-lt"/>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0.18891</cdr:x>
      <cdr:y>0.68934</cdr:y>
    </cdr:from>
    <cdr:to>
      <cdr:x>0.20019</cdr:x>
      <cdr:y>0.7066</cdr:y>
    </cdr:to>
    <cdr:sp macro="" textlink="">
      <cdr:nvSpPr>
        <cdr:cNvPr id="2" name="Oval 1">
          <a:extLst xmlns:a="http://schemas.openxmlformats.org/drawingml/2006/main">
            <a:ext uri="{FF2B5EF4-FFF2-40B4-BE49-F238E27FC236}">
              <a16:creationId xmlns:a16="http://schemas.microsoft.com/office/drawing/2014/main" id="{0A692611-88DA-4E56-965D-80160FCA8DB7}"/>
            </a:ext>
          </a:extLst>
        </cdr:cNvPr>
        <cdr:cNvSpPr/>
      </cdr:nvSpPr>
      <cdr:spPr>
        <a:xfrm xmlns:a="http://schemas.openxmlformats.org/drawingml/2006/main">
          <a:off x="1636934" y="4334674"/>
          <a:ext cx="97714" cy="108572"/>
        </a:xfrm>
        <a:prstGeom xmlns:a="http://schemas.openxmlformats.org/drawingml/2006/main" prst="ellipse">
          <a:avLst/>
        </a:prstGeom>
        <a:solidFill xmlns:a="http://schemas.openxmlformats.org/drawingml/2006/main">
          <a:srgbClr val="FF0000"/>
        </a:solidFill>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5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12E8C8-A518-3F41-BDD8-4C66BE26DFBD}" type="slidenum">
              <a:rPr lang="en-US"/>
              <a:pPr>
                <a:defRPr/>
              </a:pPr>
              <a:t>‹#›</a:t>
            </a:fld>
            <a:endParaRPr lang="en-US"/>
          </a:p>
        </p:txBody>
      </p:sp>
    </p:spTree>
    <p:extLst>
      <p:ext uri="{BB962C8B-B14F-4D97-AF65-F5344CB8AC3E}">
        <p14:creationId xmlns:p14="http://schemas.microsoft.com/office/powerpoint/2010/main" val="5544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F126EE7-29F5-9749-9C52-D0832CD2E3AE}" type="slidenum">
              <a:rPr lang="en-US"/>
              <a:pPr>
                <a:defRPr/>
              </a:pPr>
              <a:t>‹#›</a:t>
            </a:fld>
            <a:endParaRPr lang="en-US"/>
          </a:p>
        </p:txBody>
      </p:sp>
    </p:spTree>
    <p:extLst>
      <p:ext uri="{BB962C8B-B14F-4D97-AF65-F5344CB8AC3E}">
        <p14:creationId xmlns:p14="http://schemas.microsoft.com/office/powerpoint/2010/main" val="15556107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pitchFamily="34"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6</a:t>
            </a:fld>
            <a:endParaRPr lang="en-US"/>
          </a:p>
        </p:txBody>
      </p:sp>
    </p:spTree>
    <p:extLst>
      <p:ext uri="{BB962C8B-B14F-4D97-AF65-F5344CB8AC3E}">
        <p14:creationId xmlns:p14="http://schemas.microsoft.com/office/powerpoint/2010/main" val="361391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familiar with a linear referencing system?</a:t>
            </a:r>
          </a:p>
          <a:p>
            <a:r>
              <a:rPr lang="en-US" dirty="0"/>
              <a:t>	-Yes, I use if often </a:t>
            </a:r>
          </a:p>
          <a:p>
            <a:r>
              <a:rPr lang="en-US" dirty="0"/>
              <a:t>	-Yes, but it’s not something I typically work with </a:t>
            </a:r>
          </a:p>
          <a:p>
            <a:r>
              <a:rPr lang="en-US" dirty="0"/>
              <a:t>	-No, I’ve never heard this term before</a:t>
            </a:r>
          </a:p>
          <a:p>
            <a:r>
              <a:rPr lang="en-US" dirty="0"/>
              <a:t>	-Not sure, I’ve heard this term but not sure what it means</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33</a:t>
            </a:fld>
            <a:endParaRPr lang="en-US"/>
          </a:p>
        </p:txBody>
      </p:sp>
    </p:spTree>
    <p:extLst>
      <p:ext uri="{BB962C8B-B14F-4D97-AF65-F5344CB8AC3E}">
        <p14:creationId xmlns:p14="http://schemas.microsoft.com/office/powerpoint/2010/main" val="119208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34</a:t>
            </a:fld>
            <a:endParaRPr lang="en-US"/>
          </a:p>
        </p:txBody>
      </p:sp>
    </p:spTree>
    <p:extLst>
      <p:ext uri="{BB962C8B-B14F-4D97-AF65-F5344CB8AC3E}">
        <p14:creationId xmlns:p14="http://schemas.microsoft.com/office/powerpoint/2010/main" val="764714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35</a:t>
            </a:fld>
            <a:endParaRPr lang="en-US"/>
          </a:p>
        </p:txBody>
      </p:sp>
    </p:spTree>
    <p:extLst>
      <p:ext uri="{BB962C8B-B14F-4D97-AF65-F5344CB8AC3E}">
        <p14:creationId xmlns:p14="http://schemas.microsoft.com/office/powerpoint/2010/main" val="3225092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VG question: Do we want to make up another data example where roadway features changed? That might be more helpful to demonstrate the “merge” required in this case?</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36</a:t>
            </a:fld>
            <a:endParaRPr lang="en-US"/>
          </a:p>
        </p:txBody>
      </p:sp>
    </p:spTree>
    <p:extLst>
      <p:ext uri="{BB962C8B-B14F-4D97-AF65-F5344CB8AC3E}">
        <p14:creationId xmlns:p14="http://schemas.microsoft.com/office/powerpoint/2010/main" val="4131378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37</a:t>
            </a:fld>
            <a:endParaRPr lang="en-US"/>
          </a:p>
        </p:txBody>
      </p:sp>
    </p:spTree>
    <p:extLst>
      <p:ext uri="{BB962C8B-B14F-4D97-AF65-F5344CB8AC3E}">
        <p14:creationId xmlns:p14="http://schemas.microsoft.com/office/powerpoint/2010/main" val="1730138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 Create crash tree from data and ask participants  to identify FCFTs</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38</a:t>
            </a:fld>
            <a:endParaRPr lang="en-US"/>
          </a:p>
        </p:txBody>
      </p:sp>
    </p:spTree>
    <p:extLst>
      <p:ext uri="{BB962C8B-B14F-4D97-AF65-F5344CB8AC3E}">
        <p14:creationId xmlns:p14="http://schemas.microsoft.com/office/powerpoint/2010/main" val="17301381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 Create crash tree from data and ask participants  to identify FCFTs</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39</a:t>
            </a:fld>
            <a:endParaRPr lang="en-US"/>
          </a:p>
        </p:txBody>
      </p:sp>
    </p:spTree>
    <p:extLst>
      <p:ext uri="{BB962C8B-B14F-4D97-AF65-F5344CB8AC3E}">
        <p14:creationId xmlns:p14="http://schemas.microsoft.com/office/powerpoint/2010/main" val="1871765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Open questions for </a:t>
            </a:r>
            <a:r>
              <a:rPr lang="en-US" b="0" dirty="0" err="1"/>
              <a:t>chatbox</a:t>
            </a:r>
            <a:r>
              <a:rPr lang="en-US" b="0" dirty="0"/>
              <a:t>, follow up with additional discussion on research needs</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40</a:t>
            </a:fld>
            <a:endParaRPr lang="en-US"/>
          </a:p>
        </p:txBody>
      </p:sp>
    </p:spTree>
    <p:extLst>
      <p:ext uri="{BB962C8B-B14F-4D97-AF65-F5344CB8AC3E}">
        <p14:creationId xmlns:p14="http://schemas.microsoft.com/office/powerpoint/2010/main" val="2070529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70B9-2FDB-42DF-B7BD-F70E942C8BBE}" type="slidenum">
              <a:rPr lang="en-US" smtClean="0"/>
              <a:t>41</a:t>
            </a:fld>
            <a:endParaRPr lang="en-US"/>
          </a:p>
        </p:txBody>
      </p:sp>
    </p:spTree>
    <p:extLst>
      <p:ext uri="{BB962C8B-B14F-4D97-AF65-F5344CB8AC3E}">
        <p14:creationId xmlns:p14="http://schemas.microsoft.com/office/powerpoint/2010/main" val="2811421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70B9-2FDB-42DF-B7BD-F70E942C8BBE}" type="slidenum">
              <a:rPr lang="en-US" smtClean="0"/>
              <a:t>42</a:t>
            </a:fld>
            <a:endParaRPr lang="en-US"/>
          </a:p>
        </p:txBody>
      </p:sp>
    </p:spTree>
    <p:extLst>
      <p:ext uri="{BB962C8B-B14F-4D97-AF65-F5344CB8AC3E}">
        <p14:creationId xmlns:p14="http://schemas.microsoft.com/office/powerpoint/2010/main" val="390231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Brief intro/engagement slide – what State are you calling in from today?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Poll:  What region are you calling in from:</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North</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Midwest</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South</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West</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t>Something else</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9</a:t>
            </a:fld>
            <a:endParaRPr lang="en-US"/>
          </a:p>
        </p:txBody>
      </p:sp>
    </p:spTree>
    <p:extLst>
      <p:ext uri="{BB962C8B-B14F-4D97-AF65-F5344CB8AC3E}">
        <p14:creationId xmlns:p14="http://schemas.microsoft.com/office/powerpoint/2010/main" val="2978739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10"/>
          </p:nvPr>
        </p:nvSpPr>
        <p:spPr/>
        <p:txBody>
          <a:bodyPr/>
          <a:lstStyle/>
          <a:p>
            <a:fld id="{C33870B9-2FDB-42DF-B7BD-F70E942C8BBE}" type="slidenum">
              <a:rPr lang="en-US" smtClean="0"/>
              <a:t>43</a:t>
            </a:fld>
            <a:endParaRPr lang="en-US"/>
          </a:p>
        </p:txBody>
      </p:sp>
    </p:spTree>
    <p:extLst>
      <p:ext uri="{BB962C8B-B14F-4D97-AF65-F5344CB8AC3E}">
        <p14:creationId xmlns:p14="http://schemas.microsoft.com/office/powerpoint/2010/main" val="117440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Open questions for </a:t>
            </a:r>
            <a:r>
              <a:rPr lang="en-US" b="0" dirty="0" err="1"/>
              <a:t>chatbox</a:t>
            </a:r>
            <a:endParaRPr lang="en-US" b="0" dirty="0"/>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59</a:t>
            </a:fld>
            <a:endParaRPr lang="en-US"/>
          </a:p>
        </p:txBody>
      </p:sp>
    </p:spTree>
    <p:extLst>
      <p:ext uri="{BB962C8B-B14F-4D97-AF65-F5344CB8AC3E}">
        <p14:creationId xmlns:p14="http://schemas.microsoft.com/office/powerpoint/2010/main" val="1877444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60</a:t>
            </a:fld>
            <a:endParaRPr lang="en-US"/>
          </a:p>
        </p:txBody>
      </p:sp>
    </p:spTree>
    <p:extLst>
      <p:ext uri="{BB962C8B-B14F-4D97-AF65-F5344CB8AC3E}">
        <p14:creationId xmlns:p14="http://schemas.microsoft.com/office/powerpoint/2010/main" val="1502643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70</a:t>
            </a:fld>
            <a:endParaRPr lang="en-US"/>
          </a:p>
        </p:txBody>
      </p:sp>
    </p:spTree>
    <p:extLst>
      <p:ext uri="{BB962C8B-B14F-4D97-AF65-F5344CB8AC3E}">
        <p14:creationId xmlns:p14="http://schemas.microsoft.com/office/powerpoint/2010/main" val="323897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71</a:t>
            </a:fld>
            <a:endParaRPr lang="en-US"/>
          </a:p>
        </p:txBody>
      </p:sp>
    </p:spTree>
    <p:extLst>
      <p:ext uri="{BB962C8B-B14F-4D97-AF65-F5344CB8AC3E}">
        <p14:creationId xmlns:p14="http://schemas.microsoft.com/office/powerpoint/2010/main" val="1625054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Conduct a live exercise/demo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75</a:t>
            </a:fld>
            <a:endParaRPr lang="en-US"/>
          </a:p>
        </p:txBody>
      </p:sp>
    </p:spTree>
    <p:extLst>
      <p:ext uri="{BB962C8B-B14F-4D97-AF65-F5344CB8AC3E}">
        <p14:creationId xmlns:p14="http://schemas.microsoft.com/office/powerpoint/2010/main" val="2682274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76</a:t>
            </a:fld>
            <a:endParaRPr lang="en-US"/>
          </a:p>
        </p:txBody>
      </p:sp>
    </p:spTree>
    <p:extLst>
      <p:ext uri="{BB962C8B-B14F-4D97-AF65-F5344CB8AC3E}">
        <p14:creationId xmlns:p14="http://schemas.microsoft.com/office/powerpoint/2010/main" val="2931255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77</a:t>
            </a:fld>
            <a:endParaRPr lang="en-US"/>
          </a:p>
        </p:txBody>
      </p:sp>
    </p:spTree>
    <p:extLst>
      <p:ext uri="{BB962C8B-B14F-4D97-AF65-F5344CB8AC3E}">
        <p14:creationId xmlns:p14="http://schemas.microsoft.com/office/powerpoint/2010/main" val="2993766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78</a:t>
            </a:fld>
            <a:endParaRPr lang="en-US"/>
          </a:p>
        </p:txBody>
      </p:sp>
    </p:spTree>
    <p:extLst>
      <p:ext uri="{BB962C8B-B14F-4D97-AF65-F5344CB8AC3E}">
        <p14:creationId xmlns:p14="http://schemas.microsoft.com/office/powerpoint/2010/main" val="683384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Conduct a live exercise using real data.</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79</a:t>
            </a:fld>
            <a:endParaRPr lang="en-US"/>
          </a:p>
        </p:txBody>
      </p:sp>
    </p:spTree>
    <p:extLst>
      <p:ext uri="{BB962C8B-B14F-4D97-AF65-F5344CB8AC3E}">
        <p14:creationId xmlns:p14="http://schemas.microsoft.com/office/powerpoint/2010/main" val="293884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familiar with the systemic method? 	Answers: Yes/No/Not sure</a:t>
            </a:r>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10</a:t>
            </a:fld>
            <a:endParaRPr lang="en-US"/>
          </a:p>
        </p:txBody>
      </p:sp>
    </p:spTree>
    <p:extLst>
      <p:ext uri="{BB962C8B-B14F-4D97-AF65-F5344CB8AC3E}">
        <p14:creationId xmlns:p14="http://schemas.microsoft.com/office/powerpoint/2010/main" val="14285834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endParaRPr lang="en-US" sz="14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80</a:t>
            </a:fld>
            <a:endParaRPr lang="en-US" dirty="0"/>
          </a:p>
        </p:txBody>
      </p:sp>
    </p:spTree>
    <p:extLst>
      <p:ext uri="{BB962C8B-B14F-4D97-AF65-F5344CB8AC3E}">
        <p14:creationId xmlns:p14="http://schemas.microsoft.com/office/powerpoint/2010/main" val="16424851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a:xfrm>
            <a:off x="367622" y="5283618"/>
            <a:ext cx="6378791" cy="4001415"/>
          </a:xfrm>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81</a:t>
            </a:fld>
            <a:endParaRPr lang="en-US" dirty="0"/>
          </a:p>
        </p:txBody>
      </p:sp>
    </p:spTree>
    <p:extLst>
      <p:ext uri="{BB962C8B-B14F-4D97-AF65-F5344CB8AC3E}">
        <p14:creationId xmlns:p14="http://schemas.microsoft.com/office/powerpoint/2010/main" val="10044146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82</a:t>
            </a:fld>
            <a:endParaRPr lang="en-US" dirty="0"/>
          </a:p>
        </p:txBody>
      </p:sp>
    </p:spTree>
    <p:extLst>
      <p:ext uri="{BB962C8B-B14F-4D97-AF65-F5344CB8AC3E}">
        <p14:creationId xmlns:p14="http://schemas.microsoft.com/office/powerpoint/2010/main" val="34298802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90</a:t>
            </a:fld>
            <a:endParaRPr lang="en-US" dirty="0"/>
          </a:p>
        </p:txBody>
      </p:sp>
    </p:spTree>
    <p:extLst>
      <p:ext uri="{BB962C8B-B14F-4D97-AF65-F5344CB8AC3E}">
        <p14:creationId xmlns:p14="http://schemas.microsoft.com/office/powerpoint/2010/main" val="3427131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92</a:t>
            </a:fld>
            <a:endParaRPr lang="en-US" dirty="0"/>
          </a:p>
        </p:txBody>
      </p:sp>
    </p:spTree>
    <p:extLst>
      <p:ext uri="{BB962C8B-B14F-4D97-AF65-F5344CB8AC3E}">
        <p14:creationId xmlns:p14="http://schemas.microsoft.com/office/powerpoint/2010/main" val="1317061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93</a:t>
            </a:fld>
            <a:endParaRPr lang="en-US" dirty="0"/>
          </a:p>
        </p:txBody>
      </p:sp>
    </p:spTree>
    <p:extLst>
      <p:ext uri="{BB962C8B-B14F-4D97-AF65-F5344CB8AC3E}">
        <p14:creationId xmlns:p14="http://schemas.microsoft.com/office/powerpoint/2010/main" val="384772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94</a:t>
            </a:fld>
            <a:endParaRPr lang="en-US" dirty="0"/>
          </a:p>
        </p:txBody>
      </p:sp>
    </p:spTree>
    <p:extLst>
      <p:ext uri="{BB962C8B-B14F-4D97-AF65-F5344CB8AC3E}">
        <p14:creationId xmlns:p14="http://schemas.microsoft.com/office/powerpoint/2010/main" val="31170259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0238" y="477838"/>
            <a:ext cx="8374063" cy="4711700"/>
          </a:xfrm>
        </p:spPr>
      </p:sp>
      <p:sp>
        <p:nvSpPr>
          <p:cNvPr id="3" name="Notes Placeholder 2"/>
          <p:cNvSpPr>
            <a:spLocks noGrp="1"/>
          </p:cNvSpPr>
          <p:nvPr>
            <p:ph type="body" idx="1"/>
          </p:nvPr>
        </p:nvSpPr>
        <p:spPr/>
        <p:txBody>
          <a:bodyPr>
            <a:normAutofit/>
          </a:bodyPr>
          <a:lstStyle/>
          <a:p>
            <a:pPr defTabSz="483306">
              <a:defRPr/>
            </a:pPr>
            <a:endParaRPr lang="en-US" sz="1300" dirty="0">
              <a:ea typeface="Calibri"/>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95</a:t>
            </a:fld>
            <a:endParaRPr lang="en-US" dirty="0"/>
          </a:p>
        </p:txBody>
      </p:sp>
    </p:spTree>
    <p:extLst>
      <p:ext uri="{BB962C8B-B14F-4D97-AF65-F5344CB8AC3E}">
        <p14:creationId xmlns:p14="http://schemas.microsoft.com/office/powerpoint/2010/main" val="1412828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Insert before summary slide</a:t>
            </a:r>
          </a:p>
          <a:p>
            <a:r>
              <a:rPr lang="en-US" dirty="0"/>
              <a:t>What is one takeaway, from today’s presentation, that you can use to guide your future research?</a:t>
            </a:r>
          </a:p>
          <a:p>
            <a:r>
              <a:rPr lang="en-US" dirty="0"/>
              <a:t>	-Open response </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97</a:t>
            </a:fld>
            <a:endParaRPr lang="en-US"/>
          </a:p>
        </p:txBody>
      </p:sp>
    </p:spTree>
    <p:extLst>
      <p:ext uri="{BB962C8B-B14F-4D97-AF65-F5344CB8AC3E}">
        <p14:creationId xmlns:p14="http://schemas.microsoft.com/office/powerpoint/2010/main" val="250163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3870B9-2FDB-42DF-B7BD-F70E942C8BBE}" type="slidenum">
              <a:rPr lang="en-US" smtClean="0"/>
              <a:t>11</a:t>
            </a:fld>
            <a:endParaRPr lang="en-US"/>
          </a:p>
        </p:txBody>
      </p:sp>
    </p:spTree>
    <p:extLst>
      <p:ext uri="{BB962C8B-B14F-4D97-AF65-F5344CB8AC3E}">
        <p14:creationId xmlns:p14="http://schemas.microsoft.com/office/powerpoint/2010/main" val="2008874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1363" y="0"/>
            <a:ext cx="8372476" cy="4710113"/>
          </a:xfrm>
        </p:spPr>
      </p:sp>
      <p:sp>
        <p:nvSpPr>
          <p:cNvPr id="3" name="Notes Placeholder 2"/>
          <p:cNvSpPr>
            <a:spLocks noGrp="1"/>
          </p:cNvSpPr>
          <p:nvPr>
            <p:ph type="body" idx="1"/>
          </p:nvPr>
        </p:nvSpPr>
        <p:spPr>
          <a:xfrm>
            <a:off x="255694" y="4710589"/>
            <a:ext cx="6350847" cy="5122947"/>
          </a:xfrm>
        </p:spPr>
        <p:txBody>
          <a:bodyPr>
            <a:normAutofit/>
          </a:bodyPr>
          <a:lstStyle/>
          <a:p>
            <a:pPr algn="just">
              <a:lnSpc>
                <a:spcPct val="115000"/>
              </a:lnSpc>
            </a:pPr>
            <a:endParaRPr lang="en-US" sz="1300" dirty="0">
              <a:latin typeface="Book Antiqua"/>
              <a:ea typeface="Times New Roman"/>
              <a:cs typeface="Times New Roman"/>
            </a:endParaRPr>
          </a:p>
        </p:txBody>
      </p:sp>
      <p:sp>
        <p:nvSpPr>
          <p:cNvPr id="4" name="Slide Number Placeholder 3"/>
          <p:cNvSpPr>
            <a:spLocks noGrp="1"/>
          </p:cNvSpPr>
          <p:nvPr>
            <p:ph type="sldNum" sz="quarter" idx="10"/>
          </p:nvPr>
        </p:nvSpPr>
        <p:spPr/>
        <p:txBody>
          <a:bodyPr/>
          <a:lstStyle/>
          <a:p>
            <a:fld id="{AE2B0A10-6CCD-44B8-ADDC-B8A3B3A8A373}" type="slidenum">
              <a:rPr lang="en-US" smtClean="0"/>
              <a:pPr/>
              <a:t>12</a:t>
            </a:fld>
            <a:endParaRPr lang="en-US" dirty="0"/>
          </a:p>
        </p:txBody>
      </p:sp>
    </p:spTree>
    <p:extLst>
      <p:ext uri="{BB962C8B-B14F-4D97-AF65-F5344CB8AC3E}">
        <p14:creationId xmlns:p14="http://schemas.microsoft.com/office/powerpoint/2010/main" val="64508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familiar with the term focus crash type?  Yes/No/I’ve heard it before but not sure what it means</a:t>
            </a:r>
          </a:p>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13</a:t>
            </a:fld>
            <a:endParaRPr lang="en-US"/>
          </a:p>
        </p:txBody>
      </p:sp>
    </p:spTree>
    <p:extLst>
      <p:ext uri="{BB962C8B-B14F-4D97-AF65-F5344CB8AC3E}">
        <p14:creationId xmlns:p14="http://schemas.microsoft.com/office/powerpoint/2010/main" val="411545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sz="1300" dirty="0">
              <a:ea typeface="Times New Roman"/>
              <a:cs typeface="Times New Roman"/>
            </a:endParaRPr>
          </a:p>
        </p:txBody>
      </p:sp>
      <p:sp>
        <p:nvSpPr>
          <p:cNvPr id="4" name="Slide Number Placeholder 3"/>
          <p:cNvSpPr>
            <a:spLocks noGrp="1"/>
          </p:cNvSpPr>
          <p:nvPr>
            <p:ph type="sldNum" sz="quarter" idx="10"/>
          </p:nvPr>
        </p:nvSpPr>
        <p:spPr/>
        <p:txBody>
          <a:bodyPr/>
          <a:lstStyle/>
          <a:p>
            <a:fld id="{C33870B9-2FDB-42DF-B7BD-F70E942C8BBE}" type="slidenum">
              <a:rPr lang="en-US" smtClean="0"/>
              <a:t>14</a:t>
            </a:fld>
            <a:endParaRPr lang="en-US"/>
          </a:p>
        </p:txBody>
      </p:sp>
    </p:spTree>
    <p:extLst>
      <p:ext uri="{BB962C8B-B14F-4D97-AF65-F5344CB8AC3E}">
        <p14:creationId xmlns:p14="http://schemas.microsoft.com/office/powerpoint/2010/main" val="3743115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613" y="488950"/>
            <a:ext cx="6503987" cy="3659188"/>
          </a:xfrm>
        </p:spPr>
      </p:sp>
      <p:sp>
        <p:nvSpPr>
          <p:cNvPr id="3" name="Notes Placeholder 2"/>
          <p:cNvSpPr>
            <a:spLocks noGrp="1"/>
          </p:cNvSpPr>
          <p:nvPr>
            <p:ph type="body" idx="1"/>
          </p:nvPr>
        </p:nvSpPr>
        <p:spPr>
          <a:xfrm>
            <a:off x="734061" y="4171123"/>
            <a:ext cx="5872480" cy="4684908"/>
          </a:xfrm>
        </p:spPr>
        <p:txBody>
          <a:bodyPr>
            <a:normAutofit/>
          </a:bodyPr>
          <a:lstStyle/>
          <a:p>
            <a:endParaRPr lang="en-US" sz="1200" dirty="0"/>
          </a:p>
        </p:txBody>
      </p:sp>
      <p:sp>
        <p:nvSpPr>
          <p:cNvPr id="4" name="Slide Number Placeholder 3"/>
          <p:cNvSpPr>
            <a:spLocks noGrp="1"/>
          </p:cNvSpPr>
          <p:nvPr>
            <p:ph type="sldNum" sz="quarter" idx="10"/>
          </p:nvPr>
        </p:nvSpPr>
        <p:spPr/>
        <p:txBody>
          <a:bodyPr/>
          <a:lstStyle/>
          <a:p>
            <a:fld id="{AE2B0A10-6CCD-44B8-ADDC-B8A3B3A8A373}" type="slidenum">
              <a:rPr lang="en-US" smtClean="0"/>
              <a:pPr/>
              <a:t>15</a:t>
            </a:fld>
            <a:endParaRPr lang="en-US" dirty="0"/>
          </a:p>
        </p:txBody>
      </p:sp>
    </p:spTree>
    <p:extLst>
      <p:ext uri="{BB962C8B-B14F-4D97-AF65-F5344CB8AC3E}">
        <p14:creationId xmlns:p14="http://schemas.microsoft.com/office/powerpoint/2010/main" val="1350605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18</a:t>
            </a:fld>
            <a:endParaRPr lang="en-US"/>
          </a:p>
        </p:txBody>
      </p:sp>
    </p:spTree>
    <p:extLst>
      <p:ext uri="{BB962C8B-B14F-4D97-AF65-F5344CB8AC3E}">
        <p14:creationId xmlns:p14="http://schemas.microsoft.com/office/powerpoint/2010/main" val="39794097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2.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2.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7.png"/><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5.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sv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691FEF64-BF3A-405A-8FC5-DB901EAB23FE}"/>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Picture 13" descr="Turner-Fairbank Highway Research Center logos. ">
            <a:extLst>
              <a:ext uri="{FF2B5EF4-FFF2-40B4-BE49-F238E27FC236}">
                <a16:creationId xmlns:a16="http://schemas.microsoft.com/office/drawing/2014/main" id="{37B13F33-E906-4A1C-8A4F-364F8820D3C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7" name="Picture 16" descr="US DOT logo. ">
            <a:extLst>
              <a:ext uri="{FF2B5EF4-FFF2-40B4-BE49-F238E27FC236}">
                <a16:creationId xmlns:a16="http://schemas.microsoft.com/office/drawing/2014/main" id="{6072A474-8408-48D5-A284-B41F3FD2A4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Tree>
    <p:extLst>
      <p:ext uri="{BB962C8B-B14F-4D97-AF65-F5344CB8AC3E}">
        <p14:creationId xmlns:p14="http://schemas.microsoft.com/office/powerpoint/2010/main" val="2710592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314943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2"/>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Turner-Fairbank Highway Research Center logo. ">
            <a:extLst>
              <a:ext uri="{FF2B5EF4-FFF2-40B4-BE49-F238E27FC236}">
                <a16:creationId xmlns:a16="http://schemas.microsoft.com/office/drawing/2014/main" id="{FA1673A2-91EA-4ADE-9F52-CDFB440870C1}"/>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20" name="Slide Number Placeholder 5">
            <a:extLst>
              <a:ext uri="{FF2B5EF4-FFF2-40B4-BE49-F238E27FC236}">
                <a16:creationId xmlns:a16="http://schemas.microsoft.com/office/drawing/2014/main" id="{D0ED944B-9025-4104-A82F-35B4191AE708}"/>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67F384-ED66-4650-B890-AB592FCB4E1F}"/>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EE010B18-034D-40CD-86A7-C7BA9B039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A0CA17C6-759A-4EAD-9AA0-6F57E42B441E}"/>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A53A6F08-6311-4F3E-ACF1-E284BBD68743}"/>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42927683-1E15-44ED-8451-597F83F77AF2}"/>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9A55C325-034C-47AE-93CF-34F6F1A944FC}"/>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233895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2"/>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04848C"/>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04848C"/>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CCEC0977-A8C7-4222-B63A-8B6A402CD421}"/>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D75D65A8-9BC2-41F9-9D2C-53A203AE80C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44AF6979-A91F-416A-8519-C71FDD0118CA}"/>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277149BD-AC6D-44A6-8211-EEBCDBFD65DF}"/>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B4F0204F-3B30-4B01-95F5-3AC7226D8383}"/>
              </a:ext>
            </a:extLst>
          </p:cNvPr>
          <p:cNvSpPr>
            <a:spLocks noGrp="1"/>
          </p:cNvSpPr>
          <p:nvPr>
            <p:ph type="sldNum" sz="quarter" idx="15"/>
          </p:nvPr>
        </p:nvSpPr>
        <p:spPr>
          <a:xfrm>
            <a:off x="11012856" y="638059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72BDE916-CBF3-475A-B863-75E9C1D20423}"/>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rPr>
              <a:t>© </a:t>
            </a:r>
            <a:r>
              <a:rPr lang="en-US" sz="900" dirty="0" err="1">
                <a:solidFill>
                  <a:schemeClr val="bg1"/>
                </a:solidFill>
              </a:rPr>
              <a:t>Peeterv</a:t>
            </a:r>
            <a:r>
              <a:rPr lang="en-US" sz="900" dirty="0">
                <a:solidFill>
                  <a:schemeClr val="bg1"/>
                </a:solidFill>
              </a:rPr>
              <a:t> / iStock.</a:t>
            </a:r>
          </a:p>
        </p:txBody>
      </p:sp>
    </p:spTree>
    <p:extLst>
      <p:ext uri="{BB962C8B-B14F-4D97-AF65-F5344CB8AC3E}">
        <p14:creationId xmlns:p14="http://schemas.microsoft.com/office/powerpoint/2010/main" val="353337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DA77E81E-B690-454D-8DE9-3467E59C626F}"/>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Picture 12" descr="Turner-Fairbank Highway Research Center logos. ">
            <a:extLst>
              <a:ext uri="{FF2B5EF4-FFF2-40B4-BE49-F238E27FC236}">
                <a16:creationId xmlns:a16="http://schemas.microsoft.com/office/drawing/2014/main" id="{E9070B36-38F3-4AD9-B313-40A4084E9A8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4" name="Picture 13" descr="US DOT logo. ">
            <a:extLst>
              <a:ext uri="{FF2B5EF4-FFF2-40B4-BE49-F238E27FC236}">
                <a16:creationId xmlns:a16="http://schemas.microsoft.com/office/drawing/2014/main" id="{1A0D7506-BA6D-4337-81D5-48B0C29C7E5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Tree>
    <p:extLst>
      <p:ext uri="{BB962C8B-B14F-4D97-AF65-F5344CB8AC3E}">
        <p14:creationId xmlns:p14="http://schemas.microsoft.com/office/powerpoint/2010/main" val="14632768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C00A7685-5801-4F8E-847C-463C26E7066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32F71986-A74E-432A-B91F-0DB2655B8C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942CCF4-34FC-4614-A46C-0B75905750E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urner-Fairbank Highway Research Center logos. ">
            <a:extLst>
              <a:ext uri="{FF2B5EF4-FFF2-40B4-BE49-F238E27FC236}">
                <a16:creationId xmlns:a16="http://schemas.microsoft.com/office/drawing/2014/main" id="{CD6E4D43-05CF-4289-A0A5-BF5614455086}"/>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9" name="Picture 18" descr="US DOT logo. ">
            <a:extLst>
              <a:ext uri="{FF2B5EF4-FFF2-40B4-BE49-F238E27FC236}">
                <a16:creationId xmlns:a16="http://schemas.microsoft.com/office/drawing/2014/main" id="{A43F682F-2B6F-4013-9124-FE5AA5E22F2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
        <p:nvSpPr>
          <p:cNvPr id="20" name="TextBox 19">
            <a:extLst>
              <a:ext uri="{FF2B5EF4-FFF2-40B4-BE49-F238E27FC236}">
                <a16:creationId xmlns:a16="http://schemas.microsoft.com/office/drawing/2014/main" id="{297C3522-1199-4F81-87AF-D355AC28288C}"/>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1265898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3" name="Text Placeholder 7">
            <a:extLst>
              <a:ext uri="{FF2B5EF4-FFF2-40B4-BE49-F238E27FC236}">
                <a16:creationId xmlns:a16="http://schemas.microsoft.com/office/drawing/2014/main" id="{902557FE-0896-4A2C-BC07-BA663C5071D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Picture 13" descr="Turner-Fairbank Highway Research Center logos. ">
            <a:extLst>
              <a:ext uri="{FF2B5EF4-FFF2-40B4-BE49-F238E27FC236}">
                <a16:creationId xmlns:a16="http://schemas.microsoft.com/office/drawing/2014/main" id="{E8494EFA-8575-4B67-AA83-6D9E7E1A4E3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5" name="Picture 14" descr="US DOT logo. ">
            <a:extLst>
              <a:ext uri="{FF2B5EF4-FFF2-40B4-BE49-F238E27FC236}">
                <a16:creationId xmlns:a16="http://schemas.microsoft.com/office/drawing/2014/main" id="{DDD4DF61-EC19-46F5-BAA1-20C04EFB07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Tree>
    <p:extLst>
      <p:ext uri="{BB962C8B-B14F-4D97-AF65-F5344CB8AC3E}">
        <p14:creationId xmlns:p14="http://schemas.microsoft.com/office/powerpoint/2010/main" val="12921076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777B"/>
              </a:solidFill>
            </a:endParaRPr>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4" name="Picture 13" descr="Turner-Fairbank Highway Research Center logos. ">
            <a:extLst>
              <a:ext uri="{FF2B5EF4-FFF2-40B4-BE49-F238E27FC236}">
                <a16:creationId xmlns:a16="http://schemas.microsoft.com/office/drawing/2014/main" id="{9ED5DD2A-0CE3-41E8-90A0-653229696E50}"/>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5" name="Picture 14" descr="US DOT logo. ">
            <a:extLst>
              <a:ext uri="{FF2B5EF4-FFF2-40B4-BE49-F238E27FC236}">
                <a16:creationId xmlns:a16="http://schemas.microsoft.com/office/drawing/2014/main" id="{64FF1C0D-CBCC-4CCA-8999-EAA75964587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
        <p:nvSpPr>
          <p:cNvPr id="12" name="TextBox 11">
            <a:extLst>
              <a:ext uri="{FF2B5EF4-FFF2-40B4-BE49-F238E27FC236}">
                <a16:creationId xmlns:a16="http://schemas.microsoft.com/office/drawing/2014/main" id="{B375FE40-C72B-4663-927C-B2029A30F13A}"/>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1311679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42FE8BD3-CAA2-4CE3-83F4-2F2325852E3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3" name="Group 12">
            <a:extLst>
              <a:ext uri="{FF2B5EF4-FFF2-40B4-BE49-F238E27FC236}">
                <a16:creationId xmlns:a16="http://schemas.microsoft.com/office/drawing/2014/main" id="{CD2574F0-9A43-40AB-A557-7DF25893EAD6}"/>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512365F4-9420-4E28-9FC8-056F3EE7C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525BE728-E95E-479E-A9EB-BF689AC8FB3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U.S. Department of Transportation, Federal Highway Administration logo. ">
            <a:extLst>
              <a:ext uri="{FF2B5EF4-FFF2-40B4-BE49-F238E27FC236}">
                <a16:creationId xmlns:a16="http://schemas.microsoft.com/office/drawing/2014/main" id="{B5DB619D-2C5D-4C27-9489-E3D9B21B77B7}"/>
              </a:ext>
            </a:extLst>
          </p:cNvPr>
          <p:cNvGrpSpPr/>
          <p:nvPr userDrawn="1"/>
        </p:nvGrpSpPr>
        <p:grpSpPr>
          <a:xfrm>
            <a:off x="328719" y="6295114"/>
            <a:ext cx="1110196" cy="435762"/>
            <a:chOff x="290022" y="6147173"/>
            <a:chExt cx="1512938" cy="593842"/>
          </a:xfrm>
        </p:grpSpPr>
        <p:sp>
          <p:nvSpPr>
            <p:cNvPr id="20" name="Rectangle 19">
              <a:extLst>
                <a:ext uri="{FF2B5EF4-FFF2-40B4-BE49-F238E27FC236}">
                  <a16:creationId xmlns:a16="http://schemas.microsoft.com/office/drawing/2014/main" id="{BD81F3C2-0D5A-4D09-98EF-A62FFC93DC71}"/>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F39583AD-A212-42B6-8631-7377DAE2573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2" name="Picture 21" descr="Turner-Fairbank Highway Research Center logo. ">
            <a:extLst>
              <a:ext uri="{FF2B5EF4-FFF2-40B4-BE49-F238E27FC236}">
                <a16:creationId xmlns:a16="http://schemas.microsoft.com/office/drawing/2014/main" id="{0186BAED-F467-45CD-B512-BFE2527046D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129215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567FD77F-1873-454E-BD51-CF0A376ECAA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22" name="Group 21" descr="U.S. Department of Transportation, Federal Highway Administration logo. ">
            <a:extLst>
              <a:ext uri="{FF2B5EF4-FFF2-40B4-BE49-F238E27FC236}">
                <a16:creationId xmlns:a16="http://schemas.microsoft.com/office/drawing/2014/main" id="{3596A618-0101-4883-BED4-7A23CB9F4EEF}"/>
              </a:ext>
            </a:extLst>
          </p:cNvPr>
          <p:cNvGrpSpPr/>
          <p:nvPr userDrawn="1"/>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FC6A37B5-C01E-453D-8497-6CE8FC5C947E}"/>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089A9753-76A3-4AD5-95B3-316E3829BAB1}"/>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5" name="Picture 24" descr="Turner-Fairbank Highway Research Center logo. ">
            <a:extLst>
              <a:ext uri="{FF2B5EF4-FFF2-40B4-BE49-F238E27FC236}">
                <a16:creationId xmlns:a16="http://schemas.microsoft.com/office/drawing/2014/main" id="{414F39EC-04B6-47E0-9C12-625A57A0809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144321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6177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6177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F91CF49A-4F87-43A3-B478-8FE6E664F4F7}"/>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D11BBA33-91DC-443C-B770-08B6972E706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3FA10F9B-F5C7-4742-94B1-8C58D00C1E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D7EBBA57-EED8-4D29-A0C9-EA0B36BEF6A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06E26252-B784-4FA8-8D18-41514A84120D}"/>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77C4B55D-B222-4B8F-942F-9FBD23A4446E}"/>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179E58CD-40F5-460F-9AF5-D33DCE63224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95B8A01E-7150-41B5-A347-F747742256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67393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83EAA97C-895E-45E4-BD2F-3647D34F78DF}"/>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2F9AEAE6-22D1-45F4-9EA6-FC658A4B7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F200F08-91AA-438F-AB80-D6F41281C45D}"/>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urner-Fairbank Highway Research Center logos. ">
            <a:extLst>
              <a:ext uri="{FF2B5EF4-FFF2-40B4-BE49-F238E27FC236}">
                <a16:creationId xmlns:a16="http://schemas.microsoft.com/office/drawing/2014/main" id="{EDAF6E5B-F61B-422B-8E12-D83420C35BC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8" name="Picture 17" descr="US DOT logo. ">
            <a:extLst>
              <a:ext uri="{FF2B5EF4-FFF2-40B4-BE49-F238E27FC236}">
                <a16:creationId xmlns:a16="http://schemas.microsoft.com/office/drawing/2014/main" id="{476B1F0E-B698-4DA8-9389-FBA96279FA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
        <p:nvSpPr>
          <p:cNvPr id="20" name="TextBox 19">
            <a:extLst>
              <a:ext uri="{FF2B5EF4-FFF2-40B4-BE49-F238E27FC236}">
                <a16:creationId xmlns:a16="http://schemas.microsoft.com/office/drawing/2014/main" id="{ED3D3A22-51D2-4D4F-88A6-D99C5C3A09F1}"/>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spTree>
    <p:extLst>
      <p:ext uri="{BB962C8B-B14F-4D97-AF65-F5344CB8AC3E}">
        <p14:creationId xmlns:p14="http://schemas.microsoft.com/office/powerpoint/2010/main" val="4226228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60D905B-2BC0-4D93-B98A-138ACBD2D42B}"/>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FF2E1F86-B5C3-49DB-9B24-BBCDAEB8C563}"/>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CEB8FC75-84DE-46B7-83C1-B4078E148AE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p>
        </p:txBody>
      </p:sp>
      <p:sp>
        <p:nvSpPr>
          <p:cNvPr id="22" name="Text Placeholder 4">
            <a:extLst>
              <a:ext uri="{FF2B5EF4-FFF2-40B4-BE49-F238E27FC236}">
                <a16:creationId xmlns:a16="http://schemas.microsoft.com/office/drawing/2014/main" id="{C130781D-2CEA-4DFA-8A42-D8ED39999FE5}"/>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58D335EE-804F-4A78-9A85-D37D6E54DA87}"/>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02044B57-E736-438D-8353-C3AAEDD0D48C}"/>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7">
            <a:extLst>
              <a:ext uri="{FF2B5EF4-FFF2-40B4-BE49-F238E27FC236}">
                <a16:creationId xmlns:a16="http://schemas.microsoft.com/office/drawing/2014/main" id="{962D0C2E-9C89-46C8-BEC1-E6082E816EE4}"/>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17" name="Slide Number Placeholder 5">
            <a:extLst>
              <a:ext uri="{FF2B5EF4-FFF2-40B4-BE49-F238E27FC236}">
                <a16:creationId xmlns:a16="http://schemas.microsoft.com/office/drawing/2014/main" id="{13FD9FEC-5E73-46D6-A3B0-71C9D18A026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0E3115A8-B678-4773-9ABF-5FDA861ACC3A}"/>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CB789FCE-758B-462A-99C8-28B4547758C5}"/>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B1059CD0-1BFE-4437-9FA5-28FD1CB4A26D}"/>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A8113E82-5A33-4362-9C96-B68953BB0A3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578531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p>
        </p:txBody>
      </p:sp>
      <p:sp>
        <p:nvSpPr>
          <p:cNvPr id="15" name="Slide Number Placeholder 5">
            <a:extLst>
              <a:ext uri="{FF2B5EF4-FFF2-40B4-BE49-F238E27FC236}">
                <a16:creationId xmlns:a16="http://schemas.microsoft.com/office/drawing/2014/main" id="{61269F03-7854-4150-AA5F-CE607F1932BC}"/>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808C02A2-5FC4-4C98-947E-6F12B69AC1E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7C137A00-9DD9-4CD6-A521-3EA858ECC6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1683BA8E-9E17-4263-8103-0FCD02F2FF8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EC541B36-DAD0-4A2B-B0F5-79D888B1B605}"/>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A1AB7C96-177E-42E4-8F74-A7795B2E8F00}"/>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491295B5-44DA-4BB7-A1B5-CCC7F31C02D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DBDBDEFF-3E4A-40A9-82DE-03539AC02D38}"/>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6533432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BE4A-6C9F-48CD-AF1A-843091EACFEC}"/>
              </a:ext>
            </a:extLst>
          </p:cNvPr>
          <p:cNvSpPr>
            <a:spLocks noGrp="1"/>
          </p:cNvSpPr>
          <p:nvPr>
            <p:ph type="title"/>
          </p:nvPr>
        </p:nvSpPr>
        <p:spPr>
          <a:xfrm>
            <a:off x="838200" y="669924"/>
            <a:ext cx="10515600" cy="1020764"/>
          </a:xfrm>
        </p:spPr>
        <p:txBody>
          <a:bodyPr/>
          <a:lstStyle/>
          <a:p>
            <a:r>
              <a:rPr lang="en-US"/>
              <a:t>Click to edit Master title style</a:t>
            </a:r>
          </a:p>
        </p:txBody>
      </p:sp>
    </p:spTree>
    <p:extLst>
      <p:ext uri="{BB962C8B-B14F-4D97-AF65-F5344CB8AC3E}">
        <p14:creationId xmlns:p14="http://schemas.microsoft.com/office/powerpoint/2010/main" val="1134579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5"/>
                </a:solidFill>
              </a:defRPr>
            </a:lvl1pPr>
          </a:lstStyle>
          <a:p>
            <a:r>
              <a:rPr lang="en-US" dirty="0"/>
              <a:t>Question?</a:t>
            </a:r>
          </a:p>
        </p:txBody>
      </p:sp>
      <p:grpSp>
        <p:nvGrpSpPr>
          <p:cNvPr id="7" name="Group 6">
            <a:extLst>
              <a:ext uri="{FF2B5EF4-FFF2-40B4-BE49-F238E27FC236}">
                <a16:creationId xmlns:a16="http://schemas.microsoft.com/office/drawing/2014/main" id="{FF1564C8-888A-43B9-B084-146C2AD9C976}"/>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F5EE9F09-7C4A-4E8A-9160-C52B185F0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363E547C-B6F9-487E-A7D0-931D8DEFF8DA}"/>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Turner-Fairbank Highway Research Center logo. ">
            <a:extLst>
              <a:ext uri="{FF2B5EF4-FFF2-40B4-BE49-F238E27FC236}">
                <a16:creationId xmlns:a16="http://schemas.microsoft.com/office/drawing/2014/main" id="{610F8581-89D1-463E-8188-1E7E006FA63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24" name="Slide Number Placeholder 5">
            <a:extLst>
              <a:ext uri="{FF2B5EF4-FFF2-40B4-BE49-F238E27FC236}">
                <a16:creationId xmlns:a16="http://schemas.microsoft.com/office/drawing/2014/main" id="{0660028F-B881-4264-8A78-4106487C288F}"/>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5" name="Group 24">
            <a:extLst>
              <a:ext uri="{FF2B5EF4-FFF2-40B4-BE49-F238E27FC236}">
                <a16:creationId xmlns:a16="http://schemas.microsoft.com/office/drawing/2014/main" id="{3DDDD60E-FFE1-4BCE-B161-7FB5B58CC319}"/>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6" name="Graphic 25">
              <a:extLst>
                <a:ext uri="{FF2B5EF4-FFF2-40B4-BE49-F238E27FC236}">
                  <a16:creationId xmlns:a16="http://schemas.microsoft.com/office/drawing/2014/main" id="{673D3BFB-2371-4AF9-BE81-316D083CF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7" name="Parallelogram 3">
              <a:extLst>
                <a:ext uri="{FF2B5EF4-FFF2-40B4-BE49-F238E27FC236}">
                  <a16:creationId xmlns:a16="http://schemas.microsoft.com/office/drawing/2014/main" id="{0F720AAA-635C-4AE5-9339-6697D24EB31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descr="U.S. Department of Transportation, Federal Highway Administration logo. ">
            <a:extLst>
              <a:ext uri="{FF2B5EF4-FFF2-40B4-BE49-F238E27FC236}">
                <a16:creationId xmlns:a16="http://schemas.microsoft.com/office/drawing/2014/main" id="{6D032A1B-87D1-435B-BE3D-B84621CD9BD6}"/>
              </a:ext>
            </a:extLst>
          </p:cNvPr>
          <p:cNvGrpSpPr/>
          <p:nvPr userDrawn="1"/>
        </p:nvGrpSpPr>
        <p:grpSpPr>
          <a:xfrm>
            <a:off x="328719" y="6295114"/>
            <a:ext cx="1110196" cy="435762"/>
            <a:chOff x="290022" y="6147173"/>
            <a:chExt cx="1512938" cy="593842"/>
          </a:xfrm>
        </p:grpSpPr>
        <p:sp>
          <p:nvSpPr>
            <p:cNvPr id="29" name="Rectangle 28">
              <a:extLst>
                <a:ext uri="{FF2B5EF4-FFF2-40B4-BE49-F238E27FC236}">
                  <a16:creationId xmlns:a16="http://schemas.microsoft.com/office/drawing/2014/main" id="{205728D4-E04F-4383-86C4-C72A0F1F44FF}"/>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US DOT logo. ">
              <a:extLst>
                <a:ext uri="{FF2B5EF4-FFF2-40B4-BE49-F238E27FC236}">
                  <a16:creationId xmlns:a16="http://schemas.microsoft.com/office/drawing/2014/main" id="{E80868B0-B0F2-4177-8301-9469720D03F6}"/>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487537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5"/>
                </a:solidFill>
              </a:defRPr>
            </a:lvl1pPr>
          </a:lstStyle>
          <a:p>
            <a:r>
              <a:rPr lang="en-US" dirty="0"/>
              <a:t>Contact</a:t>
            </a:r>
          </a:p>
        </p:txBody>
      </p:sp>
      <p:grpSp>
        <p:nvGrpSpPr>
          <p:cNvPr id="13" name="Group 12">
            <a:extLst>
              <a:ext uri="{FF2B5EF4-FFF2-40B4-BE49-F238E27FC236}">
                <a16:creationId xmlns:a16="http://schemas.microsoft.com/office/drawing/2014/main" id="{CD9F0A12-AF34-41CD-A122-4571A3183751}"/>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60895BE0-B04A-40B0-86FE-AD935A2742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6DADD25C-69FF-4178-AFF1-AAAD7B9BE48C}"/>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61777B"/>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61777B"/>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F6B3DC02-DC2A-43B2-9211-8E3EE2DFC25C}"/>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75B475CC-552B-4C8C-A70D-7BE6E85B6FD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209730DA-1043-4BAF-8150-58C2D688F56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5A5708F9-59BB-41D4-AE50-5633027E88AC}"/>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7F035025-A3CB-4EB4-980F-C428B1985710}"/>
              </a:ext>
            </a:extLst>
          </p:cNvPr>
          <p:cNvSpPr>
            <a:spLocks noGrp="1"/>
          </p:cNvSpPr>
          <p:nvPr>
            <p:ph type="sldNum" sz="quarter" idx="15"/>
          </p:nvPr>
        </p:nvSpPr>
        <p:spPr>
          <a:xfrm>
            <a:off x="11149048" y="638291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EFFB055C-7EFB-4C80-BF72-D1C3D651508F}"/>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Peeterv</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2078192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4" name="Text Placeholder 7">
            <a:extLst>
              <a:ext uri="{FF2B5EF4-FFF2-40B4-BE49-F238E27FC236}">
                <a16:creationId xmlns:a16="http://schemas.microsoft.com/office/drawing/2014/main" id="{CDD93C29-D021-4695-A9D7-07B49012D222}"/>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Picture 12" descr="Turner-Fairbank Highway Research Center logos. ">
            <a:extLst>
              <a:ext uri="{FF2B5EF4-FFF2-40B4-BE49-F238E27FC236}">
                <a16:creationId xmlns:a16="http://schemas.microsoft.com/office/drawing/2014/main" id="{AC74EA79-8C89-4FA1-B809-F64EBA34F019}"/>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6" name="Picture 15" descr="US DOT logo. ">
            <a:extLst>
              <a:ext uri="{FF2B5EF4-FFF2-40B4-BE49-F238E27FC236}">
                <a16:creationId xmlns:a16="http://schemas.microsoft.com/office/drawing/2014/main" id="{4B254B7B-DC25-450E-8FD1-0563AD3C5DB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Tree>
    <p:extLst>
      <p:ext uri="{BB962C8B-B14F-4D97-AF65-F5344CB8AC3E}">
        <p14:creationId xmlns:p14="http://schemas.microsoft.com/office/powerpoint/2010/main" val="3916230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3ACAE380-79AB-479D-8E06-AE463A235038}"/>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45975335-F9C8-4098-ABF4-67A1C0E08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75E92997-D3F1-44B4-8EEC-BEF1800FA271}"/>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urner-Fairbank Highway Research Center logos. ">
            <a:extLst>
              <a:ext uri="{FF2B5EF4-FFF2-40B4-BE49-F238E27FC236}">
                <a16:creationId xmlns:a16="http://schemas.microsoft.com/office/drawing/2014/main" id="{6AE0593C-55AA-43D9-A81F-FDC9EC1AD08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9" name="Picture 18" descr="US DOT logo. ">
            <a:extLst>
              <a:ext uri="{FF2B5EF4-FFF2-40B4-BE49-F238E27FC236}">
                <a16:creationId xmlns:a16="http://schemas.microsoft.com/office/drawing/2014/main" id="{0F691CBD-83AA-4432-9CB3-55CB91175E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
        <p:nvSpPr>
          <p:cNvPr id="20" name="TextBox 19">
            <a:extLst>
              <a:ext uri="{FF2B5EF4-FFF2-40B4-BE49-F238E27FC236}">
                <a16:creationId xmlns:a16="http://schemas.microsoft.com/office/drawing/2014/main" id="{3B97C6E8-7A99-4C7E-8338-544D4783FA0C}"/>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2890133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3" name="Text Placeholder 7">
            <a:extLst>
              <a:ext uri="{FF2B5EF4-FFF2-40B4-BE49-F238E27FC236}">
                <a16:creationId xmlns:a16="http://schemas.microsoft.com/office/drawing/2014/main" id="{C3163D01-6226-4C87-A471-44905ABE4F18}"/>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Picture 13" descr="Turner-Fairbank Highway Research Center logos. ">
            <a:extLst>
              <a:ext uri="{FF2B5EF4-FFF2-40B4-BE49-F238E27FC236}">
                <a16:creationId xmlns:a16="http://schemas.microsoft.com/office/drawing/2014/main" id="{A7A538A2-756A-4312-96CF-4BD650D5FAA1}"/>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5" name="Picture 14" descr="US DOT logo. ">
            <a:extLst>
              <a:ext uri="{FF2B5EF4-FFF2-40B4-BE49-F238E27FC236}">
                <a16:creationId xmlns:a16="http://schemas.microsoft.com/office/drawing/2014/main" id="{A1E370C6-4EDB-4E9F-A09C-DCF27A88C7C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Tree>
    <p:extLst>
      <p:ext uri="{BB962C8B-B14F-4D97-AF65-F5344CB8AC3E}">
        <p14:creationId xmlns:p14="http://schemas.microsoft.com/office/powerpoint/2010/main" val="2994521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777B"/>
              </a:solidFill>
            </a:endParaRPr>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4" name="Picture 13" descr="Turner-Fairbank Highway Research Center logos. ">
            <a:extLst>
              <a:ext uri="{FF2B5EF4-FFF2-40B4-BE49-F238E27FC236}">
                <a16:creationId xmlns:a16="http://schemas.microsoft.com/office/drawing/2014/main" id="{4635E8D2-8AEA-4A80-878D-9701CCDBEFC0}"/>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5" name="Picture 14" descr="US DOT logo. ">
            <a:extLst>
              <a:ext uri="{FF2B5EF4-FFF2-40B4-BE49-F238E27FC236}">
                <a16:creationId xmlns:a16="http://schemas.microsoft.com/office/drawing/2014/main" id="{C357E3FD-DCA3-4955-9FEF-14145BBD14D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
        <p:nvSpPr>
          <p:cNvPr id="12" name="TextBox 11">
            <a:extLst>
              <a:ext uri="{FF2B5EF4-FFF2-40B4-BE49-F238E27FC236}">
                <a16:creationId xmlns:a16="http://schemas.microsoft.com/office/drawing/2014/main" id="{E919C6AF-74BF-48E7-B094-BF7BE16BF9D6}"/>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3945872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EE2D7728-5253-47A9-B7C3-3511855924F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3" name="Group 12">
            <a:extLst>
              <a:ext uri="{FF2B5EF4-FFF2-40B4-BE49-F238E27FC236}">
                <a16:creationId xmlns:a16="http://schemas.microsoft.com/office/drawing/2014/main" id="{55FCE990-11DE-4994-8711-ECC9C8DE104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74E57C86-A67B-4B07-BE3E-5470585B9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AEEDF950-4E91-4147-925F-C6E69BC389A4}"/>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U.S. Department of Transportation, Federal Highway Administration logo. ">
            <a:extLst>
              <a:ext uri="{FF2B5EF4-FFF2-40B4-BE49-F238E27FC236}">
                <a16:creationId xmlns:a16="http://schemas.microsoft.com/office/drawing/2014/main" id="{CA6B90E4-F461-40DB-B4CB-113710844E5C}"/>
              </a:ext>
            </a:extLst>
          </p:cNvPr>
          <p:cNvGrpSpPr/>
          <p:nvPr userDrawn="1"/>
        </p:nvGrpSpPr>
        <p:grpSpPr>
          <a:xfrm>
            <a:off x="328719" y="6295114"/>
            <a:ext cx="1110196" cy="435762"/>
            <a:chOff x="290022" y="6147173"/>
            <a:chExt cx="1512938" cy="593842"/>
          </a:xfrm>
        </p:grpSpPr>
        <p:sp>
          <p:nvSpPr>
            <p:cNvPr id="20" name="Rectangle 19">
              <a:extLst>
                <a:ext uri="{FF2B5EF4-FFF2-40B4-BE49-F238E27FC236}">
                  <a16:creationId xmlns:a16="http://schemas.microsoft.com/office/drawing/2014/main" id="{445E8FD0-B3B3-47FC-ABE2-EDE88B2EA14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2F2D5E18-8586-417C-8FF2-24C479B0E06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2" name="Picture 21" descr="Turner-Fairbank Highway Research Center logo. ">
            <a:extLst>
              <a:ext uri="{FF2B5EF4-FFF2-40B4-BE49-F238E27FC236}">
                <a16:creationId xmlns:a16="http://schemas.microsoft.com/office/drawing/2014/main" id="{3D6BE1C7-1F21-4618-9507-A188F77A0B7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702580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 Placeholder 7">
            <a:extLst>
              <a:ext uri="{FF2B5EF4-FFF2-40B4-BE49-F238E27FC236}">
                <a16:creationId xmlns:a16="http://schemas.microsoft.com/office/drawing/2014/main" id="{AE8A8104-E515-4E3B-8BD6-AE5D563A1A5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5" name="Picture 14" descr="Turner-Fairbank Highway Research Center logos. ">
            <a:extLst>
              <a:ext uri="{FF2B5EF4-FFF2-40B4-BE49-F238E27FC236}">
                <a16:creationId xmlns:a16="http://schemas.microsoft.com/office/drawing/2014/main" id="{69237D8C-699F-4423-A8DB-2D60697E1F50}"/>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6" name="Picture 15" descr="US DOT logo. ">
            <a:extLst>
              <a:ext uri="{FF2B5EF4-FFF2-40B4-BE49-F238E27FC236}">
                <a16:creationId xmlns:a16="http://schemas.microsoft.com/office/drawing/2014/main" id="{54C55E58-CC6D-4860-93E9-057270BBDE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Tree>
    <p:extLst>
      <p:ext uri="{BB962C8B-B14F-4D97-AF65-F5344CB8AC3E}">
        <p14:creationId xmlns:p14="http://schemas.microsoft.com/office/powerpoint/2010/main" val="2004148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D8C3D274-8821-4613-8172-CE63008CB4BF}"/>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22" name="Group 21" descr="U.S. Department of Transportation, Federal Highway Administration logo. ">
            <a:extLst>
              <a:ext uri="{FF2B5EF4-FFF2-40B4-BE49-F238E27FC236}">
                <a16:creationId xmlns:a16="http://schemas.microsoft.com/office/drawing/2014/main" id="{0F52510A-D0E0-4A48-BF23-AAD814500D1D}"/>
              </a:ext>
            </a:extLst>
          </p:cNvPr>
          <p:cNvGrpSpPr/>
          <p:nvPr userDrawn="1"/>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6565F3DD-5728-440D-A3E7-ECE0F4486D2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317C100C-03C4-4EBD-890D-048B00AF724B}"/>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5" name="Picture 24" descr="Turner-Fairbank Highway Research Center logo. ">
            <a:extLst>
              <a:ext uri="{FF2B5EF4-FFF2-40B4-BE49-F238E27FC236}">
                <a16:creationId xmlns:a16="http://schemas.microsoft.com/office/drawing/2014/main" id="{3237ED48-44CE-41AA-8FD1-6781A2C77929}"/>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5325528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lvl1pPr>
              <a:defRPr>
                <a:solidFill>
                  <a:schemeClr val="accent6"/>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3077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3077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69252078-813C-4A6C-956D-77291C8AA4AA}"/>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38D7DAF1-5B5C-495C-9469-EFE2F93DC93B}"/>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0DEBBEB3-9B8E-4482-9F92-6623F37CF8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9B799DE4-4B18-4270-B426-B2A874BBBC3C}"/>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B6B59236-D7A8-4B26-81E1-B6AF7D8B8623}"/>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1959E831-1A48-4D04-9CF6-A7DC61F9515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7A7F6669-922F-4E52-A2EC-88F9A63C5D27}"/>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79EC62D2-B5B5-4900-A3B1-C34A1A72F05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789681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442912-2572-40D1-BC2F-D90675E7EFC3}"/>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8E316845-E9A0-4AED-AD08-069C7F589186}"/>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61BD7391-D9C0-47AA-9D11-8D7F128E920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p>
        </p:txBody>
      </p:sp>
      <p:sp>
        <p:nvSpPr>
          <p:cNvPr id="22" name="Text Placeholder 4">
            <a:extLst>
              <a:ext uri="{FF2B5EF4-FFF2-40B4-BE49-F238E27FC236}">
                <a16:creationId xmlns:a16="http://schemas.microsoft.com/office/drawing/2014/main" id="{EFEC8535-EC22-47CD-87FD-5A45C49A5D75}"/>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821CDD94-412E-4E6F-A2E0-DC65B114B4ED}"/>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FB06730-B5AB-4065-ACE1-75451BC383B8}"/>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7">
            <a:extLst>
              <a:ext uri="{FF2B5EF4-FFF2-40B4-BE49-F238E27FC236}">
                <a16:creationId xmlns:a16="http://schemas.microsoft.com/office/drawing/2014/main" id="{B67E2712-D6A5-4AFD-91DA-1780E440EBD9}"/>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17" name="Slide Number Placeholder 5">
            <a:extLst>
              <a:ext uri="{FF2B5EF4-FFF2-40B4-BE49-F238E27FC236}">
                <a16:creationId xmlns:a16="http://schemas.microsoft.com/office/drawing/2014/main" id="{41542EA0-779B-4F1B-8DF6-1551E457269A}"/>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FB0C1A50-D945-4937-84FC-AD3A18A1A5C3}"/>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27749978-429B-4E06-BB69-38C4434CAC5D}"/>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CB430189-A265-4360-A9CD-CEC5ED81C98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84B13E31-21FF-4C80-AE8B-7F4A56CE950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761692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DD5FD9F2-654E-470A-ADB1-58CF1291E787}"/>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DCA93750-1E12-47CD-8A0B-B89BA8A57853}"/>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70B97FF6-76BE-4C11-97EC-A0D32AA07E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7F8656CF-D3DA-49EF-9E0D-D9662B25F585}"/>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5E378E66-5C2E-4A8D-B2A7-C337BC6D6CFD}"/>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5BB73734-7B31-4CE6-9158-F7E2BF7ED7A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E413A623-EC18-46C5-A40D-F0B87CCC5A1A}"/>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CBCFFEB7-C455-4AAE-9BB0-3B6D824AAF5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22765975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8475-907A-4422-9A2E-67A8DD07BB0D}"/>
              </a:ext>
            </a:extLst>
          </p:cNvPr>
          <p:cNvSpPr>
            <a:spLocks noGrp="1"/>
          </p:cNvSpPr>
          <p:nvPr>
            <p:ph type="title"/>
          </p:nvPr>
        </p:nvSpPr>
        <p:spPr>
          <a:xfrm>
            <a:off x="838200" y="669924"/>
            <a:ext cx="10515600" cy="1020764"/>
          </a:xfrm>
        </p:spPr>
        <p:txBody>
          <a:bodyPr/>
          <a:lstStyle>
            <a:lvl1pPr>
              <a:defRPr>
                <a:solidFill>
                  <a:schemeClr val="accent6"/>
                </a:solidFill>
              </a:defRPr>
            </a:lvl1pPr>
          </a:lstStyle>
          <a:p>
            <a:r>
              <a:rPr lang="en-US"/>
              <a:t>Click to edit Master title style</a:t>
            </a:r>
            <a:endParaRPr lang="en-US" dirty="0"/>
          </a:p>
        </p:txBody>
      </p:sp>
    </p:spTree>
    <p:extLst>
      <p:ext uri="{BB962C8B-B14F-4D97-AF65-F5344CB8AC3E}">
        <p14:creationId xmlns:p14="http://schemas.microsoft.com/office/powerpoint/2010/main" val="2217293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6"/>
                </a:solidFill>
              </a:defRPr>
            </a:lvl1pPr>
          </a:lstStyle>
          <a:p>
            <a:r>
              <a:rPr lang="en-US" dirty="0"/>
              <a:t>Question?</a:t>
            </a:r>
          </a:p>
        </p:txBody>
      </p:sp>
      <p:grpSp>
        <p:nvGrpSpPr>
          <p:cNvPr id="7" name="Group 6">
            <a:extLst>
              <a:ext uri="{FF2B5EF4-FFF2-40B4-BE49-F238E27FC236}">
                <a16:creationId xmlns:a16="http://schemas.microsoft.com/office/drawing/2014/main" id="{BB36C60A-2C5D-47D2-B8C8-ABB6312E5FA1}"/>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D1548DA4-0C57-44DB-9A2A-1C8DF7E06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8C3E9108-C3C9-4CCA-82A3-8E27D56DC331}"/>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urner-Fairbank Highway Research Center logo. ">
            <a:extLst>
              <a:ext uri="{FF2B5EF4-FFF2-40B4-BE49-F238E27FC236}">
                <a16:creationId xmlns:a16="http://schemas.microsoft.com/office/drawing/2014/main" id="{1B5D163D-3A3D-4F1D-A92C-AC417B8368B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16" name="Slide Number Placeholder 5">
            <a:extLst>
              <a:ext uri="{FF2B5EF4-FFF2-40B4-BE49-F238E27FC236}">
                <a16:creationId xmlns:a16="http://schemas.microsoft.com/office/drawing/2014/main" id="{6D3A1EFE-C81B-4C03-8F4D-80AE7A383D0F}"/>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9C4FC1FA-73D1-4D6D-8974-FC7DE43CF58B}"/>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D553A641-3CBD-4D62-87F3-50B6C51589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CBCC6A76-65A6-42C4-A0F2-811BA5B919F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6CE91619-31DA-4ACB-9DE1-275F7FAA33BB}"/>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7D1059F4-1D19-4D6E-92AC-1353D5F4AD7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46C53417-D45D-4DB9-8748-EBEA6CC81C84}"/>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739057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6"/>
                </a:solidFill>
              </a:defRPr>
            </a:lvl1pPr>
          </a:lstStyle>
          <a:p>
            <a:r>
              <a:rPr lang="en-US" dirty="0"/>
              <a:t>Contact</a:t>
            </a:r>
          </a:p>
        </p:txBody>
      </p:sp>
      <p:grpSp>
        <p:nvGrpSpPr>
          <p:cNvPr id="13" name="Group 12">
            <a:extLst>
              <a:ext uri="{FF2B5EF4-FFF2-40B4-BE49-F238E27FC236}">
                <a16:creationId xmlns:a16="http://schemas.microsoft.com/office/drawing/2014/main" id="{3C28FABC-CBC7-44A6-81B3-34D4DFCAEB74}"/>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91890332-4FFE-4C98-9AB0-206FD8D8A1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40C8AF5B-B3A5-40A2-A384-CE2EA50A75D1}"/>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30775F"/>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30775F"/>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86999BFF-966E-430D-B1BD-D0173E075EDC}"/>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3B001037-484F-4477-A1A2-41D6369FD87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23B149AA-53A6-4680-A479-97ACE3401185}"/>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AB64C10F-23C3-4145-BF28-F693F4C9C9E9}"/>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F69535C8-3E85-4D02-9C9A-581C079BCE9A}"/>
              </a:ext>
            </a:extLst>
          </p:cNvPr>
          <p:cNvSpPr>
            <a:spLocks noGrp="1"/>
          </p:cNvSpPr>
          <p:nvPr>
            <p:ph type="sldNum" sz="quarter" idx="15"/>
          </p:nvPr>
        </p:nvSpPr>
        <p:spPr>
          <a:xfrm>
            <a:off x="11145290" y="6382043"/>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EA793FA8-D3ED-4F0D-BA5B-376E325282DA}"/>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Peeterv</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15733192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4" name="Text Placeholder 7">
            <a:extLst>
              <a:ext uri="{FF2B5EF4-FFF2-40B4-BE49-F238E27FC236}">
                <a16:creationId xmlns:a16="http://schemas.microsoft.com/office/drawing/2014/main" id="{B84F69AC-6496-469E-91D1-868428653C1C}"/>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3" name="Picture 12" descr="Turner-Fairbank Highway Research Center logos. ">
            <a:extLst>
              <a:ext uri="{FF2B5EF4-FFF2-40B4-BE49-F238E27FC236}">
                <a16:creationId xmlns:a16="http://schemas.microsoft.com/office/drawing/2014/main" id="{0B0B688B-9F6C-40F1-BE70-F4FA76034A3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6" name="Picture 15" descr="US DOT logo. ">
            <a:extLst>
              <a:ext uri="{FF2B5EF4-FFF2-40B4-BE49-F238E27FC236}">
                <a16:creationId xmlns:a16="http://schemas.microsoft.com/office/drawing/2014/main" id="{E7DD8FEE-E4AE-4B23-984C-21212ABB7C0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Tree>
    <p:extLst>
      <p:ext uri="{BB962C8B-B14F-4D97-AF65-F5344CB8AC3E}">
        <p14:creationId xmlns:p14="http://schemas.microsoft.com/office/powerpoint/2010/main" val="3121546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BAD5B3C9-DC90-4E37-9DC3-8DC568B4FA4B}"/>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480FEA61-7DC0-4B75-A464-B6427B12E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ED62C099-7313-4EF1-97D6-C5FCD65F0B7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urner-Fairbank Highway Research Center logos. ">
            <a:extLst>
              <a:ext uri="{FF2B5EF4-FFF2-40B4-BE49-F238E27FC236}">
                <a16:creationId xmlns:a16="http://schemas.microsoft.com/office/drawing/2014/main" id="{59402178-5475-44FA-AB72-8AD6A4CDE506}"/>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9" name="Picture 18" descr="US DOT logo. ">
            <a:extLst>
              <a:ext uri="{FF2B5EF4-FFF2-40B4-BE49-F238E27FC236}">
                <a16:creationId xmlns:a16="http://schemas.microsoft.com/office/drawing/2014/main" id="{A488F7D8-A269-475A-A9CE-4C69770D2B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
        <p:nvSpPr>
          <p:cNvPr id="20" name="TextBox 19">
            <a:extLst>
              <a:ext uri="{FF2B5EF4-FFF2-40B4-BE49-F238E27FC236}">
                <a16:creationId xmlns:a16="http://schemas.microsoft.com/office/drawing/2014/main" id="{40B372EB-5228-4072-A7BF-A97AADE5FBAB}"/>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4071567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3" name="Text Placeholder 7">
            <a:extLst>
              <a:ext uri="{FF2B5EF4-FFF2-40B4-BE49-F238E27FC236}">
                <a16:creationId xmlns:a16="http://schemas.microsoft.com/office/drawing/2014/main" id="{D5EF5A86-4650-4C4B-99D2-FBEA005E81AE}"/>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Picture 13" descr="Turner-Fairbank Highway Research Center logos. ">
            <a:extLst>
              <a:ext uri="{FF2B5EF4-FFF2-40B4-BE49-F238E27FC236}">
                <a16:creationId xmlns:a16="http://schemas.microsoft.com/office/drawing/2014/main" id="{5EB030DC-4AD4-4501-935F-4D209C527F1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5" name="Picture 14" descr="US DOT logo. ">
            <a:extLst>
              <a:ext uri="{FF2B5EF4-FFF2-40B4-BE49-F238E27FC236}">
                <a16:creationId xmlns:a16="http://schemas.microsoft.com/office/drawing/2014/main" id="{594FC232-895E-43C7-BC70-14A24D7B7F9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Tree>
    <p:extLst>
      <p:ext uri="{BB962C8B-B14F-4D97-AF65-F5344CB8AC3E}">
        <p14:creationId xmlns:p14="http://schemas.microsoft.com/office/powerpoint/2010/main" val="137959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2" name="Picture 11" descr="Turner-Fairbank Highway Research Center logos. ">
            <a:extLst>
              <a:ext uri="{FF2B5EF4-FFF2-40B4-BE49-F238E27FC236}">
                <a16:creationId xmlns:a16="http://schemas.microsoft.com/office/drawing/2014/main" id="{9C63B810-A669-4C6C-854E-3A645566F1DB}"/>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3" name="Picture 12" descr="US DOT logo. ">
            <a:extLst>
              <a:ext uri="{FF2B5EF4-FFF2-40B4-BE49-F238E27FC236}">
                <a16:creationId xmlns:a16="http://schemas.microsoft.com/office/drawing/2014/main" id="{A24186BD-F7DD-4611-97A6-32170BD7A4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
        <p:nvSpPr>
          <p:cNvPr id="14" name="TextBox 13">
            <a:extLst>
              <a:ext uri="{FF2B5EF4-FFF2-40B4-BE49-F238E27FC236}">
                <a16:creationId xmlns:a16="http://schemas.microsoft.com/office/drawing/2014/main" id="{5E9F36DA-85AD-4100-9016-99ACB1EB99D1}"/>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spTree>
    <p:extLst>
      <p:ext uri="{BB962C8B-B14F-4D97-AF65-F5344CB8AC3E}">
        <p14:creationId xmlns:p14="http://schemas.microsoft.com/office/powerpoint/2010/main" val="6625147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4" name="Picture 13" descr="Turner-Fairbank Highway Research Center logos. ">
            <a:extLst>
              <a:ext uri="{FF2B5EF4-FFF2-40B4-BE49-F238E27FC236}">
                <a16:creationId xmlns:a16="http://schemas.microsoft.com/office/drawing/2014/main" id="{5C075F21-9450-40B0-B9E7-2202D2458A2F}"/>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5" name="Picture 14" descr="US DOT logo. ">
            <a:extLst>
              <a:ext uri="{FF2B5EF4-FFF2-40B4-BE49-F238E27FC236}">
                <a16:creationId xmlns:a16="http://schemas.microsoft.com/office/drawing/2014/main" id="{092AB55B-8238-49E3-9C09-279FF520AF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
        <p:nvSpPr>
          <p:cNvPr id="12" name="TextBox 11">
            <a:extLst>
              <a:ext uri="{FF2B5EF4-FFF2-40B4-BE49-F238E27FC236}">
                <a16:creationId xmlns:a16="http://schemas.microsoft.com/office/drawing/2014/main" id="{925CF220-E090-4616-9ACC-797CA555CC33}"/>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USchools</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9997078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42C0AFE5-8F62-4B4F-92AA-5DED932AE98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3" name="Group 12">
            <a:extLst>
              <a:ext uri="{FF2B5EF4-FFF2-40B4-BE49-F238E27FC236}">
                <a16:creationId xmlns:a16="http://schemas.microsoft.com/office/drawing/2014/main" id="{47CA1F1B-DDA4-45AE-96C7-C699839C69E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AFD924E9-98ED-410C-B243-4F0DB5F5D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C12FF580-2980-43E0-9761-312CA969FCE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descr="U.S. Department of Transportation, Federal Highway Administration logo. ">
            <a:extLst>
              <a:ext uri="{FF2B5EF4-FFF2-40B4-BE49-F238E27FC236}">
                <a16:creationId xmlns:a16="http://schemas.microsoft.com/office/drawing/2014/main" id="{8F144BAA-7EF4-4010-A02A-CC62E1267DC7}"/>
              </a:ext>
            </a:extLst>
          </p:cNvPr>
          <p:cNvGrpSpPr/>
          <p:nvPr userDrawn="1"/>
        </p:nvGrpSpPr>
        <p:grpSpPr>
          <a:xfrm>
            <a:off x="328719" y="6295114"/>
            <a:ext cx="1110196" cy="435762"/>
            <a:chOff x="290022" y="6147173"/>
            <a:chExt cx="1512938" cy="593842"/>
          </a:xfrm>
        </p:grpSpPr>
        <p:sp>
          <p:nvSpPr>
            <p:cNvPr id="20" name="Rectangle 19">
              <a:extLst>
                <a:ext uri="{FF2B5EF4-FFF2-40B4-BE49-F238E27FC236}">
                  <a16:creationId xmlns:a16="http://schemas.microsoft.com/office/drawing/2014/main" id="{C9F91EA9-165C-4E5E-A29F-05DDED66C0A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78F0EF06-60A2-4C05-BEEF-C7D2FF0D5D16}"/>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2" name="Picture 21" descr="Turner-Fairbank Highway Research Center logo. ">
            <a:extLst>
              <a:ext uri="{FF2B5EF4-FFF2-40B4-BE49-F238E27FC236}">
                <a16:creationId xmlns:a16="http://schemas.microsoft.com/office/drawing/2014/main" id="{E6B53499-CD39-44B2-9657-4FCF0A0414DC}"/>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40642467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E1261B0B-9E0B-4642-AEE5-FFED347F7504}"/>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22" name="Group 21" descr="U.S. Department of Transportation, Federal Highway Administration logo. ">
            <a:extLst>
              <a:ext uri="{FF2B5EF4-FFF2-40B4-BE49-F238E27FC236}">
                <a16:creationId xmlns:a16="http://schemas.microsoft.com/office/drawing/2014/main" id="{4D1029DF-8834-4E59-8387-604784BD79FE}"/>
              </a:ext>
            </a:extLst>
          </p:cNvPr>
          <p:cNvGrpSpPr/>
          <p:nvPr userDrawn="1"/>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804331D3-BBDC-4F57-BD62-59F52D533222}"/>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31BB333B-1713-41BE-83B4-BDA9BFA82829}"/>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5" name="Picture 24" descr="Turner-Fairbank Highway Research Center logo. ">
            <a:extLst>
              <a:ext uri="{FF2B5EF4-FFF2-40B4-BE49-F238E27FC236}">
                <a16:creationId xmlns:a16="http://schemas.microsoft.com/office/drawing/2014/main" id="{7F5336DF-3649-4E33-8C41-D41A75EA7BD7}"/>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692489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25C11F8B-0722-4810-9A17-6CB0A15077B4}"/>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CD2B789E-2467-44BC-BAB7-DE6B0DB1D4C9}"/>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0126E15A-C23C-4C76-87BB-0CECF1D279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29CA6DB3-6DFD-4BF1-8B05-4C3C26675A3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6998792A-E4C6-4439-86FC-581B5BA9EA47}"/>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8AD3253F-D1D4-45C8-A25E-621285BCE46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FEC7D3FB-60DA-4851-A826-3D7AAA470D9F}"/>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59B5B771-FC2B-462C-A2DE-139EFD90336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0617079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9A9E040-5551-4F47-8B12-DD660CCB0544}"/>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BD59A225-8AD7-492B-A3DD-179B7FE58009}"/>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07FA2B6-B5B2-40F2-AD2E-6C18B6707ADC}"/>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22" name="Text Placeholder 4">
            <a:extLst>
              <a:ext uri="{FF2B5EF4-FFF2-40B4-BE49-F238E27FC236}">
                <a16:creationId xmlns:a16="http://schemas.microsoft.com/office/drawing/2014/main" id="{FE7CB274-4296-4D10-9D72-4C979ACC6BE7}"/>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F1155325-D298-4107-9E01-7DA3681CF8A7}"/>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4F24EEF-4FA4-41F3-9BB9-7D199556E154}"/>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 Placeholder 7">
            <a:extLst>
              <a:ext uri="{FF2B5EF4-FFF2-40B4-BE49-F238E27FC236}">
                <a16:creationId xmlns:a16="http://schemas.microsoft.com/office/drawing/2014/main" id="{0E3FFAB3-4D2E-45E8-B2BA-AF28D28E0852}"/>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17" name="Slide Number Placeholder 5">
            <a:extLst>
              <a:ext uri="{FF2B5EF4-FFF2-40B4-BE49-F238E27FC236}">
                <a16:creationId xmlns:a16="http://schemas.microsoft.com/office/drawing/2014/main" id="{5F58F14A-15A6-456A-A71F-E1BF2950DC1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E21E4769-E03D-4033-A79F-F15BC38B046B}"/>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2D7A52D0-322D-4AC1-BAD2-DF5C0D618C54}"/>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96C6C4D2-9470-4F48-A471-BB981D0277F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41D30AF1-7C45-49FD-8E64-218CF04F345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1907666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014538E3-6F2C-49FD-8B49-11317497B86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748A429A-5835-4231-9606-E4F4A33A3FC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4B7ADF1C-4EDB-41D8-9852-176D8152AA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3259516C-C183-4079-B898-345FF8A980A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012F73E2-6374-465A-8538-9ABF6C7D9D40}"/>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A8B5B61C-CC3F-4972-953F-74BB5731523F}"/>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D5455C69-A320-40ED-A1E1-814DCEC22DCA}"/>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3B8CEAD0-6FB7-4618-A172-2976E2AA5651}"/>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2885333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8AC-DA64-4BFD-86FD-F5042AA8F4C5}"/>
              </a:ext>
            </a:extLst>
          </p:cNvPr>
          <p:cNvSpPr>
            <a:spLocks noGrp="1"/>
          </p:cNvSpPr>
          <p:nvPr>
            <p:ph type="title"/>
          </p:nvPr>
        </p:nvSpPr>
        <p:spPr>
          <a:xfrm>
            <a:off x="838200" y="669924"/>
            <a:ext cx="10515600" cy="1020764"/>
          </a:xfrm>
        </p:spPr>
        <p:txBody>
          <a:bodyPr/>
          <a:lstStyle/>
          <a:p>
            <a:r>
              <a:rPr lang="en-US"/>
              <a:t>Click to edit Master title style</a:t>
            </a:r>
          </a:p>
        </p:txBody>
      </p:sp>
    </p:spTree>
    <p:extLst>
      <p:ext uri="{BB962C8B-B14F-4D97-AF65-F5344CB8AC3E}">
        <p14:creationId xmlns:p14="http://schemas.microsoft.com/office/powerpoint/2010/main" val="31991048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4"/>
                </a:solidFill>
              </a:defRPr>
            </a:lvl1pPr>
          </a:lstStyle>
          <a:p>
            <a:r>
              <a:rPr lang="en-US" dirty="0"/>
              <a:t>Question?</a:t>
            </a:r>
          </a:p>
        </p:txBody>
      </p:sp>
      <p:grpSp>
        <p:nvGrpSpPr>
          <p:cNvPr id="7" name="Group 6">
            <a:extLst>
              <a:ext uri="{FF2B5EF4-FFF2-40B4-BE49-F238E27FC236}">
                <a16:creationId xmlns:a16="http://schemas.microsoft.com/office/drawing/2014/main" id="{DCC34A47-9A8A-4143-8A10-8F941C8D3610}"/>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AC5B7C18-0F87-4620-AF75-4C30FEBC8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680AE8E1-E5F6-4D2C-84E6-EA5FA9784A84}"/>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urner-Fairbank Highway Research Center logo. ">
            <a:extLst>
              <a:ext uri="{FF2B5EF4-FFF2-40B4-BE49-F238E27FC236}">
                <a16:creationId xmlns:a16="http://schemas.microsoft.com/office/drawing/2014/main" id="{7C75A7B4-F77C-4384-B3C4-B1E5D3915BD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16" name="Slide Number Placeholder 5">
            <a:extLst>
              <a:ext uri="{FF2B5EF4-FFF2-40B4-BE49-F238E27FC236}">
                <a16:creationId xmlns:a16="http://schemas.microsoft.com/office/drawing/2014/main" id="{1143C5A1-090C-4D96-B81D-1152E53FF877}"/>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931F6887-1EB2-4408-9B16-99A377DDFFC3}"/>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F6D40A35-DB05-4056-B62B-34E85CB2F9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63346959-8E6A-4C30-AEC7-45ADC708DF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CD480E4F-CB83-42A1-BC0A-0A52F6FC5362}"/>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8204AB63-5C6C-47B4-A863-E4150CD3F7C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C813FA80-1524-409F-8A07-7CB1D61500E1}"/>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825368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4"/>
                </a:solidFill>
              </a:defRPr>
            </a:lvl1pPr>
          </a:lstStyle>
          <a:p>
            <a:r>
              <a:rPr lang="en-US" dirty="0"/>
              <a:t>Contact</a:t>
            </a:r>
          </a:p>
        </p:txBody>
      </p:sp>
      <p:grpSp>
        <p:nvGrpSpPr>
          <p:cNvPr id="13" name="Group 12">
            <a:extLst>
              <a:ext uri="{FF2B5EF4-FFF2-40B4-BE49-F238E27FC236}">
                <a16:creationId xmlns:a16="http://schemas.microsoft.com/office/drawing/2014/main" id="{B17B0E2F-6F40-49F1-8F6D-9A2666D739C0}"/>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42226AD1-01B8-48C7-A899-8ABE8E06F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2E7DDC00-655E-43CA-890A-BAC2CCCEB02E}"/>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chemeClr val="accent4"/>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chemeClr val="accent4"/>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CE43E228-7A4B-4D12-9CF2-084EEE9261AF}"/>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247B0E93-0852-4E4D-A206-206418BAB18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814F1062-E159-481C-8815-4B22FB74A41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83EC1499-FAF0-481C-878A-B7A063850BDE}"/>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D85A20CE-CE63-4500-A8B7-410976FC412C}"/>
              </a:ext>
            </a:extLst>
          </p:cNvPr>
          <p:cNvSpPr>
            <a:spLocks noGrp="1"/>
          </p:cNvSpPr>
          <p:nvPr>
            <p:ph type="sldNum" sz="quarter" idx="15"/>
          </p:nvPr>
        </p:nvSpPr>
        <p:spPr>
          <a:xfrm>
            <a:off x="11145290" y="638291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359852C4-0730-4B1B-98F2-136FA4061E59}"/>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latin typeface="Arial" panose="020B0604020202020204" pitchFamily="34" charset="0"/>
                <a:cs typeface="Arial" panose="020B0604020202020204" pitchFamily="34" charset="0"/>
              </a:rPr>
              <a:t>© </a:t>
            </a:r>
            <a:r>
              <a:rPr lang="en-US" sz="900" dirty="0" err="1">
                <a:solidFill>
                  <a:schemeClr val="bg1"/>
                </a:solidFill>
                <a:latin typeface="Arial" panose="020B0604020202020204" pitchFamily="34" charset="0"/>
                <a:cs typeface="Arial" panose="020B0604020202020204" pitchFamily="34" charset="0"/>
              </a:rPr>
              <a:t>Peeterv</a:t>
            </a:r>
            <a:r>
              <a:rPr lang="en-US" sz="900" dirty="0">
                <a:solidFill>
                  <a:schemeClr val="bg1"/>
                </a:solidFill>
                <a:latin typeface="Arial" panose="020B0604020202020204" pitchFamily="34" charset="0"/>
                <a:cs typeface="Arial" panose="020B0604020202020204" pitchFamily="34" charset="0"/>
              </a:rPr>
              <a:t> / iStock.</a:t>
            </a:r>
          </a:p>
        </p:txBody>
      </p:sp>
    </p:spTree>
    <p:extLst>
      <p:ext uri="{BB962C8B-B14F-4D97-AF65-F5344CB8AC3E}">
        <p14:creationId xmlns:p14="http://schemas.microsoft.com/office/powerpoint/2010/main" val="40398870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p:nvSpPr>
        <p:spPr>
          <a:xfrm>
            <a:off x="0" y="-4761"/>
            <a:ext cx="7353300" cy="6857999"/>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8" name="Text Placeholder 7">
            <a:extLst>
              <a:ext uri="{FF2B5EF4-FFF2-40B4-BE49-F238E27FC236}">
                <a16:creationId xmlns:a16="http://schemas.microsoft.com/office/drawing/2014/main" id="{53FEC3E7-AFE5-4D28-8F87-1BBD190865DD}"/>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7" name="Picture 16">
            <a:extLst>
              <a:ext uri="{FF2B5EF4-FFF2-40B4-BE49-F238E27FC236}">
                <a16:creationId xmlns:a16="http://schemas.microsoft.com/office/drawing/2014/main" id="{577605E4-69D0-4B97-809B-243C9633DB35}"/>
              </a:ext>
            </a:extLst>
          </p:cNvPr>
          <p:cNvPicPr>
            <a:picLocks noChangeAspect="1"/>
          </p:cNvPicPr>
          <p:nvPr userDrawn="1"/>
        </p:nvPicPr>
        <p:blipFill>
          <a:blip r:embed="rId4"/>
          <a:stretch>
            <a:fillRect/>
          </a:stretch>
        </p:blipFill>
        <p:spPr>
          <a:xfrm>
            <a:off x="156391" y="226241"/>
            <a:ext cx="1920406" cy="1048603"/>
          </a:xfrm>
          <a:prstGeom prst="rect">
            <a:avLst/>
          </a:prstGeom>
        </p:spPr>
      </p:pic>
    </p:spTree>
    <p:extLst>
      <p:ext uri="{BB962C8B-B14F-4D97-AF65-F5344CB8AC3E}">
        <p14:creationId xmlns:p14="http://schemas.microsoft.com/office/powerpoint/2010/main" val="2546620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AFEC9AC3-2B57-4B4A-98ED-3AF0368DC675}"/>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7CA6163F-1133-4829-B06F-1BDE60A8C6C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C0E2A0A6-86CB-40A1-96AB-F3EF7E877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4C7CD985-BEF2-448F-9300-47C569A0604A}"/>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A160DA99-CB6B-4911-BF54-9AEAE675677A}"/>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F9F78CAF-B64D-4C0F-B0DA-ECA9FCCB85EA}"/>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B2FC12B8-6112-41E3-B446-5B1F2F54477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8C4B2BFD-4A1A-4410-B289-4CDD14196DB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6393694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p:nvSpPr>
        <p:spPr>
          <a:xfrm>
            <a:off x="0" y="9525"/>
            <a:ext cx="12192000" cy="684847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1" name="Group 10">
            <a:extLst>
              <a:ext uri="{FF2B5EF4-FFF2-40B4-BE49-F238E27FC236}">
                <a16:creationId xmlns:a16="http://schemas.microsoft.com/office/drawing/2014/main" id="{91A58D33-9B11-492B-93B3-BB9ECD2C07BD}"/>
              </a:ext>
              <a:ext uri="{C183D7F6-B498-43B3-948B-1728B52AA6E4}">
                <adec:decorative xmlns:adec="http://schemas.microsoft.com/office/drawing/2017/decorative" val="1"/>
              </a:ext>
            </a:extLst>
          </p:cNvPr>
          <p:cNvGrpSpPr/>
          <p:nvPr/>
        </p:nvGrpSpPr>
        <p:grpSpPr>
          <a:xfrm>
            <a:off x="-10274" y="4208190"/>
            <a:ext cx="7172961" cy="67184"/>
            <a:chOff x="-10274" y="4208190"/>
            <a:chExt cx="7172961" cy="67184"/>
          </a:xfrm>
        </p:grpSpPr>
        <p:pic>
          <p:nvPicPr>
            <p:cNvPr id="12" name="Graphic 11">
              <a:extLst>
                <a:ext uri="{FF2B5EF4-FFF2-40B4-BE49-F238E27FC236}">
                  <a16:creationId xmlns:a16="http://schemas.microsoft.com/office/drawing/2014/main" id="{84F788C1-658D-4523-88A2-00CF2F2139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3" name="Parallelogram 3">
              <a:extLst>
                <a:ext uri="{FF2B5EF4-FFF2-40B4-BE49-F238E27FC236}">
                  <a16:creationId xmlns:a16="http://schemas.microsoft.com/office/drawing/2014/main" id="{03353B6B-80B3-4859-8921-B8A39567CF3E}"/>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D92F259-19AA-4BD2-93B8-A8D06C342524}"/>
              </a:ext>
            </a:extLst>
          </p:cNvPr>
          <p:cNvSpPr txBox="1"/>
          <p:nvPr/>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5" name="Picture 4">
            <a:extLst>
              <a:ext uri="{FF2B5EF4-FFF2-40B4-BE49-F238E27FC236}">
                <a16:creationId xmlns:a16="http://schemas.microsoft.com/office/drawing/2014/main" id="{27B6FB8C-DC8E-401A-9DC9-331001EF0402}"/>
              </a:ext>
            </a:extLst>
          </p:cNvPr>
          <p:cNvPicPr>
            <a:picLocks noChangeAspect="1"/>
          </p:cNvPicPr>
          <p:nvPr userDrawn="1"/>
        </p:nvPicPr>
        <p:blipFill>
          <a:blip r:embed="rId5"/>
          <a:stretch>
            <a:fillRect/>
          </a:stretch>
        </p:blipFill>
        <p:spPr>
          <a:xfrm>
            <a:off x="246925" y="269245"/>
            <a:ext cx="1920406" cy="1048603"/>
          </a:xfrm>
          <a:prstGeom prst="rect">
            <a:avLst/>
          </a:prstGeom>
        </p:spPr>
      </p:pic>
    </p:spTree>
    <p:extLst>
      <p:ext uri="{BB962C8B-B14F-4D97-AF65-F5344CB8AC3E}">
        <p14:creationId xmlns:p14="http://schemas.microsoft.com/office/powerpoint/2010/main" val="4211153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3457574"/>
            <a:ext cx="12192000" cy="340042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 Placeholder 7">
            <a:extLst>
              <a:ext uri="{FF2B5EF4-FFF2-40B4-BE49-F238E27FC236}">
                <a16:creationId xmlns:a16="http://schemas.microsoft.com/office/drawing/2014/main" id="{A8D1C52B-0DC5-48E0-8122-46704D684BCF}"/>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4" name="Picture 3">
            <a:extLst>
              <a:ext uri="{FF2B5EF4-FFF2-40B4-BE49-F238E27FC236}">
                <a16:creationId xmlns:a16="http://schemas.microsoft.com/office/drawing/2014/main" id="{3EE40AD5-A9BD-4AF7-90C7-F2D9F335EC87}"/>
              </a:ext>
            </a:extLst>
          </p:cNvPr>
          <p:cNvPicPr>
            <a:picLocks noChangeAspect="1"/>
          </p:cNvPicPr>
          <p:nvPr userDrawn="1"/>
        </p:nvPicPr>
        <p:blipFill>
          <a:blip r:embed="rId4"/>
          <a:stretch>
            <a:fillRect/>
          </a:stretch>
        </p:blipFill>
        <p:spPr>
          <a:xfrm>
            <a:off x="10084329" y="5649409"/>
            <a:ext cx="1920406" cy="1048603"/>
          </a:xfrm>
          <a:prstGeom prst="rect">
            <a:avLst/>
          </a:prstGeom>
        </p:spPr>
      </p:pic>
    </p:spTree>
    <p:extLst>
      <p:ext uri="{BB962C8B-B14F-4D97-AF65-F5344CB8AC3E}">
        <p14:creationId xmlns:p14="http://schemas.microsoft.com/office/powerpoint/2010/main" val="478253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9525"/>
            <a:ext cx="12192000" cy="684847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Box 13">
            <a:extLst>
              <a:ext uri="{FF2B5EF4-FFF2-40B4-BE49-F238E27FC236}">
                <a16:creationId xmlns:a16="http://schemas.microsoft.com/office/drawing/2014/main" id="{0CB24D6A-0F5D-4693-B271-3BE20D1BC03C}"/>
              </a:ext>
            </a:extLst>
          </p:cNvPr>
          <p:cNvSpPr txBox="1"/>
          <p:nvPr/>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pic>
        <p:nvPicPr>
          <p:cNvPr id="4" name="Picture 3">
            <a:extLst>
              <a:ext uri="{FF2B5EF4-FFF2-40B4-BE49-F238E27FC236}">
                <a16:creationId xmlns:a16="http://schemas.microsoft.com/office/drawing/2014/main" id="{784AAA53-BC2C-44B9-88F5-4F575A03F804}"/>
              </a:ext>
            </a:extLst>
          </p:cNvPr>
          <p:cNvPicPr>
            <a:picLocks noChangeAspect="1"/>
          </p:cNvPicPr>
          <p:nvPr userDrawn="1"/>
        </p:nvPicPr>
        <p:blipFill>
          <a:blip r:embed="rId5"/>
          <a:stretch>
            <a:fillRect/>
          </a:stretch>
        </p:blipFill>
        <p:spPr>
          <a:xfrm>
            <a:off x="10187631" y="5675617"/>
            <a:ext cx="1920406" cy="1048603"/>
          </a:xfrm>
          <a:prstGeom prst="rect">
            <a:avLst/>
          </a:prstGeom>
        </p:spPr>
      </p:pic>
    </p:spTree>
    <p:extLst>
      <p:ext uri="{BB962C8B-B14F-4D97-AF65-F5344CB8AC3E}">
        <p14:creationId xmlns:p14="http://schemas.microsoft.com/office/powerpoint/2010/main" val="13335514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D455D0F4-BBAC-42EB-BE77-EEA091D0386E}"/>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4" name="Group 13">
            <a:extLst>
              <a:ext uri="{FF2B5EF4-FFF2-40B4-BE49-F238E27FC236}">
                <a16:creationId xmlns:a16="http://schemas.microsoft.com/office/drawing/2014/main" id="{55F45FB2-17F1-4C4B-9F96-B092E24E334E}"/>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5" name="Graphic 14">
              <a:extLst>
                <a:ext uri="{FF2B5EF4-FFF2-40B4-BE49-F238E27FC236}">
                  <a16:creationId xmlns:a16="http://schemas.microsoft.com/office/drawing/2014/main" id="{F68D98FD-69CD-4C08-9A82-97B84D2A4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BE14F5D6-F265-467D-983D-C9E491936F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Turner-Fairbank Highway Research Center logo. ">
            <a:extLst>
              <a:ext uri="{FF2B5EF4-FFF2-40B4-BE49-F238E27FC236}">
                <a16:creationId xmlns:a16="http://schemas.microsoft.com/office/drawing/2014/main" id="{861136C2-13A3-4C2B-A523-55B060F9F691}"/>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22" name="Group 21" descr="U.S. Department of Transportation, Federal Highway Administration logo. ">
            <a:extLst>
              <a:ext uri="{FF2B5EF4-FFF2-40B4-BE49-F238E27FC236}">
                <a16:creationId xmlns:a16="http://schemas.microsoft.com/office/drawing/2014/main" id="{52DE306C-F468-4B64-A907-6973B87F0CD1}"/>
              </a:ext>
            </a:extLst>
          </p:cNvPr>
          <p:cNvGrpSpPr/>
          <p:nvPr/>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8654BEC7-3158-427D-8334-29410EB42340}"/>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1807D796-2AFE-4AA0-B032-6E35F5FAB618}"/>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2563923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endParaRPr lang="en-US" dirty="0"/>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3BC72A6C-29AB-4ACB-90A2-F0DA2D495F8C}"/>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28" name="Picture 27" descr="Turner-Fairbank Highway Research Center logo. ">
            <a:extLst>
              <a:ext uri="{FF2B5EF4-FFF2-40B4-BE49-F238E27FC236}">
                <a16:creationId xmlns:a16="http://schemas.microsoft.com/office/drawing/2014/main" id="{F4B4D238-05F4-4F07-9332-B3D1437A1687}"/>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29" name="Group 28" descr="U.S. Department of Transportation, Federal Highway Administration logo. ">
            <a:extLst>
              <a:ext uri="{FF2B5EF4-FFF2-40B4-BE49-F238E27FC236}">
                <a16:creationId xmlns:a16="http://schemas.microsoft.com/office/drawing/2014/main" id="{ECFD3CAE-B153-4E6C-A3AF-5226CFBD33C7}"/>
              </a:ext>
            </a:extLst>
          </p:cNvPr>
          <p:cNvGrpSpPr/>
          <p:nvPr/>
        </p:nvGrpSpPr>
        <p:grpSpPr>
          <a:xfrm>
            <a:off x="328719" y="6295114"/>
            <a:ext cx="1110196" cy="435762"/>
            <a:chOff x="290022" y="6147173"/>
            <a:chExt cx="1512938" cy="593842"/>
          </a:xfrm>
        </p:grpSpPr>
        <p:sp>
          <p:nvSpPr>
            <p:cNvPr id="30" name="Rectangle 29">
              <a:extLst>
                <a:ext uri="{FF2B5EF4-FFF2-40B4-BE49-F238E27FC236}">
                  <a16:creationId xmlns:a16="http://schemas.microsoft.com/office/drawing/2014/main" id="{B4459EBC-EC59-4E25-972D-1F823D0AF90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US DOT logo. ">
              <a:extLst>
                <a:ext uri="{FF2B5EF4-FFF2-40B4-BE49-F238E27FC236}">
                  <a16:creationId xmlns:a16="http://schemas.microsoft.com/office/drawing/2014/main" id="{878C214D-A1C2-458F-B803-B247D8A1E220}"/>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4037270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4079D3D3-BA86-431C-ACF1-6A6A60AFC2A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29" name="Picture 28" descr="Turner-Fairbank Highway Research Center logo. ">
            <a:extLst>
              <a:ext uri="{FF2B5EF4-FFF2-40B4-BE49-F238E27FC236}">
                <a16:creationId xmlns:a16="http://schemas.microsoft.com/office/drawing/2014/main" id="{A0E6A1D3-3145-4B52-BB83-571086A587F2}"/>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30" name="Group 29" descr="U.S. Department of Transportation, Federal Highway Administration logo. ">
            <a:extLst>
              <a:ext uri="{FF2B5EF4-FFF2-40B4-BE49-F238E27FC236}">
                <a16:creationId xmlns:a16="http://schemas.microsoft.com/office/drawing/2014/main" id="{F25D1991-ED60-40F3-8920-692F939AEEB2}"/>
              </a:ext>
            </a:extLst>
          </p:cNvPr>
          <p:cNvGrpSpPr/>
          <p:nvPr/>
        </p:nvGrpSpPr>
        <p:grpSpPr>
          <a:xfrm>
            <a:off x="328719" y="6295114"/>
            <a:ext cx="1110196" cy="435762"/>
            <a:chOff x="290022" y="6147173"/>
            <a:chExt cx="1512938" cy="593842"/>
          </a:xfrm>
        </p:grpSpPr>
        <p:sp>
          <p:nvSpPr>
            <p:cNvPr id="31" name="Rectangle 30">
              <a:extLst>
                <a:ext uri="{FF2B5EF4-FFF2-40B4-BE49-F238E27FC236}">
                  <a16:creationId xmlns:a16="http://schemas.microsoft.com/office/drawing/2014/main" id="{C6AF1262-2BE2-4179-B8ED-C7A84C863A41}"/>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US DOT logo. ">
              <a:extLst>
                <a:ext uri="{FF2B5EF4-FFF2-40B4-BE49-F238E27FC236}">
                  <a16:creationId xmlns:a16="http://schemas.microsoft.com/office/drawing/2014/main" id="{FF6FB3DF-31ED-4E40-8176-4F595AF71716}"/>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grpSp>
        <p:nvGrpSpPr>
          <p:cNvPr id="15" name="Group 14">
            <a:extLst>
              <a:ext uri="{FF2B5EF4-FFF2-40B4-BE49-F238E27FC236}">
                <a16:creationId xmlns:a16="http://schemas.microsoft.com/office/drawing/2014/main" id="{36B6751F-EF6F-4B5D-93B9-E9D1D2EA4FFB}"/>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6" name="Graphic 15">
              <a:extLst>
                <a:ext uri="{FF2B5EF4-FFF2-40B4-BE49-F238E27FC236}">
                  <a16:creationId xmlns:a16="http://schemas.microsoft.com/office/drawing/2014/main" id="{D7BFAB4D-CEEC-4465-AD32-45F79FE4DE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46089181-DD66-4BB8-B949-87D064111A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8442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rgbClr val="1D3B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rgbClr val="1D3B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7">
            <a:extLst>
              <a:ext uri="{FF2B5EF4-FFF2-40B4-BE49-F238E27FC236}">
                <a16:creationId xmlns:a16="http://schemas.microsoft.com/office/drawing/2014/main" id="{16A24BC4-A15E-4BDA-8A11-216004DE52D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6" name="Slide Number Placeholder 5">
            <a:extLst>
              <a:ext uri="{FF2B5EF4-FFF2-40B4-BE49-F238E27FC236}">
                <a16:creationId xmlns:a16="http://schemas.microsoft.com/office/drawing/2014/main" id="{55014290-36F6-433D-9C4A-A3D4832D02C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34" name="Picture 33" descr="Turner-Fairbank Highway Research Center logo. ">
            <a:extLst>
              <a:ext uri="{FF2B5EF4-FFF2-40B4-BE49-F238E27FC236}">
                <a16:creationId xmlns:a16="http://schemas.microsoft.com/office/drawing/2014/main" id="{2AF73408-C89D-48BE-A620-2789D8464484}"/>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35" name="Group 34" descr="U.S. Department of Transportation, Federal Highway Administration logo. ">
            <a:extLst>
              <a:ext uri="{FF2B5EF4-FFF2-40B4-BE49-F238E27FC236}">
                <a16:creationId xmlns:a16="http://schemas.microsoft.com/office/drawing/2014/main" id="{62180BD5-5100-4623-A839-3F04AF3F2B99}"/>
              </a:ext>
            </a:extLst>
          </p:cNvPr>
          <p:cNvGrpSpPr/>
          <p:nvPr/>
        </p:nvGrpSpPr>
        <p:grpSpPr>
          <a:xfrm>
            <a:off x="328719" y="6295114"/>
            <a:ext cx="1110196" cy="435762"/>
            <a:chOff x="290022" y="6147173"/>
            <a:chExt cx="1512938" cy="593842"/>
          </a:xfrm>
        </p:grpSpPr>
        <p:sp>
          <p:nvSpPr>
            <p:cNvPr id="36" name="Rectangle 35">
              <a:extLst>
                <a:ext uri="{FF2B5EF4-FFF2-40B4-BE49-F238E27FC236}">
                  <a16:creationId xmlns:a16="http://schemas.microsoft.com/office/drawing/2014/main" id="{0BBA513A-E64F-4F1A-9A78-73F6720E2ADF}"/>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US DOT logo. ">
              <a:extLst>
                <a:ext uri="{FF2B5EF4-FFF2-40B4-BE49-F238E27FC236}">
                  <a16:creationId xmlns:a16="http://schemas.microsoft.com/office/drawing/2014/main" id="{F9FD80B2-D0DB-412D-9CD8-82EB0D974CCB}"/>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6279194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5" name="Slide Number Placeholder 5">
            <a:extLst>
              <a:ext uri="{FF2B5EF4-FFF2-40B4-BE49-F238E27FC236}">
                <a16:creationId xmlns:a16="http://schemas.microsoft.com/office/drawing/2014/main" id="{67D8E4F8-2E82-4D59-ACCA-5B5389A74B7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25" name="Picture 24" descr="Turner-Fairbank Highway Research Center logo. ">
            <a:extLst>
              <a:ext uri="{FF2B5EF4-FFF2-40B4-BE49-F238E27FC236}">
                <a16:creationId xmlns:a16="http://schemas.microsoft.com/office/drawing/2014/main" id="{E69CEAB1-1152-4FEB-9114-D546E89EE6F7}"/>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26" name="Group 25" descr="U.S. Department of Transportation, Federal Highway Administration logo. ">
            <a:extLst>
              <a:ext uri="{FF2B5EF4-FFF2-40B4-BE49-F238E27FC236}">
                <a16:creationId xmlns:a16="http://schemas.microsoft.com/office/drawing/2014/main" id="{1FF66C21-D69C-4713-91C0-7211356CB6A9}"/>
              </a:ext>
            </a:extLst>
          </p:cNvPr>
          <p:cNvGrpSpPr/>
          <p:nvPr/>
        </p:nvGrpSpPr>
        <p:grpSpPr>
          <a:xfrm>
            <a:off x="328719" y="6295114"/>
            <a:ext cx="1110196" cy="435762"/>
            <a:chOff x="290022" y="6147173"/>
            <a:chExt cx="1512938" cy="593842"/>
          </a:xfrm>
        </p:grpSpPr>
        <p:sp>
          <p:nvSpPr>
            <p:cNvPr id="27" name="Rectangle 26">
              <a:extLst>
                <a:ext uri="{FF2B5EF4-FFF2-40B4-BE49-F238E27FC236}">
                  <a16:creationId xmlns:a16="http://schemas.microsoft.com/office/drawing/2014/main" id="{61FE575E-0CF9-4797-933D-FF61AE09433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US DOT logo. ">
              <a:extLst>
                <a:ext uri="{FF2B5EF4-FFF2-40B4-BE49-F238E27FC236}">
                  <a16:creationId xmlns:a16="http://schemas.microsoft.com/office/drawing/2014/main" id="{4113500D-FC23-431B-9AF1-8C834D846898}"/>
                </a:ext>
              </a:extLst>
            </p:cNvPr>
            <p:cNvPicPr>
              <a:picLocks noChangeAspect="1"/>
            </p:cNvPicPr>
            <p:nvPr userDrawn="1"/>
          </p:nvPicPr>
          <p:blipFill>
            <a:blip r:embed="rId3">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grpSp>
        <p:nvGrpSpPr>
          <p:cNvPr id="11" name="Group 10">
            <a:extLst>
              <a:ext uri="{FF2B5EF4-FFF2-40B4-BE49-F238E27FC236}">
                <a16:creationId xmlns:a16="http://schemas.microsoft.com/office/drawing/2014/main" id="{1C8241B2-7E71-4825-8C84-61F5788ACA62}"/>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2" name="Graphic 11">
              <a:extLst>
                <a:ext uri="{FF2B5EF4-FFF2-40B4-BE49-F238E27FC236}">
                  <a16:creationId xmlns:a16="http://schemas.microsoft.com/office/drawing/2014/main" id="{9FDC6DC4-24F8-4914-B299-0EBE02764A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662373" y="6278117"/>
              <a:ext cx="868680" cy="45720"/>
            </a:xfrm>
            <a:prstGeom prst="rect">
              <a:avLst/>
            </a:prstGeom>
          </p:spPr>
        </p:pic>
        <p:sp>
          <p:nvSpPr>
            <p:cNvPr id="13" name="Parallelogram 3">
              <a:extLst>
                <a:ext uri="{FF2B5EF4-FFF2-40B4-BE49-F238E27FC236}">
                  <a16:creationId xmlns:a16="http://schemas.microsoft.com/office/drawing/2014/main" id="{E228F25F-846D-4A6C-81F5-D619F06EE21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39318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42671915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rgbClr val="1D3B6B"/>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descr="Turner-Fairbank Highway Research Center logo. ">
            <a:extLst>
              <a:ext uri="{FF2B5EF4-FFF2-40B4-BE49-F238E27FC236}">
                <a16:creationId xmlns:a16="http://schemas.microsoft.com/office/drawing/2014/main" id="{12108710-35F8-4959-B366-B0EDDAD458A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11" name="Slide Number Placeholder 5">
            <a:extLst>
              <a:ext uri="{FF2B5EF4-FFF2-40B4-BE49-F238E27FC236}">
                <a16:creationId xmlns:a16="http://schemas.microsoft.com/office/drawing/2014/main" id="{D7FCF6D5-76E4-4DD9-BFB1-1DAF222A3E7A}"/>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2" name="Group 21" descr="U.S. Department of Transportation, Federal Highway Administration logo. ">
            <a:extLst>
              <a:ext uri="{FF2B5EF4-FFF2-40B4-BE49-F238E27FC236}">
                <a16:creationId xmlns:a16="http://schemas.microsoft.com/office/drawing/2014/main" id="{7D5BDDAC-5E55-4C2D-BEE4-EC7A9D336451}"/>
              </a:ext>
            </a:extLst>
          </p:cNvPr>
          <p:cNvGrpSpPr/>
          <p:nvPr/>
        </p:nvGrpSpPr>
        <p:grpSpPr>
          <a:xfrm>
            <a:off x="328719" y="6295114"/>
            <a:ext cx="1110196" cy="435762"/>
            <a:chOff x="290022" y="6147173"/>
            <a:chExt cx="1512938" cy="593842"/>
          </a:xfrm>
        </p:grpSpPr>
        <p:sp>
          <p:nvSpPr>
            <p:cNvPr id="23" name="Rectangle 22">
              <a:extLst>
                <a:ext uri="{FF2B5EF4-FFF2-40B4-BE49-F238E27FC236}">
                  <a16:creationId xmlns:a16="http://schemas.microsoft.com/office/drawing/2014/main" id="{3B58FAEA-784D-4384-830D-746746654094}"/>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US DOT logo. ">
              <a:extLst>
                <a:ext uri="{FF2B5EF4-FFF2-40B4-BE49-F238E27FC236}">
                  <a16:creationId xmlns:a16="http://schemas.microsoft.com/office/drawing/2014/main" id="{319841EB-F01D-45A5-A9FA-617BE0262E4B}"/>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grpSp>
        <p:nvGrpSpPr>
          <p:cNvPr id="15" name="Group 14">
            <a:extLst>
              <a:ext uri="{FF2B5EF4-FFF2-40B4-BE49-F238E27FC236}">
                <a16:creationId xmlns:a16="http://schemas.microsoft.com/office/drawing/2014/main" id="{7BF1C189-F9F1-4A4B-A359-F1465873EC24}"/>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6" name="Graphic 15">
              <a:extLst>
                <a:ext uri="{FF2B5EF4-FFF2-40B4-BE49-F238E27FC236}">
                  <a16:creationId xmlns:a16="http://schemas.microsoft.com/office/drawing/2014/main" id="{4E2E990F-EAB4-4077-8AAF-BC48CF053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3A9662DA-374D-431D-8F0A-6D0686750A8B}"/>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78040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01307E82-138C-4B4F-BD97-7B5664AEBAF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31" name="Group 30" descr="U.S. Department of Transportation, Federal Highway Administration logo. ">
            <a:extLst>
              <a:ext uri="{FF2B5EF4-FFF2-40B4-BE49-F238E27FC236}">
                <a16:creationId xmlns:a16="http://schemas.microsoft.com/office/drawing/2014/main" id="{D73C39EF-AFBE-40DE-91EC-29D8D9BBAA13}"/>
              </a:ext>
            </a:extLst>
          </p:cNvPr>
          <p:cNvGrpSpPr/>
          <p:nvPr userDrawn="1"/>
        </p:nvGrpSpPr>
        <p:grpSpPr>
          <a:xfrm>
            <a:off x="328719" y="6295114"/>
            <a:ext cx="1110196" cy="435762"/>
            <a:chOff x="290022" y="6147173"/>
            <a:chExt cx="1512938" cy="593842"/>
          </a:xfrm>
        </p:grpSpPr>
        <p:sp>
          <p:nvSpPr>
            <p:cNvPr id="32" name="Rectangle 31">
              <a:extLst>
                <a:ext uri="{FF2B5EF4-FFF2-40B4-BE49-F238E27FC236}">
                  <a16:creationId xmlns:a16="http://schemas.microsoft.com/office/drawing/2014/main" id="{3E4A3B3E-A2B8-4FCC-B8B9-2FF9D7FE900D}"/>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US DOT logo. ">
              <a:extLst>
                <a:ext uri="{FF2B5EF4-FFF2-40B4-BE49-F238E27FC236}">
                  <a16:creationId xmlns:a16="http://schemas.microsoft.com/office/drawing/2014/main" id="{3A50BD21-5296-4AC0-8666-02E0F25D74E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4" name="Picture 33" descr="Turner-Fairbank Highway Research Center logo. ">
            <a:extLst>
              <a:ext uri="{FF2B5EF4-FFF2-40B4-BE49-F238E27FC236}">
                <a16:creationId xmlns:a16="http://schemas.microsoft.com/office/drawing/2014/main" id="{3E9A9130-24C0-4F95-B0FC-4934CCB2301C}"/>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2551562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p:nvSpPr>
        <p:spPr>
          <a:xfrm>
            <a:off x="793381" y="871876"/>
            <a:ext cx="10605238" cy="5114249"/>
          </a:xfrm>
          <a:prstGeom prst="rect">
            <a:avLst/>
          </a:prstGeom>
          <a:solidFill>
            <a:schemeClr val="bg1"/>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rgbClr val="1D3B6B"/>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1D3B6B"/>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1D3B6B"/>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0977BF18-C2E7-465D-82D4-8860FA517894}"/>
              </a:ext>
            </a:extLst>
          </p:cNvPr>
          <p:cNvGrpSpPr/>
          <p:nvPr/>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5D0D9047-E062-4891-97E5-65887C65FB79}"/>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97B24092-1675-43BF-9D38-34916149B462}"/>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9670ACC5-EE7F-4D51-AC09-D9948C4437C2}"/>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2F8B7EC4-30AD-40CF-8771-54EA4660C3ED}"/>
              </a:ext>
            </a:extLst>
          </p:cNvPr>
          <p:cNvSpPr>
            <a:spLocks noGrp="1"/>
          </p:cNvSpPr>
          <p:nvPr>
            <p:ph type="sldNum" sz="quarter" idx="15"/>
          </p:nvPr>
        </p:nvSpPr>
        <p:spPr>
          <a:xfrm>
            <a:off x="11149048" y="6382043"/>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43627981-35E9-4420-8856-F5156528C1D2}"/>
              </a:ext>
            </a:extLst>
          </p:cNvPr>
          <p:cNvSpPr txBox="1"/>
          <p:nvPr/>
        </p:nvSpPr>
        <p:spPr>
          <a:xfrm>
            <a:off x="793381" y="6363831"/>
            <a:ext cx="2355012" cy="230832"/>
          </a:xfrm>
          <a:prstGeom prst="rect">
            <a:avLst/>
          </a:prstGeom>
          <a:noFill/>
        </p:spPr>
        <p:txBody>
          <a:bodyPr wrap="square" rtlCol="0">
            <a:spAutoFit/>
          </a:bodyPr>
          <a:lstStyle/>
          <a:p>
            <a:pPr algn="l"/>
            <a:r>
              <a:rPr lang="en-US" sz="900" i="1" dirty="0">
                <a:solidFill>
                  <a:schemeClr val="bg1"/>
                </a:solidFill>
              </a:rPr>
              <a:t>© </a:t>
            </a:r>
            <a:r>
              <a:rPr lang="en-US" sz="900" i="1" dirty="0" err="1">
                <a:solidFill>
                  <a:schemeClr val="bg1"/>
                </a:solidFill>
              </a:rPr>
              <a:t>Peeterv</a:t>
            </a:r>
            <a:r>
              <a:rPr lang="en-US" sz="900" i="1" dirty="0">
                <a:solidFill>
                  <a:schemeClr val="bg1"/>
                </a:solidFill>
              </a:rPr>
              <a:t> / iStock.</a:t>
            </a:r>
          </a:p>
        </p:txBody>
      </p:sp>
    </p:spTree>
    <p:extLst>
      <p:ext uri="{BB962C8B-B14F-4D97-AF65-F5344CB8AC3E}">
        <p14:creationId xmlns:p14="http://schemas.microsoft.com/office/powerpoint/2010/main" val="8357019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acts Layout">
    <p:spTree>
      <p:nvGrpSpPr>
        <p:cNvPr id="1" name=""/>
        <p:cNvGrpSpPr/>
        <p:nvPr/>
      </p:nvGrpSpPr>
      <p:grpSpPr>
        <a:xfrm>
          <a:off x="0" y="0"/>
          <a:ext cx="0" cy="0"/>
          <a:chOff x="0" y="0"/>
          <a:chExt cx="0" cy="0"/>
        </a:xfrm>
      </p:grpSpPr>
      <p:pic>
        <p:nvPicPr>
          <p:cNvPr id="32" name="Picture Placeholder 16" descr="A view of a building&#10;&#10;Description automatically generated">
            <a:extLst>
              <a:ext uri="{FF2B5EF4-FFF2-40B4-BE49-F238E27FC236}">
                <a16:creationId xmlns:a16="http://schemas.microsoft.com/office/drawing/2014/main" id="{BF2709C4-3B3A-4E01-91F8-7863D4DED66D}"/>
              </a:ext>
            </a:extLst>
          </p:cNvPr>
          <p:cNvPicPr>
            <a:picLocks noChangeAspect="1"/>
          </p:cNvPicPr>
          <p:nvPr userDrawn="1"/>
        </p:nvPicPr>
        <p:blipFill rotWithShape="1">
          <a:blip r:embed="rId2"/>
          <a:srcRect l="-93" r="23944"/>
          <a:stretch/>
        </p:blipFill>
        <p:spPr>
          <a:xfrm>
            <a:off x="3875724" y="13834"/>
            <a:ext cx="8316276" cy="6300788"/>
          </a:xfrm>
          <a:prstGeom prst="rect">
            <a:avLst/>
          </a:prstGeom>
        </p:spPr>
      </p:pic>
      <p:sp>
        <p:nvSpPr>
          <p:cNvPr id="33" name="Title Placeholder 1"/>
          <p:cNvSpPr>
            <a:spLocks noGrp="1"/>
          </p:cNvSpPr>
          <p:nvPr>
            <p:ph type="title" hasCustomPrompt="1"/>
          </p:nvPr>
        </p:nvSpPr>
        <p:spPr>
          <a:xfrm>
            <a:off x="726506" y="644535"/>
            <a:ext cx="10709993" cy="620880"/>
          </a:xfrm>
          <a:prstGeom prst="rect">
            <a:avLst/>
          </a:prstGeom>
        </p:spPr>
        <p:txBody>
          <a:bodyPr vert="horz" lIns="91440" tIns="45720" rIns="91440" bIns="45720" rtlCol="0" anchor="t">
            <a:normAutofit/>
          </a:bodyPr>
          <a:lstStyle>
            <a:lvl1pPr>
              <a:defRPr/>
            </a:lvl1pPr>
          </a:lstStyle>
          <a:p>
            <a:r>
              <a:rPr lang="en-US" dirty="0"/>
              <a:t>Contacts</a:t>
            </a:r>
          </a:p>
        </p:txBody>
      </p:sp>
      <p:sp>
        <p:nvSpPr>
          <p:cNvPr id="34" name="Text Placeholder 10"/>
          <p:cNvSpPr>
            <a:spLocks noGrp="1"/>
          </p:cNvSpPr>
          <p:nvPr>
            <p:ph type="body" sz="quarter" idx="11" hasCustomPrompt="1"/>
          </p:nvPr>
        </p:nvSpPr>
        <p:spPr>
          <a:xfrm>
            <a:off x="726505" y="1558039"/>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5" name="Text Placeholder 64"/>
          <p:cNvSpPr>
            <a:spLocks noGrp="1"/>
          </p:cNvSpPr>
          <p:nvPr>
            <p:ph type="body" sz="quarter" idx="13" hasCustomPrompt="1"/>
          </p:nvPr>
        </p:nvSpPr>
        <p:spPr>
          <a:xfrm>
            <a:off x="726505" y="1804087"/>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37" name="Text Placeholder 64"/>
          <p:cNvSpPr>
            <a:spLocks noGrp="1"/>
          </p:cNvSpPr>
          <p:nvPr>
            <p:ph type="body" sz="quarter" idx="20" hasCustomPrompt="1"/>
          </p:nvPr>
        </p:nvSpPr>
        <p:spPr>
          <a:xfrm>
            <a:off x="1131083" y="2020330"/>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38" name="Text Placeholder 10"/>
          <p:cNvSpPr>
            <a:spLocks noGrp="1"/>
          </p:cNvSpPr>
          <p:nvPr>
            <p:ph type="body" sz="quarter" idx="21" hasCustomPrompt="1"/>
          </p:nvPr>
        </p:nvSpPr>
        <p:spPr>
          <a:xfrm>
            <a:off x="726505" y="2350052"/>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9" name="Text Placeholder 64"/>
          <p:cNvSpPr>
            <a:spLocks noGrp="1"/>
          </p:cNvSpPr>
          <p:nvPr>
            <p:ph type="body" sz="quarter" idx="22" hasCustomPrompt="1"/>
          </p:nvPr>
        </p:nvSpPr>
        <p:spPr>
          <a:xfrm>
            <a:off x="726505" y="2596100"/>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0" name="Text Placeholder 64"/>
          <p:cNvSpPr>
            <a:spLocks noGrp="1"/>
          </p:cNvSpPr>
          <p:nvPr>
            <p:ph type="body" sz="quarter" idx="23" hasCustomPrompt="1"/>
          </p:nvPr>
        </p:nvSpPr>
        <p:spPr>
          <a:xfrm>
            <a:off x="1131083" y="2812343"/>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41" name="Text Placeholder 10"/>
          <p:cNvSpPr>
            <a:spLocks noGrp="1"/>
          </p:cNvSpPr>
          <p:nvPr>
            <p:ph type="body" sz="quarter" idx="24" hasCustomPrompt="1"/>
          </p:nvPr>
        </p:nvSpPr>
        <p:spPr>
          <a:xfrm>
            <a:off x="726505" y="3161707"/>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42" name="Text Placeholder 64"/>
          <p:cNvSpPr>
            <a:spLocks noGrp="1"/>
          </p:cNvSpPr>
          <p:nvPr>
            <p:ph type="body" sz="quarter" idx="25" hasCustomPrompt="1"/>
          </p:nvPr>
        </p:nvSpPr>
        <p:spPr>
          <a:xfrm>
            <a:off x="726505" y="3407755"/>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3" name="Text Placeholder 64"/>
          <p:cNvSpPr>
            <a:spLocks noGrp="1"/>
          </p:cNvSpPr>
          <p:nvPr>
            <p:ph type="body" sz="quarter" idx="26" hasCustomPrompt="1"/>
          </p:nvPr>
        </p:nvSpPr>
        <p:spPr>
          <a:xfrm>
            <a:off x="1131083" y="3623998"/>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Tree>
    <p:extLst>
      <p:ext uri="{BB962C8B-B14F-4D97-AF65-F5344CB8AC3E}">
        <p14:creationId xmlns:p14="http://schemas.microsoft.com/office/powerpoint/2010/main" val="550696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Opening Remark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25E9-AF04-46F4-8B98-AAD5BCA94D99}"/>
              </a:ext>
            </a:extLst>
          </p:cNvPr>
          <p:cNvSpPr>
            <a:spLocks noGrp="1"/>
          </p:cNvSpPr>
          <p:nvPr>
            <p:ph type="title" hasCustomPrompt="1"/>
          </p:nvPr>
        </p:nvSpPr>
        <p:spPr/>
        <p:txBody>
          <a:bodyPr/>
          <a:lstStyle>
            <a:lvl1pPr>
              <a:defRPr b="1"/>
            </a:lvl1pPr>
          </a:lstStyle>
          <a:p>
            <a:r>
              <a:rPr lang="en-US" dirty="0"/>
              <a:t>CLICK TO add TITLE</a:t>
            </a:r>
          </a:p>
        </p:txBody>
      </p:sp>
    </p:spTree>
    <p:extLst>
      <p:ext uri="{BB962C8B-B14F-4D97-AF65-F5344CB8AC3E}">
        <p14:creationId xmlns:p14="http://schemas.microsoft.com/office/powerpoint/2010/main" val="21565815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nten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0B2FFB9-4D51-4095-9CBE-F3637F426E93}"/>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26809458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Content, and Chart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E7C5F25-F2E7-4132-9568-CCFF4248D773}"/>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3A4892CE-4C95-4314-AA60-B3B4A0FE5E5B}"/>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hart Placeholder 8">
            <a:extLst>
              <a:ext uri="{FF2B5EF4-FFF2-40B4-BE49-F238E27FC236}">
                <a16:creationId xmlns:a16="http://schemas.microsoft.com/office/drawing/2014/main" id="{6C7335E6-1B57-4A5C-A99C-5AEECB8CB6C3}"/>
              </a:ext>
            </a:extLst>
          </p:cNvPr>
          <p:cNvSpPr>
            <a:spLocks noGrp="1"/>
          </p:cNvSpPr>
          <p:nvPr>
            <p:ph type="chart" sz="quarter" idx="10"/>
          </p:nvPr>
        </p:nvSpPr>
        <p:spPr>
          <a:xfrm>
            <a:off x="6249988" y="1825625"/>
            <a:ext cx="5722053" cy="4351338"/>
          </a:xfrm>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36607253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4763"/>
            <a:ext cx="73533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691FEF64-BF3A-405A-8FC5-DB901EAB23FE}"/>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4" name="Picture 13" descr="Turner-Fairbank Highway Research Center logos. ">
            <a:extLst>
              <a:ext uri="{FF2B5EF4-FFF2-40B4-BE49-F238E27FC236}">
                <a16:creationId xmlns:a16="http://schemas.microsoft.com/office/drawing/2014/main" id="{37B13F33-E906-4A1C-8A4F-364F8820D3C8}"/>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7" name="Picture 16" descr="US DOT logo. ">
            <a:extLst>
              <a:ext uri="{FF2B5EF4-FFF2-40B4-BE49-F238E27FC236}">
                <a16:creationId xmlns:a16="http://schemas.microsoft.com/office/drawing/2014/main" id="{6072A474-8408-48D5-A284-B41F3FD2A4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Tree>
    <p:extLst>
      <p:ext uri="{BB962C8B-B14F-4D97-AF65-F5344CB8AC3E}">
        <p14:creationId xmlns:p14="http://schemas.microsoft.com/office/powerpoint/2010/main" val="2927151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83EAA97C-895E-45E4-BD2F-3647D34F78DF}"/>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2F9AEAE6-22D1-45F4-9EA6-FC658A4B76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F200F08-91AA-438F-AB80-D6F41281C45D}"/>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Turner-Fairbank Highway Research Center logos. ">
            <a:extLst>
              <a:ext uri="{FF2B5EF4-FFF2-40B4-BE49-F238E27FC236}">
                <a16:creationId xmlns:a16="http://schemas.microsoft.com/office/drawing/2014/main" id="{EDAF6E5B-F61B-422B-8E12-D83420C35BC7}"/>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0" y="748736"/>
            <a:ext cx="2311883" cy="477949"/>
          </a:xfrm>
          <a:prstGeom prst="rect">
            <a:avLst/>
          </a:prstGeom>
        </p:spPr>
      </p:pic>
      <p:pic>
        <p:nvPicPr>
          <p:cNvPr id="18" name="Picture 17" descr="US DOT logo. ">
            <a:extLst>
              <a:ext uri="{FF2B5EF4-FFF2-40B4-BE49-F238E27FC236}">
                <a16:creationId xmlns:a16="http://schemas.microsoft.com/office/drawing/2014/main" id="{476B1F0E-B698-4DA8-9389-FBA96279FA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86092" y="226241"/>
            <a:ext cx="1163146" cy="461838"/>
          </a:xfrm>
          <a:prstGeom prst="rect">
            <a:avLst/>
          </a:prstGeom>
        </p:spPr>
      </p:pic>
      <p:sp>
        <p:nvSpPr>
          <p:cNvPr id="20" name="TextBox 19">
            <a:extLst>
              <a:ext uri="{FF2B5EF4-FFF2-40B4-BE49-F238E27FC236}">
                <a16:creationId xmlns:a16="http://schemas.microsoft.com/office/drawing/2014/main" id="{ED3D3A22-51D2-4D4F-88A6-D99C5C3A09F1}"/>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spTree>
    <p:extLst>
      <p:ext uri="{BB962C8B-B14F-4D97-AF65-F5344CB8AC3E}">
        <p14:creationId xmlns:p14="http://schemas.microsoft.com/office/powerpoint/2010/main" val="388843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sp>
        <p:nvSpPr>
          <p:cNvPr id="14" name="Text Placeholder 7">
            <a:extLst>
              <a:ext uri="{FF2B5EF4-FFF2-40B4-BE49-F238E27FC236}">
                <a16:creationId xmlns:a16="http://schemas.microsoft.com/office/drawing/2014/main" id="{AE8A8104-E515-4E3B-8BD6-AE5D563A1A5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5" name="Picture 14" descr="Turner-Fairbank Highway Research Center logos. ">
            <a:extLst>
              <a:ext uri="{FF2B5EF4-FFF2-40B4-BE49-F238E27FC236}">
                <a16:creationId xmlns:a16="http://schemas.microsoft.com/office/drawing/2014/main" id="{69237D8C-699F-4423-A8DB-2D60697E1F50}"/>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6" name="Picture 15" descr="US DOT logo. ">
            <a:extLst>
              <a:ext uri="{FF2B5EF4-FFF2-40B4-BE49-F238E27FC236}">
                <a16:creationId xmlns:a16="http://schemas.microsoft.com/office/drawing/2014/main" id="{54C55E58-CC6D-4860-93E9-057270BBDE2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Tree>
    <p:extLst>
      <p:ext uri="{BB962C8B-B14F-4D97-AF65-F5344CB8AC3E}">
        <p14:creationId xmlns:p14="http://schemas.microsoft.com/office/powerpoint/2010/main" val="42827303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rm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10515600" cy="506412"/>
          </a:xfrm>
        </p:spPr>
        <p:txBody>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2" name="Picture 11" descr="Turner-Fairbank Highway Research Center logos. ">
            <a:extLst>
              <a:ext uri="{FF2B5EF4-FFF2-40B4-BE49-F238E27FC236}">
                <a16:creationId xmlns:a16="http://schemas.microsoft.com/office/drawing/2014/main" id="{9C63B810-A669-4C6C-854E-3A645566F1DB}"/>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863508" y="6237539"/>
            <a:ext cx="2311883" cy="477949"/>
          </a:xfrm>
          <a:prstGeom prst="rect">
            <a:avLst/>
          </a:prstGeom>
        </p:spPr>
      </p:pic>
      <p:pic>
        <p:nvPicPr>
          <p:cNvPr id="13" name="Picture 12" descr="US DOT logo. ">
            <a:extLst>
              <a:ext uri="{FF2B5EF4-FFF2-40B4-BE49-F238E27FC236}">
                <a16:creationId xmlns:a16="http://schemas.microsoft.com/office/drawing/2014/main" id="{A24186BD-F7DD-4611-97A6-32170BD7A4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9600" y="5715044"/>
            <a:ext cx="1163146" cy="461838"/>
          </a:xfrm>
          <a:prstGeom prst="rect">
            <a:avLst/>
          </a:prstGeom>
        </p:spPr>
      </p:pic>
      <p:sp>
        <p:nvSpPr>
          <p:cNvPr id="14" name="TextBox 13">
            <a:extLst>
              <a:ext uri="{FF2B5EF4-FFF2-40B4-BE49-F238E27FC236}">
                <a16:creationId xmlns:a16="http://schemas.microsoft.com/office/drawing/2014/main" id="{5E9F36DA-85AD-4100-9016-99ACB1EB99D1}"/>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dirty="0">
                <a:solidFill>
                  <a:schemeClr val="bg1"/>
                </a:solidFill>
              </a:rPr>
              <a:t>© </a:t>
            </a:r>
            <a:r>
              <a:rPr lang="en-US" sz="900" dirty="0" err="1">
                <a:solidFill>
                  <a:schemeClr val="bg1"/>
                </a:solidFill>
              </a:rPr>
              <a:t>USchools</a:t>
            </a:r>
            <a:r>
              <a:rPr lang="en-US" sz="900" dirty="0">
                <a:solidFill>
                  <a:schemeClr val="bg1"/>
                </a:solidFill>
              </a:rPr>
              <a:t> / iStock.</a:t>
            </a:r>
          </a:p>
        </p:txBody>
      </p:sp>
    </p:spTree>
    <p:extLst>
      <p:ext uri="{BB962C8B-B14F-4D97-AF65-F5344CB8AC3E}">
        <p14:creationId xmlns:p14="http://schemas.microsoft.com/office/powerpoint/2010/main" val="1960026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lide Number Placeholder 5">
            <a:extLst>
              <a:ext uri="{FF2B5EF4-FFF2-40B4-BE49-F238E27FC236}">
                <a16:creationId xmlns:a16="http://schemas.microsoft.com/office/drawing/2014/main" id="{AFEC9AC3-2B57-4B4A-98ED-3AF0368DC675}"/>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17" name="Group 16">
            <a:extLst>
              <a:ext uri="{FF2B5EF4-FFF2-40B4-BE49-F238E27FC236}">
                <a16:creationId xmlns:a16="http://schemas.microsoft.com/office/drawing/2014/main" id="{7CA6163F-1133-4829-B06F-1BDE60A8C6C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C0E2A0A6-86CB-40A1-96AB-F3EF7E877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4C7CD985-BEF2-448F-9300-47C569A0604A}"/>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descr="U.S. Department of Transportation, Federal Highway Administration logo. ">
            <a:extLst>
              <a:ext uri="{FF2B5EF4-FFF2-40B4-BE49-F238E27FC236}">
                <a16:creationId xmlns:a16="http://schemas.microsoft.com/office/drawing/2014/main" id="{A160DA99-CB6B-4911-BF54-9AEAE675677A}"/>
              </a:ext>
            </a:extLst>
          </p:cNvPr>
          <p:cNvGrpSpPr/>
          <p:nvPr userDrawn="1"/>
        </p:nvGrpSpPr>
        <p:grpSpPr>
          <a:xfrm>
            <a:off x="328719" y="6295114"/>
            <a:ext cx="1110196" cy="435762"/>
            <a:chOff x="290022" y="6147173"/>
            <a:chExt cx="1512938" cy="593842"/>
          </a:xfrm>
        </p:grpSpPr>
        <p:sp>
          <p:nvSpPr>
            <p:cNvPr id="21" name="Rectangle 20">
              <a:extLst>
                <a:ext uri="{FF2B5EF4-FFF2-40B4-BE49-F238E27FC236}">
                  <a16:creationId xmlns:a16="http://schemas.microsoft.com/office/drawing/2014/main" id="{F9F78CAF-B64D-4C0F-B0DA-ECA9FCCB85EA}"/>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US DOT logo. ">
              <a:extLst>
                <a:ext uri="{FF2B5EF4-FFF2-40B4-BE49-F238E27FC236}">
                  <a16:creationId xmlns:a16="http://schemas.microsoft.com/office/drawing/2014/main" id="{B2FC12B8-6112-41E3-B446-5B1F2F54477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3" name="Picture 22" descr="Turner-Fairbank Highway Research Center logo. ">
            <a:extLst>
              <a:ext uri="{FF2B5EF4-FFF2-40B4-BE49-F238E27FC236}">
                <a16:creationId xmlns:a16="http://schemas.microsoft.com/office/drawing/2014/main" id="{8C4B2BFD-4A1A-4410-B289-4CDD14196DBF}"/>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8659448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FC964422-780F-4E6C-A393-F0C2F89EB97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ED6BBF-9D02-444C-9821-98E629FC0618}"/>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4299275C-5D7D-4384-91C5-C5BA3CC874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576C763A-BF51-4802-9557-6EB287F576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4367BA5D-FB03-4378-88BA-E20C7DDFE405}"/>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C39F3D33-61DE-48CD-89E8-31A248E252D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F4B1BB75-3F3A-4976-BF63-948E37CC7F6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DBADF6A9-ECF3-47D3-A5C5-005D90355D0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4821769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01307E82-138C-4B4F-BD97-7B5664AEBAF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31" name="Group 30" descr="U.S. Department of Transportation, Federal Highway Administration logo. ">
            <a:extLst>
              <a:ext uri="{FF2B5EF4-FFF2-40B4-BE49-F238E27FC236}">
                <a16:creationId xmlns:a16="http://schemas.microsoft.com/office/drawing/2014/main" id="{D73C39EF-AFBE-40DE-91EC-29D8D9BBAA13}"/>
              </a:ext>
            </a:extLst>
          </p:cNvPr>
          <p:cNvGrpSpPr/>
          <p:nvPr userDrawn="1"/>
        </p:nvGrpSpPr>
        <p:grpSpPr>
          <a:xfrm>
            <a:off x="328719" y="6295114"/>
            <a:ext cx="1110196" cy="435762"/>
            <a:chOff x="290022" y="6147173"/>
            <a:chExt cx="1512938" cy="593842"/>
          </a:xfrm>
        </p:grpSpPr>
        <p:sp>
          <p:nvSpPr>
            <p:cNvPr id="32" name="Rectangle 31">
              <a:extLst>
                <a:ext uri="{FF2B5EF4-FFF2-40B4-BE49-F238E27FC236}">
                  <a16:creationId xmlns:a16="http://schemas.microsoft.com/office/drawing/2014/main" id="{3E4A3B3E-A2B8-4FCC-B8B9-2FF9D7FE900D}"/>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US DOT logo. ">
              <a:extLst>
                <a:ext uri="{FF2B5EF4-FFF2-40B4-BE49-F238E27FC236}">
                  <a16:creationId xmlns:a16="http://schemas.microsoft.com/office/drawing/2014/main" id="{3A50BD21-5296-4AC0-8666-02E0F25D74EE}"/>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4" name="Picture 33" descr="Turner-Fairbank Highway Research Center logo. ">
            <a:extLst>
              <a:ext uri="{FF2B5EF4-FFF2-40B4-BE49-F238E27FC236}">
                <a16:creationId xmlns:a16="http://schemas.microsoft.com/office/drawing/2014/main" id="{3E9A9130-24C0-4F95-B0FC-4934CCB2301C}"/>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120691498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Slide Number Placeholder 5">
            <a:extLst>
              <a:ext uri="{FF2B5EF4-FFF2-40B4-BE49-F238E27FC236}">
                <a16:creationId xmlns:a16="http://schemas.microsoft.com/office/drawing/2014/main" id="{FC964422-780F-4E6C-A393-F0C2F89EB97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ED6BBF-9D02-444C-9821-98E629FC0618}"/>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4299275C-5D7D-4384-91C5-C5BA3CC874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576C763A-BF51-4802-9557-6EB287F576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4367BA5D-FB03-4378-88BA-E20C7DDFE405}"/>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C39F3D33-61DE-48CD-89E8-31A248E252D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F4B1BB75-3F3A-4976-BF63-948E37CC7F64}"/>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7" name="Picture 26" descr="Turner-Fairbank Highway Research Center logo. ">
            <a:extLst>
              <a:ext uri="{FF2B5EF4-FFF2-40B4-BE49-F238E27FC236}">
                <a16:creationId xmlns:a16="http://schemas.microsoft.com/office/drawing/2014/main" id="{DBADF6A9-ECF3-47D3-A5C5-005D90355D06}"/>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637698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7">
            <a:extLst>
              <a:ext uri="{FF2B5EF4-FFF2-40B4-BE49-F238E27FC236}">
                <a16:creationId xmlns:a16="http://schemas.microsoft.com/office/drawing/2014/main" id="{5AA1AB42-E2B8-410A-BF52-87A83DC6ED9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8" name="Slide Number Placeholder 5">
            <a:extLst>
              <a:ext uri="{FF2B5EF4-FFF2-40B4-BE49-F238E27FC236}">
                <a16:creationId xmlns:a16="http://schemas.microsoft.com/office/drawing/2014/main" id="{A1235A5A-3B76-43A2-B9EF-3B789B6844C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642CD7CD-66CA-41A5-BE49-CF201B96D48C}"/>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C3E265C8-FBEC-4751-9ED5-A810116D8E1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1EC6CE7A-98BC-4349-B422-744D82EBDD1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C39DD200-54D6-479D-8CC1-93F2690AA9B4}"/>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27330873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9" name="Slide Number Placeholder 5">
            <a:extLst>
              <a:ext uri="{FF2B5EF4-FFF2-40B4-BE49-F238E27FC236}">
                <a16:creationId xmlns:a16="http://schemas.microsoft.com/office/drawing/2014/main" id="{1BCC225C-0359-4617-A8F7-B4BFB9238D2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0" name="Group 19">
            <a:extLst>
              <a:ext uri="{FF2B5EF4-FFF2-40B4-BE49-F238E27FC236}">
                <a16:creationId xmlns:a16="http://schemas.microsoft.com/office/drawing/2014/main" id="{E0736F76-A998-42E0-BB10-7EB342B45302}"/>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1" name="Graphic 20">
              <a:extLst>
                <a:ext uri="{FF2B5EF4-FFF2-40B4-BE49-F238E27FC236}">
                  <a16:creationId xmlns:a16="http://schemas.microsoft.com/office/drawing/2014/main" id="{6455CD14-21C3-46DC-83D6-700C965A88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2" name="Parallelogram 3">
              <a:extLst>
                <a:ext uri="{FF2B5EF4-FFF2-40B4-BE49-F238E27FC236}">
                  <a16:creationId xmlns:a16="http://schemas.microsoft.com/office/drawing/2014/main" id="{E8936B46-C207-4565-B890-BF97AD6ABBC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descr="U.S. Department of Transportation, Federal Highway Administration logo. ">
            <a:extLst>
              <a:ext uri="{FF2B5EF4-FFF2-40B4-BE49-F238E27FC236}">
                <a16:creationId xmlns:a16="http://schemas.microsoft.com/office/drawing/2014/main" id="{2DC893B3-E7F1-46FC-943D-3BDF8985AD63}"/>
              </a:ext>
            </a:extLst>
          </p:cNvPr>
          <p:cNvGrpSpPr/>
          <p:nvPr userDrawn="1"/>
        </p:nvGrpSpPr>
        <p:grpSpPr>
          <a:xfrm>
            <a:off x="328719" y="6295114"/>
            <a:ext cx="1110196" cy="435762"/>
            <a:chOff x="290022" y="6147173"/>
            <a:chExt cx="1512938" cy="593842"/>
          </a:xfrm>
        </p:grpSpPr>
        <p:sp>
          <p:nvSpPr>
            <p:cNvPr id="24" name="Rectangle 23">
              <a:extLst>
                <a:ext uri="{FF2B5EF4-FFF2-40B4-BE49-F238E27FC236}">
                  <a16:creationId xmlns:a16="http://schemas.microsoft.com/office/drawing/2014/main" id="{282E12F1-0C43-414C-9AE8-3C822B05CA27}"/>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US DOT logo. ">
              <a:extLst>
                <a:ext uri="{FF2B5EF4-FFF2-40B4-BE49-F238E27FC236}">
                  <a16:creationId xmlns:a16="http://schemas.microsoft.com/office/drawing/2014/main" id="{0FBA8CDD-03D5-4424-8A47-4650B0171601}"/>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6" name="Picture 25" descr="Turner-Fairbank Highway Research Center logo. ">
            <a:extLst>
              <a:ext uri="{FF2B5EF4-FFF2-40B4-BE49-F238E27FC236}">
                <a16:creationId xmlns:a16="http://schemas.microsoft.com/office/drawing/2014/main" id="{CB3012A8-D6F8-4D4D-93B0-585A7F83CD2E}"/>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42329621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15284342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2"/>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descr="Turner-Fairbank Highway Research Center logo. ">
            <a:extLst>
              <a:ext uri="{FF2B5EF4-FFF2-40B4-BE49-F238E27FC236}">
                <a16:creationId xmlns:a16="http://schemas.microsoft.com/office/drawing/2014/main" id="{FA1673A2-91EA-4ADE-9F52-CDFB440870C1}"/>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0567212" y="6450922"/>
            <a:ext cx="1317430" cy="279954"/>
          </a:xfrm>
          <a:prstGeom prst="rect">
            <a:avLst/>
          </a:prstGeom>
        </p:spPr>
      </p:pic>
      <p:sp>
        <p:nvSpPr>
          <p:cNvPr id="20" name="Slide Number Placeholder 5">
            <a:extLst>
              <a:ext uri="{FF2B5EF4-FFF2-40B4-BE49-F238E27FC236}">
                <a16:creationId xmlns:a16="http://schemas.microsoft.com/office/drawing/2014/main" id="{D0ED944B-9025-4104-A82F-35B4191AE708}"/>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1" name="Group 20">
            <a:extLst>
              <a:ext uri="{FF2B5EF4-FFF2-40B4-BE49-F238E27FC236}">
                <a16:creationId xmlns:a16="http://schemas.microsoft.com/office/drawing/2014/main" id="{8067F384-ED66-4650-B890-AB592FCB4E1F}"/>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EE010B18-034D-40CD-86A7-C7BA9B039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A0CA17C6-759A-4EAD-9AA0-6F57E42B441E}"/>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descr="U.S. Department of Transportation, Federal Highway Administration logo. ">
            <a:extLst>
              <a:ext uri="{FF2B5EF4-FFF2-40B4-BE49-F238E27FC236}">
                <a16:creationId xmlns:a16="http://schemas.microsoft.com/office/drawing/2014/main" id="{A53A6F08-6311-4F3E-ACF1-E284BBD68743}"/>
              </a:ext>
            </a:extLst>
          </p:cNvPr>
          <p:cNvGrpSpPr/>
          <p:nvPr userDrawn="1"/>
        </p:nvGrpSpPr>
        <p:grpSpPr>
          <a:xfrm>
            <a:off x="328719" y="6295114"/>
            <a:ext cx="1110196" cy="435762"/>
            <a:chOff x="290022" y="6147173"/>
            <a:chExt cx="1512938" cy="593842"/>
          </a:xfrm>
        </p:grpSpPr>
        <p:sp>
          <p:nvSpPr>
            <p:cNvPr id="25" name="Rectangle 24">
              <a:extLst>
                <a:ext uri="{FF2B5EF4-FFF2-40B4-BE49-F238E27FC236}">
                  <a16:creationId xmlns:a16="http://schemas.microsoft.com/office/drawing/2014/main" id="{42927683-1E15-44ED-8451-597F83F77AF2}"/>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US DOT logo. ">
              <a:extLst>
                <a:ext uri="{FF2B5EF4-FFF2-40B4-BE49-F238E27FC236}">
                  <a16:creationId xmlns:a16="http://schemas.microsoft.com/office/drawing/2014/main" id="{9A55C325-034C-47AE-93CF-34F6F1A944FC}"/>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1668946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rmAutofit/>
          </a:bodyPr>
          <a:lstStyle>
            <a:lvl1pPr algn="ctr">
              <a:defRPr sz="4800">
                <a:solidFill>
                  <a:schemeClr val="accent2"/>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04848C"/>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04848C"/>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grpSp>
        <p:nvGrpSpPr>
          <p:cNvPr id="17" name="Group 16">
            <a:extLst>
              <a:ext uri="{FF2B5EF4-FFF2-40B4-BE49-F238E27FC236}">
                <a16:creationId xmlns:a16="http://schemas.microsoft.com/office/drawing/2014/main" id="{CCEC0977-A8C7-4222-B63A-8B6A402CD421}"/>
              </a:ext>
            </a:extLst>
          </p:cNvPr>
          <p:cNvGrpSpPr/>
          <p:nvPr userDrawn="1"/>
        </p:nvGrpSpPr>
        <p:grpSpPr>
          <a:xfrm>
            <a:off x="1034638" y="5169249"/>
            <a:ext cx="1512938" cy="593842"/>
            <a:chOff x="290022" y="6147173"/>
            <a:chExt cx="1512938" cy="593842"/>
          </a:xfrm>
        </p:grpSpPr>
        <p:sp>
          <p:nvSpPr>
            <p:cNvPr id="18" name="Rectangle 17">
              <a:extLst>
                <a:ext uri="{FF2B5EF4-FFF2-40B4-BE49-F238E27FC236}">
                  <a16:creationId xmlns:a16="http://schemas.microsoft.com/office/drawing/2014/main" id="{D75D65A8-9BC2-41F9-9D2C-53A203AE80C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US DOT logo. ">
              <a:extLst>
                <a:ext uri="{FF2B5EF4-FFF2-40B4-BE49-F238E27FC236}">
                  <a16:creationId xmlns:a16="http://schemas.microsoft.com/office/drawing/2014/main" id="{44AF6979-A91F-416A-8519-C71FDD0118CA}"/>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1" name="Picture 20" descr="Turner-Fairbank Highway Research Center logo. ">
            <a:extLst>
              <a:ext uri="{FF2B5EF4-FFF2-40B4-BE49-F238E27FC236}">
                <a16:creationId xmlns:a16="http://schemas.microsoft.com/office/drawing/2014/main" id="{277149BD-AC6D-44A6-8211-EEBCDBFD65DF}"/>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9831618" y="5483137"/>
            <a:ext cx="1317430" cy="279954"/>
          </a:xfrm>
          <a:prstGeom prst="rect">
            <a:avLst/>
          </a:prstGeom>
        </p:spPr>
      </p:pic>
      <p:sp>
        <p:nvSpPr>
          <p:cNvPr id="22" name="Slide Number Placeholder 5">
            <a:extLst>
              <a:ext uri="{FF2B5EF4-FFF2-40B4-BE49-F238E27FC236}">
                <a16:creationId xmlns:a16="http://schemas.microsoft.com/office/drawing/2014/main" id="{B4F0204F-3B30-4B01-95F5-3AC7226D8383}"/>
              </a:ext>
            </a:extLst>
          </p:cNvPr>
          <p:cNvSpPr>
            <a:spLocks noGrp="1"/>
          </p:cNvSpPr>
          <p:nvPr>
            <p:ph type="sldNum" sz="quarter" idx="15"/>
          </p:nvPr>
        </p:nvSpPr>
        <p:spPr>
          <a:xfrm>
            <a:off x="11012856" y="638059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
        <p:nvSpPr>
          <p:cNvPr id="23" name="TextBox 22">
            <a:extLst>
              <a:ext uri="{FF2B5EF4-FFF2-40B4-BE49-F238E27FC236}">
                <a16:creationId xmlns:a16="http://schemas.microsoft.com/office/drawing/2014/main" id="{72BDE916-CBF3-475A-B863-75E9C1D20423}"/>
              </a:ext>
            </a:extLst>
          </p:cNvPr>
          <p:cNvSpPr txBox="1"/>
          <p:nvPr userDrawn="1"/>
        </p:nvSpPr>
        <p:spPr>
          <a:xfrm>
            <a:off x="793381" y="6363831"/>
            <a:ext cx="2355012" cy="230832"/>
          </a:xfrm>
          <a:prstGeom prst="rect">
            <a:avLst/>
          </a:prstGeom>
          <a:noFill/>
        </p:spPr>
        <p:txBody>
          <a:bodyPr wrap="square" rtlCol="0">
            <a:spAutoFit/>
          </a:bodyPr>
          <a:lstStyle/>
          <a:p>
            <a:pPr algn="l"/>
            <a:r>
              <a:rPr lang="en-US" sz="900" dirty="0">
                <a:solidFill>
                  <a:schemeClr val="bg1"/>
                </a:solidFill>
              </a:rPr>
              <a:t>© </a:t>
            </a:r>
            <a:r>
              <a:rPr lang="en-US" sz="900" dirty="0" err="1">
                <a:solidFill>
                  <a:schemeClr val="bg1"/>
                </a:solidFill>
              </a:rPr>
              <a:t>Peeterv</a:t>
            </a:r>
            <a:r>
              <a:rPr lang="en-US" sz="900" dirty="0">
                <a:solidFill>
                  <a:schemeClr val="bg1"/>
                </a:solidFill>
              </a:rPr>
              <a:t> / iStock.</a:t>
            </a:r>
          </a:p>
        </p:txBody>
      </p:sp>
    </p:spTree>
    <p:extLst>
      <p:ext uri="{BB962C8B-B14F-4D97-AF65-F5344CB8AC3E}">
        <p14:creationId xmlns:p14="http://schemas.microsoft.com/office/powerpoint/2010/main" val="2946651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rm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 Placeholder 7">
            <a:extLst>
              <a:ext uri="{FF2B5EF4-FFF2-40B4-BE49-F238E27FC236}">
                <a16:creationId xmlns:a16="http://schemas.microsoft.com/office/drawing/2014/main" id="{5AA1AB42-E2B8-410A-BF52-87A83DC6ED9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8" name="Slide Number Placeholder 5">
            <a:extLst>
              <a:ext uri="{FF2B5EF4-FFF2-40B4-BE49-F238E27FC236}">
                <a16:creationId xmlns:a16="http://schemas.microsoft.com/office/drawing/2014/main" id="{A1235A5A-3B76-43A2-B9EF-3B789B6844C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32" name="Group 31" descr="U.S. Department of Transportation, Federal Highway Administration logo. ">
            <a:extLst>
              <a:ext uri="{FF2B5EF4-FFF2-40B4-BE49-F238E27FC236}">
                <a16:creationId xmlns:a16="http://schemas.microsoft.com/office/drawing/2014/main" id="{642CD7CD-66CA-41A5-BE49-CF201B96D48C}"/>
              </a:ext>
            </a:extLst>
          </p:cNvPr>
          <p:cNvGrpSpPr/>
          <p:nvPr userDrawn="1"/>
        </p:nvGrpSpPr>
        <p:grpSpPr>
          <a:xfrm>
            <a:off x="328719" y="6295114"/>
            <a:ext cx="1110196" cy="435762"/>
            <a:chOff x="290022" y="6147173"/>
            <a:chExt cx="1512938" cy="593842"/>
          </a:xfrm>
        </p:grpSpPr>
        <p:sp>
          <p:nvSpPr>
            <p:cNvPr id="33" name="Rectangle 32">
              <a:extLst>
                <a:ext uri="{FF2B5EF4-FFF2-40B4-BE49-F238E27FC236}">
                  <a16:creationId xmlns:a16="http://schemas.microsoft.com/office/drawing/2014/main" id="{C3E265C8-FBEC-4751-9ED5-A810116D8E18}"/>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US DOT logo. ">
              <a:extLst>
                <a:ext uri="{FF2B5EF4-FFF2-40B4-BE49-F238E27FC236}">
                  <a16:creationId xmlns:a16="http://schemas.microsoft.com/office/drawing/2014/main" id="{1EC6CE7A-98BC-4349-B422-744D82EBDD13}"/>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35" name="Picture 34" descr="Turner-Fairbank Highway Research Center logo. ">
            <a:extLst>
              <a:ext uri="{FF2B5EF4-FFF2-40B4-BE49-F238E27FC236}">
                <a16:creationId xmlns:a16="http://schemas.microsoft.com/office/drawing/2014/main" id="{C39DD200-54D6-479D-8CC1-93F2690AA9B4}"/>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871071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sp>
        <p:nvSpPr>
          <p:cNvPr id="19" name="Slide Number Placeholder 5">
            <a:extLst>
              <a:ext uri="{FF2B5EF4-FFF2-40B4-BE49-F238E27FC236}">
                <a16:creationId xmlns:a16="http://schemas.microsoft.com/office/drawing/2014/main" id="{1BCC225C-0359-4617-A8F7-B4BFB9238D2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grpSp>
        <p:nvGrpSpPr>
          <p:cNvPr id="20" name="Group 19">
            <a:extLst>
              <a:ext uri="{FF2B5EF4-FFF2-40B4-BE49-F238E27FC236}">
                <a16:creationId xmlns:a16="http://schemas.microsoft.com/office/drawing/2014/main" id="{E0736F76-A998-42E0-BB10-7EB342B45302}"/>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1" name="Graphic 20">
              <a:extLst>
                <a:ext uri="{FF2B5EF4-FFF2-40B4-BE49-F238E27FC236}">
                  <a16:creationId xmlns:a16="http://schemas.microsoft.com/office/drawing/2014/main" id="{6455CD14-21C3-46DC-83D6-700C965A88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2" name="Parallelogram 3">
              <a:extLst>
                <a:ext uri="{FF2B5EF4-FFF2-40B4-BE49-F238E27FC236}">
                  <a16:creationId xmlns:a16="http://schemas.microsoft.com/office/drawing/2014/main" id="{E8936B46-C207-4565-B890-BF97AD6ABBC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descr="U.S. Department of Transportation, Federal Highway Administration logo. ">
            <a:extLst>
              <a:ext uri="{FF2B5EF4-FFF2-40B4-BE49-F238E27FC236}">
                <a16:creationId xmlns:a16="http://schemas.microsoft.com/office/drawing/2014/main" id="{2DC893B3-E7F1-46FC-943D-3BDF8985AD63}"/>
              </a:ext>
            </a:extLst>
          </p:cNvPr>
          <p:cNvGrpSpPr/>
          <p:nvPr userDrawn="1"/>
        </p:nvGrpSpPr>
        <p:grpSpPr>
          <a:xfrm>
            <a:off x="328719" y="6295114"/>
            <a:ext cx="1110196" cy="435762"/>
            <a:chOff x="290022" y="6147173"/>
            <a:chExt cx="1512938" cy="593842"/>
          </a:xfrm>
        </p:grpSpPr>
        <p:sp>
          <p:nvSpPr>
            <p:cNvPr id="24" name="Rectangle 23">
              <a:extLst>
                <a:ext uri="{FF2B5EF4-FFF2-40B4-BE49-F238E27FC236}">
                  <a16:creationId xmlns:a16="http://schemas.microsoft.com/office/drawing/2014/main" id="{282E12F1-0C43-414C-9AE8-3C822B05CA27}"/>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US DOT logo. ">
              <a:extLst>
                <a:ext uri="{FF2B5EF4-FFF2-40B4-BE49-F238E27FC236}">
                  <a16:creationId xmlns:a16="http://schemas.microsoft.com/office/drawing/2014/main" id="{0FBA8CDD-03D5-4424-8A47-4650B0171601}"/>
                </a:ext>
              </a:extLst>
            </p:cNvPr>
            <p:cNvPicPr>
              <a:picLocks noChangeAspect="1"/>
            </p:cNvPicPr>
            <p:nvPr userDrawn="1"/>
          </p:nvPicPr>
          <p:blipFill>
            <a:blip r:embed="rId4">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pic>
        <p:nvPicPr>
          <p:cNvPr id="26" name="Picture 25" descr="Turner-Fairbank Highway Research Center logo. ">
            <a:extLst>
              <a:ext uri="{FF2B5EF4-FFF2-40B4-BE49-F238E27FC236}">
                <a16:creationId xmlns:a16="http://schemas.microsoft.com/office/drawing/2014/main" id="{CB3012A8-D6F8-4D4D-93B0-585A7F83CD2E}"/>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spTree>
    <p:extLst>
      <p:ext uri="{BB962C8B-B14F-4D97-AF65-F5344CB8AC3E}">
        <p14:creationId xmlns:p14="http://schemas.microsoft.com/office/powerpoint/2010/main" val="333014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Infrastructure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2849876335"/>
      </p:ext>
    </p:extLst>
  </p:cSld>
  <p:clrMap bg1="lt1" tx1="dk1" bg2="lt2" tx2="dk2" accent1="accent1" accent2="accent2" accent3="accent3" accent4="accent4" accent5="accent5" accent6="accent6" hlink="hlink" folHlink="folHlink"/>
  <p:sldLayoutIdLst>
    <p:sldLayoutId id="2147487663" r:id="rId1"/>
    <p:sldLayoutId id="2147487664" r:id="rId2"/>
    <p:sldLayoutId id="2147487665" r:id="rId3"/>
    <p:sldLayoutId id="2147487666" r:id="rId4"/>
    <p:sldLayoutId id="2147487667" r:id="rId5"/>
    <p:sldLayoutId id="2147487668" r:id="rId6"/>
    <p:sldLayoutId id="2147487669" r:id="rId7"/>
    <p:sldLayoutId id="2147487670" r:id="rId8"/>
    <p:sldLayoutId id="2147487671" r:id="rId9"/>
    <p:sldLayoutId id="2147487672" r:id="rId10"/>
    <p:sldLayoutId id="2147487673" r:id="rId11"/>
    <p:sldLayoutId id="2147487674" r:id="rId12"/>
  </p:sldLayoutIdLst>
  <p:hf hdr="0" ftr="0" dt="0"/>
  <p:txStyles>
    <p:titleStyle>
      <a:lvl1pPr algn="l" defTabSz="914400" rtl="0" eaLnBrk="1" latinLnBrk="0" hangingPunct="1">
        <a:lnSpc>
          <a:spcPct val="90000"/>
        </a:lnSpc>
        <a:spcBef>
          <a:spcPct val="0"/>
        </a:spcBef>
        <a:buNone/>
        <a:defRPr sz="4400" kern="1200">
          <a:solidFill>
            <a:schemeClr val="accent2"/>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04848C"/>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04848C"/>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4848C"/>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4848C"/>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4848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Corporate Research, Technology, and Innovation Management</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2470871991"/>
      </p:ext>
    </p:extLst>
  </p:cSld>
  <p:clrMap bg1="lt1" tx1="dk1" bg2="lt2" tx2="dk2" accent1="accent1" accent2="accent2" accent3="accent3" accent4="accent4" accent5="accent5" accent6="accent6" hlink="hlink" folHlink="folHlink"/>
  <p:sldLayoutIdLst>
    <p:sldLayoutId id="2147487676" r:id="rId1"/>
    <p:sldLayoutId id="2147487677" r:id="rId2"/>
    <p:sldLayoutId id="2147487678" r:id="rId3"/>
    <p:sldLayoutId id="2147487679" r:id="rId4"/>
    <p:sldLayoutId id="2147487680" r:id="rId5"/>
    <p:sldLayoutId id="2147487681" r:id="rId6"/>
    <p:sldLayoutId id="2147487682" r:id="rId7"/>
    <p:sldLayoutId id="2147487683" r:id="rId8"/>
    <p:sldLayoutId id="2147487684" r:id="rId9"/>
    <p:sldLayoutId id="2147487685" r:id="rId10"/>
    <p:sldLayoutId id="2147487686" r:id="rId11"/>
    <p:sldLayoutId id="2147487687" r:id="rId12"/>
  </p:sldLayoutIdLst>
  <p:hf hdr="0" ftr="0" dt="0"/>
  <p:txStyles>
    <p:titleStyle>
      <a:lvl1pPr algn="l" defTabSz="914400" rtl="0" eaLnBrk="1" latinLnBrk="0" hangingPunct="1">
        <a:lnSpc>
          <a:spcPct val="90000"/>
        </a:lnSpc>
        <a:spcBef>
          <a:spcPct val="0"/>
        </a:spcBef>
        <a:buNone/>
        <a:defRPr sz="4400" kern="1200">
          <a:solidFill>
            <a:schemeClr val="accent5"/>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61777B"/>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61777B"/>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61777B"/>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61777B"/>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61777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Resource Management</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2771490398"/>
      </p:ext>
    </p:extLst>
  </p:cSld>
  <p:clrMap bg1="lt1" tx1="dk1" bg2="lt2" tx2="dk2" accent1="accent1" accent2="accent2" accent3="accent3" accent4="accent4" accent5="accent5" accent6="accent6" hlink="hlink" folHlink="folHlink"/>
  <p:sldLayoutIdLst>
    <p:sldLayoutId id="2147487689" r:id="rId1"/>
    <p:sldLayoutId id="2147487690" r:id="rId2"/>
    <p:sldLayoutId id="2147487691" r:id="rId3"/>
    <p:sldLayoutId id="2147487692" r:id="rId4"/>
    <p:sldLayoutId id="2147487693" r:id="rId5"/>
    <p:sldLayoutId id="2147487694" r:id="rId6"/>
    <p:sldLayoutId id="2147487695" r:id="rId7"/>
    <p:sldLayoutId id="2147487696" r:id="rId8"/>
    <p:sldLayoutId id="2147487697" r:id="rId9"/>
    <p:sldLayoutId id="2147487698" r:id="rId10"/>
    <p:sldLayoutId id="2147487699" r:id="rId11"/>
    <p:sldLayoutId id="2147487700" r:id="rId12"/>
  </p:sldLayoutIdLst>
  <p:hf hdr="0" ftr="0" dt="0"/>
  <p:txStyles>
    <p:titleStyle>
      <a:lvl1pPr algn="l" defTabSz="914400" rtl="0" eaLnBrk="1" latinLnBrk="0" hangingPunct="1">
        <a:lnSpc>
          <a:spcPct val="90000"/>
        </a:lnSpc>
        <a:spcBef>
          <a:spcPct val="0"/>
        </a:spcBef>
        <a:buNone/>
        <a:defRPr sz="4400" kern="1200">
          <a:solidFill>
            <a:schemeClr val="accent6"/>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30775F"/>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30775F"/>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30775F"/>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30775F"/>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30775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Safety and Operations</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4190224122"/>
      </p:ext>
    </p:extLst>
  </p:cSld>
  <p:clrMap bg1="lt1" tx1="dk1" bg2="lt2" tx2="dk2" accent1="accent1" accent2="accent2" accent3="accent3" accent4="accent4" accent5="accent5" accent6="accent6" hlink="hlink" folHlink="folHlink"/>
  <p:sldLayoutIdLst>
    <p:sldLayoutId id="2147487702" r:id="rId1"/>
    <p:sldLayoutId id="2147487703" r:id="rId2"/>
    <p:sldLayoutId id="2147487704" r:id="rId3"/>
    <p:sldLayoutId id="2147487705" r:id="rId4"/>
    <p:sldLayoutId id="2147487706" r:id="rId5"/>
    <p:sldLayoutId id="2147487707" r:id="rId6"/>
    <p:sldLayoutId id="2147487708" r:id="rId7"/>
    <p:sldLayoutId id="2147487709" r:id="rId8"/>
    <p:sldLayoutId id="2147487710" r:id="rId9"/>
    <p:sldLayoutId id="2147487711" r:id="rId10"/>
    <p:sldLayoutId id="2147487712" r:id="rId11"/>
    <p:sldLayoutId id="2147487713" r:id="rId12"/>
  </p:sldLayoutIdLst>
  <p:hf hdr="0" ftr="0" dt="0"/>
  <p:txStyles>
    <p:titleStyle>
      <a:lvl1pPr algn="l" defTabSz="914400" rtl="0" eaLnBrk="1" latinLnBrk="0" hangingPunct="1">
        <a:lnSpc>
          <a:spcPct val="90000"/>
        </a:lnSpc>
        <a:spcBef>
          <a:spcPct val="0"/>
        </a:spcBef>
        <a:buNone/>
        <a:defRPr sz="4400" kern="1200">
          <a:solidFill>
            <a:schemeClr val="accent4"/>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79727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79727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79727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79727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79727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err="1"/>
              <a:t>TFHRC</a:t>
            </a:r>
            <a:r>
              <a:rPr lang="en-US" dirty="0"/>
              <a:t> Main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686043977"/>
      </p:ext>
    </p:extLst>
  </p:cSld>
  <p:clrMap bg1="lt1" tx1="dk1" bg2="lt2" tx2="dk2" accent1="accent1" accent2="accent2" accent3="accent3" accent4="accent4" accent5="accent5" accent6="accent6" hlink="hlink" folHlink="folHlink"/>
  <p:sldLayoutIdLst>
    <p:sldLayoutId id="2147487715" r:id="rId1"/>
    <p:sldLayoutId id="2147487716" r:id="rId2"/>
    <p:sldLayoutId id="2147487717" r:id="rId3"/>
    <p:sldLayoutId id="2147487718" r:id="rId4"/>
    <p:sldLayoutId id="2147487719" r:id="rId5"/>
    <p:sldLayoutId id="2147487720" r:id="rId6"/>
    <p:sldLayoutId id="2147487721" r:id="rId7"/>
    <p:sldLayoutId id="2147487722" r:id="rId8"/>
    <p:sldLayoutId id="2147487723" r:id="rId9"/>
    <p:sldLayoutId id="2147487724" r:id="rId10"/>
    <p:sldLayoutId id="2147487725" r:id="rId11"/>
    <p:sldLayoutId id="2147487726" r:id="rId12"/>
    <p:sldLayoutId id="2147487728" r:id="rId13"/>
    <p:sldLayoutId id="2147487729" r:id="rId14"/>
    <p:sldLayoutId id="2147487731" r:id="rId15"/>
    <p:sldLayoutId id="2147487732" r:id="rId16"/>
  </p:sldLayoutIdLst>
  <p:hf hdr="0" ftr="0" dt="0"/>
  <p:txStyles>
    <p:titleStyle>
      <a:lvl1pPr algn="l" defTabSz="914400" rtl="0" eaLnBrk="1" latinLnBrk="0" hangingPunct="1">
        <a:lnSpc>
          <a:spcPct val="90000"/>
        </a:lnSpc>
        <a:spcBef>
          <a:spcPct val="0"/>
        </a:spcBef>
        <a:buNone/>
        <a:defRPr sz="4400" kern="1200">
          <a:solidFill>
            <a:srgbClr val="1D3B6B"/>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chemeClr val="bg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rmAutofit/>
          </a:bodyPr>
          <a:lstStyle/>
          <a:p>
            <a:r>
              <a:rPr lang="en-US" dirty="0"/>
              <a:t>Office of Infrastructure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spTree>
    <p:extLst>
      <p:ext uri="{BB962C8B-B14F-4D97-AF65-F5344CB8AC3E}">
        <p14:creationId xmlns:p14="http://schemas.microsoft.com/office/powerpoint/2010/main" val="3402653025"/>
      </p:ext>
    </p:extLst>
  </p:cSld>
  <p:clrMap bg1="lt1" tx1="dk1" bg2="lt2" tx2="dk2" accent1="accent1" accent2="accent2" accent3="accent3" accent4="accent4" accent5="accent5" accent6="accent6" hlink="hlink" folHlink="folHlink"/>
  <p:sldLayoutIdLst>
    <p:sldLayoutId id="2147487734" r:id="rId1"/>
    <p:sldLayoutId id="2147487735" r:id="rId2"/>
    <p:sldLayoutId id="2147487736" r:id="rId3"/>
    <p:sldLayoutId id="2147487737" r:id="rId4"/>
    <p:sldLayoutId id="2147487738" r:id="rId5"/>
    <p:sldLayoutId id="2147487739" r:id="rId6"/>
    <p:sldLayoutId id="2147487740" r:id="rId7"/>
    <p:sldLayoutId id="2147487741" r:id="rId8"/>
    <p:sldLayoutId id="2147487742" r:id="rId9"/>
    <p:sldLayoutId id="2147487743" r:id="rId10"/>
    <p:sldLayoutId id="2147487744" r:id="rId11"/>
    <p:sldLayoutId id="2147487745" r:id="rId12"/>
  </p:sldLayoutIdLst>
  <p:hf hdr="0" ftr="0" dt="0"/>
  <p:txStyles>
    <p:titleStyle>
      <a:lvl1pPr algn="l" defTabSz="914400" rtl="0" eaLnBrk="1" latinLnBrk="0" hangingPunct="1">
        <a:lnSpc>
          <a:spcPct val="90000"/>
        </a:lnSpc>
        <a:spcBef>
          <a:spcPct val="0"/>
        </a:spcBef>
        <a:buNone/>
        <a:defRPr sz="4400" kern="1200">
          <a:solidFill>
            <a:schemeClr val="accent2"/>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90000"/>
        </a:lnSpc>
        <a:spcBef>
          <a:spcPts val="1000"/>
        </a:spcBef>
        <a:buClr>
          <a:srgbClr val="04848C"/>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rgbClr val="04848C"/>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4848C"/>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4848C"/>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4848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3.svg"/></Relationships>
</file>

<file path=ppt/slides/_rels/slide100.xml.rels><?xml version="1.0" encoding="UTF-8" standalone="yes"?>
<Relationships xmlns="http://schemas.openxmlformats.org/package/2006/relationships"><Relationship Id="rId2" Type="http://schemas.openxmlformats.org/officeDocument/2006/relationships/hyperlink" Target="mailto:Roya.Amjadi@dot.gov" TargetMode="Externa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44.png"/><Relationship Id="rId2" Type="http://schemas.openxmlformats.org/officeDocument/2006/relationships/notesSlide" Target="../notesSlides/notesSlide9.xml"/><Relationship Id="rId16" Type="http://schemas.openxmlformats.org/officeDocument/2006/relationships/image" Target="../media/image43.svg"/><Relationship Id="rId1" Type="http://schemas.openxmlformats.org/officeDocument/2006/relationships/slideLayout" Target="../slideLayouts/slideLayout53.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svg"/><Relationship Id="rId19" Type="http://schemas.openxmlformats.org/officeDocument/2006/relationships/image" Target="../media/image18.png"/><Relationship Id="rId4" Type="http://schemas.openxmlformats.org/officeDocument/2006/relationships/image" Target="../media/image31.svg"/><Relationship Id="rId9" Type="http://schemas.openxmlformats.org/officeDocument/2006/relationships/image" Target="../media/image36.png"/><Relationship Id="rId1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5" Type="http://schemas.openxmlformats.org/officeDocument/2006/relationships/image" Target="../media/image51.sv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5" Type="http://schemas.openxmlformats.org/officeDocument/2006/relationships/image" Target="../media/image51.sv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2.jp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53.xml"/><Relationship Id="rId6" Type="http://schemas.openxmlformats.org/officeDocument/2006/relationships/image" Target="../media/image17.png"/><Relationship Id="rId5" Type="http://schemas.openxmlformats.org/officeDocument/2006/relationships/image" Target="../media/image56.sv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svg"/><Relationship Id="rId7" Type="http://schemas.openxmlformats.org/officeDocument/2006/relationships/image" Target="../media/image58.svg"/><Relationship Id="rId2" Type="http://schemas.openxmlformats.org/officeDocument/2006/relationships/image" Target="../media/image30.png"/><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35.sv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62.svg"/><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5.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3.svg"/></Relationships>
</file>

<file path=ppt/slides/_rels/slide3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65.sv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6.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68.tmp"/></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0.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1.jpg"/><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sv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53.xml"/><Relationship Id="rId6" Type="http://schemas.openxmlformats.org/officeDocument/2006/relationships/image" Target="../media/image76.png"/><Relationship Id="rId5" Type="http://schemas.openxmlformats.org/officeDocument/2006/relationships/image" Target="../media/image75.svg"/><Relationship Id="rId10" Type="http://schemas.openxmlformats.org/officeDocument/2006/relationships/image" Target="../media/image18.png"/><Relationship Id="rId4" Type="http://schemas.openxmlformats.org/officeDocument/2006/relationships/image" Target="../media/image74.png"/><Relationship Id="rId9" Type="http://schemas.openxmlformats.org/officeDocument/2006/relationships/image" Target="../media/image79.svg"/></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3.svg"/><Relationship Id="rId7" Type="http://schemas.openxmlformats.org/officeDocument/2006/relationships/image" Target="../media/image83.svg"/><Relationship Id="rId12" Type="http://schemas.openxmlformats.org/officeDocument/2006/relationships/image" Target="../media/image18.png"/><Relationship Id="rId2" Type="http://schemas.openxmlformats.org/officeDocument/2006/relationships/image" Target="../media/image72.png"/><Relationship Id="rId1" Type="http://schemas.openxmlformats.org/officeDocument/2006/relationships/slideLayout" Target="../slideLayouts/slideLayout53.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75.svg"/><Relationship Id="rId10" Type="http://schemas.openxmlformats.org/officeDocument/2006/relationships/image" Target="../media/image86.png"/><Relationship Id="rId4" Type="http://schemas.openxmlformats.org/officeDocument/2006/relationships/image" Target="../media/image74.png"/><Relationship Id="rId9" Type="http://schemas.openxmlformats.org/officeDocument/2006/relationships/image" Target="../media/image85.svg"/></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8.jp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53.xml"/><Relationship Id="rId5" Type="http://schemas.openxmlformats.org/officeDocument/2006/relationships/image" Target="../media/image90.sv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1.png"/><Relationship Id="rId1" Type="http://schemas.openxmlformats.org/officeDocument/2006/relationships/slideLayout" Target="../slideLayouts/slideLayout53.xml"/><Relationship Id="rId4" Type="http://schemas.openxmlformats.org/officeDocument/2006/relationships/image" Target="../media/image51.svg"/></Relationships>
</file>

<file path=ppt/slides/_rels/slide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2.jp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5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5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53.xml"/><Relationship Id="rId5" Type="http://schemas.openxmlformats.org/officeDocument/2006/relationships/image" Target="../media/image7.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4.svg"/><Relationship Id="rId7" Type="http://schemas.openxmlformats.org/officeDocument/2006/relationships/image" Target="../media/image96.svg"/><Relationship Id="rId2" Type="http://schemas.openxmlformats.org/officeDocument/2006/relationships/image" Target="../media/image53.png"/><Relationship Id="rId1" Type="http://schemas.openxmlformats.org/officeDocument/2006/relationships/slideLayout" Target="../slideLayouts/slideLayout53.xml"/><Relationship Id="rId6" Type="http://schemas.openxmlformats.org/officeDocument/2006/relationships/image" Target="../media/image95.png"/><Relationship Id="rId5" Type="http://schemas.openxmlformats.org/officeDocument/2006/relationships/image" Target="../media/image56.svg"/><Relationship Id="rId4" Type="http://schemas.openxmlformats.org/officeDocument/2006/relationships/image" Target="../media/image55.png"/></Relationships>
</file>

<file path=ppt/slides/_rels/slide6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1.svg"/><Relationship Id="rId7" Type="http://schemas.openxmlformats.org/officeDocument/2006/relationships/image" Target="../media/image58.svg"/><Relationship Id="rId2" Type="http://schemas.openxmlformats.org/officeDocument/2006/relationships/image" Target="../media/image30.png"/><Relationship Id="rId1" Type="http://schemas.openxmlformats.org/officeDocument/2006/relationships/slideLayout" Target="../slideLayouts/slideLayout53.xml"/><Relationship Id="rId6" Type="http://schemas.openxmlformats.org/officeDocument/2006/relationships/image" Target="../media/image57.png"/><Relationship Id="rId5" Type="http://schemas.openxmlformats.org/officeDocument/2006/relationships/image" Target="../media/image35.svg"/><Relationship Id="rId4" Type="http://schemas.openxmlformats.org/officeDocument/2006/relationships/image" Target="../media/image34.png"/></Relationships>
</file>

<file path=ppt/slides/_rels/slide6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1.svg"/><Relationship Id="rId3" Type="http://schemas.openxmlformats.org/officeDocument/2006/relationships/image" Target="../media/image98.svg"/><Relationship Id="rId7" Type="http://schemas.openxmlformats.org/officeDocument/2006/relationships/image" Target="../media/image33.svg"/><Relationship Id="rId12" Type="http://schemas.openxmlformats.org/officeDocument/2006/relationships/image" Target="../media/image40.png"/><Relationship Id="rId2" Type="http://schemas.openxmlformats.org/officeDocument/2006/relationships/image" Target="../media/image97.png"/><Relationship Id="rId16" Type="http://schemas.openxmlformats.org/officeDocument/2006/relationships/image" Target="../media/image17.png"/><Relationship Id="rId1" Type="http://schemas.openxmlformats.org/officeDocument/2006/relationships/slideLayout" Target="../slideLayouts/slideLayout53.xml"/><Relationship Id="rId6" Type="http://schemas.openxmlformats.org/officeDocument/2006/relationships/image" Target="../media/image32.png"/><Relationship Id="rId11" Type="http://schemas.openxmlformats.org/officeDocument/2006/relationships/image" Target="../media/image39.svg"/><Relationship Id="rId5" Type="http://schemas.openxmlformats.org/officeDocument/2006/relationships/image" Target="../media/image31.svg"/><Relationship Id="rId15" Type="http://schemas.openxmlformats.org/officeDocument/2006/relationships/image" Target="../media/image58.svg"/><Relationship Id="rId10" Type="http://schemas.openxmlformats.org/officeDocument/2006/relationships/image" Target="../media/image38.pn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57.png"/></Relationships>
</file>

<file path=ppt/slides/_rels/slide6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0.emf"/><Relationship Id="rId7" Type="http://schemas.openxmlformats.org/officeDocument/2006/relationships/image" Target="../media/image104.emf"/><Relationship Id="rId2" Type="http://schemas.openxmlformats.org/officeDocument/2006/relationships/image" Target="../media/image99.emf"/><Relationship Id="rId1" Type="http://schemas.openxmlformats.org/officeDocument/2006/relationships/slideLayout" Target="../slideLayouts/slideLayout53.xml"/><Relationship Id="rId6" Type="http://schemas.openxmlformats.org/officeDocument/2006/relationships/image" Target="../media/image103.emf"/><Relationship Id="rId5" Type="http://schemas.openxmlformats.org/officeDocument/2006/relationships/image" Target="../media/image102.emf"/><Relationship Id="rId10" Type="http://schemas.openxmlformats.org/officeDocument/2006/relationships/image" Target="../media/image17.png"/><Relationship Id="rId4" Type="http://schemas.openxmlformats.org/officeDocument/2006/relationships/image" Target="../media/image101.emf"/><Relationship Id="rId9" Type="http://schemas.openxmlformats.org/officeDocument/2006/relationships/image" Target="../media/image65.svg"/></Relationships>
</file>

<file path=ppt/slides/_rels/slide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5.png"/><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08.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23.xml"/><Relationship Id="rId1" Type="http://schemas.openxmlformats.org/officeDocument/2006/relationships/slideLayout" Target="../slideLayouts/slideLayout53.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 Id="rId9" Type="http://schemas.openxmlformats.org/officeDocument/2006/relationships/image" Target="../media/image17.png"/></Relationships>
</file>

<file path=ppt/slides/_rels/slide71.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0.png"/><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1.png"/><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1.jpg"/><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8.jpg"/><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9.jpg"/><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86.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88.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89.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53.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3.xml"/><Relationship Id="rId6" Type="http://schemas.openxmlformats.org/officeDocument/2006/relationships/image" Target="../media/image8.png"/><Relationship Id="rId5" Type="http://schemas.openxmlformats.org/officeDocument/2006/relationships/image" Target="../media/image23.svg"/><Relationship Id="rId4" Type="http://schemas.openxmlformats.org/officeDocument/2006/relationships/image" Target="../media/image22.png"/></Relationships>
</file>

<file path=ppt/slides/_rels/slide90.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17.png"/></Relationships>
</file>

<file path=ppt/slides/_rels/slide9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7.xml"/><Relationship Id="rId4"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35.xml"/><Relationship Id="rId1" Type="http://schemas.openxmlformats.org/officeDocument/2006/relationships/slideLayout" Target="../slideLayouts/slideLayout53.xml"/><Relationship Id="rId5" Type="http://schemas.openxmlformats.org/officeDocument/2006/relationships/image" Target="../media/image17.png"/><Relationship Id="rId4" Type="http://schemas.openxmlformats.org/officeDocument/2006/relationships/image" Target="../media/image136.jpg"/></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3.xml"/><Relationship Id="rId5" Type="http://schemas.openxmlformats.org/officeDocument/2006/relationships/image" Target="../media/image7.png"/><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8.xml"/><Relationship Id="rId1" Type="http://schemas.openxmlformats.org/officeDocument/2006/relationships/slideLayout" Target="../slideLayouts/slideLayout53.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3.svg"/></Relationships>
</file>

<file path=ppt/slides/_rels/slide98.xml.rels><?xml version="1.0" encoding="UTF-8" standalone="yes"?>
<Relationships xmlns="http://schemas.openxmlformats.org/package/2006/relationships"><Relationship Id="rId3" Type="http://schemas.openxmlformats.org/officeDocument/2006/relationships/hyperlink" Target="https://www.fhwa.dot.gov/publications/research/safety/20069/index.cfm" TargetMode="External"/><Relationship Id="rId2" Type="http://schemas.openxmlformats.org/officeDocument/2006/relationships/hyperlink" Target="https://www.fhwa.dot.gov/publications/research/safety/20052/index.cfm" TargetMode="External"/><Relationship Id="rId1" Type="http://schemas.openxmlformats.org/officeDocument/2006/relationships/slideLayout" Target="../slideLayouts/slideLayout53.xml"/><Relationship Id="rId6" Type="http://schemas.openxmlformats.org/officeDocument/2006/relationships/hyperlink" Target="http://www.r-project.org/" TargetMode="External"/><Relationship Id="rId5" Type="http://schemas.openxmlformats.org/officeDocument/2006/relationships/hyperlink" Target="https://www.nhtsa.gov/research-data/fatality-analysis-reporting-system-fars" TargetMode="External"/><Relationship Id="rId4" Type="http://schemas.openxmlformats.org/officeDocument/2006/relationships/hyperlink" Target="https://safety.fhwa.dot.gov/systemic/fhwasa13019/"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cran.r-project.org/package=ggplot2" TargetMode="External"/><Relationship Id="rId2" Type="http://schemas.openxmlformats.org/officeDocument/2006/relationships/hyperlink" Target="https://cran.r-project.org/package=vtree" TargetMode="External"/><Relationship Id="rId1" Type="http://schemas.openxmlformats.org/officeDocument/2006/relationships/slideLayout" Target="../slideLayouts/slideLayout53.xml"/><Relationship Id="rId4" Type="http://schemas.openxmlformats.org/officeDocument/2006/relationships/hyperlink" Target="https://cmfclearinghouse.fhwa.dot.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a:xfrm>
            <a:off x="550506" y="1621418"/>
            <a:ext cx="6788508" cy="2387600"/>
          </a:xfrm>
        </p:spPr>
        <p:txBody>
          <a:bodyPr/>
          <a:lstStyle/>
          <a:p>
            <a:r>
              <a:rPr lang="en-US" dirty="0"/>
              <a:t>Focus Crash and Facility Type (FCFT): Researcher Workshop</a:t>
            </a:r>
            <a:br>
              <a:rPr lang="en-US" dirty="0"/>
            </a:br>
            <a:r>
              <a:rPr lang="en-US" sz="2200" dirty="0"/>
              <a:t>An Evaluation of Low-Cost Safety Improvements Pooled Fund Study Effort</a:t>
            </a:r>
          </a:p>
        </p:txBody>
      </p:sp>
      <p:sp>
        <p:nvSpPr>
          <p:cNvPr id="25" name="Text Placeholder 24"/>
          <p:cNvSpPr>
            <a:spLocks noGrp="1"/>
          </p:cNvSpPr>
          <p:nvPr>
            <p:ph type="subTitle" idx="1"/>
          </p:nvPr>
        </p:nvSpPr>
        <p:spPr>
          <a:xfrm>
            <a:off x="9694863" y="5943600"/>
            <a:ext cx="2497137" cy="250825"/>
          </a:xfrm>
        </p:spPr>
        <p:txBody>
          <a:bodyPr>
            <a:normAutofit fontScale="55000" lnSpcReduction="20000"/>
          </a:bodyPr>
          <a:lstStyle/>
          <a:p>
            <a:r>
              <a:rPr lang="en-US" dirty="0"/>
              <a:t>VHB</a:t>
            </a:r>
          </a:p>
          <a:p>
            <a:endParaRPr lang="en-US" dirty="0"/>
          </a:p>
        </p:txBody>
      </p:sp>
      <p:sp>
        <p:nvSpPr>
          <p:cNvPr id="22" name="Text Placeholder 21"/>
          <p:cNvSpPr>
            <a:spLocks noGrp="1"/>
          </p:cNvSpPr>
          <p:nvPr>
            <p:ph type="body" sz="quarter" idx="10"/>
          </p:nvPr>
        </p:nvSpPr>
        <p:spPr>
          <a:xfrm>
            <a:off x="214145" y="4339397"/>
            <a:ext cx="5118019" cy="2251272"/>
          </a:xfrm>
        </p:spPr>
        <p:txBody>
          <a:bodyPr>
            <a:noAutofit/>
          </a:bodyPr>
          <a:lstStyle/>
          <a:p>
            <a:pPr>
              <a:spcBef>
                <a:spcPts val="0"/>
              </a:spcBef>
            </a:pPr>
            <a:r>
              <a:rPr lang="en-US" sz="1800" i="0" dirty="0"/>
              <a:t>Eric Donnell</a:t>
            </a:r>
          </a:p>
          <a:p>
            <a:pPr>
              <a:spcBef>
                <a:spcPts val="0"/>
              </a:spcBef>
            </a:pPr>
            <a:r>
              <a:rPr lang="en-US" sz="1800" i="0" dirty="0"/>
              <a:t>Vikash </a:t>
            </a:r>
            <a:r>
              <a:rPr lang="en-US" sz="1800" i="0" dirty="0" err="1"/>
              <a:t>Gayah</a:t>
            </a:r>
            <a:endParaRPr lang="en-US" sz="1800" i="0" dirty="0"/>
          </a:p>
          <a:p>
            <a:pPr>
              <a:spcBef>
                <a:spcPts val="0"/>
              </a:spcBef>
            </a:pPr>
            <a:r>
              <a:rPr lang="en-US" dirty="0"/>
              <a:t>Pennsylvania State University</a:t>
            </a:r>
          </a:p>
          <a:p>
            <a:pPr>
              <a:spcBef>
                <a:spcPts val="0"/>
              </a:spcBef>
            </a:pPr>
            <a:endParaRPr lang="en-US" dirty="0"/>
          </a:p>
          <a:p>
            <a:pPr>
              <a:spcBef>
                <a:spcPts val="0"/>
              </a:spcBef>
            </a:pPr>
            <a:r>
              <a:rPr lang="en-US" sz="1800" i="0" dirty="0"/>
              <a:t>Frank Gross</a:t>
            </a:r>
          </a:p>
          <a:p>
            <a:pPr>
              <a:spcBef>
                <a:spcPts val="0"/>
              </a:spcBef>
            </a:pPr>
            <a:r>
              <a:rPr lang="en-US" sz="1800" i="0" dirty="0"/>
              <a:t>Thanh Le</a:t>
            </a:r>
          </a:p>
          <a:p>
            <a:pPr>
              <a:spcBef>
                <a:spcPts val="0"/>
              </a:spcBef>
            </a:pPr>
            <a:r>
              <a:rPr lang="en-US" dirty="0" err="1"/>
              <a:t>VHB</a:t>
            </a:r>
            <a:endParaRPr lang="en-US" dirty="0"/>
          </a:p>
          <a:p>
            <a:pPr>
              <a:spcBef>
                <a:spcPts val="0"/>
              </a:spcBef>
            </a:pPr>
            <a:endParaRPr lang="en-US" sz="2400" dirty="0"/>
          </a:p>
          <a:p>
            <a:pPr>
              <a:spcBef>
                <a:spcPts val="0"/>
              </a:spcBef>
            </a:pPr>
            <a:r>
              <a:rPr lang="en-US" dirty="0"/>
              <a:t>November 15, 2021</a:t>
            </a:r>
          </a:p>
          <a:p>
            <a:pPr>
              <a:spcBef>
                <a:spcPts val="0"/>
              </a:spcBef>
            </a:pPr>
            <a:endParaRPr lang="en-US" sz="2400" i="0" dirty="0"/>
          </a:p>
          <a:p>
            <a:pPr>
              <a:spcBef>
                <a:spcPts val="0"/>
              </a:spcBef>
            </a:pPr>
            <a:endParaRPr lang="en-US" sz="2400" i="0" dirty="0"/>
          </a:p>
        </p:txBody>
      </p:sp>
      <p:sp>
        <p:nvSpPr>
          <p:cNvPr id="3" name="Picture Placeholder 2">
            <a:extLst>
              <a:ext uri="{FF2B5EF4-FFF2-40B4-BE49-F238E27FC236}">
                <a16:creationId xmlns:a16="http://schemas.microsoft.com/office/drawing/2014/main" id="{5EF193DB-A80E-4271-A65C-40A91982C1E6}"/>
              </a:ext>
            </a:extLst>
          </p:cNvPr>
          <p:cNvSpPr>
            <a:spLocks noGrp="1"/>
          </p:cNvSpPr>
          <p:nvPr>
            <p:ph type="pic" sz="quarter" idx="11"/>
          </p:nvPr>
        </p:nvSpPr>
        <p:spPr/>
      </p:sp>
      <p:sp>
        <p:nvSpPr>
          <p:cNvPr id="23" name="Text Placeholder 22"/>
          <p:cNvSpPr>
            <a:spLocks noGrp="1"/>
          </p:cNvSpPr>
          <p:nvPr>
            <p:ph type="body" sz="quarter" idx="12"/>
          </p:nvPr>
        </p:nvSpPr>
        <p:spPr>
          <a:xfrm>
            <a:off x="5969744" y="6489552"/>
            <a:ext cx="1164481" cy="202234"/>
          </a:xfrm>
        </p:spPr>
        <p:txBody>
          <a:bodyPr>
            <a:normAutofit lnSpcReduction="10000"/>
          </a:bodyPr>
          <a:lstStyle/>
          <a:p>
            <a:pPr algn="l"/>
            <a:r>
              <a:rPr lang="en-US" dirty="0"/>
              <a:t>© </a:t>
            </a:r>
            <a:r>
              <a:rPr lang="en-US" dirty="0" err="1"/>
              <a:t>Uschools</a:t>
            </a:r>
            <a:r>
              <a:rPr lang="en-US" dirty="0"/>
              <a:t>/iStock.</a:t>
            </a:r>
          </a:p>
        </p:txBody>
      </p:sp>
      <p:sp>
        <p:nvSpPr>
          <p:cNvPr id="28" name="Text Placeholder 27"/>
          <p:cNvSpPr>
            <a:spLocks noGrp="1"/>
          </p:cNvSpPr>
          <p:nvPr>
            <p:ph type="body" sz="quarter" idx="4294967295"/>
          </p:nvPr>
        </p:nvSpPr>
        <p:spPr>
          <a:xfrm>
            <a:off x="9693275" y="5478463"/>
            <a:ext cx="2498725" cy="250825"/>
          </a:xfrm>
        </p:spPr>
        <p:txBody>
          <a:bodyPr>
            <a:normAutofit fontScale="47500" lnSpcReduction="20000"/>
          </a:bodyPr>
          <a:lstStyle/>
          <a:p>
            <a:r>
              <a:rPr lang="en-US" dirty="0"/>
              <a:t>November 3, 2021</a:t>
            </a:r>
          </a:p>
        </p:txBody>
      </p:sp>
      <p:pic>
        <p:nvPicPr>
          <p:cNvPr id="10" name="Picture Placeholder 5">
            <a:extLst>
              <a:ext uri="{FF2B5EF4-FFF2-40B4-BE49-F238E27FC236}">
                <a16:creationId xmlns:a16="http://schemas.microsoft.com/office/drawing/2014/main" id="{A984B775-7117-4DFB-AFDA-3F3A34EE62A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367588" y="0"/>
            <a:ext cx="4824412" cy="6858000"/>
          </a:xfrm>
          <a:prstGeom prst="rect">
            <a:avLst/>
          </a:prstGeom>
        </p:spPr>
      </p:pic>
    </p:spTree>
    <p:extLst>
      <p:ext uri="{BB962C8B-B14F-4D97-AF65-F5344CB8AC3E}">
        <p14:creationId xmlns:p14="http://schemas.microsoft.com/office/powerpoint/2010/main" val="106263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2.">
            <a:extLst>
              <a:ext uri="{FF2B5EF4-FFF2-40B4-BE49-F238E27FC236}">
                <a16:creationId xmlns:a16="http://schemas.microsoft.com/office/drawing/2014/main" id="{6E41A389-893E-41EB-9388-0B9AD9FA3FDF}"/>
              </a:ext>
            </a:extLst>
          </p:cNvPr>
          <p:cNvSpPr txBox="1">
            <a:spLocks/>
          </p:cNvSpPr>
          <p:nvPr/>
        </p:nvSpPr>
        <p:spPr>
          <a:xfrm>
            <a:off x="3917854" y="2278862"/>
            <a:ext cx="2055180" cy="1347636"/>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Q2</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282" y="1912591"/>
            <a:ext cx="1893591" cy="1713907"/>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3030431" y="3762552"/>
            <a:ext cx="6131137"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Are you familiar with the systemic approach?</a:t>
            </a:r>
          </a:p>
        </p:txBody>
      </p:sp>
      <p:sp>
        <p:nvSpPr>
          <p:cNvPr id="4" name="Slide Number Placeholder 3">
            <a:extLst>
              <a:ext uri="{FF2B5EF4-FFF2-40B4-BE49-F238E27FC236}">
                <a16:creationId xmlns:a16="http://schemas.microsoft.com/office/drawing/2014/main" id="{85157ECB-6BDE-48FE-BCC2-30B7EC997059}"/>
              </a:ext>
            </a:extLst>
          </p:cNvPr>
          <p:cNvSpPr>
            <a:spLocks noGrp="1"/>
          </p:cNvSpPr>
          <p:nvPr>
            <p:ph type="sldNum" sz="quarter" idx="4"/>
          </p:nvPr>
        </p:nvSpPr>
        <p:spPr/>
        <p:txBody>
          <a:bodyPr/>
          <a:lstStyle/>
          <a:p>
            <a:fld id="{29691912-3321-4F2D-A980-9CA5FE309265}" type="slidenum">
              <a:rPr lang="en-US" smtClean="0"/>
              <a:t>10</a:t>
            </a:fld>
            <a:endParaRPr lang="en-US"/>
          </a:p>
        </p:txBody>
      </p:sp>
      <p:sp>
        <p:nvSpPr>
          <p:cNvPr id="11" name="TextBox 10">
            <a:extLst>
              <a:ext uri="{FF2B5EF4-FFF2-40B4-BE49-F238E27FC236}">
                <a16:creationId xmlns:a16="http://schemas.microsoft.com/office/drawing/2014/main" id="{C66FF078-43FB-4EE8-8BEE-8A78F4C0FE56}"/>
              </a:ext>
            </a:extLst>
          </p:cNvPr>
          <p:cNvSpPr txBox="1"/>
          <p:nvPr/>
        </p:nvSpPr>
        <p:spPr>
          <a:xfrm>
            <a:off x="6900182" y="3626498"/>
            <a:ext cx="1034449"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2" name="Picture 11" descr="Turner-Fairbank Highway Research Center logo. ">
            <a:extLst>
              <a:ext uri="{FF2B5EF4-FFF2-40B4-BE49-F238E27FC236}">
                <a16:creationId xmlns:a16="http://schemas.microsoft.com/office/drawing/2014/main" id="{95B373B0-2D5A-434B-8A64-35B1A7555991}"/>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3" name="Group 12" descr="U.S. Department of Transportation, Federal Highway Administration logo. ">
            <a:extLst>
              <a:ext uri="{FF2B5EF4-FFF2-40B4-BE49-F238E27FC236}">
                <a16:creationId xmlns:a16="http://schemas.microsoft.com/office/drawing/2014/main" id="{20606CBC-8B1F-41CE-8EE2-A4357FF64100}"/>
              </a:ext>
            </a:extLst>
          </p:cNvPr>
          <p:cNvGrpSpPr/>
          <p:nvPr/>
        </p:nvGrpSpPr>
        <p:grpSpPr>
          <a:xfrm>
            <a:off x="328719" y="6295114"/>
            <a:ext cx="1110196" cy="435762"/>
            <a:chOff x="290022" y="6147173"/>
            <a:chExt cx="1512938" cy="593842"/>
          </a:xfrm>
        </p:grpSpPr>
        <p:sp>
          <p:nvSpPr>
            <p:cNvPr id="14" name="Rectangle 13">
              <a:extLst>
                <a:ext uri="{FF2B5EF4-FFF2-40B4-BE49-F238E27FC236}">
                  <a16:creationId xmlns:a16="http://schemas.microsoft.com/office/drawing/2014/main" id="{A482A039-EF94-4FFC-BEBF-110A8B851D47}"/>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US DOT logo. ">
              <a:extLst>
                <a:ext uri="{FF2B5EF4-FFF2-40B4-BE49-F238E27FC236}">
                  <a16:creationId xmlns:a16="http://schemas.microsoft.com/office/drawing/2014/main" id="{E17617E3-33F2-48A4-895F-58CC9C941192}"/>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358922513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D1393F-DC39-4F73-9BE7-3D00002053DE}"/>
              </a:ext>
            </a:extLst>
          </p:cNvPr>
          <p:cNvSpPr>
            <a:spLocks noGrp="1"/>
          </p:cNvSpPr>
          <p:nvPr>
            <p:ph type="title"/>
          </p:nvPr>
        </p:nvSpPr>
        <p:spPr/>
        <p:txBody>
          <a:bodyPr>
            <a:normAutofit fontScale="90000"/>
          </a:bodyPr>
          <a:lstStyle/>
          <a:p>
            <a:r>
              <a:rPr lang="en-US" dirty="0"/>
              <a:t>Contacts</a:t>
            </a:r>
          </a:p>
        </p:txBody>
      </p:sp>
      <p:sp>
        <p:nvSpPr>
          <p:cNvPr id="4" name="Slide Number Placeholder 3">
            <a:extLst>
              <a:ext uri="{FF2B5EF4-FFF2-40B4-BE49-F238E27FC236}">
                <a16:creationId xmlns:a16="http://schemas.microsoft.com/office/drawing/2014/main" id="{A9696050-01D2-4E36-88C2-0DB3878CEE9D}"/>
              </a:ext>
            </a:extLst>
          </p:cNvPr>
          <p:cNvSpPr>
            <a:spLocks noGrp="1"/>
          </p:cNvSpPr>
          <p:nvPr>
            <p:ph type="sldNum" sz="quarter" idx="15"/>
          </p:nvPr>
        </p:nvSpPr>
        <p:spPr/>
        <p:txBody>
          <a:bodyPr/>
          <a:lstStyle/>
          <a:p>
            <a:fld id="{29691912-3321-4F2D-A980-9CA5FE309265}" type="slidenum">
              <a:rPr lang="en-US" smtClean="0"/>
              <a:pPr/>
              <a:t>100</a:t>
            </a:fld>
            <a:endParaRPr lang="en-US" dirty="0"/>
          </a:p>
        </p:txBody>
      </p:sp>
      <p:sp>
        <p:nvSpPr>
          <p:cNvPr id="13" name="Slide Number Placeholder 5">
            <a:extLst>
              <a:ext uri="{FF2B5EF4-FFF2-40B4-BE49-F238E27FC236}">
                <a16:creationId xmlns:a16="http://schemas.microsoft.com/office/drawing/2014/main" id="{47EBC7AB-5E3B-422C-A1EF-2060B410651B}"/>
              </a:ext>
            </a:extLst>
          </p:cNvPr>
          <p:cNvSpPr txBox="1">
            <a:spLocks/>
          </p:cNvSpPr>
          <p:nvPr/>
        </p:nvSpPr>
        <p:spPr>
          <a:xfrm>
            <a:off x="11145290" y="6382043"/>
            <a:ext cx="771525" cy="234234"/>
          </a:xfrm>
          <a:prstGeom prst="rect">
            <a:avLst/>
          </a:prstGeom>
        </p:spPr>
        <p:txBody>
          <a:bodyPr vert="horz" lIns="91440" tIns="45720" rIns="91440" bIns="45720" rtlCol="0" anchor="ctr">
            <a:noAutofit/>
          </a:bodyPr>
          <a:lstStyle>
            <a:lvl1pPr marL="0" indent="0" algn="r" defTabSz="914400" rtl="0" eaLnBrk="1" latinLnBrk="0" hangingPunct="1">
              <a:lnSpc>
                <a:spcPct val="90000"/>
              </a:lnSpc>
              <a:spcBef>
                <a:spcPts val="1000"/>
              </a:spcBef>
              <a:buClr>
                <a:schemeClr val="bg2"/>
              </a:buClr>
              <a:buSzPct val="80000"/>
              <a:buFont typeface="Arial" panose="020B0604020202020204" pitchFamily="34" charset="0"/>
              <a:buNone/>
              <a:defRPr sz="1200" kern="1200">
                <a:solidFill>
                  <a:schemeClr val="tx1">
                    <a:tint val="75000"/>
                  </a:schemeClr>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chemeClr val="bg1"/>
              </a:solidFill>
            </a:endParaRPr>
          </a:p>
        </p:txBody>
      </p:sp>
      <p:sp>
        <p:nvSpPr>
          <p:cNvPr id="2" name="TextBox 1">
            <a:extLst>
              <a:ext uri="{FF2B5EF4-FFF2-40B4-BE49-F238E27FC236}">
                <a16:creationId xmlns:a16="http://schemas.microsoft.com/office/drawing/2014/main" id="{94363398-D7BC-4C1A-BB81-E0AC6CEF5AF9}"/>
              </a:ext>
            </a:extLst>
          </p:cNvPr>
          <p:cNvSpPr txBox="1"/>
          <p:nvPr/>
        </p:nvSpPr>
        <p:spPr>
          <a:xfrm>
            <a:off x="4884684" y="2775247"/>
            <a:ext cx="2422632" cy="523220"/>
          </a:xfrm>
          <a:prstGeom prst="rect">
            <a:avLst/>
          </a:prstGeom>
          <a:noFill/>
        </p:spPr>
        <p:txBody>
          <a:bodyPr wrap="square" rtlCol="0">
            <a:spAutoFit/>
          </a:bodyPr>
          <a:lstStyle/>
          <a:p>
            <a:r>
              <a:rPr lang="en-US" sz="2800" dirty="0"/>
              <a:t>Roya Amjadi</a:t>
            </a:r>
          </a:p>
        </p:txBody>
      </p:sp>
      <p:sp>
        <p:nvSpPr>
          <p:cNvPr id="3" name="TextBox 2">
            <a:extLst>
              <a:ext uri="{FF2B5EF4-FFF2-40B4-BE49-F238E27FC236}">
                <a16:creationId xmlns:a16="http://schemas.microsoft.com/office/drawing/2014/main" id="{2E2E5679-28CD-449B-80F7-FE6C8813AFC3}"/>
              </a:ext>
            </a:extLst>
          </p:cNvPr>
          <p:cNvSpPr txBox="1"/>
          <p:nvPr/>
        </p:nvSpPr>
        <p:spPr>
          <a:xfrm>
            <a:off x="3291858" y="3310770"/>
            <a:ext cx="5425387" cy="1323439"/>
          </a:xfrm>
          <a:prstGeom prst="rect">
            <a:avLst/>
          </a:prstGeom>
          <a:noFill/>
        </p:spPr>
        <p:txBody>
          <a:bodyPr wrap="square" rtlCol="0">
            <a:spAutoFit/>
          </a:bodyPr>
          <a:lstStyle/>
          <a:p>
            <a:pPr algn="ctr"/>
            <a:r>
              <a:rPr lang="en-US" sz="2000" u="sng" dirty="0">
                <a:solidFill>
                  <a:srgbClr val="0563C1"/>
                </a:solidFill>
                <a:latin typeface="Calibri" panose="020F0502020204030204" pitchFamily="34" charset="0"/>
                <a:ea typeface="Calibri" panose="020F0502020204030204" pitchFamily="34" charset="0"/>
                <a:hlinkClick r:id="rId2"/>
              </a:rPr>
              <a:t>Roya.Amjadi@dot.gov</a:t>
            </a:r>
            <a:endParaRPr lang="en-US" sz="2000" dirty="0"/>
          </a:p>
          <a:p>
            <a:pPr algn="ctr"/>
            <a:endParaRPr lang="en-US" sz="2000" dirty="0"/>
          </a:p>
          <a:p>
            <a:pPr algn="ctr"/>
            <a:r>
              <a:rPr lang="en-US" sz="2000" dirty="0"/>
              <a:t>Office of Safety Research Development Federal Highway Administration</a:t>
            </a:r>
          </a:p>
        </p:txBody>
      </p:sp>
    </p:spTree>
    <p:extLst>
      <p:ext uri="{BB962C8B-B14F-4D97-AF65-F5344CB8AC3E}">
        <p14:creationId xmlns:p14="http://schemas.microsoft.com/office/powerpoint/2010/main" val="3388137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69EC759-CD89-4415-A60F-C6643AAFC835}"/>
              </a:ext>
            </a:extLst>
          </p:cNvPr>
          <p:cNvPicPr>
            <a:picLocks noChangeAspect="1"/>
          </p:cNvPicPr>
          <p:nvPr/>
        </p:nvPicPr>
        <p:blipFill rotWithShape="1">
          <a:blip r:embed="rId3"/>
          <a:srcRect l="990" t="8043" r="-45567" b="22057"/>
          <a:stretch/>
        </p:blipFill>
        <p:spPr>
          <a:xfrm>
            <a:off x="-11289" y="2745586"/>
            <a:ext cx="7195185" cy="2609037"/>
          </a:xfrm>
          <a:prstGeom prst="rect">
            <a:avLst/>
          </a:prstGeom>
        </p:spPr>
      </p:pic>
      <p:sp>
        <p:nvSpPr>
          <p:cNvPr id="2" name="Title 1">
            <a:extLst>
              <a:ext uri="{FF2B5EF4-FFF2-40B4-BE49-F238E27FC236}">
                <a16:creationId xmlns:a16="http://schemas.microsoft.com/office/drawing/2014/main" id="{2CD8F4AD-52D9-45AC-A258-F91FD97AF57E}"/>
              </a:ext>
            </a:extLst>
          </p:cNvPr>
          <p:cNvSpPr>
            <a:spLocks noGrp="1"/>
          </p:cNvSpPr>
          <p:nvPr>
            <p:ph type="title"/>
          </p:nvPr>
        </p:nvSpPr>
        <p:spPr>
          <a:xfrm>
            <a:off x="838200" y="669924"/>
            <a:ext cx="10515600" cy="1020764"/>
          </a:xfrm>
        </p:spPr>
        <p:txBody>
          <a:bodyPr/>
          <a:lstStyle/>
          <a:p>
            <a:r>
              <a:rPr lang="en-US" dirty="0"/>
              <a:t>Systemic Definition</a:t>
            </a:r>
          </a:p>
        </p:txBody>
      </p:sp>
      <p:sp>
        <p:nvSpPr>
          <p:cNvPr id="9" name="Content Placeholder 8" descr="Photograph of a two-lane road with a solid double centerline. On the right-hand side of the road is a post-mounted, diamond-shaped sign with a curved arrow to the left. Below is a square sign with text, 35 M.P.H., indicating a curve to the left with a suggested speed of 35 miles per hour. ">
            <a:extLst>
              <a:ext uri="{FF2B5EF4-FFF2-40B4-BE49-F238E27FC236}">
                <a16:creationId xmlns:a16="http://schemas.microsoft.com/office/drawing/2014/main" id="{C35CAD2D-C457-4727-9B6A-DE5E14807820}"/>
              </a:ext>
            </a:extLst>
          </p:cNvPr>
          <p:cNvSpPr>
            <a:spLocks noGrp="1"/>
          </p:cNvSpPr>
          <p:nvPr>
            <p:ph idx="1"/>
          </p:nvPr>
        </p:nvSpPr>
        <p:spPr/>
        <p:txBody>
          <a:bodyPr>
            <a:normAutofit/>
          </a:bodyPr>
          <a:lstStyle/>
          <a:p>
            <a:r>
              <a:rPr lang="en-US" sz="2000" dirty="0"/>
              <a:t>“Systemic safety improvement</a:t>
            </a:r>
            <a:r>
              <a:rPr lang="en-US" sz="2000" dirty="0">
                <a:latin typeface="Arial" panose="020B0604020202020204" pitchFamily="34" charset="0"/>
                <a:cs typeface="Arial" panose="020B0604020202020204" pitchFamily="34" charset="0"/>
              </a:rPr>
              <a:t>”</a:t>
            </a:r>
            <a:r>
              <a:rPr lang="en-US" sz="2000" dirty="0"/>
              <a:t> means a proven safety countermeasure(s) that is widely implemented based on high-risk roadway features that are correlated with particularly severe crash types.</a:t>
            </a:r>
            <a:r>
              <a:rPr lang="en-US" sz="2000" baseline="30000" dirty="0"/>
              <a:t>(3)</a:t>
            </a:r>
          </a:p>
          <a:p>
            <a:endParaRPr lang="en-US" altLang="en-US" sz="2000" dirty="0">
              <a:latin typeface="Arial" panose="020B0604020202020204" pitchFamily="34" charset="0"/>
              <a:ea typeface="+mn-ea"/>
              <a:cs typeface="Arial" panose="020B0604020202020204" pitchFamily="34" charset="0"/>
            </a:endParaRPr>
          </a:p>
          <a:p>
            <a:endParaRPr lang="en-US" altLang="en-US" sz="2000" dirty="0"/>
          </a:p>
          <a:p>
            <a:pPr marL="0" indent="0">
              <a:buNone/>
            </a:pPr>
            <a:endParaRPr lang="en-US" altLang="en-US" sz="2000" dirty="0">
              <a:latin typeface="Arial" panose="020B0604020202020204" pitchFamily="34" charset="0"/>
              <a:ea typeface="+mn-ea"/>
              <a:cs typeface="Arial" panose="020B0604020202020204" pitchFamily="34" charset="0"/>
            </a:endParaRPr>
          </a:p>
          <a:p>
            <a:endParaRPr lang="en-US" altLang="en-US" sz="2000" dirty="0"/>
          </a:p>
          <a:p>
            <a:endParaRPr lang="en-US" altLang="en-US" sz="2000" dirty="0">
              <a:latin typeface="Arial" panose="020B0604020202020204" pitchFamily="34" charset="0"/>
              <a:ea typeface="+mn-ea"/>
              <a:cs typeface="Arial" panose="020B0604020202020204" pitchFamily="34" charset="0"/>
            </a:endParaRPr>
          </a:p>
          <a:p>
            <a:r>
              <a:rPr lang="en-US" altLang="en-US" sz="2000" dirty="0">
                <a:latin typeface="Arial" panose="020B0604020202020204" pitchFamily="34" charset="0"/>
                <a:ea typeface="+mn-ea"/>
                <a:cs typeface="Arial" panose="020B0604020202020204" pitchFamily="34" charset="0"/>
              </a:rPr>
              <a:t>Systemic method identifies and proactively treats sites with certain features that are more conducive to safety problems, including sites without any problems observed yet.</a:t>
            </a:r>
            <a:endParaRPr lang="en-US" sz="2000" dirty="0"/>
          </a:p>
        </p:txBody>
      </p:sp>
      <p:sp>
        <p:nvSpPr>
          <p:cNvPr id="3" name="Slide Number Placeholder 2">
            <a:extLst>
              <a:ext uri="{FF2B5EF4-FFF2-40B4-BE49-F238E27FC236}">
                <a16:creationId xmlns:a16="http://schemas.microsoft.com/office/drawing/2014/main" id="{BCCD3952-1DFE-4438-B712-FA2B788A5642}"/>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11</a:t>
            </a:fld>
            <a:endParaRPr lang="en-US"/>
          </a:p>
        </p:txBody>
      </p:sp>
      <p:pic>
        <p:nvPicPr>
          <p:cNvPr id="7" name="Picture 6" descr="Photograph of a two-lane road with a dashed centerline. There are square shaped rumble strips milled into the left-hand side of the road. ">
            <a:extLst>
              <a:ext uri="{FF2B5EF4-FFF2-40B4-BE49-F238E27FC236}">
                <a16:creationId xmlns:a16="http://schemas.microsoft.com/office/drawing/2014/main" id="{230AC4F2-2E30-4824-89FC-276A66353A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6" t="13769" b="39724"/>
          <a:stretch/>
        </p:blipFill>
        <p:spPr>
          <a:xfrm>
            <a:off x="4896465" y="2723170"/>
            <a:ext cx="7295535" cy="2631453"/>
          </a:xfrm>
          <a:prstGeom prst="rect">
            <a:avLst/>
          </a:prstGeom>
        </p:spPr>
      </p:pic>
      <p:sp>
        <p:nvSpPr>
          <p:cNvPr id="14" name="Text Box 5">
            <a:extLst>
              <a:ext uri="{FF2B5EF4-FFF2-40B4-BE49-F238E27FC236}">
                <a16:creationId xmlns:a16="http://schemas.microsoft.com/office/drawing/2014/main" id="{1B994685-DC23-4CB1-A34E-49053F9A1955}"/>
              </a:ext>
            </a:extLst>
          </p:cNvPr>
          <p:cNvSpPr txBox="1">
            <a:spLocks noChangeArrowheads="1"/>
          </p:cNvSpPr>
          <p:nvPr/>
        </p:nvSpPr>
        <p:spPr bwMode="auto">
          <a:xfrm>
            <a:off x="10754145" y="5373601"/>
            <a:ext cx="144783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All photo source: FHWA.</a:t>
            </a:r>
          </a:p>
        </p:txBody>
      </p:sp>
      <p:cxnSp>
        <p:nvCxnSpPr>
          <p:cNvPr id="4" name="Straight Connector 3">
            <a:extLst>
              <a:ext uri="{FF2B5EF4-FFF2-40B4-BE49-F238E27FC236}">
                <a16:creationId xmlns:a16="http://schemas.microsoft.com/office/drawing/2014/main" id="{CC4A4099-7191-4E3F-A8D6-466369960D60}"/>
              </a:ext>
            </a:extLst>
          </p:cNvPr>
          <p:cNvCxnSpPr>
            <a:cxnSpLocks/>
          </p:cNvCxnSpPr>
          <p:nvPr/>
        </p:nvCxnSpPr>
        <p:spPr>
          <a:xfrm>
            <a:off x="-60543" y="2745586"/>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082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 with a top bar indicating Plan, Implement, and Evaluate. Under Element 1 are four circles with arrows in between pointing to the next circle. The first circle is shaded and has text inside, Step 1: Identify Target Crash Types and Risk Factors. A graphic icon of a magnifying glass overlaps the circle’s bottom-left corner. The second circle is shaded and has text inside, Step 2: Screen and Prioritize Candidate Locations. The third circle is shaded and has text inside, Step 3: Select Countermeasures. The fourth circle, which is not shaded, has text inside, Step 4: Prioritize Projects. Each of these four circles falls within Element 1. Under Element 2 is one circle that is not shaded with text inside, Identify Funding for Systemic Program and Implement. Under Element 3 is a shaded circle with text inside, Perform Systemic Program Evaluation. In the bottom left-hand corner of the circle is a magnifying glass. An arrow points from the last circle back to Step 1. ">
            <a:extLst>
              <a:ext uri="{FF2B5EF4-FFF2-40B4-BE49-F238E27FC236}">
                <a16:creationId xmlns:a16="http://schemas.microsoft.com/office/drawing/2014/main" id="{AEFEE74D-D499-4298-B120-112AA30F003D}"/>
              </a:ext>
            </a:extLst>
          </p:cNvPr>
          <p:cNvPicPr>
            <a:picLocks noChangeAspect="1"/>
          </p:cNvPicPr>
          <p:nvPr/>
        </p:nvPicPr>
        <p:blipFill>
          <a:blip r:embed="rId3"/>
          <a:stretch>
            <a:fillRect/>
          </a:stretch>
        </p:blipFill>
        <p:spPr>
          <a:xfrm>
            <a:off x="958596" y="1407536"/>
            <a:ext cx="9916668" cy="4408047"/>
          </a:xfrm>
          <a:prstGeom prst="rect">
            <a:avLst/>
          </a:prstGeom>
        </p:spPr>
      </p:pic>
      <p:sp>
        <p:nvSpPr>
          <p:cNvPr id="2" name="Title 1"/>
          <p:cNvSpPr>
            <a:spLocks noGrp="1"/>
          </p:cNvSpPr>
          <p:nvPr>
            <p:ph type="title"/>
          </p:nvPr>
        </p:nvSpPr>
        <p:spPr/>
        <p:txBody>
          <a:bodyPr/>
          <a:lstStyle/>
          <a:p>
            <a:r>
              <a:rPr lang="en-US" dirty="0"/>
              <a:t>Overview of the Systemic Approach</a:t>
            </a:r>
          </a:p>
        </p:txBody>
      </p:sp>
      <p:sp>
        <p:nvSpPr>
          <p:cNvPr id="3" name="Slide Number Placeholder 2">
            <a:extLst>
              <a:ext uri="{FF2B5EF4-FFF2-40B4-BE49-F238E27FC236}">
                <a16:creationId xmlns:a16="http://schemas.microsoft.com/office/drawing/2014/main" id="{FF624E78-DDEE-4B11-A273-67A160698FCB}"/>
              </a:ext>
            </a:extLst>
          </p:cNvPr>
          <p:cNvSpPr>
            <a:spLocks noGrp="1"/>
          </p:cNvSpPr>
          <p:nvPr>
            <p:ph type="sldNum" sz="quarter" idx="4"/>
          </p:nvPr>
        </p:nvSpPr>
        <p:spPr/>
        <p:txBody>
          <a:bodyPr/>
          <a:lstStyle/>
          <a:p>
            <a:fld id="{29691912-3321-4F2D-A980-9CA5FE309265}" type="slidenum">
              <a:rPr lang="en-US" smtClean="0"/>
              <a:t>12</a:t>
            </a:fld>
            <a:endParaRPr lang="en-US"/>
          </a:p>
        </p:txBody>
      </p:sp>
      <p:sp>
        <p:nvSpPr>
          <p:cNvPr id="8" name="Text Box 5">
            <a:extLst>
              <a:ext uri="{FF2B5EF4-FFF2-40B4-BE49-F238E27FC236}">
                <a16:creationId xmlns:a16="http://schemas.microsoft.com/office/drawing/2014/main" id="{9FBD84D6-E761-4F6D-AD03-7BE21293A383}"/>
              </a:ext>
            </a:extLst>
          </p:cNvPr>
          <p:cNvSpPr txBox="1">
            <a:spLocks noChangeArrowheads="1"/>
          </p:cNvSpPr>
          <p:nvPr/>
        </p:nvSpPr>
        <p:spPr bwMode="auto">
          <a:xfrm>
            <a:off x="8809712" y="4828032"/>
            <a:ext cx="21066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 Modified by FHWA.</a:t>
            </a:r>
            <a:r>
              <a:rPr lang="en-US" altLang="en-US" sz="900" i="1" baseline="300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23846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838200" y="669924"/>
            <a:ext cx="10515600" cy="1020764"/>
          </a:xfrm>
        </p:spPr>
        <p:txBody>
          <a:bodyPr>
            <a:normAutofit/>
          </a:bodyPr>
          <a:lstStyle/>
          <a:p>
            <a:r>
              <a:rPr lang="en-US" dirty="0"/>
              <a:t>Polling Question</a:t>
            </a:r>
          </a:p>
        </p:txBody>
      </p:sp>
      <p:sp>
        <p:nvSpPr>
          <p:cNvPr id="4" name="Slide Number Placeholder 3">
            <a:extLst>
              <a:ext uri="{FF2B5EF4-FFF2-40B4-BE49-F238E27FC236}">
                <a16:creationId xmlns:a16="http://schemas.microsoft.com/office/drawing/2014/main" id="{E729132A-961A-498E-9089-CAF7992A3870}"/>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13</a:t>
            </a:fld>
            <a:endParaRPr lang="en-US"/>
          </a:p>
        </p:txBody>
      </p:sp>
      <p:sp>
        <p:nvSpPr>
          <p:cNvPr id="7" name="Title 4" descr="Graphic illustration of Q3.">
            <a:extLst>
              <a:ext uri="{FF2B5EF4-FFF2-40B4-BE49-F238E27FC236}">
                <a16:creationId xmlns:a16="http://schemas.microsoft.com/office/drawing/2014/main" id="{6E41A389-893E-41EB-9388-0B9AD9FA3FDF}"/>
              </a:ext>
            </a:extLst>
          </p:cNvPr>
          <p:cNvSpPr txBox="1">
            <a:spLocks/>
          </p:cNvSpPr>
          <p:nvPr/>
        </p:nvSpPr>
        <p:spPr>
          <a:xfrm>
            <a:off x="4085948" y="2026506"/>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Q3</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43828" y="1908295"/>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2170323" y="3728569"/>
            <a:ext cx="7722824"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Are you familiar with the terms focus crash type and facility type?</a:t>
            </a:r>
          </a:p>
        </p:txBody>
      </p:sp>
      <p:sp>
        <p:nvSpPr>
          <p:cNvPr id="13" name="TextBox 10">
            <a:extLst>
              <a:ext uri="{FF2B5EF4-FFF2-40B4-BE49-F238E27FC236}">
                <a16:creationId xmlns:a16="http://schemas.microsoft.com/office/drawing/2014/main" id="{C66FF078-43FB-4EE8-8BEE-8A78F4C0FE56}"/>
              </a:ext>
            </a:extLst>
          </p:cNvPr>
          <p:cNvSpPr txBox="1"/>
          <p:nvPr/>
        </p:nvSpPr>
        <p:spPr>
          <a:xfrm>
            <a:off x="7040115" y="3497737"/>
            <a:ext cx="1002672"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1" name="Picture 10" descr="Turner-Fairbank Highway Research Center logo. ">
            <a:extLst>
              <a:ext uri="{FF2B5EF4-FFF2-40B4-BE49-F238E27FC236}">
                <a16:creationId xmlns:a16="http://schemas.microsoft.com/office/drawing/2014/main" id="{A025879A-F5F3-4220-9065-CC075A026D59}"/>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2" name="Group 11" descr="U.S. Department of Transportation, Federal Highway Administration logo. ">
            <a:extLst>
              <a:ext uri="{FF2B5EF4-FFF2-40B4-BE49-F238E27FC236}">
                <a16:creationId xmlns:a16="http://schemas.microsoft.com/office/drawing/2014/main" id="{6508E469-A21E-4FBF-9DAE-6FBFF334AF22}"/>
              </a:ext>
            </a:extLst>
          </p:cNvPr>
          <p:cNvGrpSpPr/>
          <p:nvPr/>
        </p:nvGrpSpPr>
        <p:grpSpPr>
          <a:xfrm>
            <a:off x="328719" y="6295114"/>
            <a:ext cx="1110196" cy="435762"/>
            <a:chOff x="290022" y="6147173"/>
            <a:chExt cx="1512938" cy="593842"/>
          </a:xfrm>
        </p:grpSpPr>
        <p:sp>
          <p:nvSpPr>
            <p:cNvPr id="14" name="Rectangle 13">
              <a:extLst>
                <a:ext uri="{FF2B5EF4-FFF2-40B4-BE49-F238E27FC236}">
                  <a16:creationId xmlns:a16="http://schemas.microsoft.com/office/drawing/2014/main" id="{19D441C2-BD6A-42DE-BB70-BB57A428B6E4}"/>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US DOT logo. ">
              <a:extLst>
                <a:ext uri="{FF2B5EF4-FFF2-40B4-BE49-F238E27FC236}">
                  <a16:creationId xmlns:a16="http://schemas.microsoft.com/office/drawing/2014/main" id="{03DD7D9E-A5F6-47D2-86CD-AA4BEDC87333}"/>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322528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669924"/>
            <a:ext cx="10515600" cy="1020764"/>
          </a:xfrm>
        </p:spPr>
        <p:txBody>
          <a:bodyPr>
            <a:noAutofit/>
          </a:bodyPr>
          <a:lstStyle/>
          <a:p>
            <a:r>
              <a:rPr lang="en-US"/>
              <a:t>Systemic Approach: </a:t>
            </a:r>
            <a:br>
              <a:rPr lang="en-US"/>
            </a:br>
            <a:r>
              <a:rPr lang="en-US"/>
              <a:t>Select Focus Crash Types</a:t>
            </a:r>
            <a:endParaRPr lang="en-US" dirty="0"/>
          </a:p>
        </p:txBody>
      </p:sp>
      <p:sp>
        <p:nvSpPr>
          <p:cNvPr id="6" name="Content Placeholder 2"/>
          <p:cNvSpPr>
            <a:spLocks noGrp="1"/>
          </p:cNvSpPr>
          <p:nvPr>
            <p:ph idx="1"/>
          </p:nvPr>
        </p:nvSpPr>
        <p:spPr>
          <a:xfrm>
            <a:off x="838200" y="2060027"/>
            <a:ext cx="6519530" cy="4034385"/>
          </a:xfrm>
        </p:spPr>
        <p:txBody>
          <a:bodyPr>
            <a:normAutofit/>
          </a:bodyPr>
          <a:lstStyle/>
          <a:p>
            <a:pPr marL="0" indent="0">
              <a:buNone/>
            </a:pPr>
            <a:r>
              <a:rPr lang="en-US" dirty="0"/>
              <a:t>What does “focus crash type” mean?</a:t>
            </a:r>
          </a:p>
          <a:p>
            <a:pPr lvl="1">
              <a:buFont typeface="Arial" panose="020B0604020202020204" pitchFamily="34" charset="0"/>
              <a:buChar char="►"/>
            </a:pPr>
            <a:r>
              <a:rPr lang="en-US" dirty="0"/>
              <a:t>It is a crash type that represents the greatest number of severe crashes across the roadway system of interest.</a:t>
            </a:r>
          </a:p>
          <a:p>
            <a:pPr lvl="1">
              <a:buFont typeface="Arial" panose="020B0604020202020204" pitchFamily="34" charset="0"/>
              <a:buChar char="►"/>
            </a:pPr>
            <a:r>
              <a:rPr lang="en-US" dirty="0"/>
              <a:t>It provides the greatest potential to reduce fatalities and severe injuries:</a:t>
            </a:r>
          </a:p>
          <a:p>
            <a:pPr lvl="2"/>
            <a:r>
              <a:rPr lang="en-US" dirty="0"/>
              <a:t> Roadway departure (</a:t>
            </a:r>
            <a:r>
              <a:rPr lang="en-US" dirty="0" err="1"/>
              <a:t>RwD</a:t>
            </a:r>
            <a:r>
              <a:rPr lang="en-US" dirty="0"/>
              <a:t>).</a:t>
            </a:r>
          </a:p>
          <a:p>
            <a:pPr lvl="2"/>
            <a:r>
              <a:rPr lang="en-US" dirty="0"/>
              <a:t> Intersection.</a:t>
            </a:r>
          </a:p>
          <a:p>
            <a:pPr lvl="2"/>
            <a:r>
              <a:rPr lang="en-US" dirty="0"/>
              <a:t> Pedestrian.</a:t>
            </a:r>
          </a:p>
          <a:p>
            <a:pPr lvl="2"/>
            <a:r>
              <a:rPr lang="en-US" dirty="0"/>
              <a:t> Speed.</a:t>
            </a:r>
          </a:p>
        </p:txBody>
      </p:sp>
      <p:sp>
        <p:nvSpPr>
          <p:cNvPr id="2" name="Slide Number Placeholder 1">
            <a:extLst>
              <a:ext uri="{FF2B5EF4-FFF2-40B4-BE49-F238E27FC236}">
                <a16:creationId xmlns:a16="http://schemas.microsoft.com/office/drawing/2014/main" id="{A8102BB1-E8FF-402C-97E1-AF66AD272A39}"/>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14</a:t>
            </a:fld>
            <a:endParaRPr lang="en-US"/>
          </a:p>
        </p:txBody>
      </p:sp>
      <p:grpSp>
        <p:nvGrpSpPr>
          <p:cNvPr id="8" name="Group 7" descr="Pie chart labeled U.S. Fatalities by FHWA Focus Area (FARS 2014 to 2016) is divided into five sections. The largest section is Roadway Departure, which is 47 percent of the pie. The second largest section is Intersection, which is 17 percent. The third largest section is Other, which is 12 percent. The last two sections, Ped/Bike and Multiple, are both 11 percent.">
            <a:extLst>
              <a:ext uri="{FF2B5EF4-FFF2-40B4-BE49-F238E27FC236}">
                <a16:creationId xmlns:a16="http://schemas.microsoft.com/office/drawing/2014/main" id="{CBDD431D-A536-4C5D-AA47-7E1DB8B579F2}"/>
              </a:ext>
            </a:extLst>
          </p:cNvPr>
          <p:cNvGrpSpPr/>
          <p:nvPr/>
        </p:nvGrpSpPr>
        <p:grpSpPr>
          <a:xfrm>
            <a:off x="7223049" y="1825625"/>
            <a:ext cx="4883299" cy="3091842"/>
            <a:chOff x="4267201" y="3294447"/>
            <a:chExt cx="4709160" cy="3462594"/>
          </a:xfrm>
        </p:grpSpPr>
        <p:graphicFrame>
          <p:nvGraphicFramePr>
            <p:cNvPr id="10" name="Chart 9">
              <a:extLst>
                <a:ext uri="{FF2B5EF4-FFF2-40B4-BE49-F238E27FC236}">
                  <a16:creationId xmlns:a16="http://schemas.microsoft.com/office/drawing/2014/main" id="{3779FF28-CC34-4F94-92BA-C271C873EB70}"/>
                </a:ext>
              </a:extLst>
            </p:cNvPr>
            <p:cNvGraphicFramePr>
              <a:graphicFrameLocks/>
            </p:cNvGraphicFramePr>
            <p:nvPr>
              <p:extLst>
                <p:ext uri="{D42A27DB-BD31-4B8C-83A1-F6EECF244321}">
                  <p14:modId xmlns:p14="http://schemas.microsoft.com/office/powerpoint/2010/main" val="1504116573"/>
                </p:ext>
              </p:extLst>
            </p:nvPr>
          </p:nvGraphicFramePr>
          <p:xfrm>
            <a:off x="4267201" y="3294447"/>
            <a:ext cx="4709160" cy="3222216"/>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D012DF3B-338F-4D84-B4FC-112C3E565B99}"/>
                </a:ext>
              </a:extLst>
            </p:cNvPr>
            <p:cNvSpPr txBox="1"/>
            <p:nvPr/>
          </p:nvSpPr>
          <p:spPr>
            <a:xfrm>
              <a:off x="4603737" y="6214165"/>
              <a:ext cx="4307621" cy="542876"/>
            </a:xfrm>
            <a:prstGeom prst="rect">
              <a:avLst/>
            </a:prstGeom>
            <a:noFill/>
          </p:spPr>
          <p:txBody>
            <a:bodyPr wrap="square" rtlCol="0">
              <a:spAutoFit/>
            </a:bodyPr>
            <a:lstStyle/>
            <a:p>
              <a:pPr algn="ctr"/>
              <a:r>
                <a:rPr lang="en-US" sz="1500" b="1" dirty="0"/>
                <a:t>U</a:t>
              </a:r>
              <a:r>
                <a:rPr lang="en-US" sz="1500" b="1" dirty="0">
                  <a:solidFill>
                    <a:srgbClr val="FF0000"/>
                  </a:solidFill>
                </a:rPr>
                <a:t>.</a:t>
              </a:r>
              <a:r>
                <a:rPr lang="en-US" sz="1500" b="1" dirty="0"/>
                <a:t>S</a:t>
              </a:r>
              <a:r>
                <a:rPr lang="en-US" sz="1500" b="1" dirty="0">
                  <a:solidFill>
                    <a:srgbClr val="FF0000"/>
                  </a:solidFill>
                </a:rPr>
                <a:t>.</a:t>
              </a:r>
              <a:r>
                <a:rPr lang="en-US" sz="1500" b="1" dirty="0"/>
                <a:t> Fatalities by FHWA Focus Area</a:t>
              </a:r>
            </a:p>
            <a:p>
              <a:pPr algn="ctr"/>
              <a:r>
                <a:rPr lang="en-US" sz="1050" b="1" dirty="0"/>
                <a:t>(FARS 2014–2016)</a:t>
              </a:r>
            </a:p>
          </p:txBody>
        </p:sp>
      </p:grpSp>
      <p:sp>
        <p:nvSpPr>
          <p:cNvPr id="12" name="Text Box 5">
            <a:extLst>
              <a:ext uri="{FF2B5EF4-FFF2-40B4-BE49-F238E27FC236}">
                <a16:creationId xmlns:a16="http://schemas.microsoft.com/office/drawing/2014/main" id="{9D113D7D-00D9-4BE4-8F41-1D1CB34CA0FA}"/>
              </a:ext>
            </a:extLst>
          </p:cNvPr>
          <p:cNvSpPr txBox="1">
            <a:spLocks noChangeArrowheads="1"/>
          </p:cNvSpPr>
          <p:nvPr/>
        </p:nvSpPr>
        <p:spPr bwMode="auto">
          <a:xfrm>
            <a:off x="9112827" y="5014627"/>
            <a:ext cx="29261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National Highway Traffic Safety Administration (NHTSA) data. Created by FHWA.</a:t>
            </a:r>
            <a:r>
              <a:rPr lang="en-US" altLang="en-US" sz="900" i="1" baseline="30000" dirty="0">
                <a:latin typeface="Arial" panose="020B0604020202020204" pitchFamily="34" charset="0"/>
                <a:cs typeface="Arial" panose="020B0604020202020204" pitchFamily="34" charset="0"/>
              </a:rPr>
              <a:t>(5)</a:t>
            </a:r>
            <a:endParaRPr lang="en-US" altLang="en-US" sz="1200" i="1" dirty="0">
              <a:latin typeface="Times New Roman" panose="02020603050405020304" pitchFamily="18" charset="0"/>
            </a:endParaRPr>
          </a:p>
        </p:txBody>
      </p:sp>
      <p:sp>
        <p:nvSpPr>
          <p:cNvPr id="3" name="TextBox 2">
            <a:extLst>
              <a:ext uri="{FF2B5EF4-FFF2-40B4-BE49-F238E27FC236}">
                <a16:creationId xmlns:a16="http://schemas.microsoft.com/office/drawing/2014/main" id="{9C91AE57-6D69-4648-834B-5039153A10F6}"/>
              </a:ext>
            </a:extLst>
          </p:cNvPr>
          <p:cNvSpPr txBox="1"/>
          <p:nvPr/>
        </p:nvSpPr>
        <p:spPr>
          <a:xfrm>
            <a:off x="7910621" y="5752214"/>
            <a:ext cx="3377848" cy="230832"/>
          </a:xfrm>
          <a:prstGeom prst="rect">
            <a:avLst/>
          </a:prstGeom>
          <a:noFill/>
        </p:spPr>
        <p:txBody>
          <a:bodyPr wrap="none" rtlCol="0">
            <a:spAutoFit/>
          </a:bodyPr>
          <a:lstStyle/>
          <a:p>
            <a:r>
              <a:rPr lang="en-US" sz="900" dirty="0"/>
              <a:t>Ped = pedestrian; FARS = Fatality Analysis Reporting System.</a:t>
            </a:r>
          </a:p>
        </p:txBody>
      </p:sp>
    </p:spTree>
    <p:extLst>
      <p:ext uri="{BB962C8B-B14F-4D97-AF65-F5344CB8AC3E}">
        <p14:creationId xmlns:p14="http://schemas.microsoft.com/office/powerpoint/2010/main" val="803925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rash tree labeled 5-year Severe Roadway Departure Crashes. At the top is State System, which was 4,412 crashes. On the second level is Rural, which was 2,512 crashes, and Urban, which was 1,900 crashes. The Urban text box is shaded. Beneath Rural are two categories, Undivided, which was 2,165 crashes, and Divided, which was 375 crashes. The Divided text box is shaded. Beneath Undivided are four categories, 1 Lane, which was 1 crash, 2 Lanes, which was 2,090 crashes, 3 Lanes, which was 35 crashes, and 4 Lanes, which was 39 crashes. The text boxes for 1 Lane, 3 Lanes, and 4 Lanes are shaded. Beneath 2 Lanes are five categories, Less than or equal to 25 mph, which was 7 crashes, 30 to 35 mph, which was 163 crashes, 40 to 50 mph, which was 281 crashes, 55-plus mph, which was 1,637 crashes, and Unknown, which was 2 crashes. The text boxes for Less than or equal to 25 mph, 30 to 35 mph, 40 to 50 mph, and Unknown are shaded.">
            <a:extLst>
              <a:ext uri="{FF2B5EF4-FFF2-40B4-BE49-F238E27FC236}">
                <a16:creationId xmlns:a16="http://schemas.microsoft.com/office/drawing/2014/main" id="{49EF3709-0243-482E-A3F2-DA0A43FEFC5A}"/>
              </a:ext>
            </a:extLst>
          </p:cNvPr>
          <p:cNvPicPr>
            <a:picLocks noChangeAspect="1"/>
          </p:cNvPicPr>
          <p:nvPr/>
        </p:nvPicPr>
        <p:blipFill>
          <a:blip r:embed="rId3"/>
          <a:srcRect/>
          <a:stretch/>
        </p:blipFill>
        <p:spPr>
          <a:xfrm>
            <a:off x="5188693" y="1745140"/>
            <a:ext cx="6980697" cy="4434833"/>
          </a:xfrm>
          <a:prstGeom prst="rect">
            <a:avLst/>
          </a:prstGeom>
        </p:spPr>
      </p:pic>
      <p:sp>
        <p:nvSpPr>
          <p:cNvPr id="135173" name="AutoShape 5" descr="data:image/jpeg;base64,/9j/4AAQSkZJRgABAQAAAQABAAD/2wCEAAkGBhQSERUUEhQVFRUUFhQXFRcVFRcXFxgVFhUYFRUYGBgYHCYeFxklGhQXIC8gIycpLCwsFx4xNTAqNSYrLCkBCQoKDgwOGg8PGikkHBwsLCksKSwsLCwpLCksLCwsKSksLCwpLCwsKSwsKSksLCkpLCwpKSksLCwpLCksLCwpKf/AABEIAMIBAwMBIgACEQEDEQH/xAAcAAABBQEBAQAAAAAAAAAAAAAAAQIDBAUGBwj/xAA/EAABAwIEAwUFBgYCAQUBAAABAAIRAyEEEjFBBVFhBiJxgfATMpGhsUJSYsHR4QcUIzNy8UOCkiRTorPCFf/EABkBAAMBAQEAAAAAAAAAAAAAAAABAwIEBf/EACARAQEAAgIDAQEBAQAAAAAAAAABAhESMQMhQVFhIgT/2gAMAwEAAhEDEQA/APcUIQgBCEIAQhCAEJEqAEITXOhAK58CSs3F406aevqjE4sk29dFSe66rjj+p5ZFqiRfz9bLnu0NUU2S3UgmwkwLCPMg+RWnxHiTaTST1IExbmTsFyPGOL+2cDBgsJaQ6JOUZS07kh74n7p0gKluozjN1ScRMEsMHfukZTBjQWzADW4CjaCCPeZsAe82Q1widgCJJ8FJUqXNwfeyh7Zb3Xsa24+yHgnW5KbGX7zROrDmaQa0XB3dM9AscldGjTMBmi+anYwGyCW+LrNQak2kOiRDrOsyDB3Pu38U1rMx0DjzpmCD3w8x+EDLPPySudmkSHS33XiD3gMrZ65ST4p7GiPGUESWEzAcMzfcHT3RbzHVNqNNyG2g3pm8d12nMuI+SWpUAmHOZZ57wzNjukk9ALR06ofTuTlmM8GmZMwGi27iCjZaRPffKHCbiHt+174+A28eSH0QZOXZ0Gm7Y3nqTe/LzSvqX97UkQ8SYDLjN4xJnZIKfNs+6ZputMHb7o1+SNjRM1/e+1YPE3yWAN/j4paTJ+y19qYlrom+Ykcm289FHngf3CLNMVGzAB7zieZF46p/s7e41xv7hv3HZmCOdwYSMOqRNqjbPM63c6G+fIJ4cCYL7ZoII2y3ExqTclI6xImo0kuaJ73eID56xsm+3bu8BslxJbcMLbweZcJlZtNUqN9oIbBe9rWEtsBmjToGzHiOa7Lg/BGUKTWNEQFzvZLAmrVD3NAABfbS4DWNjaGtA812ziurwz1tzeW+9IRTSwE6UhV0TSmuEhDlG56Zl9khN9shBaejoQheS7whCEAIQhACEIQCErKxmMkkD9Vb4hXLQANXEgeQJ/Jcy5xZroN/HxVMJGctrrqg1P7aXUVWsQDlyzeC4w3pJvb1ZRNxAN5v+ycWE+uSvpFx/a7slj6tEvp5H5jLmsdLy3mIEEdAZsuUY7KSHAiAWnKbNB7lTW4nM0DfvRzXrNGo+kZYbG5abtPWNj1Eeah4nwTC44jO32Ve2V7YDiRcQdKgnY3HRZzx2pjlp55TxhMwRJk3j3oD5I0OUMsObpVqnXGaYIMgWMG9YwORJDszjsAk452RxODuQKtIQA4TlDQXGHbskuJJNjAErCGLgXJHdMyJ0pw52mstAaOqhZYrLK3MPfLIa+PZkn3SQ0vOb/DM0xzJGqWi+YBdJ7tqg7wJa4udP3oIteAFQZjIuQJB2uMzYe0dcofmIFmnmpaFawbOZuh3IDQ6m9w3LzmAnkLJbPSxSbEDvM9zunvNk03Qwde7JPVMLMwnKDIjNTdHvMlzo20gFJRr8paTHdF25jRJyAbNaRJPikZBIIALe4QWmJAYXtcRs25AHNPkNHPqzEusQDleNniA3p3hPj4pjWEkHLuL0ybnKQTH3RaBzshmIAA794pn+qBMk3JP3iCQBNvgm1KUD3TAD703TYOmAPvOBvyIT2zoNqwB39mf3BcAOuSeZkQnOYe84sByip7h5mPNxB8roe8yRIJzOEOG+UPa0HwkzzBSZL+6OjmEQS8S5w6Rv4hPY0c10OsXthzRGtmNzFonpqVWxVcZIc7MHM0yi7g7+kBf3bgf9lKa2hLngGCJE9xoggT97nyVDGVQ99Ng70FrquURDWH+mwcgC/zgLJuw7KYcMo5oLS4gXM+6IPxN1rF6gpM9nSYzkB8Sml67sf8AM05LN3ax7VRurKB71E6otci4rDqqiqVlCaigfVS5DSf+YQqJd1QjkensiEIXnOoIQhACEIQAhCEBh9r8UaVAVB9h7Z8DIK4fiX8QmRZhJvM2jTTn/pen4rCtqMcx7Q5rhBB0IXD4nsWzDVPaNoiswkQdajCTbunu1B1ADtBB1ThuYw3a0kh1Sm5rTo5odAGup1sumwPEM7M7CHtGt+8OYI3j1zWlYjmCNx5QQfoVz2N7MZHGphHeyfu2e47oPuH5X0C1j5NC4bblLFBw8Y6RsmV6QI0kdRt6j5LnaXHRmyV2+xrDeDDpm/KNLgxB8xsU8WREwQdCLyInT181fHOVG4WLuH4y+mYP9RmkOPe8nHXwd8VncU7FYbFhz8M72FXUty92ds9P7J/E23irLnggEeV/NV7AgzBBmR3SCeRGnlqtXHfRSvNuO8Dr4MkVqZY0hzQ+mS6mQ4d4AjmBeYI5Kh//AEnGYhxOYy3u96WkSNmtykgDWSvaqfEQ9pp4hoqNIgktBkfibEO8oPRcj2i/hbTqg1ME4NNyGOcchdlhuV+rYj3T8QpZeNuZ/rj2cVEzmkDMYcIOQPBGm78xhoV6lioguGhIsbF7HQG21gG4FhPVc1xPB1cO806zS1zS45agg5REEEWdJ0gmEUMVEhxc0EPYdxcAvaDsTYk7WKjZYpK6mk+wh0xlu7vf23RUJ6lpy9EoaI0NmvEsN4DpDR+N7ZB6t+OVSxpM6PnNIaQAczMnswPssBufLZW8NjpcJu4uZr3Z7hbUJ5MEeMgbrO2l6s/W+Y5ni4i+UPaxp55TrsflBFxDd6YHszAOXvtDR90Cb7wQmNxWkE+4x0xEtLix7+TZHq6Y6NNIG1oZQd3R0BBnmQTuE9gmJr92Wkk5arhJt7wLD/g35i/NO4RQbUxQ7rpJaC7YvF3z4NyBVsVXgHPcDOC0faLnAsYOTAHR1zBavYak4vc985gHPcSbF9Q5gQNrEfFaw91jLp1uLfLlXJukqPkz1TIXTyS4nPN1FnKVzkxxS2NI3vVdz1I8qtUqI5DRfaIVbMhPkWnuaEIXIsEIQgBCa94Akrle0/an2bSGmPzWpjtm5aa/FO0lGgO+7yC5nF/xcwzfdY93wAXmXG+I1Kri5xMclhOWL76an9fQXZ3t1h8ZIp5g4ahwUvH8aQxwHL15rwzspxk4bEAzZ1j+S9cr4sVqcgzZUxwnFi5XkjpcQzAPBtUBJHJ47tURteHf904VpNt1kYHAB5NF73Ma52dj2GHMqAEA8iCJBB1tyClxhq4NwGLaMhIDMQwf0zyDxrTd8lPW5tberpbx2BZWblqNkfBw/wASLhc/XwdfDf2ya1LdpAzAdQB3vEfLVbvtpAIIIOhFwfNN9rGqJbDrJ4ZxgPJLHTzYSP15+QWrSrtfpY8is3H8Ip1DmHcqa5m7nTvN38dVmsxtSiQ3ECxMNqN0PK/yiyvj5EssNumLo16evXNPoYstMtJB6b/5A2d6usulxMQJ7zTod/3/AGKuNAdcEGfp1XRMpUrNdtDGOoYun7PF02kbOIOUHmHa0z5x1K8+7R/wsq0SXYUuqMg9z/kDT70bPB6Qei7IOj1z/Ox+HRS4XHOp+6Rl+4fd/wCsXaf8bdErjKW9dPFw4gkOaCftNALHTl9mGRsBAnqtHB4gGBJJJYO/aTlIqEn7LBA6yAV6pxfs3hOIjvtyVos4QKluulVvT6LzvtB2KxODzEn2lGH9+CWxIIDo7wcT5SAZXPl4/wAVxz/VVlcENJmC1jhG4a+JcNhIkA9fvBSPq7ggx7VxJnU2L3DcCQQOUcr53ul0giXAEjvAlgD2t5RF48R4PqYo3ILXu75vqXVBMu6DUN5eYUVDsW4GWZSS40wwTJLwCC922gMD8Mrs+yTMuHc8TD3HLm1yjuj6SuCdiO9maHBtIQDPeNUjJJ5DuxHTxXpGFomnQps5NEnmd/mqYevbN9pQRrO6M+yg9pG/gEe1k+WyeyPc+6ZUfZI96r1HfNPY0ZVeq1WoAnvqQqlV90bI7MhRShPZPfkLmqPbRjjotRnHKZEypca1topr3wJKyqvaak3dVK/aBrxYj4rWONpZZaJxri0AiV5zxlzqr52C3ON4gmYKdwjs+arJnVH/AEZcJJC8OPK7rg8dgnGwWS/AOB0K9fb2Fcd/kmO7ClpzG/koY+SfVssfx43isK9tyCF338O+I1K59iAXEanYDmTsFrO7HPxVX2bW5WN995FgOQ5u6LveCcCo4Ol7Oi0NGrj9px5uO5V9z4lq/SYbgTKdNw1c4XduDqI5QYPks+hxQOa5lSHAEse1wDhYw4QdRY/JaWPx4Y1zibNaXHwaJP0Xm3ZfiDnVK+cDd5IMjOTDuo7zh8TyK1jPlK38XeJdnH0SamAMsMl2GqHu9fZPPu/4n47Kng+MCsSxs06jTDqbxle3xBXQnF5W37u8EGengsbjGFo4mC6c7fcqsOWqzkJ+0PwnyjVby8cvQmdiZwix1UVUggggEGxGqxn8Qq0LYj+pT/8AfYNNh7Vv2T105Eq+3EhwlpBB0IMgrnssWl2z6/CjTJdQJ1n2bjbnY2+B6JmA4zBgkseIDmu8p9eHNaDqiq4nCsqDvC94daR4H8tE5lYVjZw/FWus7uk7zba/09a3fZgixmRrePWvxXCup1aGhz0+YsWi+o+mqv4HtAdjI5cpNxc2XRj5J9Syw/HTVqfr8+dlcwnHXN7tQe0bodC8eejx4weqyaHEWusXCY0572ny2+ilc2dP2/2q+qn0q8a7C4fEA1cI/wBi/ve7OSXCDLdabiLTHkvOuJcGrYZ4ZUphpGQBw+6w/YOj3OkX8dLr0pj3NMtJB0kRpyPMdDKocexBrUsrgCNxFjPQ+6fl4LNwmXfZzKzp57wemKlak1rC0VH59bGmyTfmSRMnqvQcXWvv0XMdl+Hhtdz7gU25WtOgzGTHwW5Uqyeq57OPpWXftNnvfVSt8uaqtqJalXksmlqVFVfUTKlVQPqoAr1FWc+9kypWuojUTJOXpFX9ohMNXilapTqn2ZESn0eJVhfNHQFWa/ZHEi5MymHs3iFzzO/VeK5Vx2elc3WGOK1AYH1Vl3Aqw3VY8FeNSs86dxbPDMaaghy1+H9rm4Uhr/dnXl4rkqOFezRR4rglSrqUW8uy1rp623t9hcoPtWf+QWvw7iIxDc7R3Do4/a8OnVea9iv4QtDhXxlwLspHfkX9Pw/HkvUH1g0QIAC3Mbb2xbEhIaLWVDEYxQ4nGLNrYldGOOu097Z/a/iWTDPvBdDQY0mT9AR5rL7O4JuGw7X1L1MS8OMWPsQ6RG4DiZ1FgFNxLDjEV6bHGKVMOq1jNhTFiCOsFo8VFicd7VxrvhgaYa2LhjRYRtAt5dUd3Z/xf7TYqkQ1tIi4ks90hoFhA5/kVy3883MIMjbw6rB7U8bNJw0NWp/UcHT3KetNliO8QAegjqq3Bu0bXd13dcdjcEn7p5+PxVMbr0xZv27GtxZpgtZk7sQJMjQ5pJmeWiy6fCySamEc2mftUzPsnETOt6bvl1ATqjgd9r9CdB5D81XolzT3SR9ZnXxTs3Cl1U2D4g19TJUDqVVurHan/E7jrurtQjZT4jh9PEsAqMtcjKQHMJ3Y7bw0PJY+Kw1fC+/NaiPtj32D8beXX6aLnyw0tM9rL3ws7EYBpMt7rtZGhPUBWaeJbUEsIcOijqH91jptS/nHUyA8OiwBB/OL7m62uH8bmLyPHQCAdehWe4yDN+n+1nVsFlM0zB2BJ5/PwKpjnYxcdu4FcO0I+frn8FUxI15X1+Onn8lzOE4wQ6Lh072+PyvH6rY/nM3TYHToCBsV04+SVG46JAaHQIzE/K3l4KDP5oxNTQfmqxqqGd3VMfUXBUgKF9fVV61ZVqldYaT1cRbVVqlZROeoy5APc9ML0w1FA+qmScP8UKEPQgPcMHxxlanaFFUx7YI3Xm2H42aZ7pWpQ4/N1jLx8ffxTHycicd4nWpuPd7pWTR4u9xutniPFG1qcRdcs0HOGtBJJgAXJJ0A5rlynyLx1TcO5zQW3JsALknku87KdlvZNFSvBqahuoZ483fRJ2O7L/y1MVK96pGmzAdhzdzK2cVjVXw+LL6j5fJPiXEYmFm18VKgxGKVCtiPRXZqYoa2mq4hZ2JxXX15plfEevysq9KqAHVXiW0hmj7ztGNHi75ArFu29aV+KVshbRBGeo6m+sQBIa3+1T8u88zu5R8X4ixrHOd7lMB7+Th9hg5ZnX8AVC0EMfWefaOqXdP3i4nK07/pYarje3vGCSKAIsc9UDQvOjbbAW+PNaYctxHHvrVX1HmXPJcZ66fCVXAR6/JWKDJ/1PKFhpt8I4u5gAqSRPdJuRBAgHcDl9F0FLECAWmQdwbz+voLmaNLXYXki7XNa6T1DQQPEwtPhWDLpqSIzMY0tPvvLi90tOkMmwiO595PDO70WWMd3wZ86+uS2ThZ/UKpwbh8NBIul4l2nw2HIbVqtY4iYMzHOADbqqaRYnGOxYk1MO4UqmpH/G//ACA9zxFum65s13Nf7PEMNJ+0+64c2u0IXXVe22EdpXZ5OULuIYKuzJWr0HsOgcSC0zqDEtN9ZWMsVcL8rBcyygerGL4FkMYXH4Z1PYVn99v4ZaDmHw8FWfwTFHTEYF3hVIn4tU+NVU8VQa8XiRodwtDhpmkSQRlNtYF/h8ztdZ2PoVaMCvkBOjqbw9hPIuHunoeanpYwMpuH2iBrAmD81rFmn165JTS9QgymuQCvqBQOenF6hcYSBspEOeAon1wEEe4qEjUlVMRxhjd56D9VjY3i7n2HdbyCA06nGGAkTMIXPiiTdCWw7X26nwuMhYgxSmp11S3bM9NylizmAF55L13sT2LbhwMRWb/WI7oP/GD/APo/JYH8L+xVm4zEN60Wn/7CPp8V3PEOJzYaLGOG2rmlxuOWTXxSgrYqVTfX9DZW3J0xJvtM+uq1WofVvnKjfWUT6/rT15Kdqkhrx6hP4yGtptpgnNTcHuy6mpGk/hBA+Pk3D4iHtdcwRbrNpPjdY/EMT33ETc+c7T8p6lEmyqnj+KexY6q8yGe6PvVTp8NfJeZ165e4ucZc4kk9StztlxLNVFJvuULdC/7Z+NvJc8CjKsz9SNHrbX6LQwrIEm2hnUfakkfAAKrhqe/h1vYiQr9Nu945tvoDAI3JMeAWK3FvC0HPLWU2zUqOY0BsEZ+69gM7DU7DfRd5wXhLSWMZ3qdEENcR/ce4zVqn/J2n4Q0bLm+zGDyj2kD2lUFlMjRlHSs8D8Tppg/hqdF6Lw2kKbAAP3Pr81TCa9p534TjvFmYTDvqP0YNPvPPuM8zJPJocV4Pjsa+tUdUqHM95LnHqT8gOQXUfxC7R/zFf2bDmpUCRb7dQ2c7roAOjeq5B7p/Xqf9aIyp4zSNx/NPGHExYnkbHkBKRjflfWDr9b6KyBYjcZhDtQTBd/2kRfRYaQfyg0m9rOEDfMZ2AI+aa7Dxe7YAd5ESJjT/AErb7Ttc911xOcANB3sbnRNNHQEODS6HEGWue0wPGJPP6pGzMUS0Nh3vCTBPQwfp5Kahxh4GUkkfly8FWxlXO8mQdpAgWt+SYxkpBv4HtBlEOur7uPMF5Hn+gWAKITHUU9hrVO0TBpJ8BH1VOv2hJ91vxM/RZzqKjLUbCzV4rUd9qPAQqr6pOpJ8SghMKQISkY2SiJKsMpwgHAIRKEEkbiF338K+xpx1f2lUf+nokF86PdqGeHPouP7PcDfiq7KNMS55jwG5PQL6JoUKeAwzMNR0aO8d3O+0T1lUxxtZyvxo8T4qAMrYDRYAWsOSwK+OuqGJx8nUqD+Y8R+X7LdupqDGfavVMSqz8Qo3O5x9PnuoKj/X+lPaiZ2I9H6IDrb/AKeW6qZ46JW1EgsnEBsE3ALTflIn4a+So8dhryWk3OnXmmcRxGWk869025k2HTdZnCuJtxLQC+KwAac1s8WaQTo4ged1vDtjNaxnBcPjKZDg2jidW1ZIY86nOBZjj94CDuN153xjgtXC1CyswtIPxnQg6EHmLcl6zT4S4jvA+ZRX4WKlP2OIaalKDkP/ACUSd2E6t5sNj01VMvH9iczeRYesI8jMWMZb25dVs8LwvtqgbMNEvqPbYtY0gucR4d1rRq5wG6m7Tfw+rYYGpTirRiQ5vIdDed4+t10XY/g3s6ANT36hD3zqR71Jh3JE+0N9XMGrVKY7qly1Gvwyhl77mhthDRoxjQAxg6AACdzJ3UHa/tL7HDd0/wBSqC1g3DSLu8x8vFXaz2y7NamxuZ52jYeJiPNeXdoeNnE13VD7o7rG8m7Hw/ZbtYk9s4+ucnXzTDc89hCc58+uqVjZ2npMHkPJTbLTbOl/kZyyT4CPUqU3tMjYO1AJDiQfvHmkawHkdfesYaJJnZuo1vCcQTbXeH2MlkAz0tA3tbZIyQdAYm2V3MujK0/4wSbKGocmcgluUQIuM2aCAeWl+hKkme7miQff+yMoIMxa8wBt4qrxB/cY3TUxtqYKRs9oVnCsv4KEBXMOyyQT5E1zfW6mAso3myAgcAoXqWoVC8oCFyYGE6J5WtgsF7NoqOFz7spBTGDyC+u/RRlqnr1JKhTBIQllCA9p/hzwEYHDfzFQf16w7oP2WbeB3U+M4qXElR8W4sXusYGgG0BZTq0n6/rC6MrJ6iWE37q3/Mc0CsqBqkaXQMQVJVpCv6/fmnh/ros323rVStq9Z5foUjWy4dOijz7zHOyhNX1v8Ux1Sf13Hw1QGb2pxsUssjvG8kbXsdrx8FxNDFOYZB+NwbaHyAsVsdrcQDUDdcoi0G/vGf8A4/NYIcL/AFGm4JI6yBKRO67O9tqoAZGcXGRxl0an2bie8ANjfxW67tTmEgeVxECSvKg+/K+2moPi0BdDw3tHbLVc5pOlRpMX2qAa28+fNWx8l6TuErsKHbMtJAbIIm4BaY0JDgRbnCmbUdUsNZsN76kzeSbyVh8OgvDg9pbs4ZXdbwY1g3UvFe1lPCsy0ofUcD3gWmPCJA8flZauTOlPt/xr2bBhWOkzNUjd2keA0/0uFz+vl+SMTiHVHlzrklRqNu25NJWu+vz2+qnpj5a7EAG8cybqswejbbVWGnblFjYxMwDtM6pNJGXMe9cCPtTJAaPvRboicwiZ1MHWS3Wd9LBNYJtroINjJJJyn7tteqQGY+17tjYxeA07NghIFqNzd0bkmHahogiTzN/nzWfi3AvdGkwPBXXVgGkyScsEO3cdxyHz1Wc0IBWNV+kxVqDVZlIz3PUL3IcVE8pka8qElPcVa4Xw41XgfZGp6JBPwbhoP9R9mjTqUuNxGY/RXuJYsABjLNFv3WPUclo0RSJSiEwQBCIQgPUgcwPrzSGnHqVVw9WDPxVvOt0REfQsY/bdNlKfXTz9aqMj11SCUOv6CU1fXP8AQqs+p/r1qk9tP7ICyK3oW8yECrz+Vj57qrn6/OT5wq+OxeVjiDcAgHlNh5XQHL8WxRqVXEgamL85i/gR8lViDbaPG8R4lNebm9viNvhtdJPrn4HbRIHg+h4aR5XKUb/UfCSNtUWi+ugHhO/Tkmj5/PaPEoI90dL8tNttgL3ST8LHmNTEjbeAmj1Gu+2/UpQ7f5jXaTHnEoBhaPl4jS2m5ISx6NwfMcpTj05bae7EQfAyeqad/wAtCAR8BIQCt/eD0Fr85myc4bH584EwRqbBNFvPSbjUgnoPmkzWjS2h5EA25ExqgJC6+kx9k+IgSLnXpulzje8RLXazduo2Ei36WYZ0jciDzJAhp8IulBuI0dIAdBgSScvzv1QEONdADbkzmcTzLQq7QlrVMzp8B5AQPonMagJqbU9xSAJCgELlC8p73JiAdh6Be4NaJJXSV6jKFMUma/bI58vJNwWFGGpZnf3HgEdB+Wqyq1QkykZlQzdQOKc9yYmREJYTSkYQiUJk7/DvV1p6+vXyWdQO9/X1VxpWqaQevX5JjneKaXevW6ikpA17/H14JrgN/rqh1P1z/dMgnX9fRQCuq8vIxB8uiy+OYiGRz/IdepC1Qw/7t8eXiuc7RVSXAcrc/WyAyS71v08dET6HnqE3165Ia6df32+KQPn4fLUfBE+v38kgPrw+uiB09a/NBHl36X84vyFkhPx+ewHj4JvrpqPMBE+j+XLRBnZr/prqdtzdGbf6aTY3G4EeCQ6xuLRod4E8rpS6RztrEGALz0v8kAoPkJEnUam5HPSyPlp1bJB1/FBSZryNeY8RcjYeCM23jpcRcabEoBSY/Q3EQDqNzGidUe4Bx0iI3gOkgDYalMmPC/UaCw6312sosSIAb4kidDJQSJgU9NqiaFOEAspjilJTUwbC1+D8OABrP0HujmVV4Xw81X/hF3FX+JY6YaLNbYBLsIcbjXVHST/rZUXlOqPUJKAREoAlNKAWUSkzJsoBfWyE3MkQHoFHby+qvN3QhaCMH15lRzIv6uhCRnltvXVV3G/wQhASPYMwsNFyHHv77vH8ghCQZtT3vh+SBv4D8kISBzNPMfmkO3mhCYPpe8PEJlP18EIQCt08vzCc/wB0H8R+AFkIQRJ907nNJ53UlMd9vV1//JCEBA06Jlf3yhCAcxSjVCEAjtUxCEw38EIwxi06/NZ9TVIhENXq7qMoQkR7hZRIQgGoSIQAEIQkH//Z"/>
          <p:cNvSpPr>
            <a:spLocks noChangeAspect="1" noChangeArrowheads="1"/>
          </p:cNvSpPr>
          <p:nvPr/>
        </p:nvSpPr>
        <p:spPr bwMode="auto">
          <a:xfrm>
            <a:off x="2667000"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35175" name="AutoShape 7" descr="data:image/jpeg;base64,/9j/4AAQSkZJRgABAQAAAQABAAD/2wCEAAkGBhQSERUUEhQVFRUUFhQXFRcVFRcXFxgVFhUYFRUYGBgYHCYeFxklGhQXIC8gIycpLCwsFx4xNTAqNSYrLCkBCQoKDgwOGg8PGikkHBwsLCksKSwsLCwpLCksLCwsKSksLCwpLCwsKSwsKSksLCkpLCwpKSksLCwpLCksLCwpKf/AABEIAMIBAwMBIgACEQEDEQH/xAAcAAABBQEBAQAAAAAAAAAAAAAAAQIDBAUGBwj/xAA/EAABAwIEAwUFBgYCAQUBAAABAAIRAyEEEjFBBVFhBiJxgfATMpGhsUJSYsHR4QcUIzNy8UOCkiRTorPCFf/EABkBAAMBAQEAAAAAAAAAAAAAAAABAwIEBf/EACARAQEAAgIDAQEBAQAAAAAAAAABAhESMQMhQVFhIgT/2gAMAwEAAhEDEQA/APcUIQgBCEIAQhCAEJEqAEITXOhAK58CSs3F406aevqjE4sk29dFSe66rjj+p5ZFqiRfz9bLnu0NUU2S3UgmwkwLCPMg+RWnxHiTaTST1IExbmTsFyPGOL+2cDBgsJaQ6JOUZS07kh74n7p0gKluozjN1ScRMEsMHfukZTBjQWzADW4CjaCCPeZsAe82Q1widgCJJ8FJUqXNwfeyh7Zb3Xsa24+yHgnW5KbGX7zROrDmaQa0XB3dM9AscldGjTMBmi+anYwGyCW+LrNQak2kOiRDrOsyDB3Pu38U1rMx0DjzpmCD3w8x+EDLPPySudmkSHS33XiD3gMrZ65ST4p7GiPGUESWEzAcMzfcHT3RbzHVNqNNyG2g3pm8d12nMuI+SWpUAmHOZZ57wzNjukk9ALR06ofTuTlmM8GmZMwGi27iCjZaRPffKHCbiHt+174+A28eSH0QZOXZ0Gm7Y3nqTe/LzSvqX97UkQ8SYDLjN4xJnZIKfNs+6ZputMHb7o1+SNjRM1/e+1YPE3yWAN/j4paTJ+y19qYlrom+Ykcm289FHngf3CLNMVGzAB7zieZF46p/s7e41xv7hv3HZmCOdwYSMOqRNqjbPM63c6G+fIJ4cCYL7ZoII2y3ExqTclI6xImo0kuaJ73eID56xsm+3bu8BslxJbcMLbweZcJlZtNUqN9oIbBe9rWEtsBmjToGzHiOa7Lg/BGUKTWNEQFzvZLAmrVD3NAABfbS4DWNjaGtA812ziurwz1tzeW+9IRTSwE6UhV0TSmuEhDlG56Zl9khN9shBaejoQheS7whCEAIQhACEIQCErKxmMkkD9Vb4hXLQANXEgeQJ/Jcy5xZroN/HxVMJGctrrqg1P7aXUVWsQDlyzeC4w3pJvb1ZRNxAN5v+ycWE+uSvpFx/a7slj6tEvp5H5jLmsdLy3mIEEdAZsuUY7KSHAiAWnKbNB7lTW4nM0DfvRzXrNGo+kZYbG5abtPWNj1Eeah4nwTC44jO32Ve2V7YDiRcQdKgnY3HRZzx2pjlp55TxhMwRJk3j3oD5I0OUMsObpVqnXGaYIMgWMG9YwORJDszjsAk452RxODuQKtIQA4TlDQXGHbskuJJNjAErCGLgXJHdMyJ0pw52mstAaOqhZYrLK3MPfLIa+PZkn3SQ0vOb/DM0xzJGqWi+YBdJ7tqg7wJa4udP3oIteAFQZjIuQJB2uMzYe0dcofmIFmnmpaFawbOZuh3IDQ6m9w3LzmAnkLJbPSxSbEDvM9zunvNk03Qwde7JPVMLMwnKDIjNTdHvMlzo20gFJRr8paTHdF25jRJyAbNaRJPikZBIIALe4QWmJAYXtcRs25AHNPkNHPqzEusQDleNniA3p3hPj4pjWEkHLuL0ybnKQTH3RaBzshmIAA794pn+qBMk3JP3iCQBNvgm1KUD3TAD703TYOmAPvOBvyIT2zoNqwB39mf3BcAOuSeZkQnOYe84sByip7h5mPNxB8roe8yRIJzOEOG+UPa0HwkzzBSZL+6OjmEQS8S5w6Rv4hPY0c10OsXthzRGtmNzFonpqVWxVcZIc7MHM0yi7g7+kBf3bgf9lKa2hLngGCJE9xoggT97nyVDGVQ99Ng70FrquURDWH+mwcgC/zgLJuw7KYcMo5oLS4gXM+6IPxN1rF6gpM9nSYzkB8Sml67sf8AM05LN3ax7VRurKB71E6otci4rDqqiqVlCaigfVS5DSf+YQqJd1QjkensiEIXnOoIQhACEIQAhCEBh9r8UaVAVB9h7Z8DIK4fiX8QmRZhJvM2jTTn/pen4rCtqMcx7Q5rhBB0IXD4nsWzDVPaNoiswkQdajCTbunu1B1ADtBB1ThuYw3a0kh1Sm5rTo5odAGup1sumwPEM7M7CHtGt+8OYI3j1zWlYjmCNx5QQfoVz2N7MZHGphHeyfu2e47oPuH5X0C1j5NC4bblLFBw8Y6RsmV6QI0kdRt6j5LnaXHRmyV2+xrDeDDpm/KNLgxB8xsU8WREwQdCLyInT181fHOVG4WLuH4y+mYP9RmkOPe8nHXwd8VncU7FYbFhz8M72FXUty92ds9P7J/E23irLnggEeV/NV7AgzBBmR3SCeRGnlqtXHfRSvNuO8Dr4MkVqZY0hzQ+mS6mQ4d4AjmBeYI5Kh//AEnGYhxOYy3u96WkSNmtykgDWSvaqfEQ9pp4hoqNIgktBkfibEO8oPRcj2i/hbTqg1ME4NNyGOcchdlhuV+rYj3T8QpZeNuZ/rj2cVEzmkDMYcIOQPBGm78xhoV6lioguGhIsbF7HQG21gG4FhPVc1xPB1cO806zS1zS45agg5REEEWdJ0gmEUMVEhxc0EPYdxcAvaDsTYk7WKjZYpK6mk+wh0xlu7vf23RUJ6lpy9EoaI0NmvEsN4DpDR+N7ZB6t+OVSxpM6PnNIaQAczMnswPssBufLZW8NjpcJu4uZr3Z7hbUJ5MEeMgbrO2l6s/W+Y5ni4i+UPaxp55TrsflBFxDd6YHszAOXvtDR90Cb7wQmNxWkE+4x0xEtLix7+TZHq6Y6NNIG1oZQd3R0BBnmQTuE9gmJr92Wkk5arhJt7wLD/g35i/NO4RQbUxQ7rpJaC7YvF3z4NyBVsVXgHPcDOC0faLnAsYOTAHR1zBavYak4vc985gHPcSbF9Q5gQNrEfFaw91jLp1uLfLlXJukqPkz1TIXTyS4nPN1FnKVzkxxS2NI3vVdz1I8qtUqI5DRfaIVbMhPkWnuaEIXIsEIQgBCa94Akrle0/an2bSGmPzWpjtm5aa/FO0lGgO+7yC5nF/xcwzfdY93wAXmXG+I1Kri5xMclhOWL76an9fQXZ3t1h8ZIp5g4ahwUvH8aQxwHL15rwzspxk4bEAzZ1j+S9cr4sVqcgzZUxwnFi5XkjpcQzAPBtUBJHJ47tURteHf904VpNt1kYHAB5NF73Ma52dj2GHMqAEA8iCJBB1tyClxhq4NwGLaMhIDMQwf0zyDxrTd8lPW5tberpbx2BZWblqNkfBw/wASLhc/XwdfDf2ya1LdpAzAdQB3vEfLVbvtpAIIIOhFwfNN9rGqJbDrJ4ZxgPJLHTzYSP15+QWrSrtfpY8is3H8Ip1DmHcqa5m7nTvN38dVmsxtSiQ3ECxMNqN0PK/yiyvj5EssNumLo16evXNPoYstMtJB6b/5A2d6usulxMQJ7zTod/3/AGKuNAdcEGfp1XRMpUrNdtDGOoYun7PF02kbOIOUHmHa0z5x1K8+7R/wsq0SXYUuqMg9z/kDT70bPB6Qei7IOj1z/Ox+HRS4XHOp+6Rl+4fd/wCsXaf8bdErjKW9dPFw4gkOaCftNALHTl9mGRsBAnqtHB4gGBJJJYO/aTlIqEn7LBA6yAV6pxfs3hOIjvtyVos4QKluulVvT6LzvtB2KxODzEn2lGH9+CWxIIDo7wcT5SAZXPl4/wAVxz/VVlcENJmC1jhG4a+JcNhIkA9fvBSPq7ggx7VxJnU2L3DcCQQOUcr53ul0giXAEjvAlgD2t5RF48R4PqYo3ILXu75vqXVBMu6DUN5eYUVDsW4GWZSS40wwTJLwCC922gMD8Mrs+yTMuHc8TD3HLm1yjuj6SuCdiO9maHBtIQDPeNUjJJ5DuxHTxXpGFomnQps5NEnmd/mqYevbN9pQRrO6M+yg9pG/gEe1k+WyeyPc+6ZUfZI96r1HfNPY0ZVeq1WoAnvqQqlV90bI7MhRShPZPfkLmqPbRjjotRnHKZEypca1topr3wJKyqvaak3dVK/aBrxYj4rWONpZZaJxri0AiV5zxlzqr52C3ON4gmYKdwjs+arJnVH/AEZcJJC8OPK7rg8dgnGwWS/AOB0K9fb2Fcd/kmO7ClpzG/koY+SfVssfx43isK9tyCF338O+I1K59iAXEanYDmTsFrO7HPxVX2bW5WN995FgOQ5u6LveCcCo4Ol7Oi0NGrj9px5uO5V9z4lq/SYbgTKdNw1c4XduDqI5QYPks+hxQOa5lSHAEse1wDhYw4QdRY/JaWPx4Y1zibNaXHwaJP0Xm3ZfiDnVK+cDd5IMjOTDuo7zh8TyK1jPlK38XeJdnH0SamAMsMl2GqHu9fZPPu/4n47Kng+MCsSxs06jTDqbxle3xBXQnF5W37u8EGengsbjGFo4mC6c7fcqsOWqzkJ+0PwnyjVby8cvQmdiZwix1UVUggggEGxGqxn8Qq0LYj+pT/8AfYNNh7Vv2T105Eq+3EhwlpBB0IMgrnssWl2z6/CjTJdQJ1n2bjbnY2+B6JmA4zBgkseIDmu8p9eHNaDqiq4nCsqDvC94daR4H8tE5lYVjZw/FWus7uk7zba/09a3fZgixmRrePWvxXCup1aGhz0+YsWi+o+mqv4HtAdjI5cpNxc2XRj5J9Syw/HTVqfr8+dlcwnHXN7tQe0bodC8eejx4weqyaHEWusXCY0572ny2+ilc2dP2/2q+qn0q8a7C4fEA1cI/wBi/ve7OSXCDLdabiLTHkvOuJcGrYZ4ZUphpGQBw+6w/YOj3OkX8dLr0pj3NMtJB0kRpyPMdDKocexBrUsrgCNxFjPQ+6fl4LNwmXfZzKzp57wemKlak1rC0VH59bGmyTfmSRMnqvQcXWvv0XMdl+Hhtdz7gU25WtOgzGTHwW5Uqyeq57OPpWXftNnvfVSt8uaqtqJalXksmlqVFVfUTKlVQPqoAr1FWc+9kypWuojUTJOXpFX9ohMNXilapTqn2ZESn0eJVhfNHQFWa/ZHEi5MymHs3iFzzO/VeK5Vx2elc3WGOK1AYH1Vl3Aqw3VY8FeNSs86dxbPDMaaghy1+H9rm4Uhr/dnXl4rkqOFezRR4rglSrqUW8uy1rp623t9hcoPtWf+QWvw7iIxDc7R3Do4/a8OnVea9iv4QtDhXxlwLspHfkX9Pw/HkvUH1g0QIAC3Mbb2xbEhIaLWVDEYxQ4nGLNrYldGOOu097Z/a/iWTDPvBdDQY0mT9AR5rL7O4JuGw7X1L1MS8OMWPsQ6RG4DiZ1FgFNxLDjEV6bHGKVMOq1jNhTFiCOsFo8VFicd7VxrvhgaYa2LhjRYRtAt5dUd3Z/xf7TYqkQ1tIi4ks90hoFhA5/kVy3883MIMjbw6rB7U8bNJw0NWp/UcHT3KetNliO8QAegjqq3Bu0bXd13dcdjcEn7p5+PxVMbr0xZv27GtxZpgtZk7sQJMjQ5pJmeWiy6fCySamEc2mftUzPsnETOt6bvl1ATqjgd9r9CdB5D81XolzT3SR9ZnXxTs3Cl1U2D4g19TJUDqVVurHan/E7jrurtQjZT4jh9PEsAqMtcjKQHMJ3Y7bw0PJY+Kw1fC+/NaiPtj32D8beXX6aLnyw0tM9rL3ws7EYBpMt7rtZGhPUBWaeJbUEsIcOijqH91jptS/nHUyA8OiwBB/OL7m62uH8bmLyPHQCAdehWe4yDN+n+1nVsFlM0zB2BJ5/PwKpjnYxcdu4FcO0I+frn8FUxI15X1+Onn8lzOE4wQ6Lh072+PyvH6rY/nM3TYHToCBsV04+SVG46JAaHQIzE/K3l4KDP5oxNTQfmqxqqGd3VMfUXBUgKF9fVV61ZVqldYaT1cRbVVqlZROeoy5APc9ML0w1FA+qmScP8UKEPQgPcMHxxlanaFFUx7YI3Xm2H42aZ7pWpQ4/N1jLx8ffxTHycicd4nWpuPd7pWTR4u9xutniPFG1qcRdcs0HOGtBJJgAXJJ0A5rlynyLx1TcO5zQW3JsALknku87KdlvZNFSvBqahuoZ483fRJ2O7L/y1MVK96pGmzAdhzdzK2cVjVXw+LL6j5fJPiXEYmFm18VKgxGKVCtiPRXZqYoa2mq4hZ2JxXX15plfEevysq9KqAHVXiW0hmj7ztGNHi75ArFu29aV+KVshbRBGeo6m+sQBIa3+1T8u88zu5R8X4ixrHOd7lMB7+Th9hg5ZnX8AVC0EMfWefaOqXdP3i4nK07/pYarje3vGCSKAIsc9UDQvOjbbAW+PNaYctxHHvrVX1HmXPJcZ66fCVXAR6/JWKDJ/1PKFhpt8I4u5gAqSRPdJuRBAgHcDl9F0FLECAWmQdwbz+voLmaNLXYXki7XNa6T1DQQPEwtPhWDLpqSIzMY0tPvvLi90tOkMmwiO595PDO70WWMd3wZ86+uS2ThZ/UKpwbh8NBIul4l2nw2HIbVqtY4iYMzHOADbqqaRYnGOxYk1MO4UqmpH/G//ACA9zxFum65s13Nf7PEMNJ+0+64c2u0IXXVe22EdpXZ5OULuIYKuzJWr0HsOgcSC0zqDEtN9ZWMsVcL8rBcyygerGL4FkMYXH4Z1PYVn99v4ZaDmHw8FWfwTFHTEYF3hVIn4tU+NVU8VQa8XiRodwtDhpmkSQRlNtYF/h8ztdZ2PoVaMCvkBOjqbw9hPIuHunoeanpYwMpuH2iBrAmD81rFmn165JTS9QgymuQCvqBQOenF6hcYSBspEOeAon1wEEe4qEjUlVMRxhjd56D9VjY3i7n2HdbyCA06nGGAkTMIXPiiTdCWw7X26nwuMhYgxSmp11S3bM9NylizmAF55L13sT2LbhwMRWb/WI7oP/GD/APo/JYH8L+xVm4zEN60Wn/7CPp8V3PEOJzYaLGOG2rmlxuOWTXxSgrYqVTfX9DZW3J0xJvtM+uq1WofVvnKjfWUT6/rT15Kdqkhrx6hP4yGtptpgnNTcHuy6mpGk/hBA+Pk3D4iHtdcwRbrNpPjdY/EMT33ETc+c7T8p6lEmyqnj+KexY6q8yGe6PvVTp8NfJeZ165e4ucZc4kk9StztlxLNVFJvuULdC/7Z+NvJc8CjKsz9SNHrbX6LQwrIEm2hnUfakkfAAKrhqe/h1vYiQr9Nu945tvoDAI3JMeAWK3FvC0HPLWU2zUqOY0BsEZ+69gM7DU7DfRd5wXhLSWMZ3qdEENcR/ce4zVqn/J2n4Q0bLm+zGDyj2kD2lUFlMjRlHSs8D8Tppg/hqdF6Lw2kKbAAP3Pr81TCa9p534TjvFmYTDvqP0YNPvPPuM8zJPJocV4Pjsa+tUdUqHM95LnHqT8gOQXUfxC7R/zFf2bDmpUCRb7dQ2c7roAOjeq5B7p/Xqf9aIyp4zSNx/NPGHExYnkbHkBKRjflfWDr9b6KyBYjcZhDtQTBd/2kRfRYaQfyg0m9rOEDfMZ2AI+aa7Dxe7YAd5ESJjT/AErb7Ttc911xOcANB3sbnRNNHQEODS6HEGWue0wPGJPP6pGzMUS0Nh3vCTBPQwfp5Kahxh4GUkkfly8FWxlXO8mQdpAgWt+SYxkpBv4HtBlEOur7uPMF5Hn+gWAKITHUU9hrVO0TBpJ8BH1VOv2hJ91vxM/RZzqKjLUbCzV4rUd9qPAQqr6pOpJ8SghMKQISkY2SiJKsMpwgHAIRKEEkbiF338K+xpx1f2lUf+nokF86PdqGeHPouP7PcDfiq7KNMS55jwG5PQL6JoUKeAwzMNR0aO8d3O+0T1lUxxtZyvxo8T4qAMrYDRYAWsOSwK+OuqGJx8nUqD+Y8R+X7LdupqDGfavVMSqz8Qo3O5x9PnuoKj/X+lPaiZ2I9H6IDrb/AKeW6qZ46JW1EgsnEBsE3ALTflIn4a+So8dhryWk3OnXmmcRxGWk869025k2HTdZnCuJtxLQC+KwAac1s8WaQTo4ged1vDtjNaxnBcPjKZDg2jidW1ZIY86nOBZjj94CDuN153xjgtXC1CyswtIPxnQg6EHmLcl6zT4S4jvA+ZRX4WKlP2OIaalKDkP/ACUSd2E6t5sNj01VMvH9iczeRYesI8jMWMZb25dVs8LwvtqgbMNEvqPbYtY0gucR4d1rRq5wG6m7Tfw+rYYGpTirRiQ5vIdDed4+t10XY/g3s6ANT36hD3zqR71Jh3JE+0N9XMGrVKY7qly1Gvwyhl77mhthDRoxjQAxg6AACdzJ3UHa/tL7HDd0/wBSqC1g3DSLu8x8vFXaz2y7NamxuZ52jYeJiPNeXdoeNnE13VD7o7rG8m7Hw/ZbtYk9s4+ucnXzTDc89hCc58+uqVjZ2npMHkPJTbLTbOl/kZyyT4CPUqU3tMjYO1AJDiQfvHmkawHkdfesYaJJnZuo1vCcQTbXeH2MlkAz0tA3tbZIyQdAYm2V3MujK0/4wSbKGocmcgluUQIuM2aCAeWl+hKkme7miQff+yMoIMxa8wBt4qrxB/cY3TUxtqYKRs9oVnCsv4KEBXMOyyQT5E1zfW6mAso3myAgcAoXqWoVC8oCFyYGE6J5WtgsF7NoqOFz7spBTGDyC+u/RRlqnr1JKhTBIQllCA9p/hzwEYHDfzFQf16w7oP2WbeB3U+M4qXElR8W4sXusYGgG0BZTq0n6/rC6MrJ6iWE37q3/Mc0CsqBqkaXQMQVJVpCv6/fmnh/ros323rVStq9Z5foUjWy4dOijz7zHOyhNX1v8Ux1Sf13Hw1QGb2pxsUssjvG8kbXsdrx8FxNDFOYZB+NwbaHyAsVsdrcQDUDdcoi0G/vGf8A4/NYIcL/AFGm4JI6yBKRO67O9tqoAZGcXGRxl0an2bie8ANjfxW67tTmEgeVxECSvKg+/K+2moPi0BdDw3tHbLVc5pOlRpMX2qAa28+fNWx8l6TuErsKHbMtJAbIIm4BaY0JDgRbnCmbUdUsNZsN76kzeSbyVh8OgvDg9pbs4ZXdbwY1g3UvFe1lPCsy0ofUcD3gWmPCJA8flZauTOlPt/xr2bBhWOkzNUjd2keA0/0uFz+vl+SMTiHVHlzrklRqNu25NJWu+vz2+qnpj5a7EAG8cybqswejbbVWGnblFjYxMwDtM6pNJGXMe9cCPtTJAaPvRboicwiZ1MHWS3Wd9LBNYJtroINjJJJyn7tteqQGY+17tjYxeA07NghIFqNzd0bkmHahogiTzN/nzWfi3AvdGkwPBXXVgGkyScsEO3cdxyHz1Wc0IBWNV+kxVqDVZlIz3PUL3IcVE8pka8qElPcVa4Xw41XgfZGp6JBPwbhoP9R9mjTqUuNxGY/RXuJYsABjLNFv3WPUclo0RSJSiEwQBCIQgPUgcwPrzSGnHqVVw9WDPxVvOt0REfQsY/bdNlKfXTz9aqMj11SCUOv6CU1fXP8AQqs+p/r1qk9tP7ICyK3oW8yECrz+Vj57qrn6/OT5wq+OxeVjiDcAgHlNh5XQHL8WxRqVXEgamL85i/gR8lViDbaPG8R4lNebm9viNvhtdJPrn4HbRIHg+h4aR5XKUb/UfCSNtUWi+ugHhO/Tkmj5/PaPEoI90dL8tNttgL3ST8LHmNTEjbeAmj1Gu+2/UpQ7f5jXaTHnEoBhaPl4jS2m5ISx6NwfMcpTj05bae7EQfAyeqad/wAtCAR8BIQCt/eD0Fr85myc4bH584EwRqbBNFvPSbjUgnoPmkzWjS2h5EA25ExqgJC6+kx9k+IgSLnXpulzje8RLXazduo2Ei36WYZ0jciDzJAhp8IulBuI0dIAdBgSScvzv1QEONdADbkzmcTzLQq7QlrVMzp8B5AQPonMagJqbU9xSAJCgELlC8p73JiAdh6Be4NaJJXSV6jKFMUma/bI58vJNwWFGGpZnf3HgEdB+Wqyq1QkykZlQzdQOKc9yYmREJYTSkYQiUJk7/DvV1p6+vXyWdQO9/X1VxpWqaQevX5JjneKaXevW6ikpA17/H14JrgN/rqh1P1z/dMgnX9fRQCuq8vIxB8uiy+OYiGRz/IdepC1Qw/7t8eXiuc7RVSXAcrc/WyAyS71v08dET6HnqE3165Ia6df32+KQPn4fLUfBE+v38kgPrw+uiB09a/NBHl36X84vyFkhPx+ewHj4JvrpqPMBE+j+XLRBnZr/prqdtzdGbf6aTY3G4EeCQ6xuLRod4E8rpS6RztrEGALz0v8kAoPkJEnUam5HPSyPlp1bJB1/FBSZryNeY8RcjYeCM23jpcRcabEoBSY/Q3EQDqNzGidUe4Bx0iI3gOkgDYalMmPC/UaCw6312sosSIAb4kidDJQSJgU9NqiaFOEAspjilJTUwbC1+D8OABrP0HujmVV4Xw81X/hF3FX+JY6YaLNbYBLsIcbjXVHST/rZUXlOqPUJKAREoAlNKAWUSkzJsoBfWyE3MkQHoFHby+qvN3QhaCMH15lRzIv6uhCRnltvXVV3G/wQhASPYMwsNFyHHv77vH8ghCQZtT3vh+SBv4D8kISBzNPMfmkO3mhCYPpe8PEJlP18EIQCt08vzCc/wB0H8R+AFkIQRJ907nNJ53UlMd9vV1//JCEBA06Jlf3yhCAcxSjVCEAjtUxCEw38EIwxi06/NZ9TVIhENXq7qMoQkR7hZRIQgGoSIQAEIQkH//Z"/>
          <p:cNvSpPr>
            <a:spLocks noChangeAspect="1" noChangeArrowheads="1"/>
          </p:cNvSpPr>
          <p:nvPr/>
        </p:nvSpPr>
        <p:spPr bwMode="auto">
          <a:xfrm>
            <a:off x="2667000"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35177" name="AutoShape 9" descr="data:image/jpeg;base64,/9j/4AAQSkZJRgABAQAAAQABAAD/2wCEAAkGBhQSERUUEhQVFRUUFhQXFRcVFRcXFxgVFhUYFRUYGBgYHCYeFxklGhQXIC8gIycpLCwsFx4xNTAqNSYrLCkBCQoKDgwOGg8PGikkHBwsLCksKSwsLCwpLCksLCwsKSksLCwpLCwsKSwsKSksLCkpLCwpKSksLCwpLCksLCwpKf/AABEIAMIBAwMBIgACEQEDEQH/xAAcAAABBQEBAQAAAAAAAAAAAAAAAQIDBAUGBwj/xAA/EAABAwIEAwUFBgYCAQUBAAABAAIRAyEEEjFBBVFhBiJxgfATMpGhsUJSYsHR4QcUIzNy8UOCkiRTorPCFf/EABkBAAMBAQEAAAAAAAAAAAAAAAABAwIEBf/EACARAQEAAgIDAQEBAQAAAAAAAAABAhESMQMhQVFhIgT/2gAMAwEAAhEDEQA/APcUIQgBCEIAQhCAEJEqAEITXOhAK58CSs3F406aevqjE4sk29dFSe66rjj+p5ZFqiRfz9bLnu0NUU2S3UgmwkwLCPMg+RWnxHiTaTST1IExbmTsFyPGOL+2cDBgsJaQ6JOUZS07kh74n7p0gKluozjN1ScRMEsMHfukZTBjQWzADW4CjaCCPeZsAe82Q1widgCJJ8FJUqXNwfeyh7Zb3Xsa24+yHgnW5KbGX7zROrDmaQa0XB3dM9AscldGjTMBmi+anYwGyCW+LrNQak2kOiRDrOsyDB3Pu38U1rMx0DjzpmCD3w8x+EDLPPySudmkSHS33XiD3gMrZ65ST4p7GiPGUESWEzAcMzfcHT3RbzHVNqNNyG2g3pm8d12nMuI+SWpUAmHOZZ57wzNjukk9ALR06ofTuTlmM8GmZMwGi27iCjZaRPffKHCbiHt+174+A28eSH0QZOXZ0Gm7Y3nqTe/LzSvqX97UkQ8SYDLjN4xJnZIKfNs+6ZputMHb7o1+SNjRM1/e+1YPE3yWAN/j4paTJ+y19qYlrom+Ykcm289FHngf3CLNMVGzAB7zieZF46p/s7e41xv7hv3HZmCOdwYSMOqRNqjbPM63c6G+fIJ4cCYL7ZoII2y3ExqTclI6xImo0kuaJ73eID56xsm+3bu8BslxJbcMLbweZcJlZtNUqN9oIbBe9rWEtsBmjToGzHiOa7Lg/BGUKTWNEQFzvZLAmrVD3NAABfbS4DWNjaGtA812ziurwz1tzeW+9IRTSwE6UhV0TSmuEhDlG56Zl9khN9shBaejoQheS7whCEAIQhACEIQCErKxmMkkD9Vb4hXLQANXEgeQJ/Jcy5xZroN/HxVMJGctrrqg1P7aXUVWsQDlyzeC4w3pJvb1ZRNxAN5v+ycWE+uSvpFx/a7slj6tEvp5H5jLmsdLy3mIEEdAZsuUY7KSHAiAWnKbNB7lTW4nM0DfvRzXrNGo+kZYbG5abtPWNj1Eeah4nwTC44jO32Ve2V7YDiRcQdKgnY3HRZzx2pjlp55TxhMwRJk3j3oD5I0OUMsObpVqnXGaYIMgWMG9YwORJDszjsAk452RxODuQKtIQA4TlDQXGHbskuJJNjAErCGLgXJHdMyJ0pw52mstAaOqhZYrLK3MPfLIa+PZkn3SQ0vOb/DM0xzJGqWi+YBdJ7tqg7wJa4udP3oIteAFQZjIuQJB2uMzYe0dcofmIFmnmpaFawbOZuh3IDQ6m9w3LzmAnkLJbPSxSbEDvM9zunvNk03Qwde7JPVMLMwnKDIjNTdHvMlzo20gFJRr8paTHdF25jRJyAbNaRJPikZBIIALe4QWmJAYXtcRs25AHNPkNHPqzEusQDleNniA3p3hPj4pjWEkHLuL0ybnKQTH3RaBzshmIAA794pn+qBMk3JP3iCQBNvgm1KUD3TAD703TYOmAPvOBvyIT2zoNqwB39mf3BcAOuSeZkQnOYe84sByip7h5mPNxB8roe8yRIJzOEOG+UPa0HwkzzBSZL+6OjmEQS8S5w6Rv4hPY0c10OsXthzRGtmNzFonpqVWxVcZIc7MHM0yi7g7+kBf3bgf9lKa2hLngGCJE9xoggT97nyVDGVQ99Ng70FrquURDWH+mwcgC/zgLJuw7KYcMo5oLS4gXM+6IPxN1rF6gpM9nSYzkB8Sml67sf8AM05LN3ax7VRurKB71E6otci4rDqqiqVlCaigfVS5DSf+YQqJd1QjkensiEIXnOoIQhACEIQAhCEBh9r8UaVAVB9h7Z8DIK4fiX8QmRZhJvM2jTTn/pen4rCtqMcx7Q5rhBB0IXD4nsWzDVPaNoiswkQdajCTbunu1B1ADtBB1ThuYw3a0kh1Sm5rTo5odAGup1sumwPEM7M7CHtGt+8OYI3j1zWlYjmCNx5QQfoVz2N7MZHGphHeyfu2e47oPuH5X0C1j5NC4bblLFBw8Y6RsmV6QI0kdRt6j5LnaXHRmyV2+xrDeDDpm/KNLgxB8xsU8WREwQdCLyInT181fHOVG4WLuH4y+mYP9RmkOPe8nHXwd8VncU7FYbFhz8M72FXUty92ds9P7J/E23irLnggEeV/NV7AgzBBmR3SCeRGnlqtXHfRSvNuO8Dr4MkVqZY0hzQ+mS6mQ4d4AjmBeYI5Kh//AEnGYhxOYy3u96WkSNmtykgDWSvaqfEQ9pp4hoqNIgktBkfibEO8oPRcj2i/hbTqg1ME4NNyGOcchdlhuV+rYj3T8QpZeNuZ/rj2cVEzmkDMYcIOQPBGm78xhoV6lioguGhIsbF7HQG21gG4FhPVc1xPB1cO806zS1zS45agg5REEEWdJ0gmEUMVEhxc0EPYdxcAvaDsTYk7WKjZYpK6mk+wh0xlu7vf23RUJ6lpy9EoaI0NmvEsN4DpDR+N7ZB6t+OVSxpM6PnNIaQAczMnswPssBufLZW8NjpcJu4uZr3Z7hbUJ5MEeMgbrO2l6s/W+Y5ni4i+UPaxp55TrsflBFxDd6YHszAOXvtDR90Cb7wQmNxWkE+4x0xEtLix7+TZHq6Y6NNIG1oZQd3R0BBnmQTuE9gmJr92Wkk5arhJt7wLD/g35i/NO4RQbUxQ7rpJaC7YvF3z4NyBVsVXgHPcDOC0faLnAsYOTAHR1zBavYak4vc985gHPcSbF9Q5gQNrEfFaw91jLp1uLfLlXJukqPkz1TIXTyS4nPN1FnKVzkxxS2NI3vVdz1I8qtUqI5DRfaIVbMhPkWnuaEIXIsEIQgBCa94Akrle0/an2bSGmPzWpjtm5aa/FO0lGgO+7yC5nF/xcwzfdY93wAXmXG+I1Kri5xMclhOWL76an9fQXZ3t1h8ZIp5g4ahwUvH8aQxwHL15rwzspxk4bEAzZ1j+S9cr4sVqcgzZUxwnFi5XkjpcQzAPBtUBJHJ47tURteHf904VpNt1kYHAB5NF73Ma52dj2GHMqAEA8iCJBB1tyClxhq4NwGLaMhIDMQwf0zyDxrTd8lPW5tberpbx2BZWblqNkfBw/wASLhc/XwdfDf2ya1LdpAzAdQB3vEfLVbvtpAIIIOhFwfNN9rGqJbDrJ4ZxgPJLHTzYSP15+QWrSrtfpY8is3H8Ip1DmHcqa5m7nTvN38dVmsxtSiQ3ECxMNqN0PK/yiyvj5EssNumLo16evXNPoYstMtJB6b/5A2d6usulxMQJ7zTod/3/AGKuNAdcEGfp1XRMpUrNdtDGOoYun7PF02kbOIOUHmHa0z5x1K8+7R/wsq0SXYUuqMg9z/kDT70bPB6Qei7IOj1z/Ox+HRS4XHOp+6Rl+4fd/wCsXaf8bdErjKW9dPFw4gkOaCftNALHTl9mGRsBAnqtHB4gGBJJJYO/aTlIqEn7LBA6yAV6pxfs3hOIjvtyVos4QKluulVvT6LzvtB2KxODzEn2lGH9+CWxIIDo7wcT5SAZXPl4/wAVxz/VVlcENJmC1jhG4a+JcNhIkA9fvBSPq7ggx7VxJnU2L3DcCQQOUcr53ul0giXAEjvAlgD2t5RF48R4PqYo3ILXu75vqXVBMu6DUN5eYUVDsW4GWZSS40wwTJLwCC922gMD8Mrs+yTMuHc8TD3HLm1yjuj6SuCdiO9maHBtIQDPeNUjJJ5DuxHTxXpGFomnQps5NEnmd/mqYevbN9pQRrO6M+yg9pG/gEe1k+WyeyPc+6ZUfZI96r1HfNPY0ZVeq1WoAnvqQqlV90bI7MhRShPZPfkLmqPbRjjotRnHKZEypca1topr3wJKyqvaak3dVK/aBrxYj4rWONpZZaJxri0AiV5zxlzqr52C3ON4gmYKdwjs+arJnVH/AEZcJJC8OPK7rg8dgnGwWS/AOB0K9fb2Fcd/kmO7ClpzG/koY+SfVssfx43isK9tyCF338O+I1K59iAXEanYDmTsFrO7HPxVX2bW5WN995FgOQ5u6LveCcCo4Ol7Oi0NGrj9px5uO5V9z4lq/SYbgTKdNw1c4XduDqI5QYPks+hxQOa5lSHAEse1wDhYw4QdRY/JaWPx4Y1zibNaXHwaJP0Xm3ZfiDnVK+cDd5IMjOTDuo7zh8TyK1jPlK38XeJdnH0SamAMsMl2GqHu9fZPPu/4n47Kng+MCsSxs06jTDqbxle3xBXQnF5W37u8EGengsbjGFo4mC6c7fcqsOWqzkJ+0PwnyjVby8cvQmdiZwix1UVUggggEGxGqxn8Qq0LYj+pT/8AfYNNh7Vv2T105Eq+3EhwlpBB0IMgrnssWl2z6/CjTJdQJ1n2bjbnY2+B6JmA4zBgkseIDmu8p9eHNaDqiq4nCsqDvC94daR4H8tE5lYVjZw/FWus7uk7zba/09a3fZgixmRrePWvxXCup1aGhz0+YsWi+o+mqv4HtAdjI5cpNxc2XRj5J9Syw/HTVqfr8+dlcwnHXN7tQe0bodC8eejx4weqyaHEWusXCY0572ny2+ilc2dP2/2q+qn0q8a7C4fEA1cI/wBi/ve7OSXCDLdabiLTHkvOuJcGrYZ4ZUphpGQBw+6w/YOj3OkX8dLr0pj3NMtJB0kRpyPMdDKocexBrUsrgCNxFjPQ+6fl4LNwmXfZzKzp57wemKlak1rC0VH59bGmyTfmSRMnqvQcXWvv0XMdl+Hhtdz7gU25WtOgzGTHwW5Uqyeq57OPpWXftNnvfVSt8uaqtqJalXksmlqVFVfUTKlVQPqoAr1FWc+9kypWuojUTJOXpFX9ohMNXilapTqn2ZESn0eJVhfNHQFWa/ZHEi5MymHs3iFzzO/VeK5Vx2elc3WGOK1AYH1Vl3Aqw3VY8FeNSs86dxbPDMaaghy1+H9rm4Uhr/dnXl4rkqOFezRR4rglSrqUW8uy1rp623t9hcoPtWf+QWvw7iIxDc7R3Do4/a8OnVea9iv4QtDhXxlwLspHfkX9Pw/HkvUH1g0QIAC3Mbb2xbEhIaLWVDEYxQ4nGLNrYldGOOu097Z/a/iWTDPvBdDQY0mT9AR5rL7O4JuGw7X1L1MS8OMWPsQ6RG4DiZ1FgFNxLDjEV6bHGKVMOq1jNhTFiCOsFo8VFicd7VxrvhgaYa2LhjRYRtAt5dUd3Z/xf7TYqkQ1tIi4ks90hoFhA5/kVy3883MIMjbw6rB7U8bNJw0NWp/UcHT3KetNliO8QAegjqq3Bu0bXd13dcdjcEn7p5+PxVMbr0xZv27GtxZpgtZk7sQJMjQ5pJmeWiy6fCySamEc2mftUzPsnETOt6bvl1ATqjgd9r9CdB5D81XolzT3SR9ZnXxTs3Cl1U2D4g19TJUDqVVurHan/E7jrurtQjZT4jh9PEsAqMtcjKQHMJ3Y7bw0PJY+Kw1fC+/NaiPtj32D8beXX6aLnyw0tM9rL3ws7EYBpMt7rtZGhPUBWaeJbUEsIcOijqH91jptS/nHUyA8OiwBB/OL7m62uH8bmLyPHQCAdehWe4yDN+n+1nVsFlM0zB2BJ5/PwKpjnYxcdu4FcO0I+frn8FUxI15X1+Onn8lzOE4wQ6Lh072+PyvH6rY/nM3TYHToCBsV04+SVG46JAaHQIzE/K3l4KDP5oxNTQfmqxqqGd3VMfUXBUgKF9fVV61ZVqldYaT1cRbVVqlZROeoy5APc9ML0w1FA+qmScP8UKEPQgPcMHxxlanaFFUx7YI3Xm2H42aZ7pWpQ4/N1jLx8ffxTHycicd4nWpuPd7pWTR4u9xutniPFG1qcRdcs0HOGtBJJgAXJJ0A5rlynyLx1TcO5zQW3JsALknku87KdlvZNFSvBqahuoZ483fRJ2O7L/y1MVK96pGmzAdhzdzK2cVjVXw+LL6j5fJPiXEYmFm18VKgxGKVCtiPRXZqYoa2mq4hZ2JxXX15plfEevysq9KqAHVXiW0hmj7ztGNHi75ArFu29aV+KVshbRBGeo6m+sQBIa3+1T8u88zu5R8X4ixrHOd7lMB7+Th9hg5ZnX8AVC0EMfWefaOqXdP3i4nK07/pYarje3vGCSKAIsc9UDQvOjbbAW+PNaYctxHHvrVX1HmXPJcZ66fCVXAR6/JWKDJ/1PKFhpt8I4u5gAqSRPdJuRBAgHcDl9F0FLECAWmQdwbz+voLmaNLXYXki7XNa6T1DQQPEwtPhWDLpqSIzMY0tPvvLi90tOkMmwiO595PDO70WWMd3wZ86+uS2ThZ/UKpwbh8NBIul4l2nw2HIbVqtY4iYMzHOADbqqaRYnGOxYk1MO4UqmpH/G//ACA9zxFum65s13Nf7PEMNJ+0+64c2u0IXXVe22EdpXZ5OULuIYKuzJWr0HsOgcSC0zqDEtN9ZWMsVcL8rBcyygerGL4FkMYXH4Z1PYVn99v4ZaDmHw8FWfwTFHTEYF3hVIn4tU+NVU8VQa8XiRodwtDhpmkSQRlNtYF/h8ztdZ2PoVaMCvkBOjqbw9hPIuHunoeanpYwMpuH2iBrAmD81rFmn165JTS9QgymuQCvqBQOenF6hcYSBspEOeAon1wEEe4qEjUlVMRxhjd56D9VjY3i7n2HdbyCA06nGGAkTMIXPiiTdCWw7X26nwuMhYgxSmp11S3bM9NylizmAF55L13sT2LbhwMRWb/WI7oP/GD/APo/JYH8L+xVm4zEN60Wn/7CPp8V3PEOJzYaLGOG2rmlxuOWTXxSgrYqVTfX9DZW3J0xJvtM+uq1WofVvnKjfWUT6/rT15Kdqkhrx6hP4yGtptpgnNTcHuy6mpGk/hBA+Pk3D4iHtdcwRbrNpPjdY/EMT33ETc+c7T8p6lEmyqnj+KexY6q8yGe6PvVTp8NfJeZ165e4ucZc4kk9StztlxLNVFJvuULdC/7Z+NvJc8CjKsz9SNHrbX6LQwrIEm2hnUfakkfAAKrhqe/h1vYiQr9Nu945tvoDAI3JMeAWK3FvC0HPLWU2zUqOY0BsEZ+69gM7DU7DfRd5wXhLSWMZ3qdEENcR/ce4zVqn/J2n4Q0bLm+zGDyj2kD2lUFlMjRlHSs8D8Tppg/hqdF6Lw2kKbAAP3Pr81TCa9p534TjvFmYTDvqP0YNPvPPuM8zJPJocV4Pjsa+tUdUqHM95LnHqT8gOQXUfxC7R/zFf2bDmpUCRb7dQ2c7roAOjeq5B7p/Xqf9aIyp4zSNx/NPGHExYnkbHkBKRjflfWDr9b6KyBYjcZhDtQTBd/2kRfRYaQfyg0m9rOEDfMZ2AI+aa7Dxe7YAd5ESJjT/AErb7Ttc911xOcANB3sbnRNNHQEODS6HEGWue0wPGJPP6pGzMUS0Nh3vCTBPQwfp5Kahxh4GUkkfly8FWxlXO8mQdpAgWt+SYxkpBv4HtBlEOur7uPMF5Hn+gWAKITHUU9hrVO0TBpJ8BH1VOv2hJ91vxM/RZzqKjLUbCzV4rUd9qPAQqr6pOpJ8SghMKQISkY2SiJKsMpwgHAIRKEEkbiF338K+xpx1f2lUf+nokF86PdqGeHPouP7PcDfiq7KNMS55jwG5PQL6JoUKeAwzMNR0aO8d3O+0T1lUxxtZyvxo8T4qAMrYDRYAWsOSwK+OuqGJx8nUqD+Y8R+X7LdupqDGfavVMSqz8Qo3O5x9PnuoKj/X+lPaiZ2I9H6IDrb/AKeW6qZ46JW1EgsnEBsE3ALTflIn4a+So8dhryWk3OnXmmcRxGWk869025k2HTdZnCuJtxLQC+KwAac1s8WaQTo4ged1vDtjNaxnBcPjKZDg2jidW1ZIY86nOBZjj94CDuN153xjgtXC1CyswtIPxnQg6EHmLcl6zT4S4jvA+ZRX4WKlP2OIaalKDkP/ACUSd2E6t5sNj01VMvH9iczeRYesI8jMWMZb25dVs8LwvtqgbMNEvqPbYtY0gucR4d1rRq5wG6m7Tfw+rYYGpTirRiQ5vIdDed4+t10XY/g3s6ANT36hD3zqR71Jh3JE+0N9XMGrVKY7qly1Gvwyhl77mhthDRoxjQAxg6AACdzJ3UHa/tL7HDd0/wBSqC1g3DSLu8x8vFXaz2y7NamxuZ52jYeJiPNeXdoeNnE13VD7o7rG8m7Hw/ZbtYk9s4+ucnXzTDc89hCc58+uqVjZ2npMHkPJTbLTbOl/kZyyT4CPUqU3tMjYO1AJDiQfvHmkawHkdfesYaJJnZuo1vCcQTbXeH2MlkAz0tA3tbZIyQdAYm2V3MujK0/4wSbKGocmcgluUQIuM2aCAeWl+hKkme7miQff+yMoIMxa8wBt4qrxB/cY3TUxtqYKRs9oVnCsv4KEBXMOyyQT5E1zfW6mAso3myAgcAoXqWoVC8oCFyYGE6J5WtgsF7NoqOFz7spBTGDyC+u/RRlqnr1JKhTBIQllCA9p/hzwEYHDfzFQf16w7oP2WbeB3U+M4qXElR8W4sXusYGgG0BZTq0n6/rC6MrJ6iWE37q3/Mc0CsqBqkaXQMQVJVpCv6/fmnh/ros323rVStq9Z5foUjWy4dOijz7zHOyhNX1v8Ux1Sf13Hw1QGb2pxsUssjvG8kbXsdrx8FxNDFOYZB+NwbaHyAsVsdrcQDUDdcoi0G/vGf8A4/NYIcL/AFGm4JI6yBKRO67O9tqoAZGcXGRxl0an2bie8ANjfxW67tTmEgeVxECSvKg+/K+2moPi0BdDw3tHbLVc5pOlRpMX2qAa28+fNWx8l6TuErsKHbMtJAbIIm4BaY0JDgRbnCmbUdUsNZsN76kzeSbyVh8OgvDg9pbs4ZXdbwY1g3UvFe1lPCsy0ofUcD3gWmPCJA8flZauTOlPt/xr2bBhWOkzNUjd2keA0/0uFz+vl+SMTiHVHlzrklRqNu25NJWu+vz2+qnpj5a7EAG8cybqswejbbVWGnblFjYxMwDtM6pNJGXMe9cCPtTJAaPvRboicwiZ1MHWS3Wd9LBNYJtroINjJJJyn7tteqQGY+17tjYxeA07NghIFqNzd0bkmHahogiTzN/nzWfi3AvdGkwPBXXVgGkyScsEO3cdxyHz1Wc0IBWNV+kxVqDVZlIz3PUL3IcVE8pka8qElPcVa4Xw41XgfZGp6JBPwbhoP9R9mjTqUuNxGY/RXuJYsABjLNFv3WPUclo0RSJSiEwQBCIQgPUgcwPrzSGnHqVVw9WDPxVvOt0REfQsY/bdNlKfXTz9aqMj11SCUOv6CU1fXP8AQqs+p/r1qk9tP7ICyK3oW8yECrz+Vj57qrn6/OT5wq+OxeVjiDcAgHlNh5XQHL8WxRqVXEgamL85i/gR8lViDbaPG8R4lNebm9viNvhtdJPrn4HbRIHg+h4aR5XKUb/UfCSNtUWi+ugHhO/Tkmj5/PaPEoI90dL8tNttgL3ST8LHmNTEjbeAmj1Gu+2/UpQ7f5jXaTHnEoBhaPl4jS2m5ISx6NwfMcpTj05bae7EQfAyeqad/wAtCAR8BIQCt/eD0Fr85myc4bH584EwRqbBNFvPSbjUgnoPmkzWjS2h5EA25ExqgJC6+kx9k+IgSLnXpulzje8RLXazduo2Ei36WYZ0jciDzJAhp8IulBuI0dIAdBgSScvzv1QEONdADbkzmcTzLQq7QlrVMzp8B5AQPonMagJqbU9xSAJCgELlC8p73JiAdh6Be4NaJJXSV6jKFMUma/bI58vJNwWFGGpZnf3HgEdB+Wqyq1QkykZlQzdQOKc9yYmREJYTSkYQiUJk7/DvV1p6+vXyWdQO9/X1VxpWqaQevX5JjneKaXevW6ikpA17/H14JrgN/rqh1P1z/dMgnX9fRQCuq8vIxB8uiy+OYiGRz/IdepC1Qw/7t8eXiuc7RVSXAcrc/WyAyS71v08dET6HnqE3165Ia6df32+KQPn4fLUfBE+v38kgPrw+uiB09a/NBHl36X84vyFkhPx+ewHj4JvrpqPMBE+j+XLRBnZr/prqdtzdGbf6aTY3G4EeCQ6xuLRod4E8rpS6RztrEGALz0v8kAoPkJEnUam5HPSyPlp1bJB1/FBSZryNeY8RcjYeCM23jpcRcabEoBSY/Q3EQDqNzGidUe4Bx0iI3gOkgDYalMmPC/UaCw6312sosSIAb4kidDJQSJgU9NqiaFOEAspjilJTUwbC1+D8OABrP0HujmVV4Xw81X/hF3FX+JY6YaLNbYBLsIcbjXVHST/rZUXlOqPUJKAREoAlNKAWUSkzJsoBfWyE3MkQHoFHby+qvN3QhaCMH15lRzIv6uhCRnltvXVV3G/wQhASPYMwsNFyHHv77vH8ghCQZtT3vh+SBv4D8kISBzNPMfmkO3mhCYPpe8PEJlP18EIQCt08vzCc/wB0H8R+AFkIQRJ907nNJ53UlMd9vV1//JCEBA06Jlf3yhCAcxSjVCEAjtUxCEw38EIwxi06/NZ9TVIhENXq7qMoQkR7hZRIQgGoSIQAEIQkH//Z"/>
          <p:cNvSpPr>
            <a:spLocks noChangeAspect="1" noChangeArrowheads="1"/>
          </p:cNvSpPr>
          <p:nvPr/>
        </p:nvSpPr>
        <p:spPr bwMode="auto">
          <a:xfrm>
            <a:off x="2667000" y="748904"/>
            <a:ext cx="228600" cy="228601"/>
          </a:xfrm>
          <a:prstGeom prst="rect">
            <a:avLst/>
          </a:prstGeom>
          <a:noFill/>
        </p:spPr>
        <p:txBody>
          <a:bodyPr vert="horz" wrap="square" lIns="68580" tIns="34290" rIns="68580" bIns="34290" numCol="1" anchor="t" anchorCtr="0" compatLnSpc="1">
            <a:prstTxWarp prst="textNoShape">
              <a:avLst/>
            </a:prstTxWarp>
          </a:bodyPr>
          <a:lstStyle/>
          <a:p>
            <a:endParaRPr lang="en-US" sz="1350" dirty="0"/>
          </a:p>
        </p:txBody>
      </p:sp>
      <p:sp>
        <p:nvSpPr>
          <p:cNvPr id="14" name="Title 1"/>
          <p:cNvSpPr>
            <a:spLocks noGrp="1"/>
          </p:cNvSpPr>
          <p:nvPr>
            <p:ph type="title"/>
          </p:nvPr>
        </p:nvSpPr>
        <p:spPr>
          <a:xfrm>
            <a:off x="838200" y="669924"/>
            <a:ext cx="10515600" cy="1020764"/>
          </a:xfrm>
        </p:spPr>
        <p:txBody>
          <a:bodyPr>
            <a:noAutofit/>
          </a:bodyPr>
          <a:lstStyle/>
          <a:p>
            <a:r>
              <a:rPr lang="en-US" dirty="0"/>
              <a:t>Systemic Approach: Select Focus Facilities</a:t>
            </a:r>
          </a:p>
        </p:txBody>
      </p:sp>
      <p:sp>
        <p:nvSpPr>
          <p:cNvPr id="15" name="Content Placeholder 2"/>
          <p:cNvSpPr>
            <a:spLocks noGrp="1"/>
          </p:cNvSpPr>
          <p:nvPr>
            <p:ph idx="1"/>
          </p:nvPr>
        </p:nvSpPr>
        <p:spPr>
          <a:xfrm>
            <a:off x="838200" y="2060027"/>
            <a:ext cx="6158023" cy="4034385"/>
          </a:xfrm>
        </p:spPr>
        <p:txBody>
          <a:bodyPr>
            <a:normAutofit/>
          </a:bodyPr>
          <a:lstStyle/>
          <a:p>
            <a:pPr marL="0" indent="0">
              <a:buNone/>
            </a:pPr>
            <a:r>
              <a:rPr lang="en-US" dirty="0"/>
              <a:t>What does “focus facility” mean?</a:t>
            </a:r>
          </a:p>
          <a:p>
            <a:pPr marL="0" lvl="1" indent="0">
              <a:buNone/>
            </a:pPr>
            <a:r>
              <a:rPr lang="en-US" dirty="0"/>
              <a:t>A facility type where the focus crash type most frequently occurs:</a:t>
            </a:r>
          </a:p>
          <a:p>
            <a:pPr marL="511175" lvl="2" indent="-342900">
              <a:buFont typeface="Arial" panose="020B0604020202020204" pitchFamily="34" charset="0"/>
              <a:buChar char="►"/>
            </a:pPr>
            <a:r>
              <a:rPr lang="en-US" dirty="0"/>
              <a:t>Rural, two-lane highways.</a:t>
            </a:r>
          </a:p>
          <a:p>
            <a:pPr marL="511175" lvl="2" indent="-342900">
              <a:buFont typeface="Arial" panose="020B0604020202020204" pitchFamily="34" charset="0"/>
              <a:buChar char="►"/>
            </a:pPr>
            <a:r>
              <a:rPr lang="en-US" dirty="0"/>
              <a:t>Urban, signalized intersections.</a:t>
            </a:r>
          </a:p>
          <a:p>
            <a:pPr marL="511175" lvl="2" indent="-342900">
              <a:buFont typeface="Arial" panose="020B0604020202020204" pitchFamily="34" charset="0"/>
              <a:buChar char="►"/>
            </a:pPr>
            <a:r>
              <a:rPr lang="en-US" dirty="0"/>
              <a:t>Horizontal curves.</a:t>
            </a:r>
          </a:p>
          <a:p>
            <a:pPr marL="511175" lvl="2" indent="-342900">
              <a:buFont typeface="Arial" panose="020B0604020202020204" pitchFamily="34" charset="0"/>
              <a:buChar char="►"/>
            </a:pPr>
            <a:r>
              <a:rPr lang="en-US" dirty="0"/>
              <a:t>Rural, thru-stop intersections.</a:t>
            </a:r>
          </a:p>
        </p:txBody>
      </p:sp>
      <p:sp>
        <p:nvSpPr>
          <p:cNvPr id="2" name="Slide Number Placeholder 1">
            <a:extLst>
              <a:ext uri="{FF2B5EF4-FFF2-40B4-BE49-F238E27FC236}">
                <a16:creationId xmlns:a16="http://schemas.microsoft.com/office/drawing/2014/main" id="{0C9F9C0A-B7F7-4032-A8C9-61436C414BA3}"/>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15</a:t>
            </a:fld>
            <a:endParaRPr lang="en-US"/>
          </a:p>
        </p:txBody>
      </p:sp>
      <p:sp>
        <p:nvSpPr>
          <p:cNvPr id="8" name="Text Box 5">
            <a:extLst>
              <a:ext uri="{FF2B5EF4-FFF2-40B4-BE49-F238E27FC236}">
                <a16:creationId xmlns:a16="http://schemas.microsoft.com/office/drawing/2014/main" id="{CD263AD0-58D3-444D-A6AD-B31B1FFADF63}"/>
              </a:ext>
            </a:extLst>
          </p:cNvPr>
          <p:cNvSpPr txBox="1">
            <a:spLocks noChangeArrowheads="1"/>
          </p:cNvSpPr>
          <p:nvPr/>
        </p:nvSpPr>
        <p:spPr bwMode="auto">
          <a:xfrm>
            <a:off x="9254502" y="5863960"/>
            <a:ext cx="21066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 Modified by FHWA.</a:t>
            </a:r>
            <a:r>
              <a:rPr lang="en-US" altLang="en-US" sz="900" i="1" baseline="30000"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151488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11786-BC45-4ED3-8898-400FC68269EE}"/>
              </a:ext>
            </a:extLst>
          </p:cNvPr>
          <p:cNvSpPr>
            <a:spLocks noGrp="1"/>
          </p:cNvSpPr>
          <p:nvPr>
            <p:ph type="title"/>
          </p:nvPr>
        </p:nvSpPr>
        <p:spPr>
          <a:xfrm>
            <a:off x="838200" y="669924"/>
            <a:ext cx="10515600" cy="1020764"/>
          </a:xfrm>
        </p:spPr>
        <p:txBody>
          <a:bodyPr/>
          <a:lstStyle/>
          <a:p>
            <a:r>
              <a:rPr lang="en-US" dirty="0"/>
              <a:t>FHWA </a:t>
            </a:r>
            <a:r>
              <a:rPr lang="en-US" dirty="0" err="1"/>
              <a:t>FCFT</a:t>
            </a:r>
            <a:r>
              <a:rPr lang="en-US" dirty="0"/>
              <a:t> Study Objectives</a:t>
            </a:r>
          </a:p>
        </p:txBody>
      </p:sp>
      <p:sp>
        <p:nvSpPr>
          <p:cNvPr id="3" name="Text Placeholder 2">
            <a:extLst>
              <a:ext uri="{FF2B5EF4-FFF2-40B4-BE49-F238E27FC236}">
                <a16:creationId xmlns:a16="http://schemas.microsoft.com/office/drawing/2014/main" id="{3B8573B3-A59A-43FF-8CA2-64255FDE885F}"/>
              </a:ext>
            </a:extLst>
          </p:cNvPr>
          <p:cNvSpPr>
            <a:spLocks noGrp="1"/>
          </p:cNvSpPr>
          <p:nvPr>
            <p:ph idx="1"/>
          </p:nvPr>
        </p:nvSpPr>
        <p:spPr>
          <a:xfrm>
            <a:off x="838200" y="1825625"/>
            <a:ext cx="10515600" cy="4269167"/>
          </a:xfrm>
        </p:spPr>
        <p:txBody>
          <a:bodyPr>
            <a:normAutofit fontScale="92500" lnSpcReduction="10000"/>
          </a:bodyPr>
          <a:lstStyle/>
          <a:p>
            <a:r>
              <a:rPr lang="en-US" dirty="0"/>
              <a:t>Select reliable and applicable data resources, statistical methodologies, analysis procedures, and tools.</a:t>
            </a:r>
          </a:p>
          <a:p>
            <a:r>
              <a:rPr lang="en-US" dirty="0"/>
              <a:t>Conduct data analysis to identify and validate FCFTs and their associated contributing factors.</a:t>
            </a:r>
          </a:p>
          <a:p>
            <a:r>
              <a:rPr lang="en-US" dirty="0"/>
              <a:t>Identify potential low-cost safety strategies that may effectively be used as systemic safety improvements.</a:t>
            </a:r>
          </a:p>
          <a:p>
            <a:r>
              <a:rPr lang="en-US" dirty="0"/>
              <a:t>Develop a technical report and a quick reference guide for identifying focus crash types and contributing factors.</a:t>
            </a:r>
          </a:p>
          <a:p>
            <a:r>
              <a:rPr lang="en-US" dirty="0"/>
              <a:t>Develop a solicitation and evaluation criteria to identify volunteer agencies to implement systemic safety improvements.</a:t>
            </a:r>
          </a:p>
          <a:p>
            <a:endParaRPr lang="en-US" dirty="0"/>
          </a:p>
        </p:txBody>
      </p:sp>
      <p:sp>
        <p:nvSpPr>
          <p:cNvPr id="5" name="Slide Number Placeholder 4">
            <a:extLst>
              <a:ext uri="{FF2B5EF4-FFF2-40B4-BE49-F238E27FC236}">
                <a16:creationId xmlns:a16="http://schemas.microsoft.com/office/drawing/2014/main" id="{27DF3BA5-968B-4787-B0E5-052874026839}"/>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16</a:t>
            </a:fld>
            <a:endParaRPr lang="en-US"/>
          </a:p>
        </p:txBody>
      </p:sp>
      <p:pic>
        <p:nvPicPr>
          <p:cNvPr id="7" name="Picture 6" descr="Graphic icon of a triangle with text, Report, with an icon of a star.">
            <a:extLst>
              <a:ext uri="{FF2B5EF4-FFF2-40B4-BE49-F238E27FC236}">
                <a16:creationId xmlns:a16="http://schemas.microsoft.com/office/drawing/2014/main" id="{600AB194-C0CB-4A19-A975-39B301109A91}"/>
              </a:ext>
            </a:extLst>
          </p:cNvPr>
          <p:cNvPicPr>
            <a:picLocks noChangeAspect="1"/>
          </p:cNvPicPr>
          <p:nvPr/>
        </p:nvPicPr>
        <p:blipFill>
          <a:blip r:embed="rId2"/>
          <a:stretch>
            <a:fillRect/>
          </a:stretch>
        </p:blipFill>
        <p:spPr>
          <a:xfrm>
            <a:off x="10209831" y="0"/>
            <a:ext cx="1982169" cy="1321446"/>
          </a:xfrm>
          <a:prstGeom prst="rect">
            <a:avLst/>
          </a:prstGeom>
        </p:spPr>
      </p:pic>
    </p:spTree>
    <p:extLst>
      <p:ext uri="{BB962C8B-B14F-4D97-AF65-F5344CB8AC3E}">
        <p14:creationId xmlns:p14="http://schemas.microsoft.com/office/powerpoint/2010/main" val="144890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CC89D60F-5D14-4895-94F2-AC6AD431EC7A}"/>
              </a:ext>
            </a:extLst>
          </p:cNvPr>
          <p:cNvSpPr/>
          <p:nvPr/>
        </p:nvSpPr>
        <p:spPr>
          <a:xfrm rot="16200000">
            <a:off x="7489437" y="1832368"/>
            <a:ext cx="1035052" cy="892286"/>
          </a:xfrm>
          <a:prstGeom prst="triangle">
            <a:avLst/>
          </a:prstGeom>
          <a:solidFill>
            <a:srgbClr val="C0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B0967C3B-CD06-44E9-8465-D62044278B24}"/>
              </a:ext>
            </a:extLst>
          </p:cNvPr>
          <p:cNvSpPr/>
          <p:nvPr/>
        </p:nvSpPr>
        <p:spPr>
          <a:xfrm rot="16200000">
            <a:off x="7489437" y="3735333"/>
            <a:ext cx="1035052" cy="892286"/>
          </a:xfrm>
          <a:prstGeom prst="triangle">
            <a:avLst/>
          </a:prstGeom>
          <a:solidFill>
            <a:srgbClr val="C0E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p of the contiguous United States with Highway Safety Information System (HSIS) active States highlighted, which includes California, Washington, Minnesota, Illinois, Ohio, Maine, North Carolina, and the City of Charlotte. Historical HSIS States include Michigan and Utah.">
            <a:extLst>
              <a:ext uri="{FF2B5EF4-FFF2-40B4-BE49-F238E27FC236}">
                <a16:creationId xmlns:a16="http://schemas.microsoft.com/office/drawing/2014/main" id="{A6B09401-07BD-4360-B49C-19E66B475DE6}"/>
              </a:ext>
            </a:extLst>
          </p:cNvPr>
          <p:cNvPicPr>
            <a:picLocks noChangeAspect="1"/>
          </p:cNvPicPr>
          <p:nvPr/>
        </p:nvPicPr>
        <p:blipFill rotWithShape="1">
          <a:blip r:embed="rId2"/>
          <a:srcRect l="34315" r="4877"/>
          <a:stretch/>
        </p:blipFill>
        <p:spPr>
          <a:xfrm>
            <a:off x="8076556" y="3321483"/>
            <a:ext cx="3535365" cy="2336367"/>
          </a:xfrm>
          <a:prstGeom prst="rect">
            <a:avLst/>
          </a:prstGeom>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587169" cy="4269167"/>
          </a:xfrm>
        </p:spPr>
        <p:txBody>
          <a:bodyPr>
            <a:normAutofit fontScale="85000" lnSpcReduction="10000"/>
          </a:bodyPr>
          <a:lstStyle/>
          <a:p>
            <a:pPr marL="0" indent="0">
              <a:buNone/>
            </a:pPr>
            <a:r>
              <a:rPr lang="en-US" b="1" dirty="0"/>
              <a:t>Data sources:</a:t>
            </a:r>
          </a:p>
          <a:p>
            <a:r>
              <a:rPr lang="en-US" sz="2600" dirty="0"/>
              <a:t>FARS: 2010–2014:</a:t>
            </a:r>
            <a:r>
              <a:rPr lang="en-US" sz="2600" baseline="30000" dirty="0"/>
              <a:t>(5)</a:t>
            </a:r>
            <a:endParaRPr lang="en-US" sz="2600" dirty="0"/>
          </a:p>
          <a:p>
            <a:pPr lvl="1"/>
            <a:r>
              <a:rPr lang="en-US" dirty="0"/>
              <a:t> Accident data file.</a:t>
            </a:r>
          </a:p>
          <a:p>
            <a:pPr lvl="1"/>
            <a:r>
              <a:rPr lang="en-US" dirty="0"/>
              <a:t> Vehicle data file.</a:t>
            </a:r>
          </a:p>
          <a:p>
            <a:pPr lvl="1"/>
            <a:r>
              <a:rPr lang="en-US" dirty="0"/>
              <a:t> Person data file.</a:t>
            </a:r>
          </a:p>
          <a:p>
            <a:r>
              <a:rPr lang="en-US" sz="2600" dirty="0"/>
              <a:t>Highway Safety Information System (</a:t>
            </a:r>
            <a:r>
              <a:rPr lang="en-US" sz="2600" dirty="0" err="1"/>
              <a:t>HSIS</a:t>
            </a:r>
            <a:r>
              <a:rPr lang="en-US" sz="2600" dirty="0"/>
              <a:t>):</a:t>
            </a:r>
            <a:r>
              <a:rPr lang="en-US" sz="2600" baseline="30000" dirty="0"/>
              <a:t>(6)</a:t>
            </a:r>
            <a:r>
              <a:rPr lang="en-US" sz="2600" dirty="0"/>
              <a:t> </a:t>
            </a:r>
            <a:br>
              <a:rPr lang="en-US" sz="2600" dirty="0"/>
            </a:br>
            <a:r>
              <a:rPr lang="en-US" sz="2600" dirty="0"/>
              <a:t>2009–2014 data from Washington, Ohio, California, and Minnesota:</a:t>
            </a:r>
          </a:p>
          <a:p>
            <a:pPr lvl="1"/>
            <a:r>
              <a:rPr lang="en-US" dirty="0"/>
              <a:t> Accident data file.</a:t>
            </a:r>
          </a:p>
          <a:p>
            <a:pPr lvl="1"/>
            <a:r>
              <a:rPr lang="en-US" dirty="0"/>
              <a:t> Roadway data file.</a:t>
            </a:r>
          </a:p>
          <a:p>
            <a:pPr lvl="1"/>
            <a:r>
              <a:rPr lang="en-US" dirty="0"/>
              <a:t> Intersection data file (only needed for California).</a:t>
            </a:r>
          </a:p>
          <a:p>
            <a:pPr lvl="1"/>
            <a:r>
              <a:rPr lang="en-US" dirty="0"/>
              <a:t> Curve data file (only needed for Washington).</a:t>
            </a:r>
          </a:p>
        </p:txBody>
      </p:sp>
      <p:pic>
        <p:nvPicPr>
          <p:cNvPr id="7" name="Picture 6" descr="Logo for the National Highway Traffic Safety Administration (NHTSA) with stacked icons of a steering wheel, a person walking, a roadway, and a star.">
            <a:extLst>
              <a:ext uri="{FF2B5EF4-FFF2-40B4-BE49-F238E27FC236}">
                <a16:creationId xmlns:a16="http://schemas.microsoft.com/office/drawing/2014/main" id="{064D2228-1F85-47C6-9DDD-CED727BD2BC8}"/>
              </a:ext>
            </a:extLst>
          </p:cNvPr>
          <p:cNvPicPr>
            <a:picLocks noChangeAspect="1"/>
          </p:cNvPicPr>
          <p:nvPr/>
        </p:nvPicPr>
        <p:blipFill rotWithShape="1">
          <a:blip r:embed="rId3"/>
          <a:srcRect l="19049" t="37236" r="18437" b="40325"/>
          <a:stretch/>
        </p:blipFill>
        <p:spPr>
          <a:xfrm>
            <a:off x="8305371" y="1864052"/>
            <a:ext cx="3077737" cy="892286"/>
          </a:xfrm>
          <a:prstGeom prst="rect">
            <a:avLst/>
          </a:prstGeom>
        </p:spPr>
      </p:pic>
      <p:sp>
        <p:nvSpPr>
          <p:cNvPr id="12" name="Slide Number Placeholder 11">
            <a:extLst>
              <a:ext uri="{FF2B5EF4-FFF2-40B4-BE49-F238E27FC236}">
                <a16:creationId xmlns:a16="http://schemas.microsoft.com/office/drawing/2014/main" id="{AA4490D5-947F-4464-8205-A9054981DAF2}"/>
              </a:ext>
            </a:extLst>
          </p:cNvPr>
          <p:cNvSpPr>
            <a:spLocks noGrp="1"/>
          </p:cNvSpPr>
          <p:nvPr>
            <p:ph type="sldNum" sz="quarter" idx="4"/>
          </p:nvPr>
        </p:nvSpPr>
        <p:spPr/>
        <p:txBody>
          <a:bodyPr/>
          <a:lstStyle/>
          <a:p>
            <a:fld id="{29691912-3321-4F2D-A980-9CA5FE309265}" type="slidenum">
              <a:rPr lang="en-US" smtClean="0"/>
              <a:t>17</a:t>
            </a:fld>
            <a:endParaRPr lang="en-US"/>
          </a:p>
        </p:txBody>
      </p:sp>
      <p:sp>
        <p:nvSpPr>
          <p:cNvPr id="13" name="TextBox 10">
            <a:extLst>
              <a:ext uri="{FF2B5EF4-FFF2-40B4-BE49-F238E27FC236}">
                <a16:creationId xmlns:a16="http://schemas.microsoft.com/office/drawing/2014/main" id="{C66FF078-43FB-4EE8-8BEE-8A78F4C0FE56}"/>
              </a:ext>
            </a:extLst>
          </p:cNvPr>
          <p:cNvSpPr txBox="1"/>
          <p:nvPr/>
        </p:nvSpPr>
        <p:spPr>
          <a:xfrm>
            <a:off x="10653311" y="2747962"/>
            <a:ext cx="1186679" cy="230832"/>
          </a:xfrm>
          <a:prstGeom prst="rect">
            <a:avLst/>
          </a:prstGeom>
          <a:noFill/>
        </p:spPr>
        <p:txBody>
          <a:bodyPr wrap="square" rtlCol="0">
            <a:spAutoFit/>
          </a:bodyPr>
          <a:lstStyle/>
          <a:p>
            <a:pPr marL="0" marR="0" fontAlgn="base">
              <a:spcBef>
                <a:spcPts val="0"/>
              </a:spcBef>
              <a:spcAft>
                <a:spcPts val="0"/>
              </a:spcAft>
            </a:pPr>
            <a:r>
              <a:rPr lang="en-US" sz="900" i="1" kern="1200" dirty="0">
                <a:effectLst/>
                <a:latin typeface="Arial" panose="020B0604020202020204" pitchFamily="34" charset="0"/>
                <a:ea typeface="MS PGothic" panose="020B0600070205080204" pitchFamily="34" charset="-128"/>
                <a:cs typeface="MS PGothic" panose="020B0600070205080204" pitchFamily="34" charset="-128"/>
              </a:rPr>
              <a:t>Source: NHTSA.</a:t>
            </a:r>
            <a:endParaRPr lang="en-US" sz="1000" i="1" dirty="0">
              <a:effectLst/>
              <a:latin typeface="Times New Roman" panose="02020603050405020304" pitchFamily="18" charset="0"/>
              <a:ea typeface="Calibri" panose="020F0502020204030204" pitchFamily="34" charset="0"/>
            </a:endParaRPr>
          </a:p>
        </p:txBody>
      </p:sp>
      <p:sp>
        <p:nvSpPr>
          <p:cNvPr id="14" name="TextBox 10">
            <a:extLst>
              <a:ext uri="{FF2B5EF4-FFF2-40B4-BE49-F238E27FC236}">
                <a16:creationId xmlns:a16="http://schemas.microsoft.com/office/drawing/2014/main" id="{C66FF078-43FB-4EE8-8BEE-8A78F4C0FE56}"/>
              </a:ext>
            </a:extLst>
          </p:cNvPr>
          <p:cNvSpPr txBox="1"/>
          <p:nvPr/>
        </p:nvSpPr>
        <p:spPr>
          <a:xfrm>
            <a:off x="10547803" y="5653571"/>
            <a:ext cx="1186679" cy="230832"/>
          </a:xfrm>
          <a:prstGeom prst="rect">
            <a:avLst/>
          </a:prstGeom>
          <a:noFill/>
        </p:spPr>
        <p:txBody>
          <a:bodyPr wrap="square" rtlCol="0">
            <a:spAutoFit/>
          </a:bodyPr>
          <a:lstStyle/>
          <a:p>
            <a:pPr marL="0" marR="0" fontAlgn="base">
              <a:spcBef>
                <a:spcPts val="0"/>
              </a:spcBef>
              <a:spcAft>
                <a:spcPts val="0"/>
              </a:spcAft>
            </a:pPr>
            <a:r>
              <a:rPr lang="en-US" sz="900" i="1" dirty="0">
                <a:latin typeface="Arial" panose="020B0604020202020204" pitchFamily="34" charset="0"/>
                <a:ea typeface="MS PGothic" panose="020B0600070205080204" pitchFamily="34" charset="-128"/>
                <a:cs typeface="MS PGothic" panose="020B0600070205080204" pitchFamily="34" charset="-128"/>
              </a:rPr>
              <a:t>Source:</a:t>
            </a:r>
            <a:r>
              <a:rPr lang="en-US" sz="900" i="1" kern="1200" dirty="0">
                <a:effectLst/>
                <a:latin typeface="Arial" panose="020B0604020202020204" pitchFamily="34" charset="0"/>
                <a:ea typeface="MS PGothic" panose="020B0600070205080204" pitchFamily="34" charset="-128"/>
                <a:cs typeface="MS PGothic" panose="020B0600070205080204" pitchFamily="34" charset="-128"/>
              </a:rPr>
              <a:t> HSIS.</a:t>
            </a:r>
            <a:r>
              <a:rPr lang="en-US" sz="900" i="1" kern="1200" baseline="30000" dirty="0">
                <a:effectLst/>
                <a:latin typeface="Arial" panose="020B0604020202020204" pitchFamily="34" charset="0"/>
                <a:ea typeface="MS PGothic" panose="020B0600070205080204" pitchFamily="34" charset="-128"/>
                <a:cs typeface="MS PGothic" panose="020B0600070205080204" pitchFamily="34" charset="-128"/>
              </a:rPr>
              <a:t>(6)</a:t>
            </a:r>
            <a:endParaRPr lang="en-US" sz="1000" i="1" baseline="30000" dirty="0">
              <a:effectLst/>
              <a:latin typeface="Times New Roman" panose="02020603050405020304" pitchFamily="18" charset="0"/>
              <a:ea typeface="Calibri" panose="020F0502020204030204" pitchFamily="34" charset="0"/>
            </a:endParaRPr>
          </a:p>
        </p:txBody>
      </p:sp>
      <p:pic>
        <p:nvPicPr>
          <p:cNvPr id="15" name="Picture 14" descr="Graphic icon of a triangle with text, Report, with an icon of a star.">
            <a:extLst>
              <a:ext uri="{FF2B5EF4-FFF2-40B4-BE49-F238E27FC236}">
                <a16:creationId xmlns:a16="http://schemas.microsoft.com/office/drawing/2014/main" id="{69F1676D-A516-428C-99EB-5B247DF720D0}"/>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192319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690689"/>
            <a:ext cx="10515600" cy="4404104"/>
          </a:xfrm>
        </p:spPr>
        <p:txBody>
          <a:bodyPr>
            <a:normAutofit/>
          </a:bodyPr>
          <a:lstStyle/>
          <a:p>
            <a:pPr marL="0" indent="0">
              <a:buNone/>
            </a:pPr>
            <a:r>
              <a:rPr lang="en-US" dirty="0"/>
              <a:t>Define potential </a:t>
            </a:r>
            <a:r>
              <a:rPr lang="en-US" dirty="0" err="1"/>
              <a:t>FCFTs</a:t>
            </a:r>
            <a:r>
              <a:rPr lang="en-US" dirty="0"/>
              <a:t> by the various combinations of:</a:t>
            </a:r>
          </a:p>
          <a:p>
            <a:endParaRPr lang="en-US" dirty="0"/>
          </a:p>
        </p:txBody>
      </p:sp>
      <p:sp>
        <p:nvSpPr>
          <p:cNvPr id="5" name="TextBox 4">
            <a:extLst>
              <a:ext uri="{FF2B5EF4-FFF2-40B4-BE49-F238E27FC236}">
                <a16:creationId xmlns:a16="http://schemas.microsoft.com/office/drawing/2014/main" id="{972FACC3-AD5B-4E68-8C41-4A7B82D9C0DD}"/>
              </a:ext>
            </a:extLst>
          </p:cNvPr>
          <p:cNvSpPr txBox="1"/>
          <p:nvPr/>
        </p:nvSpPr>
        <p:spPr>
          <a:xfrm>
            <a:off x="917544" y="3206951"/>
            <a:ext cx="1818489" cy="369332"/>
          </a:xfrm>
          <a:prstGeom prst="rect">
            <a:avLst/>
          </a:prstGeom>
          <a:noFill/>
        </p:spPr>
        <p:txBody>
          <a:bodyPr wrap="square">
            <a:spAutoFit/>
          </a:bodyPr>
          <a:lstStyle/>
          <a:p>
            <a:pPr algn="ctr"/>
            <a:r>
              <a:rPr lang="en-US" sz="1800" dirty="0"/>
              <a:t>Crash type.</a:t>
            </a:r>
          </a:p>
        </p:txBody>
      </p:sp>
      <p:sp>
        <p:nvSpPr>
          <p:cNvPr id="6" name="TextBox 5">
            <a:extLst>
              <a:ext uri="{FF2B5EF4-FFF2-40B4-BE49-F238E27FC236}">
                <a16:creationId xmlns:a16="http://schemas.microsoft.com/office/drawing/2014/main" id="{95A0A520-1933-4459-AC83-99051FBC39B7}"/>
              </a:ext>
            </a:extLst>
          </p:cNvPr>
          <p:cNvSpPr txBox="1"/>
          <p:nvPr/>
        </p:nvSpPr>
        <p:spPr>
          <a:xfrm>
            <a:off x="3032169" y="3150681"/>
            <a:ext cx="2190004" cy="646331"/>
          </a:xfrm>
          <a:prstGeom prst="rect">
            <a:avLst/>
          </a:prstGeom>
          <a:noFill/>
        </p:spPr>
        <p:txBody>
          <a:bodyPr wrap="square">
            <a:spAutoFit/>
          </a:bodyPr>
          <a:lstStyle/>
          <a:p>
            <a:pPr algn="ctr"/>
            <a:r>
              <a:rPr lang="en-US" sz="1800" dirty="0"/>
              <a:t>Area type </a:t>
            </a:r>
            <a:br>
              <a:rPr lang="en-US" sz="1800" dirty="0"/>
            </a:br>
            <a:r>
              <a:rPr lang="en-US" sz="1800" dirty="0"/>
              <a:t>(rural or urban).</a:t>
            </a:r>
          </a:p>
        </p:txBody>
      </p:sp>
      <p:sp>
        <p:nvSpPr>
          <p:cNvPr id="7" name="TextBox 6">
            <a:extLst>
              <a:ext uri="{FF2B5EF4-FFF2-40B4-BE49-F238E27FC236}">
                <a16:creationId xmlns:a16="http://schemas.microsoft.com/office/drawing/2014/main" id="{33269145-A40E-45FE-AAAE-582D098B8D3E}"/>
              </a:ext>
            </a:extLst>
          </p:cNvPr>
          <p:cNvSpPr txBox="1"/>
          <p:nvPr/>
        </p:nvSpPr>
        <p:spPr>
          <a:xfrm>
            <a:off x="6209932" y="3150681"/>
            <a:ext cx="1818490" cy="369332"/>
          </a:xfrm>
          <a:prstGeom prst="rect">
            <a:avLst/>
          </a:prstGeom>
          <a:noFill/>
        </p:spPr>
        <p:txBody>
          <a:bodyPr wrap="square">
            <a:spAutoFit/>
          </a:bodyPr>
          <a:lstStyle/>
          <a:p>
            <a:pPr algn="ctr"/>
            <a:r>
              <a:rPr lang="en-US" sz="1800" dirty="0"/>
              <a:t>Roadway type.</a:t>
            </a:r>
          </a:p>
        </p:txBody>
      </p:sp>
      <p:sp>
        <p:nvSpPr>
          <p:cNvPr id="8" name="TextBox 7">
            <a:extLst>
              <a:ext uri="{FF2B5EF4-FFF2-40B4-BE49-F238E27FC236}">
                <a16:creationId xmlns:a16="http://schemas.microsoft.com/office/drawing/2014/main" id="{FDD35789-62D2-40F7-9041-328264AA6521}"/>
              </a:ext>
            </a:extLst>
          </p:cNvPr>
          <p:cNvSpPr txBox="1"/>
          <p:nvPr/>
        </p:nvSpPr>
        <p:spPr>
          <a:xfrm>
            <a:off x="8915603" y="3150681"/>
            <a:ext cx="2358853" cy="646331"/>
          </a:xfrm>
          <a:prstGeom prst="rect">
            <a:avLst/>
          </a:prstGeom>
          <a:noFill/>
        </p:spPr>
        <p:txBody>
          <a:bodyPr wrap="square">
            <a:spAutoFit/>
          </a:bodyPr>
          <a:lstStyle/>
          <a:p>
            <a:pPr algn="ctr"/>
            <a:r>
              <a:rPr lang="en-US" sz="1800" dirty="0"/>
              <a:t>Location (intersection or non-intersection).</a:t>
            </a:r>
          </a:p>
        </p:txBody>
      </p:sp>
      <p:sp>
        <p:nvSpPr>
          <p:cNvPr id="9" name="TextBox 8">
            <a:extLst>
              <a:ext uri="{FF2B5EF4-FFF2-40B4-BE49-F238E27FC236}">
                <a16:creationId xmlns:a16="http://schemas.microsoft.com/office/drawing/2014/main" id="{62038DF2-186E-40B9-A8CD-B4B23ED5B78D}"/>
              </a:ext>
            </a:extLst>
          </p:cNvPr>
          <p:cNvSpPr txBox="1"/>
          <p:nvPr/>
        </p:nvSpPr>
        <p:spPr>
          <a:xfrm>
            <a:off x="198842" y="5186681"/>
            <a:ext cx="2921545" cy="646331"/>
          </a:xfrm>
          <a:prstGeom prst="rect">
            <a:avLst/>
          </a:prstGeom>
          <a:noFill/>
        </p:spPr>
        <p:txBody>
          <a:bodyPr wrap="square">
            <a:spAutoFit/>
          </a:bodyPr>
          <a:lstStyle/>
          <a:p>
            <a:pPr algn="ctr"/>
            <a:r>
              <a:rPr lang="en-US" sz="1800" dirty="0"/>
              <a:t>Intersection type (four-leg or T- or Y-intersection).</a:t>
            </a:r>
          </a:p>
        </p:txBody>
      </p:sp>
      <p:sp>
        <p:nvSpPr>
          <p:cNvPr id="10" name="TextBox 9">
            <a:extLst>
              <a:ext uri="{FF2B5EF4-FFF2-40B4-BE49-F238E27FC236}">
                <a16:creationId xmlns:a16="http://schemas.microsoft.com/office/drawing/2014/main" id="{08B5F5DA-7801-48A6-B6EB-C4CFECD78795}"/>
              </a:ext>
            </a:extLst>
          </p:cNvPr>
          <p:cNvSpPr txBox="1"/>
          <p:nvPr/>
        </p:nvSpPr>
        <p:spPr>
          <a:xfrm>
            <a:off x="3173256" y="5186681"/>
            <a:ext cx="3408527" cy="646331"/>
          </a:xfrm>
          <a:prstGeom prst="rect">
            <a:avLst/>
          </a:prstGeom>
          <a:noFill/>
        </p:spPr>
        <p:txBody>
          <a:bodyPr wrap="square">
            <a:spAutoFit/>
          </a:bodyPr>
          <a:lstStyle/>
          <a:p>
            <a:pPr algn="ctr"/>
            <a:r>
              <a:rPr lang="en-US" sz="1800" dirty="0"/>
              <a:t>Type of traffic control </a:t>
            </a:r>
            <a:br>
              <a:rPr lang="en-US" sz="1800" dirty="0"/>
            </a:br>
            <a:r>
              <a:rPr lang="en-US" sz="1800" dirty="0"/>
              <a:t>(stop-controlled or signalized).</a:t>
            </a:r>
          </a:p>
        </p:txBody>
      </p:sp>
      <p:sp>
        <p:nvSpPr>
          <p:cNvPr id="11" name="TextBox 10">
            <a:extLst>
              <a:ext uri="{FF2B5EF4-FFF2-40B4-BE49-F238E27FC236}">
                <a16:creationId xmlns:a16="http://schemas.microsoft.com/office/drawing/2014/main" id="{E539DBB3-CB0A-4A5F-A62C-A3762B75072B}"/>
              </a:ext>
            </a:extLst>
          </p:cNvPr>
          <p:cNvSpPr txBox="1"/>
          <p:nvPr/>
        </p:nvSpPr>
        <p:spPr>
          <a:xfrm>
            <a:off x="6634652" y="5186681"/>
            <a:ext cx="2093264" cy="646331"/>
          </a:xfrm>
          <a:prstGeom prst="rect">
            <a:avLst/>
          </a:prstGeom>
          <a:noFill/>
        </p:spPr>
        <p:txBody>
          <a:bodyPr wrap="square">
            <a:spAutoFit/>
          </a:bodyPr>
          <a:lstStyle/>
          <a:p>
            <a:pPr algn="ctr"/>
            <a:r>
              <a:rPr lang="en-US" sz="1800" dirty="0"/>
              <a:t>Lighting (day versus night).</a:t>
            </a:r>
          </a:p>
        </p:txBody>
      </p:sp>
      <p:sp>
        <p:nvSpPr>
          <p:cNvPr id="12" name="TextBox 11">
            <a:extLst>
              <a:ext uri="{FF2B5EF4-FFF2-40B4-BE49-F238E27FC236}">
                <a16:creationId xmlns:a16="http://schemas.microsoft.com/office/drawing/2014/main" id="{3B4C0EE9-DEB7-4800-B4AC-A5A6A41F33CF}"/>
              </a:ext>
            </a:extLst>
          </p:cNvPr>
          <p:cNvSpPr txBox="1"/>
          <p:nvPr/>
        </p:nvSpPr>
        <p:spPr>
          <a:xfrm>
            <a:off x="8658936" y="5186681"/>
            <a:ext cx="3408527" cy="646331"/>
          </a:xfrm>
          <a:prstGeom prst="rect">
            <a:avLst/>
          </a:prstGeom>
          <a:noFill/>
        </p:spPr>
        <p:txBody>
          <a:bodyPr wrap="square">
            <a:spAutoFit/>
          </a:bodyPr>
          <a:lstStyle/>
          <a:p>
            <a:pPr algn="ctr"/>
            <a:r>
              <a:rPr lang="en-US" sz="1800" dirty="0"/>
              <a:t>Road alignment (horizontal curve versus straight/tangent).</a:t>
            </a:r>
          </a:p>
        </p:txBody>
      </p:sp>
      <p:pic>
        <p:nvPicPr>
          <p:cNvPr id="14" name="Graphic 13" descr="Icon of a star.">
            <a:extLst>
              <a:ext uri="{FF2B5EF4-FFF2-40B4-BE49-F238E27FC236}">
                <a16:creationId xmlns:a16="http://schemas.microsoft.com/office/drawing/2014/main" id="{5CBE136A-17DB-4B1D-B497-2346FDBA0D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14208" y="2363456"/>
            <a:ext cx="895350" cy="914400"/>
          </a:xfrm>
          <a:prstGeom prst="rect">
            <a:avLst/>
          </a:prstGeom>
        </p:spPr>
      </p:pic>
      <p:pic>
        <p:nvPicPr>
          <p:cNvPr id="16" name="Graphic 15" descr="Icon of two buildings and two trees.">
            <a:extLst>
              <a:ext uri="{FF2B5EF4-FFF2-40B4-BE49-F238E27FC236}">
                <a16:creationId xmlns:a16="http://schemas.microsoft.com/office/drawing/2014/main" id="{6073AFB6-5D93-4438-867D-A9DF2A392E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5235" y="2394824"/>
            <a:ext cx="1362075" cy="771525"/>
          </a:xfrm>
          <a:prstGeom prst="rect">
            <a:avLst/>
          </a:prstGeom>
        </p:spPr>
      </p:pic>
      <p:pic>
        <p:nvPicPr>
          <p:cNvPr id="18" name="Graphic 17" descr="Icon of a two-lane roadway with a dashed centerline.">
            <a:extLst>
              <a:ext uri="{FF2B5EF4-FFF2-40B4-BE49-F238E27FC236}">
                <a16:creationId xmlns:a16="http://schemas.microsoft.com/office/drawing/2014/main" id="{9776F8BF-8A4E-4463-8FF9-CB8D1146A1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08746" y="2394824"/>
            <a:ext cx="1397662" cy="578343"/>
          </a:xfrm>
          <a:prstGeom prst="rect">
            <a:avLst/>
          </a:prstGeom>
        </p:spPr>
      </p:pic>
      <p:pic>
        <p:nvPicPr>
          <p:cNvPr id="20" name="Graphic 19" descr="Icon of a four-leg intersection with markers at the intersection and at the end of the east leg.">
            <a:extLst>
              <a:ext uri="{FF2B5EF4-FFF2-40B4-BE49-F238E27FC236}">
                <a16:creationId xmlns:a16="http://schemas.microsoft.com/office/drawing/2014/main" id="{1E6A3CB0-0B8D-47A4-9BAF-9973F85097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299268" y="2291558"/>
            <a:ext cx="1619294" cy="874791"/>
          </a:xfrm>
          <a:prstGeom prst="rect">
            <a:avLst/>
          </a:prstGeom>
        </p:spPr>
      </p:pic>
      <p:pic>
        <p:nvPicPr>
          <p:cNvPr id="22" name="Graphic 21" descr="Icon of a four-leg intersection. ">
            <a:extLst>
              <a:ext uri="{FF2B5EF4-FFF2-40B4-BE49-F238E27FC236}">
                <a16:creationId xmlns:a16="http://schemas.microsoft.com/office/drawing/2014/main" id="{EA13CFE7-FBF2-42FD-8895-0A5C2A954D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3555" y="3993955"/>
            <a:ext cx="1154014" cy="1128081"/>
          </a:xfrm>
          <a:prstGeom prst="rect">
            <a:avLst/>
          </a:prstGeom>
        </p:spPr>
      </p:pic>
      <p:pic>
        <p:nvPicPr>
          <p:cNvPr id="24" name="Graphic 23" descr="Icon of a stop sign with three evenly spaced circles running vertically through the center.">
            <a:extLst>
              <a:ext uri="{FF2B5EF4-FFF2-40B4-BE49-F238E27FC236}">
                <a16:creationId xmlns:a16="http://schemas.microsoft.com/office/drawing/2014/main" id="{2E48BDE0-631D-46AE-968F-40F821E35B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379518" y="4087615"/>
            <a:ext cx="984334" cy="984334"/>
          </a:xfrm>
          <a:prstGeom prst="rect">
            <a:avLst/>
          </a:prstGeom>
        </p:spPr>
      </p:pic>
      <p:pic>
        <p:nvPicPr>
          <p:cNvPr id="26" name="Graphic 25" descr="Icon of a sun with the shape of a moon and star inside.">
            <a:extLst>
              <a:ext uri="{FF2B5EF4-FFF2-40B4-BE49-F238E27FC236}">
                <a16:creationId xmlns:a16="http://schemas.microsoft.com/office/drawing/2014/main" id="{A2A6B05C-D886-4F47-9EEC-6FBE0105105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007577" y="4002632"/>
            <a:ext cx="1196448" cy="1128080"/>
          </a:xfrm>
          <a:prstGeom prst="rect">
            <a:avLst/>
          </a:prstGeom>
        </p:spPr>
      </p:pic>
      <p:pic>
        <p:nvPicPr>
          <p:cNvPr id="28" name="Graphic 27" descr="Icon of a two-lane roadway curved to the right.">
            <a:extLst>
              <a:ext uri="{FF2B5EF4-FFF2-40B4-BE49-F238E27FC236}">
                <a16:creationId xmlns:a16="http://schemas.microsoft.com/office/drawing/2014/main" id="{D9DB1079-6095-4AA1-A58E-4E84F5445F2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507236" y="4315870"/>
            <a:ext cx="1453248" cy="788906"/>
          </a:xfrm>
          <a:prstGeom prst="rect">
            <a:avLst/>
          </a:prstGeom>
        </p:spPr>
      </p:pic>
      <p:sp>
        <p:nvSpPr>
          <p:cNvPr id="13" name="Slide Number Placeholder 12">
            <a:extLst>
              <a:ext uri="{FF2B5EF4-FFF2-40B4-BE49-F238E27FC236}">
                <a16:creationId xmlns:a16="http://schemas.microsoft.com/office/drawing/2014/main" id="{3C9980E2-9B21-4C05-99AB-B682458294CC}"/>
              </a:ext>
            </a:extLst>
          </p:cNvPr>
          <p:cNvSpPr>
            <a:spLocks noGrp="1"/>
          </p:cNvSpPr>
          <p:nvPr>
            <p:ph type="sldNum" sz="quarter" idx="4"/>
          </p:nvPr>
        </p:nvSpPr>
        <p:spPr/>
        <p:txBody>
          <a:bodyPr/>
          <a:lstStyle/>
          <a:p>
            <a:fld id="{29691912-3321-4F2D-A980-9CA5FE309265}" type="slidenum">
              <a:rPr lang="en-US" smtClean="0"/>
              <a:t>18</a:t>
            </a:fld>
            <a:endParaRPr lang="en-US"/>
          </a:p>
        </p:txBody>
      </p:sp>
      <p:sp>
        <p:nvSpPr>
          <p:cNvPr id="23" name="TextBox 10">
            <a:extLst>
              <a:ext uri="{FF2B5EF4-FFF2-40B4-BE49-F238E27FC236}">
                <a16:creationId xmlns:a16="http://schemas.microsoft.com/office/drawing/2014/main" id="{C66FF078-43FB-4EE8-8BEE-8A78F4C0FE56}"/>
              </a:ext>
            </a:extLst>
          </p:cNvPr>
          <p:cNvSpPr txBox="1"/>
          <p:nvPr/>
        </p:nvSpPr>
        <p:spPr>
          <a:xfrm>
            <a:off x="9907554" y="5879435"/>
            <a:ext cx="1366902" cy="230832"/>
          </a:xfrm>
          <a:prstGeom prst="rect">
            <a:avLst/>
          </a:prstGeom>
          <a:noFill/>
        </p:spPr>
        <p:txBody>
          <a:bodyPr wrap="square" rtlCol="0">
            <a:spAutoFit/>
          </a:bodyPr>
          <a:lstStyle/>
          <a:p>
            <a:pPr>
              <a:spcBef>
                <a:spcPts val="0"/>
              </a:spcBef>
              <a:spcAft>
                <a:spcPts val="0"/>
              </a:spcAft>
            </a:pPr>
            <a:r>
              <a:rPr lang="en-US" sz="900" i="1" kern="1200" dirty="0">
                <a:effectLst/>
                <a:latin typeface="Arial" panose="020B0604020202020204" pitchFamily="34" charset="0"/>
                <a:ea typeface="MS PGothic" panose="020B0600070205080204" pitchFamily="34" charset="-128"/>
                <a:cs typeface="MS PGothic" panose="020B0600070205080204" pitchFamily="34" charset="-128"/>
              </a:rPr>
              <a:t>All art source: FHWA.</a:t>
            </a:r>
            <a:endParaRPr lang="en-US" sz="900" i="1" dirty="0"/>
          </a:p>
        </p:txBody>
      </p:sp>
      <p:pic>
        <p:nvPicPr>
          <p:cNvPr id="25" name="Picture 24" descr="Graphic icon of a triangle with text, Report, with an icon of a star.">
            <a:extLst>
              <a:ext uri="{FF2B5EF4-FFF2-40B4-BE49-F238E27FC236}">
                <a16:creationId xmlns:a16="http://schemas.microsoft.com/office/drawing/2014/main" id="{680EA940-5C8E-455A-ACC8-39F402CC5E6C}"/>
              </a:ext>
            </a:extLst>
          </p:cNvPr>
          <p:cNvPicPr>
            <a:picLocks noChangeAspect="1"/>
          </p:cNvPicPr>
          <p:nvPr/>
        </p:nvPicPr>
        <p:blipFill>
          <a:blip r:embed="rId19"/>
          <a:stretch>
            <a:fillRect/>
          </a:stretch>
        </p:blipFill>
        <p:spPr>
          <a:xfrm>
            <a:off x="10209831" y="0"/>
            <a:ext cx="1982169" cy="1321446"/>
          </a:xfrm>
          <a:prstGeom prst="rect">
            <a:avLst/>
          </a:prstGeom>
        </p:spPr>
      </p:pic>
    </p:spTree>
    <p:extLst>
      <p:ext uri="{BB962C8B-B14F-4D97-AF65-F5344CB8AC3E}">
        <p14:creationId xmlns:p14="http://schemas.microsoft.com/office/powerpoint/2010/main" val="2480395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a:t>
            </a:r>
            <a:r>
              <a:rPr lang="en-US" dirty="0" err="1"/>
              <a:t>FCFT</a:t>
            </a:r>
            <a:r>
              <a:rPr lang="en-US" dirty="0"/>
              <a:t> Report: Identifying </a:t>
            </a:r>
            <a:r>
              <a:rPr lang="en-US" dirty="0" err="1"/>
              <a:t>FCFTs</a:t>
            </a:r>
            <a:endParaRPr lang="en-US" dirty="0"/>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686320" cy="4269167"/>
          </a:xfrm>
        </p:spPr>
        <p:txBody>
          <a:bodyPr>
            <a:normAutofit fontScale="92500" lnSpcReduction="10000"/>
          </a:bodyPr>
          <a:lstStyle/>
          <a:p>
            <a:r>
              <a:rPr lang="en-US" sz="3000" dirty="0"/>
              <a:t>Rank potential </a:t>
            </a:r>
            <a:r>
              <a:rPr lang="en-US" sz="3000" dirty="0" err="1"/>
              <a:t>FCFTs</a:t>
            </a:r>
            <a:r>
              <a:rPr lang="en-US" sz="3000" dirty="0"/>
              <a:t> by:</a:t>
            </a:r>
          </a:p>
          <a:p>
            <a:pPr lvl="1"/>
            <a:r>
              <a:rPr lang="en-US" dirty="0"/>
              <a:t>Number of fatal crashes (K).</a:t>
            </a:r>
          </a:p>
          <a:p>
            <a:pPr lvl="1"/>
            <a:r>
              <a:rPr lang="en-US" dirty="0"/>
              <a:t>Fatal plus serious injury crashes (KA) </a:t>
            </a:r>
            <a:br>
              <a:rPr lang="en-US" dirty="0"/>
            </a:br>
            <a:r>
              <a:rPr lang="en-US" dirty="0"/>
              <a:t>for the HSIS States.</a:t>
            </a:r>
          </a:p>
          <a:p>
            <a:pPr marL="282575" lvl="1" indent="-282575">
              <a:spcBef>
                <a:spcPts val="1000"/>
              </a:spcBef>
              <a:buFont typeface="Arial" panose="020B0604020202020204" pitchFamily="34" charset="0"/>
              <a:buChar char="►"/>
            </a:pPr>
            <a:r>
              <a:rPr lang="en-US" sz="3000" dirty="0"/>
              <a:t>Develop separate ranked lists to assess ranking consistency based on:</a:t>
            </a:r>
          </a:p>
          <a:p>
            <a:pPr lvl="1"/>
            <a:r>
              <a:rPr lang="en-US" dirty="0"/>
              <a:t>FARS data.</a:t>
            </a:r>
          </a:p>
          <a:p>
            <a:pPr lvl="1"/>
            <a:r>
              <a:rPr lang="en-US" dirty="0"/>
              <a:t>Data for each of the HSIS States.</a:t>
            </a:r>
          </a:p>
          <a:p>
            <a:r>
              <a:rPr lang="en-US" sz="3000" dirty="0"/>
              <a:t>Compare with the results of the process from FHWA’s </a:t>
            </a:r>
            <a:r>
              <a:rPr lang="en-US" sz="3000" i="1" dirty="0"/>
              <a:t>Systemic </a:t>
            </a:r>
            <a:br>
              <a:rPr lang="en-US" sz="3000" i="1" dirty="0"/>
            </a:br>
            <a:r>
              <a:rPr lang="en-US" sz="3000" i="1" dirty="0"/>
              <a:t>Safety Project Selection Tool</a:t>
            </a:r>
            <a:r>
              <a:rPr lang="en-US" sz="3000" dirty="0"/>
              <a:t>.</a:t>
            </a:r>
            <a:r>
              <a:rPr lang="en-US" sz="3000" baseline="30000" dirty="0"/>
              <a:t>(4)</a:t>
            </a:r>
          </a:p>
        </p:txBody>
      </p:sp>
      <p:pic>
        <p:nvPicPr>
          <p:cNvPr id="7" name="Graphic 6" descr="Graphic icon of a bar chart with three rounded bars with shaded rounded bars inside. ">
            <a:extLst>
              <a:ext uri="{FF2B5EF4-FFF2-40B4-BE49-F238E27FC236}">
                <a16:creationId xmlns:a16="http://schemas.microsoft.com/office/drawing/2014/main" id="{03D15295-E7E4-481C-A468-59696282A4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2842" y="1733230"/>
            <a:ext cx="3780266" cy="3383571"/>
          </a:xfrm>
          <a:prstGeom prst="rect">
            <a:avLst/>
          </a:prstGeom>
        </p:spPr>
      </p:pic>
      <p:sp>
        <p:nvSpPr>
          <p:cNvPr id="8" name="Star: 5 Points 7" descr="Icon of a star.">
            <a:extLst>
              <a:ext uri="{FF2B5EF4-FFF2-40B4-BE49-F238E27FC236}">
                <a16:creationId xmlns:a16="http://schemas.microsoft.com/office/drawing/2014/main" id="{91104F44-54C1-4F3B-9C66-49EA1003DDDA}"/>
              </a:ext>
            </a:extLst>
          </p:cNvPr>
          <p:cNvSpPr/>
          <p:nvPr/>
        </p:nvSpPr>
        <p:spPr>
          <a:xfrm>
            <a:off x="7784472" y="5295685"/>
            <a:ext cx="468495" cy="468495"/>
          </a:xfrm>
          <a:prstGeom prst="star5">
            <a:avLst/>
          </a:prstGeom>
          <a:solidFill>
            <a:schemeClr val="tx2">
              <a:lumMod val="40000"/>
              <a:lumOff val="60000"/>
            </a:schemeClr>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tar: 5 Points 17" descr="Icon of a star.">
            <a:extLst>
              <a:ext uri="{FF2B5EF4-FFF2-40B4-BE49-F238E27FC236}">
                <a16:creationId xmlns:a16="http://schemas.microsoft.com/office/drawing/2014/main" id="{243861EB-BC6F-44DB-AEBC-71D582FA6900}"/>
              </a:ext>
            </a:extLst>
          </p:cNvPr>
          <p:cNvSpPr/>
          <p:nvPr/>
        </p:nvSpPr>
        <p:spPr>
          <a:xfrm>
            <a:off x="8751941" y="5295685"/>
            <a:ext cx="468495" cy="468495"/>
          </a:xfrm>
          <a:prstGeom prst="star5">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descr="Icon of a star.">
            <a:extLst>
              <a:ext uri="{FF2B5EF4-FFF2-40B4-BE49-F238E27FC236}">
                <a16:creationId xmlns:a16="http://schemas.microsoft.com/office/drawing/2014/main" id="{D0A0E440-E304-4FE2-ACB0-1B7CCEA68EA4}"/>
              </a:ext>
            </a:extLst>
          </p:cNvPr>
          <p:cNvSpPr/>
          <p:nvPr/>
        </p:nvSpPr>
        <p:spPr>
          <a:xfrm>
            <a:off x="9719410" y="5295685"/>
            <a:ext cx="468495" cy="468495"/>
          </a:xfrm>
          <a:prstGeom prst="star5">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descr="Icon of a star.">
            <a:extLst>
              <a:ext uri="{FF2B5EF4-FFF2-40B4-BE49-F238E27FC236}">
                <a16:creationId xmlns:a16="http://schemas.microsoft.com/office/drawing/2014/main" id="{C1E77F9F-2D9E-4F06-9FAA-B686707D79B2}"/>
              </a:ext>
            </a:extLst>
          </p:cNvPr>
          <p:cNvSpPr/>
          <p:nvPr/>
        </p:nvSpPr>
        <p:spPr>
          <a:xfrm>
            <a:off x="10740970" y="5295685"/>
            <a:ext cx="468495" cy="468495"/>
          </a:xfrm>
          <a:prstGeom prst="star5">
            <a:avLst/>
          </a:prstGeom>
          <a:solidFill>
            <a:schemeClr val="tx2"/>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FC44D4C3-2BA3-4B1F-A385-8806E8BD8A84}"/>
              </a:ext>
            </a:extLst>
          </p:cNvPr>
          <p:cNvSpPr>
            <a:spLocks noGrp="1"/>
          </p:cNvSpPr>
          <p:nvPr>
            <p:ph type="sldNum" sz="quarter" idx="4"/>
          </p:nvPr>
        </p:nvSpPr>
        <p:spPr/>
        <p:txBody>
          <a:bodyPr/>
          <a:lstStyle/>
          <a:p>
            <a:fld id="{29691912-3321-4F2D-A980-9CA5FE309265}" type="slidenum">
              <a:rPr lang="en-US" smtClean="0"/>
              <a:t>19</a:t>
            </a:fld>
            <a:endParaRPr lang="en-US"/>
          </a:p>
        </p:txBody>
      </p:sp>
      <p:sp>
        <p:nvSpPr>
          <p:cNvPr id="12" name="TextBox 10">
            <a:extLst>
              <a:ext uri="{FF2B5EF4-FFF2-40B4-BE49-F238E27FC236}">
                <a16:creationId xmlns:a16="http://schemas.microsoft.com/office/drawing/2014/main" id="{C66FF078-43FB-4EE8-8BEE-8A78F4C0FE56}"/>
              </a:ext>
            </a:extLst>
          </p:cNvPr>
          <p:cNvSpPr txBox="1"/>
          <p:nvPr/>
        </p:nvSpPr>
        <p:spPr>
          <a:xfrm>
            <a:off x="10896917" y="5836734"/>
            <a:ext cx="1019898"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3" name="Picture 12" descr="Graphic icon of a triangle with text, Report, with an icon of a star.">
            <a:extLst>
              <a:ext uri="{FF2B5EF4-FFF2-40B4-BE49-F238E27FC236}">
                <a16:creationId xmlns:a16="http://schemas.microsoft.com/office/drawing/2014/main" id="{887C15CD-4CBA-4834-9F23-E6B9C0E47F30}"/>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44081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E40BB-1A39-42A4-9D27-58CEAC3E59F8}"/>
              </a:ext>
            </a:extLst>
          </p:cNvPr>
          <p:cNvSpPr>
            <a:spLocks noGrp="1"/>
          </p:cNvSpPr>
          <p:nvPr>
            <p:ph type="title"/>
          </p:nvPr>
        </p:nvSpPr>
        <p:spPr>
          <a:xfrm>
            <a:off x="838200" y="341450"/>
            <a:ext cx="10515600" cy="1020764"/>
          </a:xfrm>
        </p:spPr>
        <p:txBody>
          <a:bodyPr>
            <a:normAutofit/>
          </a:bodyPr>
          <a:lstStyle/>
          <a:p>
            <a:r>
              <a:rPr lang="en-US" dirty="0"/>
              <a:t>Disclaimer</a:t>
            </a:r>
          </a:p>
        </p:txBody>
      </p:sp>
      <p:sp>
        <p:nvSpPr>
          <p:cNvPr id="6" name="Content Placeholder 5">
            <a:extLst>
              <a:ext uri="{FF2B5EF4-FFF2-40B4-BE49-F238E27FC236}">
                <a16:creationId xmlns:a16="http://schemas.microsoft.com/office/drawing/2014/main" id="{C6566B6D-D4A1-4E53-BC84-8FF8BB15AB7B}"/>
              </a:ext>
            </a:extLst>
          </p:cNvPr>
          <p:cNvSpPr>
            <a:spLocks noGrp="1"/>
          </p:cNvSpPr>
          <p:nvPr>
            <p:ph idx="1"/>
          </p:nvPr>
        </p:nvSpPr>
        <p:spPr>
          <a:xfrm>
            <a:off x="838200" y="1497150"/>
            <a:ext cx="10515600" cy="3829451"/>
          </a:xfrm>
          <a:ln w="19050">
            <a:solidFill>
              <a:schemeClr val="accent5"/>
            </a:solidFill>
          </a:ln>
        </p:spPr>
        <p:txBody>
          <a:bodyPr lIns="182880" tIns="182880" rIns="182880" bIns="182880">
            <a:normAutofit fontScale="77500" lnSpcReduction="20000"/>
          </a:bodyPr>
          <a:lstStyle/>
          <a:p>
            <a:pPr marL="0" indent="0">
              <a:lnSpc>
                <a:spcPct val="110000"/>
              </a:lnSpc>
              <a:buNone/>
            </a:pPr>
            <a:r>
              <a:rPr lang="en-US" dirty="0"/>
              <a:t>This presentation was created and is being presented by contractors. The views and opinions expressed in this presentation are the presenters’ and do not necessarily reflect those of the Federal Highway Administration (FHWA) or the U.S. Department of Transportation (USDOT). The contents do not necessarily reflect the official policy of the USDOT.</a:t>
            </a:r>
          </a:p>
          <a:p>
            <a:pPr marL="0" indent="0">
              <a:lnSpc>
                <a:spcPct val="110000"/>
              </a:lnSpc>
              <a:buNone/>
            </a:pPr>
            <a:r>
              <a:rPr lang="en-US" dirty="0"/>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a:p>
            <a:pPr marL="457200" lvl="1" indent="0">
              <a:lnSpc>
                <a:spcPct val="110000"/>
              </a:lnSpc>
              <a:buNone/>
            </a:pPr>
            <a:endParaRPr lang="en-US" dirty="0"/>
          </a:p>
        </p:txBody>
      </p:sp>
      <p:sp>
        <p:nvSpPr>
          <p:cNvPr id="7" name="Slide Number Placeholder 6">
            <a:extLst>
              <a:ext uri="{FF2B5EF4-FFF2-40B4-BE49-F238E27FC236}">
                <a16:creationId xmlns:a16="http://schemas.microsoft.com/office/drawing/2014/main" id="{80811139-B841-4FCF-BD00-17A494B0864C}"/>
              </a:ext>
            </a:extLst>
          </p:cNvPr>
          <p:cNvSpPr>
            <a:spLocks noGrp="1"/>
          </p:cNvSpPr>
          <p:nvPr>
            <p:ph type="sldNum" sz="quarter" idx="4"/>
          </p:nvPr>
        </p:nvSpPr>
        <p:spPr>
          <a:xfrm>
            <a:off x="11122554" y="6056315"/>
            <a:ext cx="771525" cy="365125"/>
          </a:xfrm>
        </p:spPr>
        <p:txBody>
          <a:bodyPr/>
          <a:lstStyle/>
          <a:p>
            <a:fld id="{29691912-3321-4F2D-A980-9CA5FE309265}" type="slidenum">
              <a:rPr lang="en-US" smtClean="0"/>
              <a:t>2</a:t>
            </a:fld>
            <a:endParaRPr lang="en-US" dirty="0"/>
          </a:p>
        </p:txBody>
      </p:sp>
    </p:spTree>
    <p:extLst>
      <p:ext uri="{BB962C8B-B14F-4D97-AF65-F5344CB8AC3E}">
        <p14:creationId xmlns:p14="http://schemas.microsoft.com/office/powerpoint/2010/main" val="1629766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86839" y="1183281"/>
            <a:ext cx="9804337" cy="473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latin typeface="Arial" panose="020B0604020202020204" pitchFamily="34" charset="0"/>
                <a:cs typeface="Arial" panose="020B0604020202020204" pitchFamily="34" charset="0"/>
              </a:rPr>
              <a:t> </a:t>
            </a:r>
            <a:r>
              <a:rPr lang="en-US" sz="1800" b="1" dirty="0">
                <a:solidFill>
                  <a:srgbClr val="871A0F"/>
                </a:solidFill>
                <a:latin typeface="Arial" panose="020B0604020202020204" pitchFamily="34" charset="0"/>
                <a:cs typeface="Arial" panose="020B0604020202020204" pitchFamily="34" charset="0"/>
              </a:rPr>
              <a:t>Example Crash Count Ranking: Potential Non-Intersection </a:t>
            </a:r>
            <a:r>
              <a:rPr lang="en-US" sz="1800" b="1" dirty="0" err="1">
                <a:solidFill>
                  <a:srgbClr val="871A0F"/>
                </a:solidFill>
                <a:latin typeface="Arial" panose="020B0604020202020204" pitchFamily="34" charset="0"/>
                <a:cs typeface="Arial" panose="020B0604020202020204" pitchFamily="34" charset="0"/>
              </a:rPr>
              <a:t>FCFTs</a:t>
            </a:r>
            <a:r>
              <a:rPr lang="en-US" sz="1800" b="1" dirty="0">
                <a:solidFill>
                  <a:srgbClr val="871A0F"/>
                </a:solidFill>
                <a:latin typeface="Arial" panose="020B0604020202020204" pitchFamily="34" charset="0"/>
                <a:cs typeface="Arial" panose="020B0604020202020204" pitchFamily="34" charset="0"/>
              </a:rPr>
              <a:t> From FARS</a:t>
            </a:r>
            <a:r>
              <a:rPr lang="en-US" sz="1800" b="1" baseline="30000" dirty="0">
                <a:solidFill>
                  <a:srgbClr val="871A0F"/>
                </a:solidFill>
                <a:latin typeface="Arial" panose="020B0604020202020204" pitchFamily="34" charset="0"/>
                <a:cs typeface="Arial" panose="020B0604020202020204" pitchFamily="34" charset="0"/>
              </a:rPr>
              <a:t>(1)</a:t>
            </a:r>
          </a:p>
        </p:txBody>
      </p:sp>
      <p:sp>
        <p:nvSpPr>
          <p:cNvPr id="6" name="Rectangle 5">
            <a:extLst>
              <a:ext uri="{FF2B5EF4-FFF2-40B4-BE49-F238E27FC236}">
                <a16:creationId xmlns:a16="http://schemas.microsoft.com/office/drawing/2014/main" id="{E190CFE6-A33F-490A-B574-BC0AD82A1DE3}"/>
              </a:ext>
            </a:extLst>
          </p:cNvPr>
          <p:cNvSpPr/>
          <p:nvPr/>
        </p:nvSpPr>
        <p:spPr>
          <a:xfrm>
            <a:off x="11465494" y="-25400"/>
            <a:ext cx="741145" cy="61201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2FBE31E-3965-47B6-935C-EF06039789DD}"/>
              </a:ext>
            </a:extLst>
          </p:cNvPr>
          <p:cNvGrpSpPr/>
          <p:nvPr/>
        </p:nvGrpSpPr>
        <p:grpSpPr>
          <a:xfrm>
            <a:off x="11044039" y="3508466"/>
            <a:ext cx="288757" cy="466648"/>
            <a:chOff x="10847672" y="394636"/>
            <a:chExt cx="288757" cy="466648"/>
          </a:xfrm>
          <a:solidFill>
            <a:schemeClr val="accent3"/>
          </a:solidFill>
        </p:grpSpPr>
        <p:sp>
          <p:nvSpPr>
            <p:cNvPr id="7" name="Isosceles Triangle 6">
              <a:extLst>
                <a:ext uri="{FF2B5EF4-FFF2-40B4-BE49-F238E27FC236}">
                  <a16:creationId xmlns:a16="http://schemas.microsoft.com/office/drawing/2014/main" id="{37EE7A6B-1857-489B-9DB5-28602A8B51AA}"/>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063946F-8EF8-4A1C-AAB5-F361BD2A2B6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A77C578C-5155-4D75-9D21-4D5AF47FD7FF}"/>
              </a:ext>
            </a:extLst>
          </p:cNvPr>
          <p:cNvGrpSpPr/>
          <p:nvPr/>
        </p:nvGrpSpPr>
        <p:grpSpPr>
          <a:xfrm>
            <a:off x="10987927" y="166537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622583" y="1098217"/>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8" name="Table 17">
            <a:extLst>
              <a:ext uri="{FF2B5EF4-FFF2-40B4-BE49-F238E27FC236}">
                <a16:creationId xmlns:a16="http://schemas.microsoft.com/office/drawing/2014/main" id="{B396808B-5D09-447F-993F-80546F4EB275}"/>
              </a:ext>
            </a:extLst>
          </p:cNvPr>
          <p:cNvGraphicFramePr>
            <a:graphicFrameLocks noGrp="1"/>
          </p:cNvGraphicFramePr>
          <p:nvPr>
            <p:extLst>
              <p:ext uri="{D42A27DB-BD31-4B8C-83A1-F6EECF244321}">
                <p14:modId xmlns:p14="http://schemas.microsoft.com/office/powerpoint/2010/main" val="268354350"/>
              </p:ext>
            </p:extLst>
          </p:nvPr>
        </p:nvGraphicFramePr>
        <p:xfrm>
          <a:off x="515624" y="1669077"/>
          <a:ext cx="10242005" cy="4235631"/>
        </p:xfrm>
        <a:graphic>
          <a:graphicData uri="http://schemas.openxmlformats.org/drawingml/2006/table">
            <a:tbl>
              <a:tblPr firstRow="1" firstCol="1" bandRow="1">
                <a:tableStyleId>{5C22544A-7EE6-4342-B048-85BDC9FD1C3A}</a:tableStyleId>
              </a:tblPr>
              <a:tblGrid>
                <a:gridCol w="817548">
                  <a:extLst>
                    <a:ext uri="{9D8B030D-6E8A-4147-A177-3AD203B41FA5}">
                      <a16:colId xmlns:a16="http://schemas.microsoft.com/office/drawing/2014/main" val="2223211603"/>
                    </a:ext>
                  </a:extLst>
                </a:gridCol>
                <a:gridCol w="1620166">
                  <a:extLst>
                    <a:ext uri="{9D8B030D-6E8A-4147-A177-3AD203B41FA5}">
                      <a16:colId xmlns:a16="http://schemas.microsoft.com/office/drawing/2014/main" val="1280635136"/>
                    </a:ext>
                  </a:extLst>
                </a:gridCol>
                <a:gridCol w="970268">
                  <a:extLst>
                    <a:ext uri="{9D8B030D-6E8A-4147-A177-3AD203B41FA5}">
                      <a16:colId xmlns:a16="http://schemas.microsoft.com/office/drawing/2014/main" val="127671665"/>
                    </a:ext>
                  </a:extLst>
                </a:gridCol>
                <a:gridCol w="2260304">
                  <a:extLst>
                    <a:ext uri="{9D8B030D-6E8A-4147-A177-3AD203B41FA5}">
                      <a16:colId xmlns:a16="http://schemas.microsoft.com/office/drawing/2014/main" val="4198170043"/>
                    </a:ext>
                  </a:extLst>
                </a:gridCol>
                <a:gridCol w="1594325">
                  <a:extLst>
                    <a:ext uri="{9D8B030D-6E8A-4147-A177-3AD203B41FA5}">
                      <a16:colId xmlns:a16="http://schemas.microsoft.com/office/drawing/2014/main" val="1969067107"/>
                    </a:ext>
                  </a:extLst>
                </a:gridCol>
                <a:gridCol w="1574395">
                  <a:extLst>
                    <a:ext uri="{9D8B030D-6E8A-4147-A177-3AD203B41FA5}">
                      <a16:colId xmlns:a16="http://schemas.microsoft.com/office/drawing/2014/main" val="659348328"/>
                    </a:ext>
                  </a:extLst>
                </a:gridCol>
                <a:gridCol w="1404999">
                  <a:extLst>
                    <a:ext uri="{9D8B030D-6E8A-4147-A177-3AD203B41FA5}">
                      <a16:colId xmlns:a16="http://schemas.microsoft.com/office/drawing/2014/main" val="3492204381"/>
                    </a:ext>
                  </a:extLst>
                </a:gridCol>
              </a:tblGrid>
              <a:tr h="600541">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No.</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Crash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Area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Roadway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Light Conditions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 Alignment</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K Crashes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74903949"/>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Fixed object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Curve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5,197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1667435"/>
                  </a:ext>
                </a:extLst>
              </a:tr>
              <a:tr h="363509">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Curve</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4</a:t>
                      </a:r>
                      <a:r>
                        <a:rPr lang="en-US" sz="1800" b="0" dirty="0">
                          <a:solidFill>
                            <a:schemeClr val="tx1"/>
                          </a:solidFill>
                          <a:effectLst/>
                          <a:latin typeface="Arial" panose="020B0604020202020204" pitchFamily="34" charset="0"/>
                          <a:cs typeface="Arial" panose="020B0604020202020204" pitchFamily="34" charset="0"/>
                        </a:rPr>
                        <a:t>,</a:t>
                      </a:r>
                      <a:r>
                        <a:rPr lang="en-US" sz="1800" b="0" kern="1200" dirty="0">
                          <a:solidFill>
                            <a:schemeClr val="tx1"/>
                          </a:solidFill>
                          <a:effectLst/>
                          <a:latin typeface="Arial" panose="020B0604020202020204" pitchFamily="34" charset="0"/>
                          <a:ea typeface="+mn-ea"/>
                          <a:cs typeface="Arial" panose="020B0604020202020204" pitchFamily="34" charset="0"/>
                        </a:rPr>
                        <a:t>095</a:t>
                      </a: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1727949"/>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3</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Fixed object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4,094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641658"/>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Fixed object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3,825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655827"/>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Head-on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2,789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977749"/>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2,174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1211587"/>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2,118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021042"/>
                  </a:ext>
                </a:extLst>
              </a:tr>
              <a:tr h="363509">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8</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2,051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5642866"/>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Pedestrian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Straight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1,918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2867637"/>
                  </a:ext>
                </a:extLst>
              </a:tr>
              <a:tr h="36350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Straight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1,815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32587"/>
                  </a:ext>
                </a:extLst>
              </a:tr>
            </a:tbl>
          </a:graphicData>
        </a:graphic>
      </p:graphicFrame>
      <p:sp>
        <p:nvSpPr>
          <p:cNvPr id="4" name="Slide Number Placeholder 3">
            <a:extLst>
              <a:ext uri="{FF2B5EF4-FFF2-40B4-BE49-F238E27FC236}">
                <a16:creationId xmlns:a16="http://schemas.microsoft.com/office/drawing/2014/main" id="{A9249F32-53DE-4CB9-838C-CE6F8CF9D272}"/>
              </a:ext>
            </a:extLst>
          </p:cNvPr>
          <p:cNvSpPr>
            <a:spLocks noGrp="1"/>
          </p:cNvSpPr>
          <p:nvPr>
            <p:ph type="sldNum" sz="quarter" idx="4"/>
          </p:nvPr>
        </p:nvSpPr>
        <p:spPr/>
        <p:txBody>
          <a:bodyPr/>
          <a:lstStyle/>
          <a:p>
            <a:fld id="{29691912-3321-4F2D-A980-9CA5FE309265}" type="slidenum">
              <a:rPr lang="en-US" smtClean="0"/>
              <a:t>20</a:t>
            </a:fld>
            <a:endParaRPr lang="en-US"/>
          </a:p>
        </p:txBody>
      </p:sp>
      <p:sp>
        <p:nvSpPr>
          <p:cNvPr id="24" name="Title 1">
            <a:extLst>
              <a:ext uri="{FF2B5EF4-FFF2-40B4-BE49-F238E27FC236}">
                <a16:creationId xmlns:a16="http://schemas.microsoft.com/office/drawing/2014/main" id="{F0964FD6-3F9A-4761-9C53-583AFFEDD557}"/>
              </a:ext>
            </a:extLst>
          </p:cNvPr>
          <p:cNvSpPr>
            <a:spLocks noGrp="1"/>
          </p:cNvSpPr>
          <p:nvPr>
            <p:ph type="title"/>
          </p:nvPr>
        </p:nvSpPr>
        <p:spPr>
          <a:xfrm>
            <a:off x="442640" y="207924"/>
            <a:ext cx="10515600" cy="1020764"/>
          </a:xfrm>
        </p:spPr>
        <p:txBody>
          <a:bodyPr>
            <a:normAutofit/>
          </a:bodyPr>
          <a:lstStyle/>
          <a:p>
            <a:r>
              <a:rPr lang="en-US" dirty="0"/>
              <a:t>FHWA FCFT Report: Identifying FCFTs</a:t>
            </a:r>
          </a:p>
        </p:txBody>
      </p:sp>
      <p:pic>
        <p:nvPicPr>
          <p:cNvPr id="19" name="Picture 18" descr="Graphic icon of a triangle with text, Report, with an icon of a star.">
            <a:extLst>
              <a:ext uri="{FF2B5EF4-FFF2-40B4-BE49-F238E27FC236}">
                <a16:creationId xmlns:a16="http://schemas.microsoft.com/office/drawing/2014/main" id="{37F3CD9D-1129-4F94-B0A6-5B51F104B03F}"/>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13644254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907028" y="466971"/>
            <a:ext cx="741145" cy="1828801"/>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42640" y="207924"/>
            <a:ext cx="10515600" cy="1020764"/>
          </a:xfrm>
        </p:spPr>
        <p:txBody>
          <a:bodyPr>
            <a:normAutofit/>
          </a:bodyPr>
          <a:lstStyle/>
          <a:p>
            <a:r>
              <a:rPr lang="en-US" dirty="0"/>
              <a:t>FHWA FCFT Report: Identifying FCFTs</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04059" y="1356524"/>
            <a:ext cx="9319184" cy="4596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4"/>
                </a:solidFill>
              </a:rPr>
              <a:t> </a:t>
            </a:r>
            <a:r>
              <a:rPr lang="en-US" sz="1800" b="1" dirty="0">
                <a:solidFill>
                  <a:schemeClr val="accent3"/>
                </a:solidFill>
                <a:latin typeface="Arial" panose="020B0604020202020204" pitchFamily="34" charset="0"/>
                <a:cs typeface="Arial" panose="020B0604020202020204" pitchFamily="34" charset="0"/>
              </a:rPr>
              <a:t>Example Crash Count Ranking: Potential Intersection </a:t>
            </a:r>
            <a:r>
              <a:rPr lang="en-US" sz="1800" b="1" dirty="0" err="1">
                <a:solidFill>
                  <a:srgbClr val="871A0F"/>
                </a:solidFill>
                <a:latin typeface="Arial" panose="020B0604020202020204" pitchFamily="34" charset="0"/>
                <a:cs typeface="Arial" panose="020B0604020202020204" pitchFamily="34" charset="0"/>
              </a:rPr>
              <a:t>FCFTs</a:t>
            </a:r>
            <a:r>
              <a:rPr lang="en-US" sz="1800" b="1" dirty="0">
                <a:solidFill>
                  <a:srgbClr val="871A0F"/>
                </a:solidFill>
                <a:latin typeface="Arial" panose="020B0604020202020204" pitchFamily="34" charset="0"/>
                <a:cs typeface="Arial" panose="020B0604020202020204" pitchFamily="34" charset="0"/>
              </a:rPr>
              <a:t> From FARS</a:t>
            </a:r>
            <a:r>
              <a:rPr lang="en-US" sz="1800" b="1" baseline="30000" dirty="0">
                <a:solidFill>
                  <a:srgbClr val="871A0F"/>
                </a:solidFill>
                <a:latin typeface="Arial" panose="020B0604020202020204" pitchFamily="34" charset="0"/>
                <a:cs typeface="Arial" panose="020B0604020202020204" pitchFamily="34" charset="0"/>
              </a:rPr>
              <a:t>(1)</a:t>
            </a:r>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graphicFrame>
        <p:nvGraphicFramePr>
          <p:cNvPr id="10" name="Table 9">
            <a:extLst>
              <a:ext uri="{FF2B5EF4-FFF2-40B4-BE49-F238E27FC236}">
                <a16:creationId xmlns:a16="http://schemas.microsoft.com/office/drawing/2014/main" id="{B32B47F4-A00C-49DD-9681-79C960845E8F}"/>
              </a:ext>
            </a:extLst>
          </p:cNvPr>
          <p:cNvGraphicFramePr>
            <a:graphicFrameLocks noGrp="1"/>
          </p:cNvGraphicFramePr>
          <p:nvPr>
            <p:extLst>
              <p:ext uri="{D42A27DB-BD31-4B8C-83A1-F6EECF244321}">
                <p14:modId xmlns:p14="http://schemas.microsoft.com/office/powerpoint/2010/main" val="3590682521"/>
              </p:ext>
            </p:extLst>
          </p:nvPr>
        </p:nvGraphicFramePr>
        <p:xfrm>
          <a:off x="488474" y="1820835"/>
          <a:ext cx="10803765" cy="4082240"/>
        </p:xfrm>
        <a:graphic>
          <a:graphicData uri="http://schemas.openxmlformats.org/drawingml/2006/table">
            <a:tbl>
              <a:tblPr firstRow="1" firstCol="1" bandRow="1">
                <a:tableStyleId>{5C22544A-7EE6-4342-B048-85BDC9FD1C3A}</a:tableStyleId>
              </a:tblPr>
              <a:tblGrid>
                <a:gridCol w="867804">
                  <a:extLst>
                    <a:ext uri="{9D8B030D-6E8A-4147-A177-3AD203B41FA5}">
                      <a16:colId xmlns:a16="http://schemas.microsoft.com/office/drawing/2014/main" val="2941140737"/>
                    </a:ext>
                  </a:extLst>
                </a:gridCol>
                <a:gridCol w="1296345">
                  <a:extLst>
                    <a:ext uri="{9D8B030D-6E8A-4147-A177-3AD203B41FA5}">
                      <a16:colId xmlns:a16="http://schemas.microsoft.com/office/drawing/2014/main" val="4115486329"/>
                    </a:ext>
                  </a:extLst>
                </a:gridCol>
                <a:gridCol w="1018557">
                  <a:extLst>
                    <a:ext uri="{9D8B030D-6E8A-4147-A177-3AD203B41FA5}">
                      <a16:colId xmlns:a16="http://schemas.microsoft.com/office/drawing/2014/main" val="3507683310"/>
                    </a:ext>
                  </a:extLst>
                </a:gridCol>
                <a:gridCol w="2175558">
                  <a:extLst>
                    <a:ext uri="{9D8B030D-6E8A-4147-A177-3AD203B41FA5}">
                      <a16:colId xmlns:a16="http://schemas.microsoft.com/office/drawing/2014/main" val="2764430320"/>
                    </a:ext>
                  </a:extLst>
                </a:gridCol>
                <a:gridCol w="988890">
                  <a:extLst>
                    <a:ext uri="{9D8B030D-6E8A-4147-A177-3AD203B41FA5}">
                      <a16:colId xmlns:a16="http://schemas.microsoft.com/office/drawing/2014/main" val="1044481903"/>
                    </a:ext>
                  </a:extLst>
                </a:gridCol>
                <a:gridCol w="1755670">
                  <a:extLst>
                    <a:ext uri="{9D8B030D-6E8A-4147-A177-3AD203B41FA5}">
                      <a16:colId xmlns:a16="http://schemas.microsoft.com/office/drawing/2014/main" val="3589228425"/>
                    </a:ext>
                  </a:extLst>
                </a:gridCol>
                <a:gridCol w="1383750">
                  <a:extLst>
                    <a:ext uri="{9D8B030D-6E8A-4147-A177-3AD203B41FA5}">
                      <a16:colId xmlns:a16="http://schemas.microsoft.com/office/drawing/2014/main" val="2681828116"/>
                    </a:ext>
                  </a:extLst>
                </a:gridCol>
                <a:gridCol w="1317191">
                  <a:extLst>
                    <a:ext uri="{9D8B030D-6E8A-4147-A177-3AD203B41FA5}">
                      <a16:colId xmlns:a16="http://schemas.microsoft.com/office/drawing/2014/main" val="1901357404"/>
                    </a:ext>
                  </a:extLst>
                </a:gridCol>
              </a:tblGrid>
              <a:tr h="625381">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No.</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Crash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Area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Roadway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Int. Type</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Traffic Control</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Light Conditions</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solidFill>
                            <a:schemeClr val="bg1"/>
                          </a:solidFill>
                          <a:effectLst/>
                          <a:latin typeface="Arial" panose="020B0604020202020204" pitchFamily="34" charset="0"/>
                          <a:cs typeface="Arial" panose="020B0604020202020204" pitchFamily="34" charset="0"/>
                        </a:rPr>
                        <a:t>K Crashes</a:t>
                      </a:r>
                      <a:endParaRPr lang="en-US" sz="18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4003779007"/>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2,424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96755652"/>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1,126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71593084"/>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977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0112843"/>
                  </a:ext>
                </a:extLst>
              </a:tr>
              <a:tr h="385889">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864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3606602"/>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750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3637025"/>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684</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23445918"/>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T-Int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592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68303222"/>
                  </a:ext>
                </a:extLst>
              </a:tr>
              <a:tr h="342342">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8</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Pedestrian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589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05207455"/>
                  </a:ext>
                </a:extLst>
              </a:tr>
              <a:tr h="332234">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4-leg</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Signalized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555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14107996"/>
                  </a:ext>
                </a:extLst>
              </a:tr>
              <a:tr h="342342">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2-lane road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T-Int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Stop </a:t>
                      </a:r>
                      <a:r>
                        <a:rPr lang="en-US" sz="1800" b="0" dirty="0" err="1">
                          <a:solidFill>
                            <a:schemeClr val="tx1"/>
                          </a:solidFill>
                          <a:effectLst/>
                          <a:latin typeface="Arial" panose="020B0604020202020204" pitchFamily="34" charset="0"/>
                          <a:cs typeface="Arial" panose="020B0604020202020204" pitchFamily="34" charset="0"/>
                        </a:rPr>
                        <a:t>Cntrl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536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45720" marR="4572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4808048"/>
                  </a:ext>
                </a:extLst>
              </a:tr>
            </a:tbl>
          </a:graphicData>
        </a:graphic>
      </p:graphicFrame>
      <p:sp>
        <p:nvSpPr>
          <p:cNvPr id="4" name="Slide Number Placeholder 3">
            <a:extLst>
              <a:ext uri="{FF2B5EF4-FFF2-40B4-BE49-F238E27FC236}">
                <a16:creationId xmlns:a16="http://schemas.microsoft.com/office/drawing/2014/main" id="{A3207893-D0DC-4C40-9BEE-9CD746EA2BB7}"/>
              </a:ext>
            </a:extLst>
          </p:cNvPr>
          <p:cNvSpPr>
            <a:spLocks noGrp="1"/>
          </p:cNvSpPr>
          <p:nvPr>
            <p:ph type="sldNum" sz="quarter" idx="4"/>
          </p:nvPr>
        </p:nvSpPr>
        <p:spPr/>
        <p:txBody>
          <a:bodyPr/>
          <a:lstStyle/>
          <a:p>
            <a:fld id="{29691912-3321-4F2D-A980-9CA5FE309265}" type="slidenum">
              <a:rPr lang="en-US" smtClean="0"/>
              <a:t>21</a:t>
            </a:fld>
            <a:endParaRPr lang="en-US"/>
          </a:p>
        </p:txBody>
      </p:sp>
      <p:sp>
        <p:nvSpPr>
          <p:cNvPr id="6" name="TextBox 5">
            <a:extLst>
              <a:ext uri="{FF2B5EF4-FFF2-40B4-BE49-F238E27FC236}">
                <a16:creationId xmlns:a16="http://schemas.microsoft.com/office/drawing/2014/main" id="{6160DC5B-39DA-413A-8503-627634AFB67A}"/>
              </a:ext>
            </a:extLst>
          </p:cNvPr>
          <p:cNvSpPr txBox="1"/>
          <p:nvPr/>
        </p:nvSpPr>
        <p:spPr>
          <a:xfrm>
            <a:off x="7975893" y="6367386"/>
            <a:ext cx="2069797" cy="230832"/>
          </a:xfrm>
          <a:prstGeom prst="rect">
            <a:avLst/>
          </a:prstGeom>
          <a:noFill/>
        </p:spPr>
        <p:txBody>
          <a:bodyPr wrap="none" rtlCol="0">
            <a:spAutoFit/>
          </a:bodyPr>
          <a:lstStyle/>
          <a:p>
            <a:r>
              <a:rPr lang="en-US" sz="900" dirty="0"/>
              <a:t>T-Int = T-intersection; </a:t>
            </a:r>
            <a:r>
              <a:rPr lang="en-US" sz="900" dirty="0" err="1"/>
              <a:t>Cntrl</a:t>
            </a:r>
            <a:r>
              <a:rPr lang="en-US" sz="900" dirty="0"/>
              <a:t> = control.</a:t>
            </a:r>
          </a:p>
        </p:txBody>
      </p:sp>
      <p:pic>
        <p:nvPicPr>
          <p:cNvPr id="13" name="Picture 12" descr="Graphic icon of a triangle with text, Report, with an icon of a star.">
            <a:extLst>
              <a:ext uri="{FF2B5EF4-FFF2-40B4-BE49-F238E27FC236}">
                <a16:creationId xmlns:a16="http://schemas.microsoft.com/office/drawing/2014/main" id="{D52A3F05-61E2-41C0-9503-AFD479DEC2D4}"/>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535734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93CC827-F504-49A0-85C1-6C2882141627}"/>
              </a:ext>
            </a:extLst>
          </p:cNvPr>
          <p:cNvGrpSpPr/>
          <p:nvPr/>
        </p:nvGrpSpPr>
        <p:grpSpPr>
          <a:xfrm>
            <a:off x="10777288" y="1354898"/>
            <a:ext cx="288757" cy="466648"/>
            <a:chOff x="10847672" y="394636"/>
            <a:chExt cx="288757" cy="466648"/>
          </a:xfrm>
          <a:solidFill>
            <a:schemeClr val="accent3"/>
          </a:solidFill>
        </p:grpSpPr>
        <p:sp>
          <p:nvSpPr>
            <p:cNvPr id="28" name="Isosceles Triangle 27">
              <a:extLst>
                <a:ext uri="{FF2B5EF4-FFF2-40B4-BE49-F238E27FC236}">
                  <a16:creationId xmlns:a16="http://schemas.microsoft.com/office/drawing/2014/main" id="{DCBB13F4-B479-41E1-ADBB-31B78ED31D6A}"/>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7464B34-5B0A-4466-AED2-3B7746E84379}"/>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04059" y="1493373"/>
            <a:ext cx="10659965" cy="4738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600" b="1" dirty="0">
                <a:solidFill>
                  <a:srgbClr val="871A0F"/>
                </a:solidFill>
                <a:latin typeface="Arial" panose="020B0604020202020204" pitchFamily="34" charset="0"/>
                <a:cs typeface="Arial" panose="020B0604020202020204" pitchFamily="34" charset="0"/>
              </a:rPr>
              <a:t>Example Crash Count Ranking: Potential Non-Intersection </a:t>
            </a:r>
            <a:r>
              <a:rPr lang="en-US" sz="1600" b="1" dirty="0" err="1">
                <a:solidFill>
                  <a:srgbClr val="871A0F"/>
                </a:solidFill>
                <a:latin typeface="Arial" panose="020B0604020202020204" pitchFamily="34" charset="0"/>
                <a:cs typeface="Arial" panose="020B0604020202020204" pitchFamily="34" charset="0"/>
              </a:rPr>
              <a:t>FCFTs</a:t>
            </a:r>
            <a:r>
              <a:rPr lang="en-US" sz="1600" b="1" dirty="0">
                <a:solidFill>
                  <a:srgbClr val="871A0F"/>
                </a:solidFill>
                <a:latin typeface="Arial" panose="020B0604020202020204" pitchFamily="34" charset="0"/>
                <a:cs typeface="Arial" panose="020B0604020202020204" pitchFamily="34" charset="0"/>
              </a:rPr>
              <a:t> From HSIS Ohio Data (by KA Crashes)</a:t>
            </a:r>
            <a:r>
              <a:rPr lang="en-US" sz="1600" b="1" baseline="30000" dirty="0">
                <a:solidFill>
                  <a:srgbClr val="871A0F"/>
                </a:solidFill>
                <a:latin typeface="Arial" panose="020B0604020202020204" pitchFamily="34" charset="0"/>
                <a:cs typeface="Arial" panose="020B0604020202020204" pitchFamily="34" charset="0"/>
              </a:rPr>
              <a:t>(1)</a:t>
            </a:r>
          </a:p>
        </p:txBody>
      </p:sp>
      <p:graphicFrame>
        <p:nvGraphicFramePr>
          <p:cNvPr id="19" name="Table 18">
            <a:extLst>
              <a:ext uri="{FF2B5EF4-FFF2-40B4-BE49-F238E27FC236}">
                <a16:creationId xmlns:a16="http://schemas.microsoft.com/office/drawing/2014/main" id="{1061EDE0-05E2-4FF5-814B-90738344CD5C}"/>
              </a:ext>
            </a:extLst>
          </p:cNvPr>
          <p:cNvGraphicFramePr>
            <a:graphicFrameLocks noGrp="1"/>
          </p:cNvGraphicFramePr>
          <p:nvPr>
            <p:extLst>
              <p:ext uri="{D42A27DB-BD31-4B8C-83A1-F6EECF244321}">
                <p14:modId xmlns:p14="http://schemas.microsoft.com/office/powerpoint/2010/main" val="2800323752"/>
              </p:ext>
            </p:extLst>
          </p:nvPr>
        </p:nvGraphicFramePr>
        <p:xfrm>
          <a:off x="449720" y="1899258"/>
          <a:ext cx="10798989" cy="4261968"/>
        </p:xfrm>
        <a:graphic>
          <a:graphicData uri="http://schemas.openxmlformats.org/drawingml/2006/table">
            <a:tbl>
              <a:tblPr firstRow="1" firstCol="1" bandRow="1">
                <a:tableStyleId>{5C22544A-7EE6-4342-B048-85BDC9FD1C3A}</a:tableStyleId>
              </a:tblPr>
              <a:tblGrid>
                <a:gridCol w="862008">
                  <a:extLst>
                    <a:ext uri="{9D8B030D-6E8A-4147-A177-3AD203B41FA5}">
                      <a16:colId xmlns:a16="http://schemas.microsoft.com/office/drawing/2014/main" val="2223211603"/>
                    </a:ext>
                  </a:extLst>
                </a:gridCol>
                <a:gridCol w="2462025">
                  <a:extLst>
                    <a:ext uri="{9D8B030D-6E8A-4147-A177-3AD203B41FA5}">
                      <a16:colId xmlns:a16="http://schemas.microsoft.com/office/drawing/2014/main" val="1280635136"/>
                    </a:ext>
                  </a:extLst>
                </a:gridCol>
                <a:gridCol w="1240741">
                  <a:extLst>
                    <a:ext uri="{9D8B030D-6E8A-4147-A177-3AD203B41FA5}">
                      <a16:colId xmlns:a16="http://schemas.microsoft.com/office/drawing/2014/main" val="127671665"/>
                    </a:ext>
                  </a:extLst>
                </a:gridCol>
                <a:gridCol w="1993322">
                  <a:extLst>
                    <a:ext uri="{9D8B030D-6E8A-4147-A177-3AD203B41FA5}">
                      <a16:colId xmlns:a16="http://schemas.microsoft.com/office/drawing/2014/main" val="4198170043"/>
                    </a:ext>
                  </a:extLst>
                </a:gridCol>
                <a:gridCol w="1637372">
                  <a:extLst>
                    <a:ext uri="{9D8B030D-6E8A-4147-A177-3AD203B41FA5}">
                      <a16:colId xmlns:a16="http://schemas.microsoft.com/office/drawing/2014/main" val="1969067107"/>
                    </a:ext>
                  </a:extLst>
                </a:gridCol>
                <a:gridCol w="1444141">
                  <a:extLst>
                    <a:ext uri="{9D8B030D-6E8A-4147-A177-3AD203B41FA5}">
                      <a16:colId xmlns:a16="http://schemas.microsoft.com/office/drawing/2014/main" val="659348328"/>
                    </a:ext>
                  </a:extLst>
                </a:gridCol>
                <a:gridCol w="1159380">
                  <a:extLst>
                    <a:ext uri="{9D8B030D-6E8A-4147-A177-3AD203B41FA5}">
                      <a16:colId xmlns:a16="http://schemas.microsoft.com/office/drawing/2014/main" val="3492204381"/>
                    </a:ext>
                  </a:extLst>
                </a:gridCol>
              </a:tblGrid>
              <a:tr h="593998">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No.</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Crash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Area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Roadway Type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Light Conditions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Road Alignment</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800" b="0" dirty="0">
                          <a:effectLst/>
                          <a:latin typeface="Arial" panose="020B0604020202020204" pitchFamily="34" charset="0"/>
                          <a:cs typeface="Arial" panose="020B0604020202020204" pitchFamily="34" charset="0"/>
                        </a:rPr>
                        <a:t>KA Crashes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74903949"/>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1</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1,027</a:t>
                      </a:r>
                    </a:p>
                  </a:txBody>
                  <a:tcPr marL="68580" marR="68580" marT="18288" marB="18288" anchor="b">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1667435"/>
                  </a:ext>
                </a:extLst>
              </a:tr>
              <a:tr h="366797">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2</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Nighttime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792</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51727949"/>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3</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Curve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773</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27641658"/>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4</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590</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75655827"/>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Nighttime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Curve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569</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977749"/>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6</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Rear end</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565</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1211587"/>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7</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Fixed object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Nighttime</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522</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8021042"/>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8</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Rear end</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409</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95642866"/>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9</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Sideswipe—meeting</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Rural</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2-lane roads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391</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42867637"/>
                  </a:ext>
                </a:extLst>
              </a:tr>
              <a:tr h="366797">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10</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Sideswipe—passing</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Urban</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Freeways</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Daylight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Straight</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marR="0" algn="ctr" defTabSz="914400" rtl="0" eaLnBrk="1" latinLnBrk="0" hangingPunct="1">
                        <a:spcBef>
                          <a:spcPts val="0"/>
                        </a:spcBef>
                        <a:spcAft>
                          <a:spcPts val="0"/>
                        </a:spcAft>
                      </a:pPr>
                      <a:r>
                        <a:rPr lang="en-US" sz="1800" b="0" kern="1200" dirty="0">
                          <a:solidFill>
                            <a:schemeClr val="tx1"/>
                          </a:solidFill>
                          <a:effectLst/>
                          <a:latin typeface="Arial" panose="020B0604020202020204" pitchFamily="34" charset="0"/>
                          <a:ea typeface="+mn-ea"/>
                          <a:cs typeface="Arial" panose="020B0604020202020204" pitchFamily="34" charset="0"/>
                        </a:rPr>
                        <a:t>348</a:t>
                      </a:r>
                    </a:p>
                  </a:txBody>
                  <a:tcPr marL="68580" marR="68580" marT="18288" marB="18288" anchor="b">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32587"/>
                  </a:ext>
                </a:extLst>
              </a:tr>
            </a:tbl>
          </a:graphicData>
        </a:graphic>
      </p:graphicFrame>
      <p:sp>
        <p:nvSpPr>
          <p:cNvPr id="18" name="Rectangle 17">
            <a:extLst>
              <a:ext uri="{FF2B5EF4-FFF2-40B4-BE49-F238E27FC236}">
                <a16:creationId xmlns:a16="http://schemas.microsoft.com/office/drawing/2014/main" id="{4AD52D81-F001-4EA1-8895-01B2279010CF}"/>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1647828D-069B-4E68-9E38-7D6B211C3A37}"/>
              </a:ext>
            </a:extLst>
          </p:cNvPr>
          <p:cNvGrpSpPr/>
          <p:nvPr/>
        </p:nvGrpSpPr>
        <p:grpSpPr>
          <a:xfrm>
            <a:off x="11102825" y="737704"/>
            <a:ext cx="288757" cy="466648"/>
            <a:chOff x="10847672" y="394636"/>
            <a:chExt cx="288757" cy="466648"/>
          </a:xfrm>
          <a:solidFill>
            <a:schemeClr val="accent3"/>
          </a:solidFill>
        </p:grpSpPr>
        <p:sp>
          <p:nvSpPr>
            <p:cNvPr id="22" name="Isosceles Triangle 21">
              <a:extLst>
                <a:ext uri="{FF2B5EF4-FFF2-40B4-BE49-F238E27FC236}">
                  <a16:creationId xmlns:a16="http://schemas.microsoft.com/office/drawing/2014/main" id="{1CD2EBF3-C5F9-46DD-AC5D-69366360E8E1}"/>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8D13CC8-3AF3-49F3-81B9-935C0116EC73}"/>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D3575FC5-087D-44FB-8D7F-4B6577F867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31" name="Graphic 30">
            <a:extLst>
              <a:ext uri="{FF2B5EF4-FFF2-40B4-BE49-F238E27FC236}">
                <a16:creationId xmlns:a16="http://schemas.microsoft.com/office/drawing/2014/main" id="{0ADE7716-41B1-4276-A87A-4491C8F44A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sp>
        <p:nvSpPr>
          <p:cNvPr id="4" name="Slide Number Placeholder 3">
            <a:extLst>
              <a:ext uri="{FF2B5EF4-FFF2-40B4-BE49-F238E27FC236}">
                <a16:creationId xmlns:a16="http://schemas.microsoft.com/office/drawing/2014/main" id="{170A013F-7CAB-4C44-8DB4-CB082A28F6BA}"/>
              </a:ext>
            </a:extLst>
          </p:cNvPr>
          <p:cNvSpPr>
            <a:spLocks noGrp="1"/>
          </p:cNvSpPr>
          <p:nvPr>
            <p:ph type="sldNum" sz="quarter" idx="4"/>
          </p:nvPr>
        </p:nvSpPr>
        <p:spPr/>
        <p:txBody>
          <a:bodyPr/>
          <a:lstStyle/>
          <a:p>
            <a:fld id="{29691912-3321-4F2D-A980-9CA5FE309265}" type="slidenum">
              <a:rPr lang="en-US" smtClean="0"/>
              <a:t>22</a:t>
            </a:fld>
            <a:endParaRPr lang="en-US"/>
          </a:p>
        </p:txBody>
      </p:sp>
      <p:sp>
        <p:nvSpPr>
          <p:cNvPr id="20" name="Title 1">
            <a:extLst>
              <a:ext uri="{FF2B5EF4-FFF2-40B4-BE49-F238E27FC236}">
                <a16:creationId xmlns:a16="http://schemas.microsoft.com/office/drawing/2014/main" id="{47A56CDE-0292-4D33-ABCF-43A5012313A6}"/>
              </a:ext>
            </a:extLst>
          </p:cNvPr>
          <p:cNvSpPr>
            <a:spLocks noGrp="1"/>
          </p:cNvSpPr>
          <p:nvPr>
            <p:ph type="title"/>
          </p:nvPr>
        </p:nvSpPr>
        <p:spPr>
          <a:xfrm>
            <a:off x="442640" y="207924"/>
            <a:ext cx="10515600" cy="1020764"/>
          </a:xfrm>
        </p:spPr>
        <p:txBody>
          <a:bodyPr>
            <a:normAutofit/>
          </a:bodyPr>
          <a:lstStyle/>
          <a:p>
            <a:r>
              <a:rPr lang="en-US" dirty="0"/>
              <a:t>FHWA FCFT Report: Identifying FCFTs</a:t>
            </a:r>
          </a:p>
        </p:txBody>
      </p:sp>
      <p:pic>
        <p:nvPicPr>
          <p:cNvPr id="16" name="Picture 15" descr="Graphic icon of a triangle with text, Report, with an icon of a star.">
            <a:extLst>
              <a:ext uri="{FF2B5EF4-FFF2-40B4-BE49-F238E27FC236}">
                <a16:creationId xmlns:a16="http://schemas.microsoft.com/office/drawing/2014/main" id="{6928D01B-D0AB-41BF-BE38-51B474B8696E}"/>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658569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426669" y="1473038"/>
            <a:ext cx="9951170" cy="4441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600" b="1" dirty="0">
                <a:solidFill>
                  <a:srgbClr val="871A0F"/>
                </a:solidFill>
                <a:latin typeface="Arial" panose="020B0604020202020204" pitchFamily="34" charset="0"/>
                <a:cs typeface="Arial" panose="020B0604020202020204" pitchFamily="34" charset="0"/>
              </a:rPr>
              <a:t>Example Crash Count Ranking: Potential Intersection </a:t>
            </a:r>
            <a:r>
              <a:rPr lang="en-US" sz="1600" b="1" dirty="0" err="1">
                <a:solidFill>
                  <a:srgbClr val="871A0F"/>
                </a:solidFill>
                <a:latin typeface="Arial" panose="020B0604020202020204" pitchFamily="34" charset="0"/>
                <a:cs typeface="Arial" panose="020B0604020202020204" pitchFamily="34" charset="0"/>
              </a:rPr>
              <a:t>FCFTs</a:t>
            </a:r>
            <a:r>
              <a:rPr lang="en-US" sz="1600" b="1" dirty="0">
                <a:solidFill>
                  <a:srgbClr val="871A0F"/>
                </a:solidFill>
                <a:latin typeface="Arial" panose="020B0604020202020204" pitchFamily="34" charset="0"/>
                <a:cs typeface="Arial" panose="020B0604020202020204" pitchFamily="34" charset="0"/>
              </a:rPr>
              <a:t> From HSIS Ohio Data (by KA Crashes)</a:t>
            </a:r>
            <a:r>
              <a:rPr lang="en-US" sz="1600" b="1" baseline="30000" dirty="0">
                <a:solidFill>
                  <a:srgbClr val="871A0F"/>
                </a:solidFill>
                <a:latin typeface="Arial" panose="020B0604020202020204" pitchFamily="34" charset="0"/>
                <a:cs typeface="Arial" panose="020B0604020202020204" pitchFamily="34" charset="0"/>
              </a:rPr>
              <a:t>(1)</a:t>
            </a:r>
          </a:p>
        </p:txBody>
      </p:sp>
      <p:graphicFrame>
        <p:nvGraphicFramePr>
          <p:cNvPr id="13" name="Table 12">
            <a:extLst>
              <a:ext uri="{FF2B5EF4-FFF2-40B4-BE49-F238E27FC236}">
                <a16:creationId xmlns:a16="http://schemas.microsoft.com/office/drawing/2014/main" id="{8931C171-6716-4992-B151-795B3B42AFA2}"/>
              </a:ext>
            </a:extLst>
          </p:cNvPr>
          <p:cNvGraphicFramePr>
            <a:graphicFrameLocks noGrp="1"/>
          </p:cNvGraphicFramePr>
          <p:nvPr>
            <p:extLst>
              <p:ext uri="{D42A27DB-BD31-4B8C-83A1-F6EECF244321}">
                <p14:modId xmlns:p14="http://schemas.microsoft.com/office/powerpoint/2010/main" val="666190507"/>
              </p:ext>
            </p:extLst>
          </p:nvPr>
        </p:nvGraphicFramePr>
        <p:xfrm>
          <a:off x="480328" y="1920870"/>
          <a:ext cx="10709994" cy="4219166"/>
        </p:xfrm>
        <a:graphic>
          <a:graphicData uri="http://schemas.openxmlformats.org/drawingml/2006/table">
            <a:tbl>
              <a:tblPr firstRow="1" firstCol="1" bandRow="1">
                <a:tableStyleId>{5C22544A-7EE6-4342-B048-85BDC9FD1C3A}</a:tableStyleId>
              </a:tblPr>
              <a:tblGrid>
                <a:gridCol w="815395">
                  <a:extLst>
                    <a:ext uri="{9D8B030D-6E8A-4147-A177-3AD203B41FA5}">
                      <a16:colId xmlns:a16="http://schemas.microsoft.com/office/drawing/2014/main" val="710877409"/>
                    </a:ext>
                  </a:extLst>
                </a:gridCol>
                <a:gridCol w="1184266">
                  <a:extLst>
                    <a:ext uri="{9D8B030D-6E8A-4147-A177-3AD203B41FA5}">
                      <a16:colId xmlns:a16="http://schemas.microsoft.com/office/drawing/2014/main" val="3585207971"/>
                    </a:ext>
                  </a:extLst>
                </a:gridCol>
                <a:gridCol w="832229">
                  <a:extLst>
                    <a:ext uri="{9D8B030D-6E8A-4147-A177-3AD203B41FA5}">
                      <a16:colId xmlns:a16="http://schemas.microsoft.com/office/drawing/2014/main" val="1884129201"/>
                    </a:ext>
                  </a:extLst>
                </a:gridCol>
                <a:gridCol w="2523107">
                  <a:extLst>
                    <a:ext uri="{9D8B030D-6E8A-4147-A177-3AD203B41FA5}">
                      <a16:colId xmlns:a16="http://schemas.microsoft.com/office/drawing/2014/main" val="2929570445"/>
                    </a:ext>
                  </a:extLst>
                </a:gridCol>
                <a:gridCol w="1756927">
                  <a:extLst>
                    <a:ext uri="{9D8B030D-6E8A-4147-A177-3AD203B41FA5}">
                      <a16:colId xmlns:a16="http://schemas.microsoft.com/office/drawing/2014/main" val="826431795"/>
                    </a:ext>
                  </a:extLst>
                </a:gridCol>
                <a:gridCol w="1446494">
                  <a:extLst>
                    <a:ext uri="{9D8B030D-6E8A-4147-A177-3AD203B41FA5}">
                      <a16:colId xmlns:a16="http://schemas.microsoft.com/office/drawing/2014/main" val="4152279162"/>
                    </a:ext>
                  </a:extLst>
                </a:gridCol>
                <a:gridCol w="1079915">
                  <a:extLst>
                    <a:ext uri="{9D8B030D-6E8A-4147-A177-3AD203B41FA5}">
                      <a16:colId xmlns:a16="http://schemas.microsoft.com/office/drawing/2014/main" val="225099796"/>
                    </a:ext>
                  </a:extLst>
                </a:gridCol>
                <a:gridCol w="1071661">
                  <a:extLst>
                    <a:ext uri="{9D8B030D-6E8A-4147-A177-3AD203B41FA5}">
                      <a16:colId xmlns:a16="http://schemas.microsoft.com/office/drawing/2014/main" val="2463436988"/>
                    </a:ext>
                  </a:extLst>
                </a:gridCol>
              </a:tblGrid>
              <a:tr h="703196">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No.</a:t>
                      </a:r>
                    </a:p>
                  </a:txBody>
                  <a:tcPr marL="68580" marR="68580" marT="18288" marB="18288" anchor="b">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Crash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Area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Roadway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Location Type</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Light Conditions</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K Crashes</a:t>
                      </a: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B w="28575" cap="flat" cmpd="sng" algn="ctr">
                      <a:solidFill>
                        <a:schemeClr val="accent4"/>
                      </a:solidFill>
                      <a:prstDash val="solid"/>
                      <a:round/>
                      <a:headEnd type="none" w="med" len="med"/>
                      <a:tailEnd type="none" w="med" len="med"/>
                    </a:lnB>
                    <a:solidFill>
                      <a:srgbClr val="1E3A6B"/>
                    </a:solidFill>
                  </a:tcPr>
                </a:tc>
                <a:tc>
                  <a:txBody>
                    <a:bodyPr/>
                    <a:lstStyle/>
                    <a:p>
                      <a:pPr marL="0" marR="0" algn="ctr" defTabSz="914400" rtl="0" eaLnBrk="1" latinLnBrk="0" hangingPunct="1">
                        <a:spcBef>
                          <a:spcPts val="0"/>
                        </a:spcBef>
                        <a:spcAft>
                          <a:spcPts val="0"/>
                        </a:spcAft>
                      </a:pPr>
                      <a:r>
                        <a:rPr lang="en-US" sz="1800" b="0" kern="1200" dirty="0">
                          <a:solidFill>
                            <a:schemeClr val="bg1"/>
                          </a:solidFill>
                          <a:latin typeface="Arial" panose="020B0604020202020204" pitchFamily="34" charset="0"/>
                          <a:ea typeface="+mn-ea"/>
                          <a:cs typeface="Arial" panose="020B0604020202020204" pitchFamily="34" charset="0"/>
                        </a:rPr>
                        <a:t>KA Crashes</a:t>
                      </a:r>
                    </a:p>
                  </a:txBody>
                  <a:tcPr marL="68580" marR="68580" marT="18288" marB="18288" anchor="b">
                    <a:lnL w="6350" cap="flat" cmpd="sng" algn="ctr">
                      <a:noFill/>
                      <a:prstDash val="solid"/>
                      <a:round/>
                      <a:headEnd type="none" w="med" len="med"/>
                      <a:tailEnd type="none" w="med" len="med"/>
                    </a:lnL>
                    <a:lnB w="28575" cap="flat" cmpd="sng" algn="ctr">
                      <a:solidFill>
                        <a:schemeClr val="accent4"/>
                      </a:solidFill>
                      <a:prstDash val="solid"/>
                      <a:round/>
                      <a:headEnd type="none" w="med" len="med"/>
                      <a:tailEnd type="none" w="med" len="med"/>
                    </a:lnB>
                    <a:solidFill>
                      <a:srgbClr val="1E3A6B"/>
                    </a:solidFill>
                  </a:tcPr>
                </a:tc>
                <a:extLst>
                  <a:ext uri="{0D108BD9-81ED-4DB2-BD59-A6C34878D82A}">
                    <a16:rowId xmlns:a16="http://schemas.microsoft.com/office/drawing/2014/main" val="2621801168"/>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153</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1,152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67779783"/>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2</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29</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657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64916074"/>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511</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106155397"/>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4</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Rear end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338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41011263"/>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Nighttime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48</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296</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563873831"/>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6</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Daylight</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27</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89257573"/>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7</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Rear end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Urban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059074862"/>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8</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Angle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Urban</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Multilane undivided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Nighttime</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10</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242</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31031467"/>
                  </a:ext>
                </a:extLst>
              </a:tr>
              <a:tr h="351597">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9</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Angle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Rural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213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775104096"/>
                  </a:ext>
                </a:extLst>
              </a:tr>
              <a:tr h="351597">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10</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Rear end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a:solidFill>
                            <a:schemeClr val="tx1"/>
                          </a:solidFill>
                          <a:effectLst/>
                          <a:latin typeface="Arial" panose="020B0604020202020204" pitchFamily="34" charset="0"/>
                          <a:cs typeface="Arial" panose="020B0604020202020204" pitchFamily="34" charset="0"/>
                        </a:rPr>
                        <a:t>Rural</a:t>
                      </a:r>
                      <a:endParaRPr lang="en-US" sz="1800" b="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a:t>
                      </a:r>
                      <a:r>
                        <a:rPr lang="en-US" sz="1800" b="0" kern="1200" dirty="0">
                          <a:solidFill>
                            <a:schemeClr val="tx1"/>
                          </a:solidFill>
                          <a:effectLst/>
                          <a:latin typeface="Arial" panose="020B0604020202020204" pitchFamily="34" charset="0"/>
                          <a:ea typeface="+mn-ea"/>
                          <a:cs typeface="Arial" panose="020B0604020202020204" pitchFamily="34" charset="0"/>
                        </a:rPr>
                        <a:t>lane roads</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Intersection</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Daylight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13</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205</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18288" marB="18288" anchor="b">
                    <a:lnL w="6350" cap="flat" cmpd="sng" algn="ctr">
                      <a:noFill/>
                      <a:prstDash val="solid"/>
                      <a:round/>
                      <a:headEnd type="none" w="med" len="med"/>
                      <a:tailEnd type="none" w="med" len="med"/>
                    </a:lnL>
                    <a:lnT w="635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2725312138"/>
                  </a:ext>
                </a:extLst>
              </a:tr>
            </a:tbl>
          </a:graphicData>
        </a:graphic>
      </p:graphicFrame>
      <p:sp>
        <p:nvSpPr>
          <p:cNvPr id="18" name="Rectangle 17">
            <a:extLst>
              <a:ext uri="{FF2B5EF4-FFF2-40B4-BE49-F238E27FC236}">
                <a16:creationId xmlns:a16="http://schemas.microsoft.com/office/drawing/2014/main" id="{F1487EC6-051C-4224-9F6A-641C80AFAA08}"/>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C748B54-4A2E-44A2-BF9B-719FD5AACEEB}"/>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F4A321B7-7AC5-4C41-BF4D-1649E97A2C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CD39B8DF-6EBA-4906-B86C-0A30CAB37B1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C83F8688-689D-48D6-BAFA-E8F11FE039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sp>
        <p:nvSpPr>
          <p:cNvPr id="4" name="Slide Number Placeholder 3">
            <a:extLst>
              <a:ext uri="{FF2B5EF4-FFF2-40B4-BE49-F238E27FC236}">
                <a16:creationId xmlns:a16="http://schemas.microsoft.com/office/drawing/2014/main" id="{F3061BEF-6861-44CD-A8AE-34AAC76E748B}"/>
              </a:ext>
            </a:extLst>
          </p:cNvPr>
          <p:cNvSpPr>
            <a:spLocks noGrp="1"/>
          </p:cNvSpPr>
          <p:nvPr>
            <p:ph type="sldNum" sz="quarter" idx="4"/>
          </p:nvPr>
        </p:nvSpPr>
        <p:spPr/>
        <p:txBody>
          <a:bodyPr/>
          <a:lstStyle/>
          <a:p>
            <a:fld id="{29691912-3321-4F2D-A980-9CA5FE309265}" type="slidenum">
              <a:rPr lang="en-US" smtClean="0"/>
              <a:t>23</a:t>
            </a:fld>
            <a:endParaRPr lang="en-US"/>
          </a:p>
        </p:txBody>
      </p:sp>
      <p:sp>
        <p:nvSpPr>
          <p:cNvPr id="14" name="Title 1">
            <a:extLst>
              <a:ext uri="{FF2B5EF4-FFF2-40B4-BE49-F238E27FC236}">
                <a16:creationId xmlns:a16="http://schemas.microsoft.com/office/drawing/2014/main" id="{F637DEBD-5B70-4082-97F6-25CA97A04033}"/>
              </a:ext>
            </a:extLst>
          </p:cNvPr>
          <p:cNvSpPr>
            <a:spLocks noGrp="1"/>
          </p:cNvSpPr>
          <p:nvPr>
            <p:ph type="title"/>
          </p:nvPr>
        </p:nvSpPr>
        <p:spPr>
          <a:xfrm>
            <a:off x="442640" y="207924"/>
            <a:ext cx="10515600" cy="1020764"/>
          </a:xfrm>
        </p:spPr>
        <p:txBody>
          <a:bodyPr>
            <a:normAutofit/>
          </a:bodyPr>
          <a:lstStyle/>
          <a:p>
            <a:r>
              <a:rPr lang="en-US" dirty="0"/>
              <a:t>FHWA FCFT Report: Identifying FCFTs</a:t>
            </a:r>
          </a:p>
        </p:txBody>
      </p:sp>
      <p:pic>
        <p:nvPicPr>
          <p:cNvPr id="12" name="Picture 11" descr="Graphic icon of a triangle with text, Report, with an icon of a star.">
            <a:extLst>
              <a:ext uri="{FF2B5EF4-FFF2-40B4-BE49-F238E27FC236}">
                <a16:creationId xmlns:a16="http://schemas.microsoft.com/office/drawing/2014/main" id="{F528E15B-4414-4D95-8723-02B11E1F7ACE}"/>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617853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298237" y="487187"/>
            <a:ext cx="10515600" cy="793779"/>
          </a:xfrm>
        </p:spPr>
        <p:txBody>
          <a:bodyPr>
            <a:normAutofit/>
          </a:bodyPr>
          <a:lstStyle/>
          <a:p>
            <a:r>
              <a:rPr lang="en-US" dirty="0"/>
              <a:t>FHWA FCFT Report: Identifying FCFTs</a:t>
            </a:r>
          </a:p>
        </p:txBody>
      </p:sp>
      <p:sp>
        <p:nvSpPr>
          <p:cNvPr id="12" name="Text Placeholder 2">
            <a:extLst>
              <a:ext uri="{FF2B5EF4-FFF2-40B4-BE49-F238E27FC236}">
                <a16:creationId xmlns:a16="http://schemas.microsoft.com/office/drawing/2014/main" id="{1B1A2A29-D7ED-49C9-9248-0B662D000DB7}"/>
              </a:ext>
            </a:extLst>
          </p:cNvPr>
          <p:cNvSpPr>
            <a:spLocks noGrp="1"/>
          </p:cNvSpPr>
          <p:nvPr>
            <p:ph idx="1"/>
          </p:nvPr>
        </p:nvSpPr>
        <p:spPr>
          <a:xfrm>
            <a:off x="304799" y="1825625"/>
            <a:ext cx="11303325" cy="4269167"/>
          </a:xfrm>
        </p:spPr>
        <p:txBody>
          <a:bodyPr>
            <a:noAutofit/>
          </a:bodyPr>
          <a:lstStyle/>
          <a:p>
            <a:pPr>
              <a:lnSpc>
                <a:spcPct val="80000"/>
              </a:lnSpc>
              <a:spcBef>
                <a:spcPts val="500"/>
              </a:spcBef>
              <a:spcAft>
                <a:spcPts val="600"/>
              </a:spcAft>
            </a:pPr>
            <a:r>
              <a:rPr lang="en-US" sz="1950" dirty="0"/>
              <a:t>Run-off-road (ROR) crashes on rural two-lane roads on </a:t>
            </a:r>
            <a:r>
              <a:rPr lang="en-US" sz="1950" b="1" dirty="0"/>
              <a:t>horizontal curves</a:t>
            </a:r>
            <a:r>
              <a:rPr lang="en-US" sz="1950" dirty="0"/>
              <a:t> (daytime and nighttime).</a:t>
            </a:r>
          </a:p>
          <a:p>
            <a:pPr>
              <a:lnSpc>
                <a:spcPct val="80000"/>
              </a:lnSpc>
              <a:spcBef>
                <a:spcPts val="500"/>
              </a:spcBef>
              <a:spcAft>
                <a:spcPts val="600"/>
              </a:spcAft>
            </a:pPr>
            <a:r>
              <a:rPr lang="en-US" sz="1950" dirty="0"/>
              <a:t>ROR crashes on rural two-lane roads on </a:t>
            </a:r>
            <a:r>
              <a:rPr lang="en-US" sz="1950" b="1" dirty="0"/>
              <a:t>straight segments</a:t>
            </a:r>
            <a:r>
              <a:rPr lang="en-US" sz="1950" dirty="0"/>
              <a:t> (daytime and nighttime).</a:t>
            </a:r>
          </a:p>
          <a:p>
            <a:pPr>
              <a:lnSpc>
                <a:spcPct val="80000"/>
              </a:lnSpc>
              <a:spcBef>
                <a:spcPts val="500"/>
              </a:spcBef>
              <a:spcAft>
                <a:spcPts val="600"/>
              </a:spcAft>
            </a:pPr>
            <a:r>
              <a:rPr lang="en-US" sz="1950" dirty="0"/>
              <a:t>Lane-departure crashes on rural two-lane roads on </a:t>
            </a:r>
            <a:r>
              <a:rPr lang="en-US" sz="1950" b="1" dirty="0"/>
              <a:t>horizontal curves</a:t>
            </a:r>
            <a:r>
              <a:rPr lang="en-US" sz="1950" dirty="0"/>
              <a:t> (daytime and nighttime).</a:t>
            </a:r>
          </a:p>
          <a:p>
            <a:pPr>
              <a:lnSpc>
                <a:spcPct val="80000"/>
              </a:lnSpc>
              <a:spcBef>
                <a:spcPts val="500"/>
              </a:spcBef>
              <a:spcAft>
                <a:spcPts val="600"/>
              </a:spcAft>
            </a:pPr>
            <a:r>
              <a:rPr lang="en-US" sz="1950" dirty="0"/>
              <a:t>Lane-departure crashes on rural two-lane roads on </a:t>
            </a:r>
            <a:r>
              <a:rPr lang="en-US" sz="1950" b="1" dirty="0"/>
              <a:t>straight segments</a:t>
            </a:r>
            <a:r>
              <a:rPr lang="en-US" sz="1950" dirty="0"/>
              <a:t> (daytime and nighttime).</a:t>
            </a:r>
          </a:p>
          <a:p>
            <a:pPr>
              <a:lnSpc>
                <a:spcPct val="80000"/>
              </a:lnSpc>
              <a:spcBef>
                <a:spcPts val="500"/>
              </a:spcBef>
              <a:spcAft>
                <a:spcPts val="600"/>
              </a:spcAft>
            </a:pPr>
            <a:r>
              <a:rPr lang="en-US" sz="1950" dirty="0"/>
              <a:t>Head-on crashes on rural two-lane roads on </a:t>
            </a:r>
            <a:r>
              <a:rPr lang="en-US" sz="1950" b="1" dirty="0"/>
              <a:t>horizontal curves</a:t>
            </a:r>
            <a:r>
              <a:rPr lang="en-US" sz="1950" dirty="0"/>
              <a:t> (daytime and nighttime).</a:t>
            </a:r>
          </a:p>
          <a:p>
            <a:pPr>
              <a:lnSpc>
                <a:spcPct val="80000"/>
              </a:lnSpc>
              <a:spcBef>
                <a:spcPts val="500"/>
              </a:spcBef>
              <a:spcAft>
                <a:spcPts val="600"/>
              </a:spcAft>
            </a:pPr>
            <a:r>
              <a:rPr lang="en-US" sz="1950" dirty="0"/>
              <a:t>Head-on crashes on rural two-lane roads on </a:t>
            </a:r>
            <a:r>
              <a:rPr lang="en-US" sz="1950" b="1" dirty="0"/>
              <a:t>straight segments</a:t>
            </a:r>
            <a:r>
              <a:rPr lang="en-US" sz="1950" dirty="0"/>
              <a:t> (daytime and nighttime).</a:t>
            </a:r>
          </a:p>
          <a:p>
            <a:pPr>
              <a:lnSpc>
                <a:spcPct val="80000"/>
              </a:lnSpc>
              <a:spcBef>
                <a:spcPts val="500"/>
              </a:spcBef>
              <a:spcAft>
                <a:spcPts val="600"/>
              </a:spcAft>
            </a:pPr>
            <a:r>
              <a:rPr lang="en-US" sz="1950" dirty="0"/>
              <a:t>Rollover crashes on rural two-lane roads on </a:t>
            </a:r>
            <a:r>
              <a:rPr lang="en-US" sz="1950" b="1" dirty="0"/>
              <a:t>straight segments</a:t>
            </a:r>
            <a:r>
              <a:rPr lang="en-US" sz="1950" dirty="0"/>
              <a:t> (daytime and nighttime).</a:t>
            </a:r>
          </a:p>
          <a:p>
            <a:pPr>
              <a:lnSpc>
                <a:spcPct val="80000"/>
              </a:lnSpc>
              <a:spcBef>
                <a:spcPts val="500"/>
              </a:spcBef>
              <a:spcAft>
                <a:spcPts val="600"/>
              </a:spcAft>
            </a:pPr>
            <a:r>
              <a:rPr lang="en-US" sz="1950" dirty="0"/>
              <a:t>Rollover crashes on rural two-lane roads on </a:t>
            </a:r>
            <a:r>
              <a:rPr lang="en-US" sz="1950" b="1" dirty="0"/>
              <a:t>horizontal curves</a:t>
            </a:r>
            <a:r>
              <a:rPr lang="en-US" sz="1950" dirty="0"/>
              <a:t> (daytime and nighttime).</a:t>
            </a:r>
          </a:p>
          <a:p>
            <a:pPr>
              <a:lnSpc>
                <a:spcPct val="80000"/>
              </a:lnSpc>
              <a:spcBef>
                <a:spcPts val="500"/>
              </a:spcBef>
              <a:spcAft>
                <a:spcPts val="600"/>
              </a:spcAft>
            </a:pPr>
            <a:r>
              <a:rPr lang="en-US" sz="1950" dirty="0"/>
              <a:t>Angle crashes on rural two-lane roads on </a:t>
            </a:r>
            <a:r>
              <a:rPr lang="en-US" sz="1950" b="1" dirty="0"/>
              <a:t>straight segments</a:t>
            </a:r>
            <a:r>
              <a:rPr lang="en-US" sz="1950" dirty="0"/>
              <a:t> (daytime).</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350646" y="1387416"/>
            <a:ext cx="6583312"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latin typeface="Arial" panose="020B0604020202020204" pitchFamily="34" charset="0"/>
                <a:cs typeface="Arial" panose="020B0604020202020204" pitchFamily="34" charset="0"/>
              </a:rPr>
              <a:t>List of Non-Intersection FCFTs</a:t>
            </a:r>
          </a:p>
        </p:txBody>
      </p:sp>
      <p:sp>
        <p:nvSpPr>
          <p:cNvPr id="13" name="Rectangle 12">
            <a:extLst>
              <a:ext uri="{FF2B5EF4-FFF2-40B4-BE49-F238E27FC236}">
                <a16:creationId xmlns:a16="http://schemas.microsoft.com/office/drawing/2014/main" id="{78659DD2-1A75-44C6-9C8D-260948264744}"/>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61F46F-CA10-4E28-9935-4E2628510A77}"/>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1428A60-690A-4F4D-AF51-FD442D6A9A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D80E7C81-D730-420B-BC88-C093827DF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5BC3C332-F082-4354-A5CE-9097F7361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sp>
        <p:nvSpPr>
          <p:cNvPr id="3" name="Slide Number Placeholder 2">
            <a:extLst>
              <a:ext uri="{FF2B5EF4-FFF2-40B4-BE49-F238E27FC236}">
                <a16:creationId xmlns:a16="http://schemas.microsoft.com/office/drawing/2014/main" id="{B4117FAD-4D9D-4E17-9B78-FA771FDB9C1C}"/>
              </a:ext>
            </a:extLst>
          </p:cNvPr>
          <p:cNvSpPr>
            <a:spLocks noGrp="1"/>
          </p:cNvSpPr>
          <p:nvPr>
            <p:ph type="sldNum" sz="quarter" idx="4"/>
          </p:nvPr>
        </p:nvSpPr>
        <p:spPr/>
        <p:txBody>
          <a:bodyPr/>
          <a:lstStyle/>
          <a:p>
            <a:fld id="{29691912-3321-4F2D-A980-9CA5FE309265}" type="slidenum">
              <a:rPr lang="en-US" smtClean="0"/>
              <a:t>24</a:t>
            </a:fld>
            <a:endParaRPr lang="en-US"/>
          </a:p>
        </p:txBody>
      </p:sp>
      <p:pic>
        <p:nvPicPr>
          <p:cNvPr id="15" name="Picture 14" descr="Graphic icon of a triangle with text, Report, with an icon of a star.">
            <a:extLst>
              <a:ext uri="{FF2B5EF4-FFF2-40B4-BE49-F238E27FC236}">
                <a16:creationId xmlns:a16="http://schemas.microsoft.com/office/drawing/2014/main" id="{4AAD1EDA-989C-4306-8C6A-7F8F1541F46D}"/>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216120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298237" y="487187"/>
            <a:ext cx="10515600" cy="793779"/>
          </a:xfrm>
        </p:spPr>
        <p:txBody>
          <a:bodyPr>
            <a:normAutofit/>
          </a:bodyPr>
          <a:lstStyle/>
          <a:p>
            <a:r>
              <a:rPr lang="en-US" dirty="0"/>
              <a:t>FHWA FCFT Report: Identifying FCFTs</a:t>
            </a:r>
          </a:p>
        </p:txBody>
      </p:sp>
      <p:sp>
        <p:nvSpPr>
          <p:cNvPr id="12" name="Text Placeholder 2">
            <a:extLst>
              <a:ext uri="{FF2B5EF4-FFF2-40B4-BE49-F238E27FC236}">
                <a16:creationId xmlns:a16="http://schemas.microsoft.com/office/drawing/2014/main" id="{1B1A2A29-D7ED-49C9-9248-0B662D000DB7}"/>
              </a:ext>
            </a:extLst>
          </p:cNvPr>
          <p:cNvSpPr>
            <a:spLocks noGrp="1"/>
          </p:cNvSpPr>
          <p:nvPr>
            <p:ph idx="1"/>
          </p:nvPr>
        </p:nvSpPr>
        <p:spPr>
          <a:xfrm>
            <a:off x="304800" y="1825625"/>
            <a:ext cx="11049000" cy="4269167"/>
          </a:xfrm>
        </p:spPr>
        <p:txBody>
          <a:bodyPr>
            <a:noAutofit/>
          </a:bodyPr>
          <a:lstStyle/>
          <a:p>
            <a:pPr marL="457200" lvl="1" indent="-457200">
              <a:lnSpc>
                <a:spcPct val="100000"/>
              </a:lnSpc>
              <a:spcBef>
                <a:spcPts val="0"/>
              </a:spcBef>
              <a:spcAft>
                <a:spcPts val="600"/>
              </a:spcAft>
              <a:buFont typeface="Arial" panose="020B0604020202020204" pitchFamily="34" charset="0"/>
              <a:buChar char="►"/>
            </a:pPr>
            <a:r>
              <a:rPr lang="en-US" sz="2000" kern="0" dirty="0"/>
              <a:t>Angle crashes on </a:t>
            </a:r>
            <a:r>
              <a:rPr lang="en-US" sz="2000" b="1" kern="0" dirty="0"/>
              <a:t>rural</a:t>
            </a:r>
            <a:r>
              <a:rPr lang="en-US" sz="2000" kern="0" dirty="0"/>
              <a:t> two-lane roads at four-leg stop-controlled intersections (daytime and nighttime).</a:t>
            </a:r>
          </a:p>
          <a:p>
            <a:pPr marL="457200" lvl="1" indent="-457200">
              <a:lnSpc>
                <a:spcPct val="100000"/>
              </a:lnSpc>
              <a:spcBef>
                <a:spcPts val="0"/>
              </a:spcBef>
              <a:spcAft>
                <a:spcPts val="600"/>
              </a:spcAft>
              <a:buFont typeface="Arial" panose="020B0604020202020204" pitchFamily="34" charset="0"/>
              <a:buChar char="►"/>
            </a:pPr>
            <a:r>
              <a:rPr lang="en-US" sz="2000" kern="0" dirty="0"/>
              <a:t>Angle crashes on </a:t>
            </a:r>
            <a:r>
              <a:rPr lang="en-US" sz="2000" b="1" kern="0" dirty="0"/>
              <a:t>urban</a:t>
            </a:r>
            <a:r>
              <a:rPr lang="en-US" sz="2000" kern="0" dirty="0"/>
              <a:t> two-lane roads at four-leg stop-controlled intersections (daytime).</a:t>
            </a:r>
          </a:p>
          <a:p>
            <a:pPr marL="457200" lvl="1" indent="-457200">
              <a:lnSpc>
                <a:spcPct val="100000"/>
              </a:lnSpc>
              <a:spcBef>
                <a:spcPts val="0"/>
              </a:spcBef>
              <a:spcAft>
                <a:spcPts val="600"/>
              </a:spcAft>
              <a:buFont typeface="Arial" panose="020B0604020202020204" pitchFamily="34" charset="0"/>
              <a:buChar char="►"/>
            </a:pPr>
            <a:r>
              <a:rPr lang="en-US" sz="2000" kern="0" dirty="0"/>
              <a:t>Angle crashes on urban multilane </a:t>
            </a:r>
            <a:r>
              <a:rPr lang="en-US" sz="2000" b="1" kern="0" dirty="0"/>
              <a:t>divided</a:t>
            </a:r>
            <a:r>
              <a:rPr lang="en-US" sz="2000" kern="0" dirty="0"/>
              <a:t> roads at four-leg signalized intersections (daytime).</a:t>
            </a:r>
          </a:p>
          <a:p>
            <a:pPr marL="457200" lvl="1" indent="-457200">
              <a:lnSpc>
                <a:spcPct val="100000"/>
              </a:lnSpc>
              <a:spcBef>
                <a:spcPts val="0"/>
              </a:spcBef>
              <a:spcAft>
                <a:spcPts val="600"/>
              </a:spcAft>
              <a:buFont typeface="Arial" panose="020B0604020202020204" pitchFamily="34" charset="0"/>
              <a:buChar char="►"/>
            </a:pPr>
            <a:r>
              <a:rPr lang="en-US" sz="2000" kern="0" dirty="0"/>
              <a:t>Angle crashes on urban multilane </a:t>
            </a:r>
            <a:r>
              <a:rPr lang="en-US" sz="2000" b="1" kern="0" dirty="0"/>
              <a:t>undivided</a:t>
            </a:r>
            <a:r>
              <a:rPr lang="en-US" sz="2000" kern="0" dirty="0"/>
              <a:t> roads at four-leg signalized intersections (daytime).</a:t>
            </a:r>
          </a:p>
          <a:p>
            <a:pPr marL="457200" lvl="1" indent="-457200">
              <a:lnSpc>
                <a:spcPct val="100000"/>
              </a:lnSpc>
              <a:spcBef>
                <a:spcPts val="0"/>
              </a:spcBef>
              <a:spcAft>
                <a:spcPts val="600"/>
              </a:spcAft>
              <a:buFont typeface="Arial" panose="020B0604020202020204" pitchFamily="34" charset="0"/>
              <a:buChar char="►"/>
            </a:pPr>
            <a:r>
              <a:rPr lang="en-US" sz="2000" kern="0" dirty="0"/>
              <a:t>Angle crashes on rural two</a:t>
            </a:r>
            <a:r>
              <a:rPr lang="en-US" sz="2000" b="1" kern="0" dirty="0"/>
              <a:t>-lane</a:t>
            </a:r>
            <a:r>
              <a:rPr lang="en-US" sz="2000" kern="0" dirty="0"/>
              <a:t> roads at </a:t>
            </a:r>
            <a:r>
              <a:rPr lang="en-US" sz="2000" b="1" kern="0" dirty="0"/>
              <a:t>three-leg</a:t>
            </a:r>
            <a:r>
              <a:rPr lang="en-US" sz="2000" kern="0" dirty="0"/>
              <a:t> stop-controlled intersections (daytime).</a:t>
            </a:r>
          </a:p>
          <a:p>
            <a:pPr marL="457200" lvl="1" indent="-457200">
              <a:lnSpc>
                <a:spcPct val="100000"/>
              </a:lnSpc>
              <a:spcBef>
                <a:spcPts val="0"/>
              </a:spcBef>
              <a:spcAft>
                <a:spcPts val="600"/>
              </a:spcAft>
              <a:buFont typeface="Arial" panose="020B0604020202020204" pitchFamily="34" charset="0"/>
              <a:buChar char="►"/>
            </a:pPr>
            <a:r>
              <a:rPr lang="en-US" sz="2000" kern="0" dirty="0"/>
              <a:t>Angle crashes on rural </a:t>
            </a:r>
            <a:r>
              <a:rPr lang="en-US" sz="2000" b="1" kern="0" dirty="0"/>
              <a:t>multilane</a:t>
            </a:r>
            <a:r>
              <a:rPr lang="en-US" sz="2000" kern="0" dirty="0"/>
              <a:t> divided roads at </a:t>
            </a:r>
            <a:r>
              <a:rPr lang="en-US" sz="2000" b="1" kern="0" dirty="0"/>
              <a:t>four-leg</a:t>
            </a:r>
            <a:r>
              <a:rPr lang="en-US" sz="2000" kern="0" dirty="0"/>
              <a:t> minor-road stop-controlled intersections (daytime).</a:t>
            </a:r>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350646" y="1387416"/>
            <a:ext cx="6583312"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latin typeface="Arial" panose="020B0604020202020204" pitchFamily="34" charset="0"/>
                <a:cs typeface="Arial" panose="020B0604020202020204" pitchFamily="34" charset="0"/>
              </a:rPr>
              <a:t>List of Intersection FCFTs</a:t>
            </a:r>
          </a:p>
        </p:txBody>
      </p:sp>
      <p:sp>
        <p:nvSpPr>
          <p:cNvPr id="13" name="Rectangle 12">
            <a:extLst>
              <a:ext uri="{FF2B5EF4-FFF2-40B4-BE49-F238E27FC236}">
                <a16:creationId xmlns:a16="http://schemas.microsoft.com/office/drawing/2014/main" id="{78659DD2-1A75-44C6-9C8D-260948264744}"/>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61F46F-CA10-4E28-9935-4E2628510A77}"/>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1428A60-690A-4F4D-AF51-FD442D6A9A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D80E7C81-D730-420B-BC88-C093827DF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5BC3C332-F082-4354-A5CE-9097F7361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sp>
        <p:nvSpPr>
          <p:cNvPr id="3" name="Slide Number Placeholder 2">
            <a:extLst>
              <a:ext uri="{FF2B5EF4-FFF2-40B4-BE49-F238E27FC236}">
                <a16:creationId xmlns:a16="http://schemas.microsoft.com/office/drawing/2014/main" id="{B4117FAD-4D9D-4E17-9B78-FA771FDB9C1C}"/>
              </a:ext>
            </a:extLst>
          </p:cNvPr>
          <p:cNvSpPr>
            <a:spLocks noGrp="1"/>
          </p:cNvSpPr>
          <p:nvPr>
            <p:ph type="sldNum" sz="quarter" idx="4"/>
          </p:nvPr>
        </p:nvSpPr>
        <p:spPr/>
        <p:txBody>
          <a:bodyPr/>
          <a:lstStyle/>
          <a:p>
            <a:fld id="{29691912-3321-4F2D-A980-9CA5FE309265}" type="slidenum">
              <a:rPr lang="en-US" smtClean="0"/>
              <a:t>25</a:t>
            </a:fld>
            <a:endParaRPr lang="en-US"/>
          </a:p>
        </p:txBody>
      </p:sp>
      <p:pic>
        <p:nvPicPr>
          <p:cNvPr id="15" name="Picture 14" descr="Graphic icon of a triangle with text, Report, with an icon of a star.">
            <a:extLst>
              <a:ext uri="{FF2B5EF4-FFF2-40B4-BE49-F238E27FC236}">
                <a16:creationId xmlns:a16="http://schemas.microsoft.com/office/drawing/2014/main" id="{04651030-E0A7-4B09-8608-445EFDA934B8}"/>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1089338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lstStyle/>
          <a:p>
            <a:r>
              <a:rPr lang="en-US" dirty="0"/>
              <a:t>FHWA FCFT Report: Identifying FCFTs</a:t>
            </a:r>
          </a:p>
        </p:txBody>
      </p:sp>
      <p:sp>
        <p:nvSpPr>
          <p:cNvPr id="6" name="Slide Number Placeholder 5">
            <a:extLst>
              <a:ext uri="{FF2B5EF4-FFF2-40B4-BE49-F238E27FC236}">
                <a16:creationId xmlns:a16="http://schemas.microsoft.com/office/drawing/2014/main" id="{2C39B36F-43CB-466C-A9FE-B2B1A4EAF062}"/>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26</a:t>
            </a:fld>
            <a:endParaRPr lang="en-US"/>
          </a:p>
        </p:txBody>
      </p:sp>
      <p:graphicFrame>
        <p:nvGraphicFramePr>
          <p:cNvPr id="4" name="Table 4">
            <a:extLst>
              <a:ext uri="{FF2B5EF4-FFF2-40B4-BE49-F238E27FC236}">
                <a16:creationId xmlns:a16="http://schemas.microsoft.com/office/drawing/2014/main" id="{E7B0E68F-76CA-494D-A752-080A32283858}"/>
              </a:ext>
            </a:extLst>
          </p:cNvPr>
          <p:cNvGraphicFramePr>
            <a:graphicFrameLocks/>
          </p:cNvGraphicFramePr>
          <p:nvPr>
            <p:extLst>
              <p:ext uri="{D42A27DB-BD31-4B8C-83A1-F6EECF244321}">
                <p14:modId xmlns:p14="http://schemas.microsoft.com/office/powerpoint/2010/main" val="2219861771"/>
              </p:ext>
            </p:extLst>
          </p:nvPr>
        </p:nvGraphicFramePr>
        <p:xfrm>
          <a:off x="838200" y="2069224"/>
          <a:ext cx="9871352" cy="4042988"/>
        </p:xfrm>
        <a:graphic>
          <a:graphicData uri="http://schemas.openxmlformats.org/drawingml/2006/table">
            <a:tbl>
              <a:tblPr firstRow="1" bandRow="1">
                <a:tableStyleId>{72833802-FEF1-4C79-8D5D-14CF1EAF98D9}</a:tableStyleId>
              </a:tblPr>
              <a:tblGrid>
                <a:gridCol w="2308268">
                  <a:extLst>
                    <a:ext uri="{9D8B030D-6E8A-4147-A177-3AD203B41FA5}">
                      <a16:colId xmlns:a16="http://schemas.microsoft.com/office/drawing/2014/main" val="690910560"/>
                    </a:ext>
                  </a:extLst>
                </a:gridCol>
                <a:gridCol w="1890771">
                  <a:extLst>
                    <a:ext uri="{9D8B030D-6E8A-4147-A177-3AD203B41FA5}">
                      <a16:colId xmlns:a16="http://schemas.microsoft.com/office/drawing/2014/main" val="3775147752"/>
                    </a:ext>
                  </a:extLst>
                </a:gridCol>
                <a:gridCol w="1890771">
                  <a:extLst>
                    <a:ext uri="{9D8B030D-6E8A-4147-A177-3AD203B41FA5}">
                      <a16:colId xmlns:a16="http://schemas.microsoft.com/office/drawing/2014/main" val="4250260693"/>
                    </a:ext>
                  </a:extLst>
                </a:gridCol>
                <a:gridCol w="1890771">
                  <a:extLst>
                    <a:ext uri="{9D8B030D-6E8A-4147-A177-3AD203B41FA5}">
                      <a16:colId xmlns:a16="http://schemas.microsoft.com/office/drawing/2014/main" val="1039924197"/>
                    </a:ext>
                  </a:extLst>
                </a:gridCol>
                <a:gridCol w="1890771">
                  <a:extLst>
                    <a:ext uri="{9D8B030D-6E8A-4147-A177-3AD203B41FA5}">
                      <a16:colId xmlns:a16="http://schemas.microsoft.com/office/drawing/2014/main" val="2477484612"/>
                    </a:ext>
                  </a:extLst>
                </a:gridCol>
              </a:tblGrid>
              <a:tr h="375574">
                <a:tc rowSpan="2">
                  <a:txBody>
                    <a:bodyPr/>
                    <a:lstStyle/>
                    <a:p>
                      <a:pPr algn="ctr"/>
                      <a:r>
                        <a:rPr lang="en-US" b="0" dirty="0">
                          <a:latin typeface="Arial" panose="020B0604020202020204" pitchFamily="34" charset="0"/>
                          <a:cs typeface="Arial" panose="020B0604020202020204" pitchFamily="34" charset="0"/>
                        </a:rPr>
                        <a:t>Crash Type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rgbClr val="1E3A6B"/>
                    </a:solidFill>
                  </a:tcPr>
                </a:tc>
                <a:tc gridSpan="4">
                  <a:txBody>
                    <a:bodyPr/>
                    <a:lstStyle/>
                    <a:p>
                      <a:pPr algn="ctr"/>
                      <a:r>
                        <a:rPr lang="en-US" b="0" dirty="0">
                          <a:latin typeface="Arial" panose="020B0604020202020204" pitchFamily="34" charset="0"/>
                          <a:cs typeface="Arial" panose="020B0604020202020204" pitchFamily="34" charset="0"/>
                        </a:rPr>
                        <a:t>Conditions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rgbClr val="1E3A6B"/>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extLst>
                  <a:ext uri="{0D108BD9-81ED-4DB2-BD59-A6C34878D82A}">
                    <a16:rowId xmlns:a16="http://schemas.microsoft.com/office/drawing/2014/main" val="938112102"/>
                  </a:ext>
                </a:extLst>
              </a:tr>
              <a:tr h="375574">
                <a:tc vMerge="1">
                  <a:txBody>
                    <a:bodyPr/>
                    <a:lstStyle/>
                    <a:p>
                      <a:pPr algn="ctr"/>
                      <a:r>
                        <a:rPr lang="en-US" b="0" dirty="0">
                          <a:latin typeface="Calibri" panose="020F0502020204030204" pitchFamily="34" charset="0"/>
                          <a:cs typeface="Calibri" panose="020F0502020204030204" pitchFamily="34" charset="0"/>
                        </a:rPr>
                        <a:t>Crash Type</a:t>
                      </a:r>
                    </a:p>
                  </a:txBody>
                  <a:tcPr anchor="ctr">
                    <a:lnL w="1270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Horizontal Curve</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Straight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Daylight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b="0" dirty="0">
                          <a:solidFill>
                            <a:schemeClr val="bg1"/>
                          </a:solidFill>
                          <a:latin typeface="Arial" panose="020B0604020202020204" pitchFamily="34" charset="0"/>
                          <a:cs typeface="Arial" panose="020B0604020202020204" pitchFamily="34" charset="0"/>
                        </a:rPr>
                        <a:t>Nighttime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1548154845"/>
                  </a:ext>
                </a:extLst>
              </a:tr>
              <a:tr h="353928">
                <a:tc rowSpan="2">
                  <a:txBody>
                    <a:bodyPr/>
                    <a:lstStyle/>
                    <a:p>
                      <a:pPr algn="ctr"/>
                      <a:r>
                        <a:rPr lang="en-US" sz="1800" b="0" kern="1200" dirty="0">
                          <a:solidFill>
                            <a:schemeClr val="tx1"/>
                          </a:solidFill>
                          <a:latin typeface="Arial" panose="020B0604020202020204" pitchFamily="34" charset="0"/>
                          <a:ea typeface="+mn-ea"/>
                          <a:cs typeface="Arial" panose="020B0604020202020204" pitchFamily="34" charset="0"/>
                        </a:rPr>
                        <a:t>ROR</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99884250"/>
                  </a:ext>
                </a:extLst>
              </a:tr>
              <a:tr h="35626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068485"/>
                  </a:ext>
                </a:extLst>
              </a:tr>
              <a:tr h="35626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Lane Departure </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1828140"/>
                  </a:ext>
                </a:extLst>
              </a:tr>
              <a:tr h="35626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3058617"/>
                  </a:ext>
                </a:extLst>
              </a:tr>
              <a:tr h="35626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strike="noStrike" kern="1200" dirty="0">
                          <a:solidFill>
                            <a:schemeClr val="tx1"/>
                          </a:solidFill>
                          <a:latin typeface="Arial" panose="020B0604020202020204" pitchFamily="34" charset="0"/>
                          <a:ea typeface="+mn-ea"/>
                          <a:cs typeface="Arial" panose="020B0604020202020204" pitchFamily="34" charset="0"/>
                        </a:rPr>
                        <a:t>Head-on</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01502240"/>
                  </a:ext>
                </a:extLst>
              </a:tr>
              <a:tr h="35626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77479417"/>
                  </a:ext>
                </a:extLst>
              </a:tr>
              <a:tr h="3562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Angle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01987470"/>
                  </a:ext>
                </a:extLst>
              </a:tr>
              <a:tr h="356267">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latin typeface="Arial" panose="020B0604020202020204" pitchFamily="34" charset="0"/>
                          <a:ea typeface="+mn-ea"/>
                          <a:cs typeface="Arial" panose="020B0604020202020204" pitchFamily="34" charset="0"/>
                        </a:rPr>
                        <a:t>Rollover/Overturn </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12382873"/>
                  </a:ext>
                </a:extLst>
              </a:tr>
              <a:tr h="356267">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algn="ctr"/>
                      <a:endParaRPr lang="en-US" b="0" dirty="0">
                        <a:solidFill>
                          <a:schemeClr val="tx1"/>
                        </a:solidFill>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b="0" dirty="0">
                        <a:solidFill>
                          <a:schemeClr val="tx1"/>
                        </a:solidFill>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01200254"/>
                  </a:ext>
                </a:extLst>
              </a:tr>
            </a:tbl>
          </a:graphicData>
        </a:graphic>
      </p:graphicFrame>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838200" y="1665375"/>
            <a:ext cx="7854901" cy="331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latin typeface="Arial" panose="020B0604020202020204" pitchFamily="34" charset="0"/>
                <a:cs typeface="Arial" panose="020B0604020202020204" pitchFamily="34" charset="0"/>
              </a:rPr>
              <a:t>Non-Intersection </a:t>
            </a:r>
            <a:r>
              <a:rPr lang="en-US" b="1" dirty="0">
                <a:solidFill>
                  <a:srgbClr val="871A0F"/>
                </a:solidFill>
                <a:latin typeface="Arial" panose="020B0604020202020204" pitchFamily="34" charset="0"/>
                <a:cs typeface="Arial" panose="020B0604020202020204" pitchFamily="34" charset="0"/>
              </a:rPr>
              <a:t>FCFTs on Rural, Two-Lane Roads</a:t>
            </a:r>
          </a:p>
        </p:txBody>
      </p:sp>
      <p:sp>
        <p:nvSpPr>
          <p:cNvPr id="18" name="TextBox 17">
            <a:extLst>
              <a:ext uri="{FF2B5EF4-FFF2-40B4-BE49-F238E27FC236}">
                <a16:creationId xmlns:a16="http://schemas.microsoft.com/office/drawing/2014/main" id="{76567FD3-D133-454D-8E81-98A3398CAD05}"/>
              </a:ext>
            </a:extLst>
          </p:cNvPr>
          <p:cNvSpPr txBox="1"/>
          <p:nvPr/>
        </p:nvSpPr>
        <p:spPr>
          <a:xfrm>
            <a:off x="6158185" y="6329298"/>
            <a:ext cx="4703696"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conditions that defined focus crash types.</a:t>
            </a:r>
            <a:endParaRPr lang="en-US" sz="900" b="0"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70DC68C-321A-4B53-AC5D-57FDB56C6606}"/>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83612C9D-6A94-4011-8394-518A6DE84CB0}"/>
              </a:ext>
            </a:extLst>
          </p:cNvPr>
          <p:cNvGrpSpPr/>
          <p:nvPr/>
        </p:nvGrpSpPr>
        <p:grpSpPr>
          <a:xfrm>
            <a:off x="11044039" y="3508466"/>
            <a:ext cx="288757" cy="466648"/>
            <a:chOff x="10847672" y="394636"/>
            <a:chExt cx="288757" cy="466648"/>
          </a:xfrm>
          <a:solidFill>
            <a:schemeClr val="accent3"/>
          </a:solidFill>
        </p:grpSpPr>
        <p:sp>
          <p:nvSpPr>
            <p:cNvPr id="22" name="Isosceles Triangle 21">
              <a:extLst>
                <a:ext uri="{FF2B5EF4-FFF2-40B4-BE49-F238E27FC236}">
                  <a16:creationId xmlns:a16="http://schemas.microsoft.com/office/drawing/2014/main" id="{D0E94C61-50CB-4F91-9B3E-0571BAAAA6A2}"/>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3B0F24E-F84D-4A93-B348-95CC252D56A3}"/>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5C0DD108-9D59-4D92-9FC4-53C99F3313F9}"/>
              </a:ext>
            </a:extLst>
          </p:cNvPr>
          <p:cNvGrpSpPr/>
          <p:nvPr/>
        </p:nvGrpSpPr>
        <p:grpSpPr>
          <a:xfrm>
            <a:off x="10987927" y="1665375"/>
            <a:ext cx="288757" cy="466648"/>
            <a:chOff x="10847672" y="394636"/>
            <a:chExt cx="288757" cy="466648"/>
          </a:xfrm>
          <a:solidFill>
            <a:schemeClr val="accent3"/>
          </a:solidFill>
        </p:grpSpPr>
        <p:sp>
          <p:nvSpPr>
            <p:cNvPr id="25" name="Isosceles Triangle 24">
              <a:extLst>
                <a:ext uri="{FF2B5EF4-FFF2-40B4-BE49-F238E27FC236}">
                  <a16:creationId xmlns:a16="http://schemas.microsoft.com/office/drawing/2014/main" id="{32CDE5C1-8E14-4BA8-8A61-32BA0E54A3BF}"/>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04F8720-F643-428F-8964-CE60A04F653D}"/>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DADFE1A4-7068-4A09-B7C6-E8D33B948826}"/>
              </a:ext>
            </a:extLst>
          </p:cNvPr>
          <p:cNvGrpSpPr/>
          <p:nvPr/>
        </p:nvGrpSpPr>
        <p:grpSpPr>
          <a:xfrm>
            <a:off x="10622583" y="1098217"/>
            <a:ext cx="288757" cy="466648"/>
            <a:chOff x="10847672" y="394636"/>
            <a:chExt cx="288757" cy="466648"/>
          </a:xfrm>
          <a:solidFill>
            <a:schemeClr val="accent3"/>
          </a:solidFill>
        </p:grpSpPr>
        <p:sp>
          <p:nvSpPr>
            <p:cNvPr id="28" name="Isosceles Triangle 27">
              <a:extLst>
                <a:ext uri="{FF2B5EF4-FFF2-40B4-BE49-F238E27FC236}">
                  <a16:creationId xmlns:a16="http://schemas.microsoft.com/office/drawing/2014/main" id="{9CD73902-A9FD-4D4E-8665-742A66C0BE4B}"/>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B3039BF-16EA-4812-B994-AF35766AFAC1}"/>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30" name="Graphic 29">
            <a:extLst>
              <a:ext uri="{FF2B5EF4-FFF2-40B4-BE49-F238E27FC236}">
                <a16:creationId xmlns:a16="http://schemas.microsoft.com/office/drawing/2014/main" id="{DBC28FA4-9F07-4F09-8B71-664E5B2650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276918"/>
            <a:ext cx="352312" cy="223583"/>
          </a:xfrm>
          <a:prstGeom prst="rect">
            <a:avLst/>
          </a:prstGeom>
        </p:spPr>
      </p:pic>
      <p:pic>
        <p:nvPicPr>
          <p:cNvPr id="31" name="Graphic 30">
            <a:extLst>
              <a:ext uri="{FF2B5EF4-FFF2-40B4-BE49-F238E27FC236}">
                <a16:creationId xmlns:a16="http://schemas.microsoft.com/office/drawing/2014/main" id="{0D75A40D-87FE-4811-9B17-1C2B03F89E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pic>
        <p:nvPicPr>
          <p:cNvPr id="33" name="Graphic 32" descr="Graphic icon of a triangle with text, Report, with an icon of a star.">
            <a:extLst>
              <a:ext uri="{FF2B5EF4-FFF2-40B4-BE49-F238E27FC236}">
                <a16:creationId xmlns:a16="http://schemas.microsoft.com/office/drawing/2014/main" id="{29077E42-CDC4-4396-A9F4-BD7932B5E2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0"/>
            <a:ext cx="1828800" cy="890124"/>
          </a:xfrm>
          <a:prstGeom prst="rect">
            <a:avLst/>
          </a:prstGeom>
        </p:spPr>
      </p:pic>
    </p:spTree>
    <p:extLst>
      <p:ext uri="{BB962C8B-B14F-4D97-AF65-F5344CB8AC3E}">
        <p14:creationId xmlns:p14="http://schemas.microsoft.com/office/powerpoint/2010/main" val="9517564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322410" y="545418"/>
            <a:ext cx="10515600" cy="1020764"/>
          </a:xfrm>
        </p:spPr>
        <p:txBody>
          <a:bodyPr>
            <a:normAutofit/>
          </a:bodyPr>
          <a:lstStyle/>
          <a:p>
            <a:r>
              <a:rPr lang="en-US" dirty="0"/>
              <a:t>FHWA FCFT Report: Identifying FCFTs</a:t>
            </a:r>
          </a:p>
        </p:txBody>
      </p:sp>
      <p:sp>
        <p:nvSpPr>
          <p:cNvPr id="6" name="Slide Number Placeholder 5">
            <a:extLst>
              <a:ext uri="{FF2B5EF4-FFF2-40B4-BE49-F238E27FC236}">
                <a16:creationId xmlns:a16="http://schemas.microsoft.com/office/drawing/2014/main" id="{2A522C97-7140-4348-95A8-6E908752602D}"/>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27</a:t>
            </a:fld>
            <a:endParaRPr lang="en-US"/>
          </a:p>
        </p:txBody>
      </p:sp>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227708" y="1653039"/>
            <a:ext cx="6583312" cy="42022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b="1" dirty="0">
                <a:solidFill>
                  <a:schemeClr val="accent3"/>
                </a:solidFill>
                <a:latin typeface="Arial" panose="020B0604020202020204" pitchFamily="34" charset="0"/>
                <a:cs typeface="Arial" panose="020B0604020202020204" pitchFamily="34" charset="0"/>
              </a:rPr>
              <a:t>Intersection FCFTs</a:t>
            </a:r>
          </a:p>
        </p:txBody>
      </p:sp>
      <p:graphicFrame>
        <p:nvGraphicFramePr>
          <p:cNvPr id="4" name="Table 4">
            <a:extLst>
              <a:ext uri="{FF2B5EF4-FFF2-40B4-BE49-F238E27FC236}">
                <a16:creationId xmlns:a16="http://schemas.microsoft.com/office/drawing/2014/main" id="{E7B0E68F-76CA-494D-A752-080A32283858}"/>
              </a:ext>
            </a:extLst>
          </p:cNvPr>
          <p:cNvGraphicFramePr>
            <a:graphicFrameLocks/>
          </p:cNvGraphicFramePr>
          <p:nvPr>
            <p:extLst>
              <p:ext uri="{D42A27DB-BD31-4B8C-83A1-F6EECF244321}">
                <p14:modId xmlns:p14="http://schemas.microsoft.com/office/powerpoint/2010/main" val="2279389008"/>
              </p:ext>
            </p:extLst>
          </p:nvPr>
        </p:nvGraphicFramePr>
        <p:xfrm>
          <a:off x="227708" y="2085428"/>
          <a:ext cx="10976129" cy="3799320"/>
        </p:xfrm>
        <a:graphic>
          <a:graphicData uri="http://schemas.openxmlformats.org/drawingml/2006/table">
            <a:tbl>
              <a:tblPr firstRow="1" bandRow="1">
                <a:tableStyleId>{72833802-FEF1-4C79-8D5D-14CF1EAF98D9}</a:tableStyleId>
              </a:tblPr>
              <a:tblGrid>
                <a:gridCol w="910070">
                  <a:extLst>
                    <a:ext uri="{9D8B030D-6E8A-4147-A177-3AD203B41FA5}">
                      <a16:colId xmlns:a16="http://schemas.microsoft.com/office/drawing/2014/main" val="690910560"/>
                    </a:ext>
                  </a:extLst>
                </a:gridCol>
                <a:gridCol w="714625">
                  <a:extLst>
                    <a:ext uri="{9D8B030D-6E8A-4147-A177-3AD203B41FA5}">
                      <a16:colId xmlns:a16="http://schemas.microsoft.com/office/drawing/2014/main" val="3775147752"/>
                    </a:ext>
                  </a:extLst>
                </a:gridCol>
                <a:gridCol w="687950">
                  <a:extLst>
                    <a:ext uri="{9D8B030D-6E8A-4147-A177-3AD203B41FA5}">
                      <a16:colId xmlns:a16="http://schemas.microsoft.com/office/drawing/2014/main" val="4250260693"/>
                    </a:ext>
                  </a:extLst>
                </a:gridCol>
                <a:gridCol w="639995">
                  <a:extLst>
                    <a:ext uri="{9D8B030D-6E8A-4147-A177-3AD203B41FA5}">
                      <a16:colId xmlns:a16="http://schemas.microsoft.com/office/drawing/2014/main" val="1039924197"/>
                    </a:ext>
                  </a:extLst>
                </a:gridCol>
                <a:gridCol w="1084844">
                  <a:extLst>
                    <a:ext uri="{9D8B030D-6E8A-4147-A177-3AD203B41FA5}">
                      <a16:colId xmlns:a16="http://schemas.microsoft.com/office/drawing/2014/main" val="2477484612"/>
                    </a:ext>
                  </a:extLst>
                </a:gridCol>
                <a:gridCol w="1140592">
                  <a:extLst>
                    <a:ext uri="{9D8B030D-6E8A-4147-A177-3AD203B41FA5}">
                      <a16:colId xmlns:a16="http://schemas.microsoft.com/office/drawing/2014/main" val="13992439"/>
                    </a:ext>
                  </a:extLst>
                </a:gridCol>
                <a:gridCol w="764499">
                  <a:extLst>
                    <a:ext uri="{9D8B030D-6E8A-4147-A177-3AD203B41FA5}">
                      <a16:colId xmlns:a16="http://schemas.microsoft.com/office/drawing/2014/main" val="28820258"/>
                    </a:ext>
                  </a:extLst>
                </a:gridCol>
                <a:gridCol w="829068">
                  <a:extLst>
                    <a:ext uri="{9D8B030D-6E8A-4147-A177-3AD203B41FA5}">
                      <a16:colId xmlns:a16="http://schemas.microsoft.com/office/drawing/2014/main" val="4158996155"/>
                    </a:ext>
                  </a:extLst>
                </a:gridCol>
                <a:gridCol w="1111303">
                  <a:extLst>
                    <a:ext uri="{9D8B030D-6E8A-4147-A177-3AD203B41FA5}">
                      <a16:colId xmlns:a16="http://schemas.microsoft.com/office/drawing/2014/main" val="25498566"/>
                    </a:ext>
                  </a:extLst>
                </a:gridCol>
                <a:gridCol w="1174295">
                  <a:extLst>
                    <a:ext uri="{9D8B030D-6E8A-4147-A177-3AD203B41FA5}">
                      <a16:colId xmlns:a16="http://schemas.microsoft.com/office/drawing/2014/main" val="3800620271"/>
                    </a:ext>
                  </a:extLst>
                </a:gridCol>
                <a:gridCol w="914400">
                  <a:extLst>
                    <a:ext uri="{9D8B030D-6E8A-4147-A177-3AD203B41FA5}">
                      <a16:colId xmlns:a16="http://schemas.microsoft.com/office/drawing/2014/main" val="2144743456"/>
                    </a:ext>
                  </a:extLst>
                </a:gridCol>
                <a:gridCol w="1004488">
                  <a:extLst>
                    <a:ext uri="{9D8B030D-6E8A-4147-A177-3AD203B41FA5}">
                      <a16:colId xmlns:a16="http://schemas.microsoft.com/office/drawing/2014/main" val="1766224899"/>
                    </a:ext>
                  </a:extLst>
                </a:gridCol>
              </a:tblGrid>
              <a:tr h="366390">
                <a:tc rowSpan="2">
                  <a:txBody>
                    <a:bodyPr/>
                    <a:lstStyle/>
                    <a:p>
                      <a:pPr algn="ctr"/>
                      <a:r>
                        <a:rPr lang="en-US" sz="1500" b="0" dirty="0">
                          <a:latin typeface="Arial" panose="020B0604020202020204" pitchFamily="34" charset="0"/>
                          <a:cs typeface="Arial" panose="020B0604020202020204" pitchFamily="34" charset="0"/>
                        </a:rPr>
                        <a:t>Crash Type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gridSpan="11">
                  <a:txBody>
                    <a:bodyPr/>
                    <a:lstStyle/>
                    <a:p>
                      <a:pPr algn="ctr"/>
                      <a:r>
                        <a:rPr lang="en-US" sz="1600" b="0" dirty="0">
                          <a:latin typeface="Calibri" panose="020F0502020204030204" pitchFamily="34" charset="0"/>
                          <a:cs typeface="Calibri" panose="020F0502020204030204" pitchFamily="34" charset="0"/>
                        </a:rPr>
                        <a:t>Conditions</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b="0" dirty="0">
                        <a:latin typeface="Calibri" panose="020F0502020204030204" pitchFamily="34" charset="0"/>
                        <a:cs typeface="Calibri" panose="020F0502020204030204" pitchFamily="34" charset="0"/>
                      </a:endParaRP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tc hMerge="1">
                  <a:txBody>
                    <a:bodyPr/>
                    <a:lstStyle/>
                    <a:p>
                      <a:pPr algn="ctr"/>
                      <a:endParaRPr lang="en-US" sz="1600" b="0" dirty="0">
                        <a:latin typeface="Calibri" panose="020F0502020204030204" pitchFamily="34" charset="0"/>
                        <a:cs typeface="Calibri" panose="020F0502020204030204" pitchFamily="34" charset="0"/>
                      </a:endParaRP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2">
                          <a:lumMod val="95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938112102"/>
                  </a:ext>
                </a:extLst>
              </a:tr>
              <a:tr h="542756">
                <a:tc vMerge="1">
                  <a:txBody>
                    <a:bodyPr/>
                    <a:lstStyle/>
                    <a:p>
                      <a:pPr algn="ctr"/>
                      <a:r>
                        <a:rPr lang="en-US" b="0" dirty="0">
                          <a:latin typeface="Calibri" panose="020F0502020204030204" pitchFamily="34" charset="0"/>
                          <a:cs typeface="Calibri" panose="020F0502020204030204" pitchFamily="34" charset="0"/>
                        </a:rPr>
                        <a:t>Crash Type</a:t>
                      </a:r>
                    </a:p>
                  </a:txBody>
                  <a:tcPr anchor="ctr">
                    <a:lnL w="1270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Urban</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Rural</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Two-Lane</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Multilane Divided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dirty="0">
                          <a:solidFill>
                            <a:schemeClr val="bg1"/>
                          </a:solidFill>
                          <a:latin typeface="Arial" panose="020B0604020202020204" pitchFamily="34" charset="0"/>
                          <a:cs typeface="Arial" panose="020B0604020202020204" pitchFamily="34" charset="0"/>
                        </a:rPr>
                        <a:t>Multilane Undivided</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4-Leg</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3-Leg</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Stop Controlled</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Signalized</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Daylight</a:t>
                      </a:r>
                    </a:p>
                  </a:txBody>
                  <a:tcPr anchor="ctr">
                    <a:lnL w="6350" cap="flat" cmpd="sng" algn="ctr">
                      <a:solidFill>
                        <a:schemeClr val="bg1">
                          <a:lumMod val="5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a:txBody>
                    <a:bodyPr/>
                    <a:lstStyle/>
                    <a:p>
                      <a:pPr algn="ctr"/>
                      <a:r>
                        <a:rPr lang="en-US" sz="1500" b="0" dirty="0">
                          <a:solidFill>
                            <a:schemeClr val="bg1"/>
                          </a:solidFill>
                          <a:latin typeface="Arial" panose="020B0604020202020204" pitchFamily="34" charset="0"/>
                          <a:cs typeface="Arial" panose="020B0604020202020204" pitchFamily="34" charset="0"/>
                        </a:rPr>
                        <a:t>Nighttime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lumMod val="9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extLst>
                  <a:ext uri="{0D108BD9-81ED-4DB2-BD59-A6C34878D82A}">
                    <a16:rowId xmlns:a16="http://schemas.microsoft.com/office/drawing/2014/main" val="1548154845"/>
                  </a:ext>
                </a:extLst>
              </a:tr>
              <a:tr h="46713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kern="1200" dirty="0">
                          <a:solidFill>
                            <a:schemeClr val="tx1"/>
                          </a:solidFill>
                          <a:latin typeface="Arial" panose="020B0604020202020204" pitchFamily="34" charset="0"/>
                          <a:ea typeface="+mn-ea"/>
                          <a:cs typeface="Arial" panose="020B0604020202020204" pitchFamily="34" charset="0"/>
                        </a:rPr>
                        <a:t>Angle</a:t>
                      </a: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99884250"/>
                  </a:ext>
                </a:extLst>
              </a:tr>
              <a:tr h="46713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57068485"/>
                  </a:ext>
                </a:extLst>
              </a:tr>
              <a:tr h="46713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1828140"/>
                  </a:ext>
                </a:extLst>
              </a:tr>
              <a:tr h="46713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83058617"/>
                  </a:ext>
                </a:extLst>
              </a:tr>
              <a:tr h="46713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kern="1200" dirty="0">
                        <a:solidFill>
                          <a:schemeClr val="tx1"/>
                        </a:solidFill>
                        <a:latin typeface="Calibri" panose="020F0502020204030204" pitchFamily="34" charset="0"/>
                        <a:ea typeface="+mn-ea"/>
                        <a:cs typeface="Calibri" panose="020F0502020204030204" pitchFamily="34" charset="0"/>
                      </a:endParaRPr>
                    </a:p>
                  </a:txBody>
                  <a:tcPr anchor="ctr">
                    <a:lnL w="12700" cap="flat" cmpd="sng" algn="ctr">
                      <a:no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solidFill>
                  </a:tcPr>
                </a:tc>
                <a:tc>
                  <a:txBody>
                    <a:bodyPr/>
                    <a:lstStyle/>
                    <a:p>
                      <a:pPr algn="ct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501502240"/>
                  </a:ext>
                </a:extLst>
              </a:tr>
              <a:tr h="51035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0" dirty="0">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2">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rPr>
                        <a:t>Minor road</a:t>
                      </a: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6350" cap="flat" cmpd="sng" algn="ctr">
                      <a:solidFill>
                        <a:schemeClr val="bg1">
                          <a:lumMod val="50000"/>
                        </a:schemeClr>
                      </a:solid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sym typeface="Wingdings" panose="05000000000000000000" pitchFamily="2" charset="2"/>
                        </a:rPr>
                        <a:t></a:t>
                      </a:r>
                      <a:endParaRPr lang="en-US" sz="1600" b="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latin typeface="Arial" panose="020B0604020202020204" pitchFamily="34" charset="0"/>
                        <a:cs typeface="Arial" panose="020B0604020202020204" pitchFamily="34" charset="0"/>
                      </a:endParaRP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77479417"/>
                  </a:ext>
                </a:extLst>
              </a:tr>
            </a:tbl>
          </a:graphicData>
        </a:graphic>
      </p:graphicFrame>
      <p:sp>
        <p:nvSpPr>
          <p:cNvPr id="19" name="TextBox 18">
            <a:extLst>
              <a:ext uri="{FF2B5EF4-FFF2-40B4-BE49-F238E27FC236}">
                <a16:creationId xmlns:a16="http://schemas.microsoft.com/office/drawing/2014/main" id="{F2596905-1761-453C-9523-A4841FB78196}"/>
              </a:ext>
            </a:extLst>
          </p:cNvPr>
          <p:cNvSpPr txBox="1"/>
          <p:nvPr/>
        </p:nvSpPr>
        <p:spPr>
          <a:xfrm>
            <a:off x="4977478" y="6329298"/>
            <a:ext cx="3495675"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conditions that defined focus crash types</a:t>
            </a:r>
            <a:r>
              <a:rPr lang="en-US" sz="900" b="0" dirty="0">
                <a:latin typeface="Calibri" panose="020F0502020204030204" pitchFamily="34" charset="0"/>
                <a:cs typeface="Calibri" panose="020F0502020204030204" pitchFamily="34" charset="0"/>
                <a:sym typeface="Wingdings" panose="05000000000000000000" pitchFamily="2" charset="2"/>
              </a:rPr>
              <a:t>.</a:t>
            </a:r>
            <a:endParaRPr lang="en-US" sz="900" b="0" dirty="0">
              <a:highlight>
                <a:srgbClr val="FFFF00"/>
              </a:highlight>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78659DD2-1A75-44C6-9C8D-260948264744}"/>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D61F46F-CA10-4E28-9935-4E2628510A77}"/>
              </a:ext>
            </a:extLst>
          </p:cNvPr>
          <p:cNvSpPr/>
          <p:nvPr/>
        </p:nvSpPr>
        <p:spPr>
          <a:xfrm rot="16200000">
            <a:off x="10907028" y="466972"/>
            <a:ext cx="741145" cy="18288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0" name="Graphic 19">
            <a:extLst>
              <a:ext uri="{FF2B5EF4-FFF2-40B4-BE49-F238E27FC236}">
                <a16:creationId xmlns:a16="http://schemas.microsoft.com/office/drawing/2014/main" id="{D1428A60-690A-4F4D-AF51-FD442D6A9A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1441505"/>
            <a:ext cx="352312" cy="223583"/>
          </a:xfrm>
          <a:prstGeom prst="rect">
            <a:avLst/>
          </a:prstGeom>
        </p:spPr>
      </p:pic>
      <p:pic>
        <p:nvPicPr>
          <p:cNvPr id="21" name="Graphic 20">
            <a:extLst>
              <a:ext uri="{FF2B5EF4-FFF2-40B4-BE49-F238E27FC236}">
                <a16:creationId xmlns:a16="http://schemas.microsoft.com/office/drawing/2014/main" id="{D80E7C81-D730-420B-BC88-C093827DF5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018646"/>
            <a:ext cx="352312" cy="223583"/>
          </a:xfrm>
          <a:prstGeom prst="rect">
            <a:avLst/>
          </a:prstGeom>
        </p:spPr>
      </p:pic>
      <p:pic>
        <p:nvPicPr>
          <p:cNvPr id="22" name="Graphic 21">
            <a:extLst>
              <a:ext uri="{FF2B5EF4-FFF2-40B4-BE49-F238E27FC236}">
                <a16:creationId xmlns:a16="http://schemas.microsoft.com/office/drawing/2014/main" id="{5BC3C332-F082-4354-A5CE-9097F73613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pic>
        <p:nvPicPr>
          <p:cNvPr id="17" name="Graphic 16" descr="Graphic icon of a triangle with text, Report, with an icon of a star.">
            <a:extLst>
              <a:ext uri="{FF2B5EF4-FFF2-40B4-BE49-F238E27FC236}">
                <a16:creationId xmlns:a16="http://schemas.microsoft.com/office/drawing/2014/main" id="{D222C38D-FBBF-490D-9956-2ACA0013F4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63200" y="0"/>
            <a:ext cx="1828800" cy="890124"/>
          </a:xfrm>
          <a:prstGeom prst="rect">
            <a:avLst/>
          </a:prstGeom>
        </p:spPr>
      </p:pic>
    </p:spTree>
    <p:extLst>
      <p:ext uri="{BB962C8B-B14F-4D97-AF65-F5344CB8AC3E}">
        <p14:creationId xmlns:p14="http://schemas.microsoft.com/office/powerpoint/2010/main" val="38224729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 icon of a four-leg intersection with an overlapping icon of a pedestrian crossing rightward. Behind the icon of the pedestrian is a star-shaped icon.">
            <a:extLst>
              <a:ext uri="{FF2B5EF4-FFF2-40B4-BE49-F238E27FC236}">
                <a16:creationId xmlns:a16="http://schemas.microsoft.com/office/drawing/2014/main" id="{70880067-8430-49D6-80F3-3F9C9D79A758}"/>
              </a:ext>
            </a:extLst>
          </p:cNvPr>
          <p:cNvPicPr>
            <a:picLocks noChangeAspect="1"/>
          </p:cNvPicPr>
          <p:nvPr/>
        </p:nvPicPr>
        <p:blipFill rotWithShape="1">
          <a:blip r:embed="rId2"/>
          <a:srcRect l="60372"/>
          <a:stretch/>
        </p:blipFill>
        <p:spPr>
          <a:xfrm>
            <a:off x="7281745" y="1200150"/>
            <a:ext cx="4701057" cy="4767072"/>
          </a:xfrm>
          <a:prstGeom prst="rect">
            <a:avLst/>
          </a:prstGeom>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Identifying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443545" cy="4269167"/>
          </a:xfrm>
        </p:spPr>
        <p:txBody>
          <a:bodyPr>
            <a:normAutofit/>
          </a:bodyPr>
          <a:lstStyle/>
          <a:p>
            <a:pPr marL="0" indent="0">
              <a:buNone/>
            </a:pPr>
            <a:r>
              <a:rPr lang="en-US" dirty="0"/>
              <a:t>Results: Pedestrian FCFTs (information from related published literature):</a:t>
            </a:r>
          </a:p>
          <a:p>
            <a:pPr lvl="1">
              <a:buFont typeface="Arial" panose="020B0604020202020204" pitchFamily="34" charset="0"/>
              <a:buChar char="►"/>
            </a:pPr>
            <a:r>
              <a:rPr lang="en-US" dirty="0"/>
              <a:t> All types of pedestrian crashes at</a:t>
            </a:r>
            <a:br>
              <a:rPr lang="en-US" dirty="0"/>
            </a:br>
            <a:r>
              <a:rPr lang="en-US" dirty="0"/>
              <a:t> intersections.</a:t>
            </a:r>
          </a:p>
          <a:p>
            <a:pPr lvl="1">
              <a:buFont typeface="Arial" panose="020B0604020202020204" pitchFamily="34" charset="0"/>
              <a:buChar char="►"/>
            </a:pPr>
            <a:r>
              <a:rPr lang="en-US" dirty="0"/>
              <a:t> Pedestrian crashes at intersections</a:t>
            </a:r>
            <a:br>
              <a:rPr lang="en-US" dirty="0"/>
            </a:br>
            <a:r>
              <a:rPr lang="en-US" dirty="0"/>
              <a:t> involving a crossing pedestrian and a</a:t>
            </a:r>
            <a:br>
              <a:rPr lang="en-US" dirty="0"/>
            </a:br>
            <a:r>
              <a:rPr lang="en-US" dirty="0"/>
              <a:t> vehicle going straight.</a:t>
            </a:r>
          </a:p>
          <a:p>
            <a:pPr lvl="1"/>
            <a:endParaRPr lang="en-US" dirty="0"/>
          </a:p>
        </p:txBody>
      </p:sp>
      <p:sp>
        <p:nvSpPr>
          <p:cNvPr id="5" name="Slide Number Placeholder 4">
            <a:extLst>
              <a:ext uri="{FF2B5EF4-FFF2-40B4-BE49-F238E27FC236}">
                <a16:creationId xmlns:a16="http://schemas.microsoft.com/office/drawing/2014/main" id="{592316FC-4B6C-4842-BB79-7C28AAA7D097}"/>
              </a:ext>
            </a:extLst>
          </p:cNvPr>
          <p:cNvSpPr>
            <a:spLocks noGrp="1"/>
          </p:cNvSpPr>
          <p:nvPr>
            <p:ph type="sldNum" sz="quarter" idx="4"/>
          </p:nvPr>
        </p:nvSpPr>
        <p:spPr/>
        <p:txBody>
          <a:bodyPr/>
          <a:lstStyle/>
          <a:p>
            <a:fld id="{29691912-3321-4F2D-A980-9CA5FE309265}" type="slidenum">
              <a:rPr lang="en-US" smtClean="0"/>
              <a:t>28</a:t>
            </a:fld>
            <a:endParaRPr lang="en-US"/>
          </a:p>
        </p:txBody>
      </p:sp>
      <p:sp>
        <p:nvSpPr>
          <p:cNvPr id="7" name="TextBox 10">
            <a:extLst>
              <a:ext uri="{FF2B5EF4-FFF2-40B4-BE49-F238E27FC236}">
                <a16:creationId xmlns:a16="http://schemas.microsoft.com/office/drawing/2014/main" id="{C66FF078-43FB-4EE8-8BEE-8A78F4C0FE56}"/>
              </a:ext>
            </a:extLst>
          </p:cNvPr>
          <p:cNvSpPr txBox="1"/>
          <p:nvPr/>
        </p:nvSpPr>
        <p:spPr>
          <a:xfrm>
            <a:off x="10820717" y="5696680"/>
            <a:ext cx="1017322"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Graphic icon of a triangle with text, Report, with an icon of a star.">
            <a:extLst>
              <a:ext uri="{FF2B5EF4-FFF2-40B4-BE49-F238E27FC236}">
                <a16:creationId xmlns:a16="http://schemas.microsoft.com/office/drawing/2014/main" id="{1A319A0A-BC02-49D6-AC26-969B50F252BB}"/>
              </a:ext>
            </a:extLst>
          </p:cNvPr>
          <p:cNvPicPr>
            <a:picLocks noChangeAspect="1"/>
          </p:cNvPicPr>
          <p:nvPr/>
        </p:nvPicPr>
        <p:blipFill>
          <a:blip r:embed="rId3"/>
          <a:stretch>
            <a:fillRect/>
          </a:stretch>
        </p:blipFill>
        <p:spPr>
          <a:xfrm>
            <a:off x="10209831" y="0"/>
            <a:ext cx="1982169" cy="1321446"/>
          </a:xfrm>
          <a:prstGeom prst="rect">
            <a:avLst/>
          </a:prstGeom>
        </p:spPr>
      </p:pic>
    </p:spTree>
    <p:extLst>
      <p:ext uri="{BB962C8B-B14F-4D97-AF65-F5344CB8AC3E}">
        <p14:creationId xmlns:p14="http://schemas.microsoft.com/office/powerpoint/2010/main" val="3163134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Group 132" descr="Graphic illustration of stacked squares.">
            <a:extLst>
              <a:ext uri="{FF2B5EF4-FFF2-40B4-BE49-F238E27FC236}">
                <a16:creationId xmlns:a16="http://schemas.microsoft.com/office/drawing/2014/main" id="{912156BF-1C5F-47D6-9510-2FD4227C48A4}"/>
              </a:ext>
            </a:extLst>
          </p:cNvPr>
          <p:cNvGrpSpPr/>
          <p:nvPr/>
        </p:nvGrpSpPr>
        <p:grpSpPr>
          <a:xfrm>
            <a:off x="1087339" y="1909950"/>
            <a:ext cx="4241455" cy="3769082"/>
            <a:chOff x="1589218" y="1637327"/>
            <a:chExt cx="4241455" cy="3769082"/>
          </a:xfrm>
          <a:solidFill>
            <a:schemeClr val="bg2"/>
          </a:solidFill>
        </p:grpSpPr>
        <p:grpSp>
          <p:nvGrpSpPr>
            <p:cNvPr id="20" name="Group 19">
              <a:extLst>
                <a:ext uri="{FF2B5EF4-FFF2-40B4-BE49-F238E27FC236}">
                  <a16:creationId xmlns:a16="http://schemas.microsoft.com/office/drawing/2014/main" id="{95B402BD-834D-4847-BC76-7C1BD3B71AEF}"/>
                </a:ext>
              </a:extLst>
            </p:cNvPr>
            <p:cNvGrpSpPr/>
            <p:nvPr/>
          </p:nvGrpSpPr>
          <p:grpSpPr>
            <a:xfrm>
              <a:off x="1589218" y="1637327"/>
              <a:ext cx="283245" cy="3769082"/>
              <a:chOff x="3600598" y="2064469"/>
              <a:chExt cx="225802" cy="3004700"/>
            </a:xfrm>
            <a:grpFill/>
          </p:grpSpPr>
          <p:sp>
            <p:nvSpPr>
              <p:cNvPr id="11" name="Rectangle 10">
                <a:extLst>
                  <a:ext uri="{FF2B5EF4-FFF2-40B4-BE49-F238E27FC236}">
                    <a16:creationId xmlns:a16="http://schemas.microsoft.com/office/drawing/2014/main" id="{4F2ECF9E-E8A3-4BD7-8312-CC25835D7D48}"/>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E8AA193-6875-497E-8388-07AC9E236AD3}"/>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0DF6774-489C-4BD8-8E39-EFD0FF657D25}"/>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CADB528-F2DF-49E5-B73D-857E621901AE}"/>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BE7DF44-A954-4DF0-92D5-7270AB8F6C91}"/>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64663A-3144-4DC9-A223-1E52948A2D2A}"/>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5CBCC4-AD23-449D-8A65-ED9A407875FC}"/>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59C426-7755-41FB-89AD-BDB613922779}"/>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71632B-2647-48BB-AE5C-BC7AE8AAD6D0}"/>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D66A60D2-459E-4584-AA12-B8B139616A1C}"/>
                </a:ext>
              </a:extLst>
            </p:cNvPr>
            <p:cNvGrpSpPr/>
            <p:nvPr/>
          </p:nvGrpSpPr>
          <p:grpSpPr>
            <a:xfrm>
              <a:off x="1985039" y="1637327"/>
              <a:ext cx="283245" cy="3769082"/>
              <a:chOff x="3600598" y="2064469"/>
              <a:chExt cx="225802" cy="3004700"/>
            </a:xfrm>
            <a:grpFill/>
          </p:grpSpPr>
          <p:sp>
            <p:nvSpPr>
              <p:cNvPr id="22" name="Rectangle 21">
                <a:extLst>
                  <a:ext uri="{FF2B5EF4-FFF2-40B4-BE49-F238E27FC236}">
                    <a16:creationId xmlns:a16="http://schemas.microsoft.com/office/drawing/2014/main" id="{2A08AECA-5876-46D2-8E6F-C596A8885326}"/>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ED18467-D5DB-44FC-82A8-C4E3394DF2E6}"/>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D147D2-C2B4-4346-A0D6-999D20E64A71}"/>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B5DF3D8-52C4-4989-B293-BC29C7088C50}"/>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4C47B0D6-F8CD-46B1-A3C6-9381AF9A2CD7}"/>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BAD3B03-A241-477E-AE3D-A8184CD7D671}"/>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BAB6862-9262-48B1-AF0D-6AAF98AAC9D0}"/>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B80A08-2704-4135-BE66-161A6F8909FB}"/>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85F5011-4A82-4418-986A-880491045335}"/>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BB7033F2-5666-4416-83A4-49A6634416A9}"/>
                </a:ext>
              </a:extLst>
            </p:cNvPr>
            <p:cNvGrpSpPr/>
            <p:nvPr/>
          </p:nvGrpSpPr>
          <p:grpSpPr>
            <a:xfrm>
              <a:off x="2380860" y="1637327"/>
              <a:ext cx="283245" cy="3769082"/>
              <a:chOff x="3600598" y="2064469"/>
              <a:chExt cx="225802" cy="3004700"/>
            </a:xfrm>
            <a:grpFill/>
          </p:grpSpPr>
          <p:sp>
            <p:nvSpPr>
              <p:cNvPr id="32" name="Rectangle 31">
                <a:extLst>
                  <a:ext uri="{FF2B5EF4-FFF2-40B4-BE49-F238E27FC236}">
                    <a16:creationId xmlns:a16="http://schemas.microsoft.com/office/drawing/2014/main" id="{644BE042-FC62-4CEB-8B9B-320F1E111D5B}"/>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4D9E0B1-3023-4039-B1F2-020B064B6672}"/>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A8D311-C06B-4600-AD34-AF0D421CF7FA}"/>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B4DB523-9C49-404D-AC13-633FF9A4F6BA}"/>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941D0E1-992F-42B9-BAAB-8D4546C5B709}"/>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1F8BB10-7055-4CE3-B179-7A1187B1A405}"/>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69FB321-D39B-4CA6-9122-C559D40B4EA6}"/>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AF788E1-652B-4841-8002-440FF85F6CD8}"/>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8B4BCCF3-0B79-4EFC-B636-C565EA62F485}"/>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DF4A31E0-0FE7-41FF-8197-BDE6C8C3208B}"/>
                </a:ext>
              </a:extLst>
            </p:cNvPr>
            <p:cNvGrpSpPr/>
            <p:nvPr/>
          </p:nvGrpSpPr>
          <p:grpSpPr>
            <a:xfrm>
              <a:off x="2776681" y="1637327"/>
              <a:ext cx="283245" cy="3769082"/>
              <a:chOff x="3600598" y="2064469"/>
              <a:chExt cx="225802" cy="3004700"/>
            </a:xfrm>
            <a:grpFill/>
          </p:grpSpPr>
          <p:sp>
            <p:nvSpPr>
              <p:cNvPr id="42" name="Rectangle 41">
                <a:extLst>
                  <a:ext uri="{FF2B5EF4-FFF2-40B4-BE49-F238E27FC236}">
                    <a16:creationId xmlns:a16="http://schemas.microsoft.com/office/drawing/2014/main" id="{208ABC34-B6FB-4D98-A58A-D6CF695E7060}"/>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5D92329-8A50-4514-954A-E1F3FA49EC9B}"/>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F00C8A3-F541-40BD-AE7B-2041258CB34F}"/>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E51A415-02A0-4A46-835B-E0A5794EB26E}"/>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330B8869-E52C-4384-ACF7-BB1BC4CDCDBA}"/>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0D200263-2E40-45BC-97F6-2CCC52C6192E}"/>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91D29B9-A560-4F3E-A019-2851A9AB6F37}"/>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91D3B9FA-2483-4FE2-8049-62050E246B9B}"/>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6A9CFA9D-633E-4C5B-AFDC-7D4DD8B903DB}"/>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5294E7F1-EB7E-4275-8AB4-7282BADA37A9}"/>
                </a:ext>
              </a:extLst>
            </p:cNvPr>
            <p:cNvGrpSpPr/>
            <p:nvPr/>
          </p:nvGrpSpPr>
          <p:grpSpPr>
            <a:xfrm>
              <a:off x="3172502" y="1637327"/>
              <a:ext cx="283245" cy="3769082"/>
              <a:chOff x="3600598" y="2064469"/>
              <a:chExt cx="225802" cy="3004700"/>
            </a:xfrm>
            <a:grpFill/>
          </p:grpSpPr>
          <p:sp>
            <p:nvSpPr>
              <p:cNvPr id="52" name="Rectangle 51">
                <a:extLst>
                  <a:ext uri="{FF2B5EF4-FFF2-40B4-BE49-F238E27FC236}">
                    <a16:creationId xmlns:a16="http://schemas.microsoft.com/office/drawing/2014/main" id="{99273628-AD61-4F36-A27A-42B0C48CF0E7}"/>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2624D0A1-0D4A-47DC-9462-DCE0D63AF8DE}"/>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D8E39003-A892-410B-A1D1-914BAF1B36AA}"/>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345FDE42-7B72-4CD9-B424-A2105FB61013}"/>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66AADE2A-0CB2-41C9-A0BE-E2929FE927A6}"/>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A3CC8DE-C8AC-4D95-B09E-B6FB0391882D}"/>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076301BF-0B79-439C-89AA-1EA984D6C360}"/>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AE5DB7A8-2154-4AB3-BDBC-5F6202C76636}"/>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3665737-A9A9-44C5-B881-08053CF9F95D}"/>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4033964F-7C75-4F5B-AEFE-BB81616001E9}"/>
                </a:ext>
              </a:extLst>
            </p:cNvPr>
            <p:cNvGrpSpPr/>
            <p:nvPr/>
          </p:nvGrpSpPr>
          <p:grpSpPr>
            <a:xfrm>
              <a:off x="3568323" y="1637327"/>
              <a:ext cx="283245" cy="3769082"/>
              <a:chOff x="3600598" y="2064469"/>
              <a:chExt cx="225802" cy="3004700"/>
            </a:xfrm>
            <a:grpFill/>
          </p:grpSpPr>
          <p:sp>
            <p:nvSpPr>
              <p:cNvPr id="62" name="Rectangle 61">
                <a:extLst>
                  <a:ext uri="{FF2B5EF4-FFF2-40B4-BE49-F238E27FC236}">
                    <a16:creationId xmlns:a16="http://schemas.microsoft.com/office/drawing/2014/main" id="{51D616AE-81FA-45D3-B03E-CB612FADEC0D}"/>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A0E2CC50-5364-4343-A383-8AC18C8B6FDD}"/>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68C498D1-8F84-4167-86FD-5CA482B538CB}"/>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3BC855CF-8A6B-4BD2-BE98-3F6A80ABD75E}"/>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6719346C-BAA5-4593-B042-EF8138007886}"/>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F2EBBC3B-B631-450E-AA3F-C75FFA14CE59}"/>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F4DB857E-4B69-4ED7-9B7F-8FB3A50697F3}"/>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7ACC6C36-DA3D-4D15-B813-3BF64213BE02}"/>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6AEBB3F9-1EE0-4278-96C4-523CD5B8562B}"/>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E554A60B-EC9B-4F98-A1A4-04E7468059DD}"/>
                </a:ext>
              </a:extLst>
            </p:cNvPr>
            <p:cNvGrpSpPr/>
            <p:nvPr/>
          </p:nvGrpSpPr>
          <p:grpSpPr>
            <a:xfrm>
              <a:off x="3964144" y="1637327"/>
              <a:ext cx="283245" cy="3769082"/>
              <a:chOff x="3600598" y="2064469"/>
              <a:chExt cx="225802" cy="3004700"/>
            </a:xfrm>
            <a:grpFill/>
          </p:grpSpPr>
          <p:sp>
            <p:nvSpPr>
              <p:cNvPr id="72" name="Rectangle 71">
                <a:extLst>
                  <a:ext uri="{FF2B5EF4-FFF2-40B4-BE49-F238E27FC236}">
                    <a16:creationId xmlns:a16="http://schemas.microsoft.com/office/drawing/2014/main" id="{228AD49E-39E4-4FBA-9D44-45577436ADA0}"/>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9151445-3303-4743-AD52-959EB37A8F51}"/>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A4A5983-F6D2-4072-8CEA-FF9127EFD8A6}"/>
                  </a:ext>
                </a:extLst>
              </p:cNvPr>
              <p:cNvSpPr/>
              <p:nvPr/>
            </p:nvSpPr>
            <p:spPr>
              <a:xfrm>
                <a:off x="3600598" y="2757880"/>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320E1B9B-7D8F-402A-A30C-3D0F627D2868}"/>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87D01E68-0A7A-4E78-BADF-571C3E5F19D4}"/>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D63D5AF-8C78-4ACE-B380-37A91EA10C34}"/>
                  </a:ext>
                </a:extLst>
              </p:cNvPr>
              <p:cNvSpPr/>
              <p:nvPr/>
            </p:nvSpPr>
            <p:spPr>
              <a:xfrm>
                <a:off x="3600598" y="3790231"/>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EE99AE51-6F0F-4B9C-9873-2C789B6DA449}"/>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4556FC2E-D521-4EA2-A4C7-9012512953F2}"/>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0258C1C-15A6-4394-AAFE-56392EBFACFE}"/>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1" name="Group 80">
              <a:extLst>
                <a:ext uri="{FF2B5EF4-FFF2-40B4-BE49-F238E27FC236}">
                  <a16:creationId xmlns:a16="http://schemas.microsoft.com/office/drawing/2014/main" id="{231D2EAA-6713-4B9B-9A0B-5C52501E56E9}"/>
                </a:ext>
              </a:extLst>
            </p:cNvPr>
            <p:cNvGrpSpPr/>
            <p:nvPr/>
          </p:nvGrpSpPr>
          <p:grpSpPr>
            <a:xfrm>
              <a:off x="4359965" y="1637327"/>
              <a:ext cx="283245" cy="3317845"/>
              <a:chOff x="3600598" y="2064469"/>
              <a:chExt cx="225802" cy="2644975"/>
            </a:xfrm>
            <a:grpFill/>
          </p:grpSpPr>
          <p:sp>
            <p:nvSpPr>
              <p:cNvPr id="82" name="Rectangle 81">
                <a:extLst>
                  <a:ext uri="{FF2B5EF4-FFF2-40B4-BE49-F238E27FC236}">
                    <a16:creationId xmlns:a16="http://schemas.microsoft.com/office/drawing/2014/main" id="{DAE20046-017B-498A-BFF7-AE3C0F2ACAE1}"/>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BC89A9EF-2C67-4814-ACC5-965D0273DC8F}"/>
                  </a:ext>
                </a:extLst>
              </p:cNvPr>
              <p:cNvSpPr/>
              <p:nvPr/>
            </p:nvSpPr>
            <p:spPr>
              <a:xfrm>
                <a:off x="3600598" y="2395914"/>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82061BA0-78BA-4D1D-B913-647B70218A7D}"/>
                  </a:ext>
                </a:extLst>
              </p:cNvPr>
              <p:cNvSpPr/>
              <p:nvPr/>
            </p:nvSpPr>
            <p:spPr>
              <a:xfrm>
                <a:off x="3600598" y="3089325"/>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AF0FD642-7A02-42AE-9627-7014743041DF}"/>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DC038A1D-3144-486A-A127-61F51E97056A}"/>
                  </a:ext>
                </a:extLst>
              </p:cNvPr>
              <p:cNvSpPr/>
              <p:nvPr/>
            </p:nvSpPr>
            <p:spPr>
              <a:xfrm>
                <a:off x="3600598" y="415219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7A78E826-2CC8-497F-8037-EF73D6FFAB92}"/>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a:extLst>
                <a:ext uri="{FF2B5EF4-FFF2-40B4-BE49-F238E27FC236}">
                  <a16:creationId xmlns:a16="http://schemas.microsoft.com/office/drawing/2014/main" id="{9C07373E-ED6E-47DF-965C-6EC1B453ED87}"/>
                </a:ext>
              </a:extLst>
            </p:cNvPr>
            <p:cNvGrpSpPr/>
            <p:nvPr/>
          </p:nvGrpSpPr>
          <p:grpSpPr>
            <a:xfrm>
              <a:off x="4755786" y="1637327"/>
              <a:ext cx="283245" cy="3317845"/>
              <a:chOff x="3600598" y="2064469"/>
              <a:chExt cx="225802" cy="2644975"/>
            </a:xfrm>
            <a:grpFill/>
          </p:grpSpPr>
          <p:sp>
            <p:nvSpPr>
              <p:cNvPr id="92" name="Rectangle 91">
                <a:extLst>
                  <a:ext uri="{FF2B5EF4-FFF2-40B4-BE49-F238E27FC236}">
                    <a16:creationId xmlns:a16="http://schemas.microsoft.com/office/drawing/2014/main" id="{92672089-D203-4DAD-90AF-4F37EC3915B1}"/>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a16="http://schemas.microsoft.com/office/drawing/2014/main" id="{B0910557-ABC7-48E9-AE69-27D0E3D8AC50}"/>
                  </a:ext>
                </a:extLst>
              </p:cNvPr>
              <p:cNvSpPr/>
              <p:nvPr/>
            </p:nvSpPr>
            <p:spPr>
              <a:xfrm>
                <a:off x="3600598" y="3458786"/>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57128A92-D6C3-4265-93C9-95558A8D7FBA}"/>
                  </a:ext>
                </a:extLst>
              </p:cNvPr>
              <p:cNvSpPr/>
              <p:nvPr/>
            </p:nvSpPr>
            <p:spPr>
              <a:xfrm>
                <a:off x="3600598" y="4483642"/>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a:extLst>
                <a:ext uri="{FF2B5EF4-FFF2-40B4-BE49-F238E27FC236}">
                  <a16:creationId xmlns:a16="http://schemas.microsoft.com/office/drawing/2014/main" id="{992AA020-5DDF-4755-8993-0ADC8C763C40}"/>
                </a:ext>
              </a:extLst>
            </p:cNvPr>
            <p:cNvGrpSpPr/>
            <p:nvPr/>
          </p:nvGrpSpPr>
          <p:grpSpPr>
            <a:xfrm>
              <a:off x="5151607" y="1637327"/>
              <a:ext cx="283245" cy="3769082"/>
              <a:chOff x="3600598" y="2064469"/>
              <a:chExt cx="225802" cy="3004700"/>
            </a:xfrm>
            <a:grpFill/>
          </p:grpSpPr>
          <p:sp>
            <p:nvSpPr>
              <p:cNvPr id="102" name="Rectangle 101">
                <a:extLst>
                  <a:ext uri="{FF2B5EF4-FFF2-40B4-BE49-F238E27FC236}">
                    <a16:creationId xmlns:a16="http://schemas.microsoft.com/office/drawing/2014/main" id="{E06F820F-CF8A-4DDD-B91D-31AAD804A9A5}"/>
                  </a:ext>
                </a:extLst>
              </p:cNvPr>
              <p:cNvSpPr/>
              <p:nvPr/>
            </p:nvSpPr>
            <p:spPr>
              <a:xfrm>
                <a:off x="3600598" y="2064469"/>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D4671737-E3A0-45C5-8EF1-067E2F9559E2}"/>
                  </a:ext>
                </a:extLst>
              </p:cNvPr>
              <p:cNvSpPr/>
              <p:nvPr/>
            </p:nvSpPr>
            <p:spPr>
              <a:xfrm>
                <a:off x="3600598" y="4843367"/>
                <a:ext cx="225802" cy="22580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2" name="Rectangle 111">
              <a:extLst>
                <a:ext uri="{FF2B5EF4-FFF2-40B4-BE49-F238E27FC236}">
                  <a16:creationId xmlns:a16="http://schemas.microsoft.com/office/drawing/2014/main" id="{2F679220-E0AB-4666-8BE5-C230EDCAE154}"/>
                </a:ext>
              </a:extLst>
            </p:cNvPr>
            <p:cNvSpPr/>
            <p:nvPr/>
          </p:nvSpPr>
          <p:spPr>
            <a:xfrm>
              <a:off x="5547428" y="1637327"/>
              <a:ext cx="283245" cy="2832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Developing Agency-Specific FCFTs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6849108" y="4212020"/>
            <a:ext cx="5025658" cy="1157996"/>
          </a:xfrm>
        </p:spPr>
        <p:txBody>
          <a:bodyPr>
            <a:normAutofit/>
          </a:bodyPr>
          <a:lstStyle/>
          <a:p>
            <a:pPr marL="0" indent="0">
              <a:buNone/>
            </a:pPr>
            <a:r>
              <a:rPr lang="en-US" dirty="0"/>
              <a:t>Analyze data to identify crash and facilities types.</a:t>
            </a:r>
          </a:p>
        </p:txBody>
      </p:sp>
      <p:pic>
        <p:nvPicPr>
          <p:cNvPr id="8" name="Graphic 7" descr="Graphic of the number 1.">
            <a:extLst>
              <a:ext uri="{FF2B5EF4-FFF2-40B4-BE49-F238E27FC236}">
                <a16:creationId xmlns:a16="http://schemas.microsoft.com/office/drawing/2014/main" id="{F2714239-C3C0-46A2-8E67-A3D51A584B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1370" y="1756497"/>
            <a:ext cx="1330822" cy="1285709"/>
          </a:xfrm>
          <a:prstGeom prst="rect">
            <a:avLst/>
          </a:prstGeom>
        </p:spPr>
      </p:pic>
      <p:pic>
        <p:nvPicPr>
          <p:cNvPr id="10" name="Graphic 9" descr="Graphic of the number 2.">
            <a:extLst>
              <a:ext uri="{FF2B5EF4-FFF2-40B4-BE49-F238E27FC236}">
                <a16:creationId xmlns:a16="http://schemas.microsoft.com/office/drawing/2014/main" id="{8548B634-CF74-43AD-88F7-2C1ACF1721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1370" y="4072825"/>
            <a:ext cx="1330822" cy="1285709"/>
          </a:xfrm>
          <a:prstGeom prst="rect">
            <a:avLst/>
          </a:prstGeom>
        </p:spPr>
      </p:pic>
      <p:sp>
        <p:nvSpPr>
          <p:cNvPr id="132" name="TextBox 131">
            <a:extLst>
              <a:ext uri="{FF2B5EF4-FFF2-40B4-BE49-F238E27FC236}">
                <a16:creationId xmlns:a16="http://schemas.microsoft.com/office/drawing/2014/main" id="{805C540C-6D88-4CB5-8B18-3F95068AAD7B}"/>
              </a:ext>
            </a:extLst>
          </p:cNvPr>
          <p:cNvSpPr txBox="1"/>
          <p:nvPr/>
        </p:nvSpPr>
        <p:spPr>
          <a:xfrm>
            <a:off x="6708821" y="1766414"/>
            <a:ext cx="5127129" cy="2369880"/>
          </a:xfrm>
          <a:prstGeom prst="rect">
            <a:avLst/>
          </a:prstGeom>
          <a:noFill/>
        </p:spPr>
        <p:txBody>
          <a:bodyPr wrap="square">
            <a:spAutoFit/>
          </a:bodyPr>
          <a:lstStyle/>
          <a:p>
            <a:r>
              <a:rPr lang="en-US" sz="2800" dirty="0"/>
              <a:t>Compile data.</a:t>
            </a:r>
          </a:p>
          <a:p>
            <a:pPr marL="914400" lvl="1" indent="-457200">
              <a:buFont typeface="+mj-lt"/>
              <a:buAutoNum type="arabicPeriod"/>
            </a:pPr>
            <a:r>
              <a:rPr lang="en-US" dirty="0"/>
              <a:t>Use data from crash reports. OR</a:t>
            </a:r>
          </a:p>
          <a:p>
            <a:pPr marL="914400" lvl="1" indent="-457200">
              <a:buFont typeface="+mj-lt"/>
              <a:buAutoNum type="arabicPeriod"/>
            </a:pPr>
            <a:r>
              <a:rPr lang="en-US" dirty="0"/>
              <a:t>Combine crash data with roadway inventory and other data sources.</a:t>
            </a:r>
          </a:p>
        </p:txBody>
      </p:sp>
      <p:sp>
        <p:nvSpPr>
          <p:cNvPr id="87" name="Slide Number Placeholder 86">
            <a:extLst>
              <a:ext uri="{FF2B5EF4-FFF2-40B4-BE49-F238E27FC236}">
                <a16:creationId xmlns:a16="http://schemas.microsoft.com/office/drawing/2014/main" id="{2D92CC6C-9F49-4708-94EC-EAFE2792E698}"/>
              </a:ext>
            </a:extLst>
          </p:cNvPr>
          <p:cNvSpPr>
            <a:spLocks noGrp="1"/>
          </p:cNvSpPr>
          <p:nvPr>
            <p:ph type="sldNum" sz="quarter" idx="4"/>
          </p:nvPr>
        </p:nvSpPr>
        <p:spPr/>
        <p:txBody>
          <a:bodyPr/>
          <a:lstStyle/>
          <a:p>
            <a:fld id="{29691912-3321-4F2D-A980-9CA5FE309265}" type="slidenum">
              <a:rPr lang="en-US" smtClean="0"/>
              <a:t>29</a:t>
            </a:fld>
            <a:endParaRPr lang="en-US"/>
          </a:p>
        </p:txBody>
      </p:sp>
      <p:sp>
        <p:nvSpPr>
          <p:cNvPr id="98" name="TextBox 10">
            <a:extLst>
              <a:ext uri="{FF2B5EF4-FFF2-40B4-BE49-F238E27FC236}">
                <a16:creationId xmlns:a16="http://schemas.microsoft.com/office/drawing/2014/main" id="{659141CF-A151-4906-AC77-92202C970707}"/>
              </a:ext>
            </a:extLst>
          </p:cNvPr>
          <p:cNvSpPr txBox="1"/>
          <p:nvPr/>
        </p:nvSpPr>
        <p:spPr>
          <a:xfrm>
            <a:off x="607460" y="5864232"/>
            <a:ext cx="1017322"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97" name="Picture 96" descr="Graphic icon of a triangle with text, Explore, with an icon of a magnifying glass.">
            <a:extLst>
              <a:ext uri="{FF2B5EF4-FFF2-40B4-BE49-F238E27FC236}">
                <a16:creationId xmlns:a16="http://schemas.microsoft.com/office/drawing/2014/main" id="{E8A94041-FAB8-4933-89BC-02F01F63761F}"/>
              </a:ext>
            </a:extLst>
          </p:cNvPr>
          <p:cNvPicPr>
            <a:picLocks noChangeAspect="1"/>
          </p:cNvPicPr>
          <p:nvPr/>
        </p:nvPicPr>
        <p:blipFill>
          <a:blip r:embed="rId6"/>
          <a:stretch>
            <a:fillRect/>
          </a:stretch>
        </p:blipFill>
        <p:spPr>
          <a:xfrm>
            <a:off x="10210677" y="0"/>
            <a:ext cx="1984372" cy="1321446"/>
          </a:xfrm>
          <a:prstGeom prst="rect">
            <a:avLst/>
          </a:prstGeom>
        </p:spPr>
      </p:pic>
    </p:spTree>
    <p:extLst>
      <p:ext uri="{BB962C8B-B14F-4D97-AF65-F5344CB8AC3E}">
        <p14:creationId xmlns:p14="http://schemas.microsoft.com/office/powerpoint/2010/main" val="980336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Autofit/>
          </a:bodyPr>
          <a:lstStyle/>
          <a:p>
            <a:r>
              <a:rPr lang="en-US" b="0" dirty="0"/>
              <a:t>Purpose of the</a:t>
            </a:r>
            <a:r>
              <a:rPr lang="en-US" b="0" dirty="0">
                <a:solidFill>
                  <a:srgbClr val="FF0000"/>
                </a:solidFill>
              </a:rPr>
              <a:t> </a:t>
            </a:r>
            <a:r>
              <a:rPr lang="en-US" b="0" dirty="0"/>
              <a:t>Workshop and Learning Objectives</a:t>
            </a:r>
          </a:p>
        </p:txBody>
      </p:sp>
    </p:spTree>
    <p:extLst>
      <p:ext uri="{BB962C8B-B14F-4D97-AF65-F5344CB8AC3E}">
        <p14:creationId xmlns:p14="http://schemas.microsoft.com/office/powerpoint/2010/main" val="27120713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descr="Graphic icon of a vehicle.">
            <a:extLst>
              <a:ext uri="{FF2B5EF4-FFF2-40B4-BE49-F238E27FC236}">
                <a16:creationId xmlns:a16="http://schemas.microsoft.com/office/drawing/2014/main" id="{D2CA36BB-E8CE-4121-89D3-36F4B2E5DD5D}"/>
              </a:ext>
            </a:extLst>
          </p:cNvPr>
          <p:cNvSpPr/>
          <p:nvPr/>
        </p:nvSpPr>
        <p:spPr>
          <a:xfrm>
            <a:off x="734335" y="3043379"/>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0D17B16-2C84-4783-83CB-4E5AF40159D8}"/>
              </a:ext>
            </a:extLst>
          </p:cNvPr>
          <p:cNvSpPr/>
          <p:nvPr/>
        </p:nvSpPr>
        <p:spPr>
          <a:xfrm>
            <a:off x="720125" y="457909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D3BFF80-760A-47B0-A347-4BCCA1C7F43F}"/>
              </a:ext>
            </a:extLst>
          </p:cNvPr>
          <p:cNvSpPr/>
          <p:nvPr/>
        </p:nvSpPr>
        <p:spPr>
          <a:xfrm>
            <a:off x="720126" y="148201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2FB26-9776-4C0F-A0E4-38C4A3C8CAD0}"/>
              </a:ext>
            </a:extLst>
          </p:cNvPr>
          <p:cNvSpPr>
            <a:spLocks noGrp="1"/>
          </p:cNvSpPr>
          <p:nvPr>
            <p:ph type="title"/>
          </p:nvPr>
        </p:nvSpPr>
        <p:spPr>
          <a:xfrm>
            <a:off x="838200" y="669924"/>
            <a:ext cx="10515600" cy="1020764"/>
          </a:xfrm>
        </p:spPr>
        <p:txBody>
          <a:bodyPr>
            <a:normAutofit/>
          </a:bodyPr>
          <a:lstStyle/>
          <a:p>
            <a:r>
              <a:rPr lang="en-US"/>
              <a:t>Data Sources</a:t>
            </a:r>
            <a:endParaRPr lang="en-US" dirty="0"/>
          </a:p>
        </p:txBody>
      </p:sp>
      <p:sp>
        <p:nvSpPr>
          <p:cNvPr id="3" name="Text Placeholder 2">
            <a:extLst>
              <a:ext uri="{FF2B5EF4-FFF2-40B4-BE49-F238E27FC236}">
                <a16:creationId xmlns:a16="http://schemas.microsoft.com/office/drawing/2014/main" id="{EFD8D54B-07A9-4A83-BA3D-49A1DF6AE09D}"/>
              </a:ext>
            </a:extLst>
          </p:cNvPr>
          <p:cNvSpPr>
            <a:spLocks noGrp="1"/>
          </p:cNvSpPr>
          <p:nvPr>
            <p:ph idx="1"/>
          </p:nvPr>
        </p:nvSpPr>
        <p:spPr>
          <a:xfrm>
            <a:off x="2334534" y="1825625"/>
            <a:ext cx="8893447" cy="4268788"/>
          </a:xfrm>
        </p:spPr>
        <p:txBody>
          <a:bodyPr>
            <a:normAutofit fontScale="77500" lnSpcReduction="20000"/>
          </a:bodyPr>
          <a:lstStyle/>
          <a:p>
            <a:r>
              <a:rPr lang="en-US" altLang="en-US" dirty="0"/>
              <a:t>Roadway inventory data—Typically maintained by State and local agencies:</a:t>
            </a:r>
          </a:p>
          <a:p>
            <a:pPr lvl="1"/>
            <a:r>
              <a:rPr lang="en-US" altLang="en-US" dirty="0"/>
              <a:t>Facility type.</a:t>
            </a:r>
          </a:p>
          <a:p>
            <a:pPr lvl="1"/>
            <a:r>
              <a:rPr lang="en-US" altLang="en-US" dirty="0"/>
              <a:t>Number of lanes.</a:t>
            </a:r>
          </a:p>
          <a:p>
            <a:pPr lvl="1"/>
            <a:r>
              <a:rPr lang="en-US" altLang="en-US" dirty="0"/>
              <a:t>Cross-sectional elements.</a:t>
            </a:r>
          </a:p>
          <a:p>
            <a:pPr lvl="1"/>
            <a:r>
              <a:rPr lang="en-US" altLang="en-US" dirty="0"/>
              <a:t>Traffic control and speed limit.</a:t>
            </a:r>
          </a:p>
          <a:p>
            <a:r>
              <a:rPr lang="en-US" altLang="en-US" dirty="0"/>
              <a:t>Traffic data—Typically maintained by State and local agencies, although some manual counts may be needed: </a:t>
            </a:r>
          </a:p>
          <a:p>
            <a:pPr lvl="1"/>
            <a:r>
              <a:rPr lang="en-US" altLang="en-US" dirty="0"/>
              <a:t>Traffic volume.</a:t>
            </a:r>
          </a:p>
          <a:p>
            <a:pPr lvl="1"/>
            <a:r>
              <a:rPr lang="en-US" altLang="en-US" dirty="0"/>
              <a:t>Nonmotorized user exposure.</a:t>
            </a:r>
          </a:p>
          <a:p>
            <a:pPr lvl="1"/>
            <a:r>
              <a:rPr lang="en-US" altLang="en-US" dirty="0"/>
              <a:t>Traffic composition.</a:t>
            </a:r>
          </a:p>
          <a:p>
            <a:r>
              <a:rPr lang="en-US" altLang="en-US" dirty="0"/>
              <a:t>Crash data—Typically maintained by State agencies: </a:t>
            </a:r>
          </a:p>
          <a:p>
            <a:pPr lvl="1"/>
            <a:r>
              <a:rPr lang="en-US" altLang="en-US" dirty="0"/>
              <a:t>Number of crashes by type.</a:t>
            </a:r>
          </a:p>
          <a:p>
            <a:pPr lvl="1"/>
            <a:r>
              <a:rPr lang="en-US" altLang="en-US" dirty="0"/>
              <a:t>Number of crashes by severity. </a:t>
            </a:r>
          </a:p>
        </p:txBody>
      </p:sp>
      <p:sp>
        <p:nvSpPr>
          <p:cNvPr id="16" name="Slide Number Placeholder 15">
            <a:extLst>
              <a:ext uri="{FF2B5EF4-FFF2-40B4-BE49-F238E27FC236}">
                <a16:creationId xmlns:a16="http://schemas.microsoft.com/office/drawing/2014/main" id="{539F12DF-3C57-441B-A0F3-DCF798B08E72}"/>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30</a:t>
            </a:fld>
            <a:endParaRPr lang="en-US"/>
          </a:p>
        </p:txBody>
      </p:sp>
      <p:pic>
        <p:nvPicPr>
          <p:cNvPr id="5" name="Graphic 4" descr="Graphic icon of a star symbol.">
            <a:extLst>
              <a:ext uri="{FF2B5EF4-FFF2-40B4-BE49-F238E27FC236}">
                <a16:creationId xmlns:a16="http://schemas.microsoft.com/office/drawing/2014/main" id="{3BC1428C-BCC3-475D-9CC6-824439E141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125" y="4590251"/>
            <a:ext cx="1382750" cy="1412170"/>
          </a:xfrm>
          <a:prstGeom prst="rect">
            <a:avLst/>
          </a:prstGeom>
        </p:spPr>
      </p:pic>
      <p:pic>
        <p:nvPicPr>
          <p:cNvPr id="6" name="Graphic 5" descr="Graphic icon of a two-lane road with a dashed centerline.">
            <a:extLst>
              <a:ext uri="{FF2B5EF4-FFF2-40B4-BE49-F238E27FC236}">
                <a16:creationId xmlns:a16="http://schemas.microsoft.com/office/drawing/2014/main" id="{5F478DAC-C03F-4FE0-B6CE-A259F08969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162" y="1830107"/>
            <a:ext cx="1648892" cy="682301"/>
          </a:xfrm>
          <a:prstGeom prst="rect">
            <a:avLst/>
          </a:prstGeom>
        </p:spPr>
      </p:pic>
      <p:pic>
        <p:nvPicPr>
          <p:cNvPr id="8" name="Graphic 7">
            <a:extLst>
              <a:ext uri="{FF2B5EF4-FFF2-40B4-BE49-F238E27FC236}">
                <a16:creationId xmlns:a16="http://schemas.microsoft.com/office/drawing/2014/main" id="{DDBAB7B2-881B-4476-980B-572220706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611" y="3429000"/>
            <a:ext cx="1600200" cy="619125"/>
          </a:xfrm>
          <a:prstGeom prst="rect">
            <a:avLst/>
          </a:prstGeom>
        </p:spPr>
      </p:pic>
      <p:sp>
        <p:nvSpPr>
          <p:cNvPr id="17" name="TextBox 10">
            <a:extLst>
              <a:ext uri="{FF2B5EF4-FFF2-40B4-BE49-F238E27FC236}">
                <a16:creationId xmlns:a16="http://schemas.microsoft.com/office/drawing/2014/main" id="{C66FF078-43FB-4EE8-8BEE-8A78F4C0FE56}"/>
              </a:ext>
            </a:extLst>
          </p:cNvPr>
          <p:cNvSpPr txBox="1"/>
          <p:nvPr/>
        </p:nvSpPr>
        <p:spPr>
          <a:xfrm>
            <a:off x="1682087" y="5961847"/>
            <a:ext cx="1382750" cy="384721"/>
          </a:xfrm>
          <a:prstGeom prst="rect">
            <a:avLst/>
          </a:prstGeom>
          <a:noFill/>
        </p:spPr>
        <p:txBody>
          <a:bodyPr wrap="square" rtlCol="0">
            <a:spAutoFit/>
          </a:bodyPr>
          <a:lstStyle/>
          <a:p>
            <a:pPr>
              <a:spcBef>
                <a:spcPts val="0"/>
              </a:spcBef>
              <a:spcAft>
                <a:spcPts val="0"/>
              </a:spcAft>
            </a:pPr>
            <a:r>
              <a:rPr lang="en-US" sz="900" i="1" kern="1200" dirty="0">
                <a:effectLst/>
                <a:latin typeface="Arial" panose="020B0604020202020204" pitchFamily="34" charset="0"/>
                <a:ea typeface="MS PGothic" panose="020B0600070205080204" pitchFamily="34" charset="-128"/>
                <a:cs typeface="MS PGothic" panose="020B0600070205080204" pitchFamily="34" charset="-128"/>
              </a:rPr>
              <a:t>All art source: </a:t>
            </a:r>
            <a:r>
              <a:rPr lang="en-US" sz="900" i="1" dirty="0"/>
              <a:t>FHWA.</a:t>
            </a:r>
          </a:p>
          <a:p>
            <a:pPr marL="0" marR="0" fontAlgn="base">
              <a:spcBef>
                <a:spcPts val="0"/>
              </a:spcBef>
              <a:spcAft>
                <a:spcPts val="0"/>
              </a:spcAft>
            </a:pPr>
            <a:endParaRPr lang="en-US" sz="1000" dirty="0">
              <a:effectLst/>
              <a:latin typeface="Times New Roman" panose="02020603050405020304" pitchFamily="18" charset="0"/>
              <a:ea typeface="Calibri" panose="020F0502020204030204" pitchFamily="34" charset="0"/>
            </a:endParaRPr>
          </a:p>
        </p:txBody>
      </p:sp>
      <p:pic>
        <p:nvPicPr>
          <p:cNvPr id="13" name="Picture 12" descr="Graphic icon of a triangle with text, Explore, with an icon of a magnifying glass.">
            <a:extLst>
              <a:ext uri="{FF2B5EF4-FFF2-40B4-BE49-F238E27FC236}">
                <a16:creationId xmlns:a16="http://schemas.microsoft.com/office/drawing/2014/main" id="{02564CE1-2D1A-4CC3-BA6E-5794E66E6177}"/>
              </a:ext>
            </a:extLst>
          </p:cNvPr>
          <p:cNvPicPr>
            <a:picLocks noChangeAspect="1"/>
          </p:cNvPicPr>
          <p:nvPr/>
        </p:nvPicPr>
        <p:blipFill>
          <a:blip r:embed="rId8"/>
          <a:stretch>
            <a:fillRect/>
          </a:stretch>
        </p:blipFill>
        <p:spPr>
          <a:xfrm>
            <a:off x="10210677" y="0"/>
            <a:ext cx="1984372" cy="1321446"/>
          </a:xfrm>
          <a:prstGeom prst="rect">
            <a:avLst/>
          </a:prstGeom>
        </p:spPr>
      </p:pic>
    </p:spTree>
    <p:extLst>
      <p:ext uri="{BB962C8B-B14F-4D97-AF65-F5344CB8AC3E}">
        <p14:creationId xmlns:p14="http://schemas.microsoft.com/office/powerpoint/2010/main" val="23767684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EC86A-D9B8-460D-9698-7DC311E2892A}"/>
              </a:ext>
            </a:extLst>
          </p:cNvPr>
          <p:cNvSpPr>
            <a:spLocks noGrp="1"/>
          </p:cNvSpPr>
          <p:nvPr>
            <p:ph type="sldNum" sz="quarter" idx="10"/>
          </p:nvPr>
        </p:nvSpPr>
        <p:spPr/>
        <p:txBody>
          <a:bodyPr/>
          <a:lstStyle/>
          <a:p>
            <a:fld id="{29691912-3321-4F2D-A980-9CA5FE309265}" type="slidenum">
              <a:rPr lang="en-US" smtClean="0"/>
              <a:t>31</a:t>
            </a:fld>
            <a:endParaRPr lang="en-US"/>
          </a:p>
        </p:txBody>
      </p:sp>
      <p:sp>
        <p:nvSpPr>
          <p:cNvPr id="4" name="Title 1">
            <a:extLst>
              <a:ext uri="{FF2B5EF4-FFF2-40B4-BE49-F238E27FC236}">
                <a16:creationId xmlns:a16="http://schemas.microsoft.com/office/drawing/2014/main" id="{F6B30CFF-7CA5-4C9D-991D-200991E4A1FD}"/>
              </a:ext>
            </a:extLst>
          </p:cNvPr>
          <p:cNvSpPr>
            <a:spLocks noGrp="1"/>
          </p:cNvSpPr>
          <p:nvPr>
            <p:ph type="title"/>
          </p:nvPr>
        </p:nvSpPr>
        <p:spPr>
          <a:xfrm>
            <a:off x="838200" y="669925"/>
            <a:ext cx="10515600" cy="1020763"/>
          </a:xfrm>
        </p:spPr>
        <p:txBody>
          <a:bodyPr>
            <a:noAutofit/>
          </a:bodyPr>
          <a:lstStyle/>
          <a:p>
            <a:r>
              <a:rPr lang="en-US" dirty="0"/>
              <a:t>Option 1: Using Crash Reports</a:t>
            </a:r>
          </a:p>
        </p:txBody>
      </p:sp>
      <p:sp>
        <p:nvSpPr>
          <p:cNvPr id="5" name="Content Placeholder 3">
            <a:extLst>
              <a:ext uri="{FF2B5EF4-FFF2-40B4-BE49-F238E27FC236}">
                <a16:creationId xmlns:a16="http://schemas.microsoft.com/office/drawing/2014/main" id="{E6ED3971-BDDA-43FD-B6E9-7D2CEE9DF3B9}"/>
              </a:ext>
            </a:extLst>
          </p:cNvPr>
          <p:cNvSpPr txBox="1">
            <a:spLocks/>
          </p:cNvSpPr>
          <p:nvPr/>
        </p:nvSpPr>
        <p:spPr>
          <a:xfrm>
            <a:off x="838200" y="1825625"/>
            <a:ext cx="5764619" cy="3927903"/>
          </a:xfrm>
          <a:prstGeom prst="rect">
            <a:avLst/>
          </a:prstGeom>
        </p:spPr>
        <p:txBody>
          <a:bodyPr/>
          <a:lstStyle>
            <a:lvl1pPr marL="339725" indent="-339725" algn="l" defTabSz="914400" rtl="0" eaLnBrk="1" latinLnBrk="0" hangingPunct="1">
              <a:lnSpc>
                <a:spcPct val="90000"/>
              </a:lnSpc>
              <a:spcBef>
                <a:spcPts val="1000"/>
              </a:spcBef>
              <a:buClr>
                <a:schemeClr val="bg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dirty="0"/>
              <a:t>Relevant data fields:</a:t>
            </a:r>
          </a:p>
          <a:p>
            <a:pPr lvl="1" fontAlgn="auto">
              <a:spcAft>
                <a:spcPts val="0"/>
              </a:spcAft>
              <a:buFont typeface="Arial" panose="020B0604020202020204" pitchFamily="34" charset="0"/>
              <a:buChar char="►"/>
            </a:pPr>
            <a:r>
              <a:rPr lang="en-US" dirty="0"/>
              <a:t>Intersection type.</a:t>
            </a:r>
          </a:p>
          <a:p>
            <a:pPr lvl="1" fontAlgn="auto">
              <a:spcAft>
                <a:spcPts val="0"/>
              </a:spcAft>
              <a:buFont typeface="Arial" panose="020B0604020202020204" pitchFamily="34" charset="0"/>
              <a:buChar char="►"/>
            </a:pPr>
            <a:r>
              <a:rPr lang="en-US" dirty="0"/>
              <a:t>Roadway type.</a:t>
            </a:r>
          </a:p>
          <a:p>
            <a:pPr lvl="1" fontAlgn="auto">
              <a:spcAft>
                <a:spcPts val="0"/>
              </a:spcAft>
              <a:buFont typeface="Arial" panose="020B0604020202020204" pitchFamily="34" charset="0"/>
              <a:buChar char="►"/>
            </a:pPr>
            <a:r>
              <a:rPr lang="en-US" dirty="0"/>
              <a:t>Traffic control device.</a:t>
            </a:r>
          </a:p>
          <a:p>
            <a:pPr lvl="1" fontAlgn="auto">
              <a:spcAft>
                <a:spcPts val="0"/>
              </a:spcAft>
              <a:buFont typeface="Arial" panose="020B0604020202020204" pitchFamily="34" charset="0"/>
              <a:buChar char="►"/>
            </a:pPr>
            <a:r>
              <a:rPr lang="en-US" dirty="0"/>
              <a:t>Crash type.</a:t>
            </a:r>
          </a:p>
          <a:p>
            <a:pPr lvl="1" fontAlgn="auto">
              <a:spcAft>
                <a:spcPts val="0"/>
              </a:spcAft>
              <a:buFont typeface="Arial" panose="020B0604020202020204" pitchFamily="34" charset="0"/>
              <a:buChar char="►"/>
            </a:pPr>
            <a:r>
              <a:rPr lang="en-US" dirty="0"/>
              <a:t>Speed limit.</a:t>
            </a:r>
          </a:p>
          <a:p>
            <a:pPr lvl="1" fontAlgn="auto">
              <a:spcAft>
                <a:spcPts val="0"/>
              </a:spcAft>
              <a:buFont typeface="Arial" panose="020B0604020202020204" pitchFamily="34" charset="0"/>
              <a:buChar char="►"/>
            </a:pPr>
            <a:r>
              <a:rPr lang="en-US" dirty="0"/>
              <a:t>Illumination type. </a:t>
            </a:r>
          </a:p>
          <a:p>
            <a:pPr lvl="1" fontAlgn="auto">
              <a:spcAft>
                <a:spcPts val="0"/>
              </a:spcAft>
              <a:buFont typeface="Arial" panose="020B0604020202020204" pitchFamily="34" charset="0"/>
              <a:buChar char="►"/>
            </a:pPr>
            <a:r>
              <a:rPr lang="en-US" dirty="0"/>
              <a:t>Indicators for:</a:t>
            </a:r>
          </a:p>
          <a:p>
            <a:pPr lvl="2" fontAlgn="auto">
              <a:spcAft>
                <a:spcPts val="0"/>
              </a:spcAft>
              <a:buSzPct val="100000"/>
              <a:buFont typeface="Wingdings 3" panose="05040102010807070707" pitchFamily="18" charset="2"/>
              <a:buChar char="w"/>
            </a:pPr>
            <a:r>
              <a:rPr lang="en-US" dirty="0"/>
              <a:t>Work zone.</a:t>
            </a:r>
          </a:p>
          <a:p>
            <a:pPr lvl="2" fontAlgn="auto">
              <a:spcAft>
                <a:spcPts val="0"/>
              </a:spcAft>
              <a:buSzPct val="100000"/>
              <a:buFont typeface="Wingdings 3" panose="05040102010807070707" pitchFamily="18" charset="2"/>
              <a:buChar char="w"/>
            </a:pPr>
            <a:r>
              <a:rPr lang="en-US" dirty="0"/>
              <a:t>School bus/zone related.</a:t>
            </a:r>
          </a:p>
          <a:p>
            <a:pPr lvl="1" fontAlgn="auto">
              <a:spcAft>
                <a:spcPts val="0"/>
              </a:spcAft>
            </a:pPr>
            <a:endParaRPr lang="en-US" dirty="0"/>
          </a:p>
        </p:txBody>
      </p:sp>
      <p:pic>
        <p:nvPicPr>
          <p:cNvPr id="6" name="Graphic 5" descr="Graphic of a crash form labeled Commonwealth of Pennsylvania, Police Crash Reporting Form.">
            <a:extLst>
              <a:ext uri="{FF2B5EF4-FFF2-40B4-BE49-F238E27FC236}">
                <a16:creationId xmlns:a16="http://schemas.microsoft.com/office/drawing/2014/main" id="{4F5DABD1-7E12-46FD-83C1-857BFF3FB2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55578" y="1498181"/>
            <a:ext cx="3698222" cy="4714000"/>
          </a:xfrm>
          <a:prstGeom prst="rect">
            <a:avLst/>
          </a:prstGeom>
        </p:spPr>
      </p:pic>
      <p:sp>
        <p:nvSpPr>
          <p:cNvPr id="7" name="Text Box 5">
            <a:extLst>
              <a:ext uri="{FF2B5EF4-FFF2-40B4-BE49-F238E27FC236}">
                <a16:creationId xmlns:a16="http://schemas.microsoft.com/office/drawing/2014/main" id="{4B83869D-BD89-4383-9EA2-DBADD8CB34B7}"/>
              </a:ext>
            </a:extLst>
          </p:cNvPr>
          <p:cNvSpPr txBox="1">
            <a:spLocks noChangeArrowheads="1"/>
          </p:cNvSpPr>
          <p:nvPr/>
        </p:nvSpPr>
        <p:spPr bwMode="auto">
          <a:xfrm>
            <a:off x="6927762" y="5924492"/>
            <a:ext cx="98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9" name="Graphic 8">
            <a:extLst>
              <a:ext uri="{FF2B5EF4-FFF2-40B4-BE49-F238E27FC236}">
                <a16:creationId xmlns:a16="http://schemas.microsoft.com/office/drawing/2014/main" id="{868A0E3F-88CB-4B67-BF30-9D48E6C0AE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7923" y="4229095"/>
            <a:ext cx="1809366" cy="1809366"/>
          </a:xfrm>
          <a:prstGeom prst="rect">
            <a:avLst/>
          </a:prstGeom>
        </p:spPr>
      </p:pic>
      <p:pic>
        <p:nvPicPr>
          <p:cNvPr id="11" name="Picture 10" descr="Graphic icon of a triangle with text, Explore, with an icon of a magnifying glass.">
            <a:extLst>
              <a:ext uri="{FF2B5EF4-FFF2-40B4-BE49-F238E27FC236}">
                <a16:creationId xmlns:a16="http://schemas.microsoft.com/office/drawing/2014/main" id="{06084176-F3BF-43E5-AF7E-C3824B41A64F}"/>
              </a:ext>
            </a:extLst>
          </p:cNvPr>
          <p:cNvPicPr>
            <a:picLocks noChangeAspect="1"/>
          </p:cNvPicPr>
          <p:nvPr/>
        </p:nvPicPr>
        <p:blipFill>
          <a:blip r:embed="rId6"/>
          <a:stretch>
            <a:fillRect/>
          </a:stretch>
        </p:blipFill>
        <p:spPr>
          <a:xfrm>
            <a:off x="10210677" y="0"/>
            <a:ext cx="1984372" cy="1321446"/>
          </a:xfrm>
          <a:prstGeom prst="rect">
            <a:avLst/>
          </a:prstGeom>
        </p:spPr>
      </p:pic>
    </p:spTree>
    <p:extLst>
      <p:ext uri="{BB962C8B-B14F-4D97-AF65-F5344CB8AC3E}">
        <p14:creationId xmlns:p14="http://schemas.microsoft.com/office/powerpoint/2010/main" val="5368672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FB26-9776-4C0F-A0E4-38C4A3C8CAD0}"/>
              </a:ext>
            </a:extLst>
          </p:cNvPr>
          <p:cNvSpPr>
            <a:spLocks noGrp="1"/>
          </p:cNvSpPr>
          <p:nvPr>
            <p:ph type="title"/>
          </p:nvPr>
        </p:nvSpPr>
        <p:spPr/>
        <p:txBody>
          <a:bodyPr/>
          <a:lstStyle/>
          <a:p>
            <a:r>
              <a:rPr lang="en-US" dirty="0"/>
              <a:t>Option 2: Merging Data</a:t>
            </a:r>
          </a:p>
        </p:txBody>
      </p:sp>
      <p:sp>
        <p:nvSpPr>
          <p:cNvPr id="4" name="Content Placeholder 3"/>
          <p:cNvSpPr>
            <a:spLocks noGrp="1"/>
          </p:cNvSpPr>
          <p:nvPr>
            <p:ph sz="half" idx="2"/>
          </p:nvPr>
        </p:nvSpPr>
        <p:spPr>
          <a:xfrm>
            <a:off x="762002" y="1646530"/>
            <a:ext cx="5157787" cy="4632326"/>
          </a:xfrm>
        </p:spPr>
        <p:txBody>
          <a:bodyPr>
            <a:normAutofit fontScale="62500" lnSpcReduction="20000"/>
          </a:bodyPr>
          <a:lstStyle/>
          <a:p>
            <a:pPr>
              <a:lnSpc>
                <a:spcPct val="120000"/>
              </a:lnSpc>
            </a:pPr>
            <a:r>
              <a:rPr lang="en-US" altLang="en-US" sz="3200" dirty="0"/>
              <a:t>Data sources and information are needed as follows:</a:t>
            </a:r>
          </a:p>
          <a:p>
            <a:pPr lvl="1">
              <a:lnSpc>
                <a:spcPct val="120000"/>
              </a:lnSpc>
            </a:pPr>
            <a:r>
              <a:rPr lang="en-US" altLang="en-US" sz="2900" dirty="0"/>
              <a:t>Roadway inventory data:</a:t>
            </a:r>
          </a:p>
          <a:p>
            <a:pPr lvl="2">
              <a:lnSpc>
                <a:spcPct val="120000"/>
              </a:lnSpc>
            </a:pPr>
            <a:r>
              <a:rPr lang="en-US" altLang="en-US" sz="2600" dirty="0"/>
              <a:t>Facility type.</a:t>
            </a:r>
          </a:p>
          <a:p>
            <a:pPr lvl="2">
              <a:lnSpc>
                <a:spcPct val="120000"/>
              </a:lnSpc>
            </a:pPr>
            <a:r>
              <a:rPr lang="en-US" altLang="en-US" sz="2600" dirty="0"/>
              <a:t>Number of lanes.</a:t>
            </a:r>
          </a:p>
          <a:p>
            <a:pPr lvl="2">
              <a:lnSpc>
                <a:spcPct val="120000"/>
              </a:lnSpc>
            </a:pPr>
            <a:r>
              <a:rPr lang="en-US" altLang="en-US" sz="2600" dirty="0"/>
              <a:t>Cross-sectional elements.</a:t>
            </a:r>
          </a:p>
          <a:p>
            <a:pPr lvl="2">
              <a:lnSpc>
                <a:spcPct val="120000"/>
              </a:lnSpc>
            </a:pPr>
            <a:r>
              <a:rPr lang="en-US" altLang="en-US" sz="2600" dirty="0"/>
              <a:t>Traffic control and speed limit.</a:t>
            </a:r>
          </a:p>
          <a:p>
            <a:pPr lvl="1">
              <a:lnSpc>
                <a:spcPct val="120000"/>
              </a:lnSpc>
            </a:pPr>
            <a:r>
              <a:rPr lang="en-US" altLang="en-US" sz="2900" dirty="0"/>
              <a:t>Traffic data:</a:t>
            </a:r>
          </a:p>
          <a:p>
            <a:pPr lvl="2">
              <a:lnSpc>
                <a:spcPct val="120000"/>
              </a:lnSpc>
            </a:pPr>
            <a:r>
              <a:rPr lang="en-US" altLang="en-US" sz="2200" dirty="0"/>
              <a:t>Traffic volume.</a:t>
            </a:r>
          </a:p>
          <a:p>
            <a:pPr lvl="2">
              <a:lnSpc>
                <a:spcPct val="120000"/>
              </a:lnSpc>
            </a:pPr>
            <a:r>
              <a:rPr lang="en-US" altLang="en-US" sz="2200" dirty="0"/>
              <a:t>Nonmotorized user exposure.</a:t>
            </a:r>
          </a:p>
          <a:p>
            <a:pPr lvl="2">
              <a:lnSpc>
                <a:spcPct val="120000"/>
              </a:lnSpc>
            </a:pPr>
            <a:r>
              <a:rPr lang="en-US" altLang="en-US" sz="2200" dirty="0"/>
              <a:t>Traffic composition.</a:t>
            </a:r>
          </a:p>
          <a:p>
            <a:pPr lvl="1">
              <a:lnSpc>
                <a:spcPct val="120000"/>
              </a:lnSpc>
            </a:pPr>
            <a:r>
              <a:rPr lang="en-US" altLang="en-US" sz="2900" dirty="0"/>
              <a:t>Crash data:</a:t>
            </a:r>
          </a:p>
          <a:p>
            <a:pPr lvl="2">
              <a:lnSpc>
                <a:spcPct val="120000"/>
              </a:lnSpc>
            </a:pPr>
            <a:r>
              <a:rPr lang="en-US" altLang="en-US" sz="2200" dirty="0"/>
              <a:t>Number of crashes by type.</a:t>
            </a:r>
          </a:p>
          <a:p>
            <a:pPr lvl="2">
              <a:lnSpc>
                <a:spcPct val="120000"/>
              </a:lnSpc>
            </a:pPr>
            <a:r>
              <a:rPr lang="en-US" altLang="en-US" sz="2200" dirty="0"/>
              <a:t>Number of crashes by severity. </a:t>
            </a:r>
          </a:p>
          <a:p>
            <a:endParaRPr lang="en-US" dirty="0"/>
          </a:p>
        </p:txBody>
      </p:sp>
      <p:sp>
        <p:nvSpPr>
          <p:cNvPr id="5" name="Content Placeholder 4"/>
          <p:cNvSpPr>
            <a:spLocks noGrp="1"/>
          </p:cNvSpPr>
          <p:nvPr>
            <p:ph sz="quarter" idx="4"/>
          </p:nvPr>
        </p:nvSpPr>
        <p:spPr>
          <a:xfrm>
            <a:off x="6134100" y="1734204"/>
            <a:ext cx="5183188" cy="3546404"/>
          </a:xfrm>
        </p:spPr>
        <p:txBody>
          <a:bodyPr>
            <a:normAutofit fontScale="62500" lnSpcReduction="20000"/>
          </a:bodyPr>
          <a:lstStyle/>
          <a:p>
            <a:pPr>
              <a:lnSpc>
                <a:spcPct val="120000"/>
              </a:lnSpc>
            </a:pPr>
            <a:r>
              <a:rPr lang="en-US" sz="3200" dirty="0"/>
              <a:t>Analysis database must be developed to identify FCFTs. </a:t>
            </a:r>
          </a:p>
          <a:p>
            <a:pPr>
              <a:lnSpc>
                <a:spcPct val="120000"/>
              </a:lnSpc>
            </a:pPr>
            <a:r>
              <a:rPr lang="en-US" sz="3200" dirty="0"/>
              <a:t>Each “row” or observation should represent a single crash that was observed. </a:t>
            </a:r>
          </a:p>
          <a:p>
            <a:pPr>
              <a:lnSpc>
                <a:spcPct val="120000"/>
              </a:lnSpc>
            </a:pPr>
            <a:r>
              <a:rPr lang="en-US" sz="3200" dirty="0"/>
              <a:t>Each crash observation should be linked to the roadway and traffic characteristics based on where the crash occurred—The linear referencing system can be used. </a:t>
            </a:r>
          </a:p>
          <a:p>
            <a:endParaRPr lang="en-US" dirty="0"/>
          </a:p>
          <a:p>
            <a:endParaRPr lang="en-US" dirty="0"/>
          </a:p>
        </p:txBody>
      </p:sp>
      <p:sp>
        <p:nvSpPr>
          <p:cNvPr id="8" name="Slide Number Placeholder 7">
            <a:extLst>
              <a:ext uri="{FF2B5EF4-FFF2-40B4-BE49-F238E27FC236}">
                <a16:creationId xmlns:a16="http://schemas.microsoft.com/office/drawing/2014/main" id="{15226A7B-22F1-43C3-83B9-ED1FE8890D18}"/>
              </a:ext>
            </a:extLst>
          </p:cNvPr>
          <p:cNvSpPr>
            <a:spLocks noGrp="1"/>
          </p:cNvSpPr>
          <p:nvPr>
            <p:ph type="sldNum" sz="quarter" idx="10"/>
          </p:nvPr>
        </p:nvSpPr>
        <p:spPr/>
        <p:txBody>
          <a:bodyPr/>
          <a:lstStyle/>
          <a:p>
            <a:fld id="{29691912-3321-4F2D-A980-9CA5FE309265}" type="slidenum">
              <a:rPr lang="en-US" smtClean="0"/>
              <a:t>32</a:t>
            </a:fld>
            <a:endParaRPr lang="en-US"/>
          </a:p>
        </p:txBody>
      </p:sp>
      <p:pic>
        <p:nvPicPr>
          <p:cNvPr id="7" name="Picture 6" descr="Graphic icon of a triangle with text, Explore, with an icon of a magnifying glass.">
            <a:extLst>
              <a:ext uri="{FF2B5EF4-FFF2-40B4-BE49-F238E27FC236}">
                <a16:creationId xmlns:a16="http://schemas.microsoft.com/office/drawing/2014/main" id="{BC6100DC-CF6A-4034-A949-037E426A844B}"/>
              </a:ext>
            </a:extLst>
          </p:cNvPr>
          <p:cNvPicPr>
            <a:picLocks noChangeAspect="1"/>
          </p:cNvPicPr>
          <p:nvPr/>
        </p:nvPicPr>
        <p:blipFill>
          <a:blip r:embed="rId2"/>
          <a:stretch>
            <a:fillRect/>
          </a:stretch>
        </p:blipFill>
        <p:spPr>
          <a:xfrm>
            <a:off x="10210677" y="0"/>
            <a:ext cx="1984372" cy="1321446"/>
          </a:xfrm>
          <a:prstGeom prst="rect">
            <a:avLst/>
          </a:prstGeom>
        </p:spPr>
      </p:pic>
    </p:spTree>
    <p:extLst>
      <p:ext uri="{BB962C8B-B14F-4D97-AF65-F5344CB8AC3E}">
        <p14:creationId xmlns:p14="http://schemas.microsoft.com/office/powerpoint/2010/main" val="2319177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838200" y="669924"/>
            <a:ext cx="10515600" cy="1020764"/>
          </a:xfrm>
        </p:spPr>
        <p:txBody>
          <a:bodyPr>
            <a:normAutofit/>
          </a:bodyPr>
          <a:lstStyle/>
          <a:p>
            <a:r>
              <a:rPr lang="en-US" dirty="0"/>
              <a:t>Polling Question</a:t>
            </a:r>
          </a:p>
        </p:txBody>
      </p:sp>
      <p:sp>
        <p:nvSpPr>
          <p:cNvPr id="4" name="Slide Number Placeholder 3">
            <a:extLst>
              <a:ext uri="{FF2B5EF4-FFF2-40B4-BE49-F238E27FC236}">
                <a16:creationId xmlns:a16="http://schemas.microsoft.com/office/drawing/2014/main" id="{03F12A54-BC5B-4D31-8F41-D8913B8D397F}"/>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33</a:t>
            </a:fld>
            <a:endParaRPr lang="en-US"/>
          </a:p>
        </p:txBody>
      </p:sp>
      <p:sp>
        <p:nvSpPr>
          <p:cNvPr id="10" name="Title 4">
            <a:extLst>
              <a:ext uri="{FF2B5EF4-FFF2-40B4-BE49-F238E27FC236}">
                <a16:creationId xmlns:a16="http://schemas.microsoft.com/office/drawing/2014/main" id="{B53FEADA-99E5-47D7-A625-5AAD535D7120}"/>
              </a:ext>
            </a:extLst>
          </p:cNvPr>
          <p:cNvSpPr txBox="1">
            <a:spLocks/>
          </p:cNvSpPr>
          <p:nvPr/>
        </p:nvSpPr>
        <p:spPr>
          <a:xfrm>
            <a:off x="3030431" y="3818821"/>
            <a:ext cx="6131137" cy="133929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Are you familiar with a linear referencing system?</a:t>
            </a:r>
          </a:p>
        </p:txBody>
      </p:sp>
      <p:sp>
        <p:nvSpPr>
          <p:cNvPr id="12" name="Title 4" descr="Graphic illustration of Q4.">
            <a:extLst>
              <a:ext uri="{FF2B5EF4-FFF2-40B4-BE49-F238E27FC236}">
                <a16:creationId xmlns:a16="http://schemas.microsoft.com/office/drawing/2014/main" id="{D8A431C3-2634-4A19-A819-6BBC0AB0BEB0}"/>
              </a:ext>
            </a:extLst>
          </p:cNvPr>
          <p:cNvSpPr txBox="1">
            <a:spLocks/>
          </p:cNvSpPr>
          <p:nvPr/>
        </p:nvSpPr>
        <p:spPr>
          <a:xfrm>
            <a:off x="3917854" y="2278862"/>
            <a:ext cx="2055180" cy="1347636"/>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Q4</a:t>
            </a:r>
          </a:p>
        </p:txBody>
      </p:sp>
      <p:pic>
        <p:nvPicPr>
          <p:cNvPr id="13" name="Graphic 12" descr="Graphic illustration of a bar chart with four lines running horizontally on the graph.">
            <a:extLst>
              <a:ext uri="{FF2B5EF4-FFF2-40B4-BE49-F238E27FC236}">
                <a16:creationId xmlns:a16="http://schemas.microsoft.com/office/drawing/2014/main" id="{7ED34B6D-5F45-43C2-9CDC-4DA2BF8A01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282" y="1912591"/>
            <a:ext cx="1893591" cy="1713907"/>
          </a:xfrm>
          <a:prstGeom prst="rect">
            <a:avLst/>
          </a:prstGeom>
        </p:spPr>
      </p:pic>
      <p:sp>
        <p:nvSpPr>
          <p:cNvPr id="14" name="TextBox 13">
            <a:extLst>
              <a:ext uri="{FF2B5EF4-FFF2-40B4-BE49-F238E27FC236}">
                <a16:creationId xmlns:a16="http://schemas.microsoft.com/office/drawing/2014/main" id="{3F6FDB1A-97BA-4D8C-A176-84E29F6BC93B}"/>
              </a:ext>
            </a:extLst>
          </p:cNvPr>
          <p:cNvSpPr txBox="1"/>
          <p:nvPr/>
        </p:nvSpPr>
        <p:spPr>
          <a:xfrm>
            <a:off x="6900182" y="3626498"/>
            <a:ext cx="1034449"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9" name="Picture 8" descr="Turner-Fairbank Highway Research Center logo. ">
            <a:extLst>
              <a:ext uri="{FF2B5EF4-FFF2-40B4-BE49-F238E27FC236}">
                <a16:creationId xmlns:a16="http://schemas.microsoft.com/office/drawing/2014/main" id="{1DE2693B-B7A3-49A3-98DA-99409D309382}"/>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1" name="Group 10" descr="U.S. Department of Transportation, Federal Highway Administration logo. ">
            <a:extLst>
              <a:ext uri="{FF2B5EF4-FFF2-40B4-BE49-F238E27FC236}">
                <a16:creationId xmlns:a16="http://schemas.microsoft.com/office/drawing/2014/main" id="{A73BBB34-004F-4ED9-AB00-F4703F387EF4}"/>
              </a:ext>
            </a:extLst>
          </p:cNvPr>
          <p:cNvGrpSpPr/>
          <p:nvPr/>
        </p:nvGrpSpPr>
        <p:grpSpPr>
          <a:xfrm>
            <a:off x="328719" y="6295114"/>
            <a:ext cx="1110196" cy="435762"/>
            <a:chOff x="290022" y="6147173"/>
            <a:chExt cx="1512938" cy="593842"/>
          </a:xfrm>
        </p:grpSpPr>
        <p:sp>
          <p:nvSpPr>
            <p:cNvPr id="15" name="Rectangle 14">
              <a:extLst>
                <a:ext uri="{FF2B5EF4-FFF2-40B4-BE49-F238E27FC236}">
                  <a16:creationId xmlns:a16="http://schemas.microsoft.com/office/drawing/2014/main" id="{CC25F251-CE40-434D-A4DD-88FBBEC7BD8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US DOT logo. ">
              <a:extLst>
                <a:ext uri="{FF2B5EF4-FFF2-40B4-BE49-F238E27FC236}">
                  <a16:creationId xmlns:a16="http://schemas.microsoft.com/office/drawing/2014/main" id="{E7D47E46-2388-4BB8-AC94-3CC7E64A69F0}"/>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8328520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E13E24-6B64-45B2-95A6-0FA079784EF9}"/>
              </a:ext>
            </a:extLst>
          </p:cNvPr>
          <p:cNvSpPr>
            <a:spLocks noGrp="1"/>
          </p:cNvSpPr>
          <p:nvPr>
            <p:ph type="title"/>
          </p:nvPr>
        </p:nvSpPr>
        <p:spPr/>
        <p:txBody>
          <a:bodyPr/>
          <a:lstStyle/>
          <a:p>
            <a:r>
              <a:rPr lang="en-US" dirty="0"/>
              <a:t>What Is a Linear Referencing System?</a:t>
            </a:r>
          </a:p>
        </p:txBody>
      </p:sp>
      <p:sp>
        <p:nvSpPr>
          <p:cNvPr id="2" name="Slide Number Placeholder 1">
            <a:extLst>
              <a:ext uri="{FF2B5EF4-FFF2-40B4-BE49-F238E27FC236}">
                <a16:creationId xmlns:a16="http://schemas.microsoft.com/office/drawing/2014/main" id="{A99FC1D0-70D4-4008-A7F1-189E2948165C}"/>
              </a:ext>
            </a:extLst>
          </p:cNvPr>
          <p:cNvSpPr>
            <a:spLocks noGrp="1"/>
          </p:cNvSpPr>
          <p:nvPr>
            <p:ph type="sldNum" sz="quarter" idx="4"/>
          </p:nvPr>
        </p:nvSpPr>
        <p:spPr/>
        <p:txBody>
          <a:bodyPr/>
          <a:lstStyle/>
          <a:p>
            <a:fld id="{29691912-3321-4F2D-A980-9CA5FE309265}" type="slidenum">
              <a:rPr lang="en-US" smtClean="0"/>
              <a:t>34</a:t>
            </a:fld>
            <a:endParaRPr lang="en-US"/>
          </a:p>
        </p:txBody>
      </p:sp>
      <p:sp>
        <p:nvSpPr>
          <p:cNvPr id="19" name="Text Box 5">
            <a:extLst>
              <a:ext uri="{FF2B5EF4-FFF2-40B4-BE49-F238E27FC236}">
                <a16:creationId xmlns:a16="http://schemas.microsoft.com/office/drawing/2014/main" id="{683CE765-19ED-4BDA-AF5C-931CFCD1412A}"/>
              </a:ext>
            </a:extLst>
          </p:cNvPr>
          <p:cNvSpPr txBox="1">
            <a:spLocks noChangeArrowheads="1"/>
          </p:cNvSpPr>
          <p:nvPr/>
        </p:nvSpPr>
        <p:spPr bwMode="auto">
          <a:xfrm>
            <a:off x="10252961" y="5723014"/>
            <a:ext cx="10246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r>
              <a:rPr lang="en-US" altLang="en-US" sz="1200" i="1" dirty="0">
                <a:latin typeface="Times New Roman" panose="02020603050405020304" pitchFamily="18" charset="0"/>
              </a:rPr>
              <a:t> </a:t>
            </a:r>
            <a:endParaRPr lang="en-US" altLang="en-US" sz="1200" i="1" dirty="0">
              <a:highlight>
                <a:srgbClr val="FFFF00"/>
              </a:highlight>
              <a:latin typeface="Times New Roman" panose="02020603050405020304" pitchFamily="18" charset="0"/>
            </a:endParaRPr>
          </a:p>
        </p:txBody>
      </p:sp>
      <p:pic>
        <p:nvPicPr>
          <p:cNvPr id="4" name="Picture 3" descr="Graphic illustration of a line with a rectangular sign indicating Mile 1.0 on the left-hand side and a rectangular sign indicating Mile 2.0 on the right-hand side. Beneath Mile 1.0 is text, or Segment 0010/Offset 0000. Beneath Mile 2.0 is text, or Segment 0020/Offset 0000. There are icons of four vehicles between the two mileposts. Overlapping the line is a circle of a compass indicating north is up, east is right, south is down, and west is left. There is a balloon marker to the left of North and one above East. ">
            <a:extLst>
              <a:ext uri="{FF2B5EF4-FFF2-40B4-BE49-F238E27FC236}">
                <a16:creationId xmlns:a16="http://schemas.microsoft.com/office/drawing/2014/main" id="{984DA0F9-1575-4777-BD3B-89B22B52BA9D}"/>
              </a:ext>
            </a:extLst>
          </p:cNvPr>
          <p:cNvPicPr>
            <a:picLocks noChangeAspect="1"/>
          </p:cNvPicPr>
          <p:nvPr/>
        </p:nvPicPr>
        <p:blipFill rotWithShape="1">
          <a:blip r:embed="rId3"/>
          <a:srcRect t="15019"/>
          <a:stretch/>
        </p:blipFill>
        <p:spPr>
          <a:xfrm>
            <a:off x="150094" y="1734510"/>
            <a:ext cx="11862816" cy="4051113"/>
          </a:xfrm>
          <a:prstGeom prst="rect">
            <a:avLst/>
          </a:prstGeom>
        </p:spPr>
      </p:pic>
      <p:pic>
        <p:nvPicPr>
          <p:cNvPr id="7" name="Picture 6" descr="Graphic icon of a triangle with text, Explore, with an icon of a magnifying glass.">
            <a:extLst>
              <a:ext uri="{FF2B5EF4-FFF2-40B4-BE49-F238E27FC236}">
                <a16:creationId xmlns:a16="http://schemas.microsoft.com/office/drawing/2014/main" id="{174D7046-D13F-4CA8-B40A-49826A49153C}"/>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38059175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1BC2F-4664-4256-8418-CEEDDD3F1078}"/>
              </a:ext>
            </a:extLst>
          </p:cNvPr>
          <p:cNvSpPr>
            <a:spLocks noGrp="1"/>
          </p:cNvSpPr>
          <p:nvPr>
            <p:ph type="title"/>
          </p:nvPr>
        </p:nvSpPr>
        <p:spPr>
          <a:xfrm>
            <a:off x="541020" y="428923"/>
            <a:ext cx="10515600" cy="1020764"/>
          </a:xfrm>
        </p:spPr>
        <p:txBody>
          <a:bodyPr>
            <a:noAutofit/>
          </a:bodyPr>
          <a:lstStyle/>
          <a:p>
            <a:r>
              <a:rPr lang="en-US" dirty="0"/>
              <a:t>Merging Crash and Roadway Data for </a:t>
            </a:r>
            <a:r>
              <a:rPr lang="en-US" dirty="0" err="1"/>
              <a:t>FCFT</a:t>
            </a:r>
            <a:r>
              <a:rPr lang="en-US" dirty="0"/>
              <a:t> Identification</a:t>
            </a:r>
          </a:p>
        </p:txBody>
      </p:sp>
      <p:sp>
        <p:nvSpPr>
          <p:cNvPr id="4" name="Slide Number Placeholder 3">
            <a:extLst>
              <a:ext uri="{FF2B5EF4-FFF2-40B4-BE49-F238E27FC236}">
                <a16:creationId xmlns:a16="http://schemas.microsoft.com/office/drawing/2014/main" id="{F71468BD-91AB-44EF-8AA0-C886F6048C42}"/>
              </a:ext>
            </a:extLst>
          </p:cNvPr>
          <p:cNvSpPr>
            <a:spLocks noGrp="1"/>
          </p:cNvSpPr>
          <p:nvPr>
            <p:ph type="sldNum" sz="quarter" idx="4"/>
          </p:nvPr>
        </p:nvSpPr>
        <p:spPr/>
        <p:txBody>
          <a:bodyPr/>
          <a:lstStyle/>
          <a:p>
            <a:fld id="{29691912-3321-4F2D-A980-9CA5FE309265}" type="slidenum">
              <a:rPr lang="en-US" smtClean="0"/>
              <a:t>35</a:t>
            </a:fld>
            <a:endParaRPr lang="en-US"/>
          </a:p>
        </p:txBody>
      </p:sp>
      <p:sp>
        <p:nvSpPr>
          <p:cNvPr id="8" name="TextBox 7">
            <a:extLst>
              <a:ext uri="{FF2B5EF4-FFF2-40B4-BE49-F238E27FC236}">
                <a16:creationId xmlns:a16="http://schemas.microsoft.com/office/drawing/2014/main" id="{02E5B895-7D6E-444D-A3EB-D5FD920E7B35}"/>
              </a:ext>
            </a:extLst>
          </p:cNvPr>
          <p:cNvSpPr txBox="1">
            <a:spLocks noChangeArrowheads="1"/>
          </p:cNvSpPr>
          <p:nvPr/>
        </p:nvSpPr>
        <p:spPr bwMode="auto">
          <a:xfrm>
            <a:off x="830515" y="1579270"/>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rgbClr val="871A0F"/>
                </a:solidFill>
              </a:rPr>
              <a:t>Road Log File</a:t>
            </a:r>
          </a:p>
        </p:txBody>
      </p:sp>
      <p:sp>
        <p:nvSpPr>
          <p:cNvPr id="11" name="TextBox 10">
            <a:extLst>
              <a:ext uri="{FF2B5EF4-FFF2-40B4-BE49-F238E27FC236}">
                <a16:creationId xmlns:a16="http://schemas.microsoft.com/office/drawing/2014/main" id="{B8B63BB4-E9C2-41F9-A04B-57BA8C3FE48E}"/>
              </a:ext>
            </a:extLst>
          </p:cNvPr>
          <p:cNvSpPr txBox="1">
            <a:spLocks noChangeArrowheads="1"/>
          </p:cNvSpPr>
          <p:nvPr/>
        </p:nvSpPr>
        <p:spPr bwMode="auto">
          <a:xfrm>
            <a:off x="830515" y="3409626"/>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chemeClr val="accent3"/>
                </a:solidFill>
              </a:rPr>
              <a:t>Crash File</a:t>
            </a:r>
          </a:p>
        </p:txBody>
      </p:sp>
      <p:sp>
        <p:nvSpPr>
          <p:cNvPr id="14" name="TextBox 13" descr="Text box that reads, What were the roadway and traffic characteristics associated with each crash?">
            <a:extLst>
              <a:ext uri="{FF2B5EF4-FFF2-40B4-BE49-F238E27FC236}">
                <a16:creationId xmlns:a16="http://schemas.microsoft.com/office/drawing/2014/main" id="{1BECB096-1E2E-46FB-B92E-5DC2B5D58CF5}"/>
              </a:ext>
            </a:extLst>
          </p:cNvPr>
          <p:cNvSpPr txBox="1">
            <a:spLocks noChangeArrowheads="1"/>
          </p:cNvSpPr>
          <p:nvPr/>
        </p:nvSpPr>
        <p:spPr bwMode="auto">
          <a:xfrm>
            <a:off x="6550491" y="4574034"/>
            <a:ext cx="5241179" cy="707886"/>
          </a:xfrm>
          <a:prstGeom prst="rect">
            <a:avLst/>
          </a:prstGeom>
          <a:solidFill>
            <a:schemeClr val="bg2"/>
          </a:solidFill>
          <a:ln w="19050">
            <a:noFill/>
            <a:miter lim="800000"/>
            <a:headEnd/>
            <a:tailEnd/>
          </a:ln>
        </p:spPr>
        <p:txBody>
          <a:bodyPr wrap="squar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pPr algn="ctr"/>
            <a:r>
              <a:rPr lang="en-US" altLang="en-US" sz="2000" dirty="0">
                <a:solidFill>
                  <a:schemeClr val="bg1"/>
                </a:solidFill>
                <a:latin typeface="Arial" panose="020B0604020202020204" pitchFamily="34" charset="0"/>
              </a:rPr>
              <a:t>What were the roadway and traffic characteristics associated with each crash?</a:t>
            </a:r>
          </a:p>
        </p:txBody>
      </p:sp>
      <p:graphicFrame>
        <p:nvGraphicFramePr>
          <p:cNvPr id="2" name="Table 1"/>
          <p:cNvGraphicFramePr>
            <a:graphicFrameLocks noGrp="1"/>
          </p:cNvGraphicFramePr>
          <p:nvPr>
            <p:extLst>
              <p:ext uri="{D42A27DB-BD31-4B8C-83A1-F6EECF244321}">
                <p14:modId xmlns:p14="http://schemas.microsoft.com/office/powerpoint/2010/main" val="3608856051"/>
              </p:ext>
            </p:extLst>
          </p:nvPr>
        </p:nvGraphicFramePr>
        <p:xfrm>
          <a:off x="932824" y="1942620"/>
          <a:ext cx="8254715" cy="1524000"/>
        </p:xfrm>
        <a:graphic>
          <a:graphicData uri="http://schemas.openxmlformats.org/drawingml/2006/table">
            <a:tbl>
              <a:tblPr>
                <a:tableStyleId>{5C22544A-7EE6-4342-B048-85BDC9FD1C3A}</a:tableStyleId>
              </a:tblPr>
              <a:tblGrid>
                <a:gridCol w="1179245">
                  <a:extLst>
                    <a:ext uri="{9D8B030D-6E8A-4147-A177-3AD203B41FA5}">
                      <a16:colId xmlns:a16="http://schemas.microsoft.com/office/drawing/2014/main" val="1730262467"/>
                    </a:ext>
                  </a:extLst>
                </a:gridCol>
                <a:gridCol w="1179245">
                  <a:extLst>
                    <a:ext uri="{9D8B030D-6E8A-4147-A177-3AD203B41FA5}">
                      <a16:colId xmlns:a16="http://schemas.microsoft.com/office/drawing/2014/main" val="194870326"/>
                    </a:ext>
                  </a:extLst>
                </a:gridCol>
                <a:gridCol w="1179245">
                  <a:extLst>
                    <a:ext uri="{9D8B030D-6E8A-4147-A177-3AD203B41FA5}">
                      <a16:colId xmlns:a16="http://schemas.microsoft.com/office/drawing/2014/main" val="3887359439"/>
                    </a:ext>
                  </a:extLst>
                </a:gridCol>
                <a:gridCol w="1179245">
                  <a:extLst>
                    <a:ext uri="{9D8B030D-6E8A-4147-A177-3AD203B41FA5}">
                      <a16:colId xmlns:a16="http://schemas.microsoft.com/office/drawing/2014/main" val="459257220"/>
                    </a:ext>
                  </a:extLst>
                </a:gridCol>
                <a:gridCol w="1179245">
                  <a:extLst>
                    <a:ext uri="{9D8B030D-6E8A-4147-A177-3AD203B41FA5}">
                      <a16:colId xmlns:a16="http://schemas.microsoft.com/office/drawing/2014/main" val="609284315"/>
                    </a:ext>
                  </a:extLst>
                </a:gridCol>
                <a:gridCol w="1266180">
                  <a:extLst>
                    <a:ext uri="{9D8B030D-6E8A-4147-A177-3AD203B41FA5}">
                      <a16:colId xmlns:a16="http://schemas.microsoft.com/office/drawing/2014/main" val="3384768464"/>
                    </a:ext>
                  </a:extLst>
                </a:gridCol>
                <a:gridCol w="1092310">
                  <a:extLst>
                    <a:ext uri="{9D8B030D-6E8A-4147-A177-3AD203B41FA5}">
                      <a16:colId xmlns:a16="http://schemas.microsoft.com/office/drawing/2014/main" val="3133173378"/>
                    </a:ext>
                  </a:extLst>
                </a:gridCol>
              </a:tblGrid>
              <a:tr h="264883">
                <a:tc>
                  <a:txBody>
                    <a:bodyPr/>
                    <a:lstStyle/>
                    <a:p>
                      <a:pPr algn="ctr" fontAlgn="b"/>
                      <a:r>
                        <a:rPr lang="en-US" sz="1400" u="none" strike="noStrike" dirty="0">
                          <a:effectLst/>
                        </a:rPr>
                        <a:t>County</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Beg_MP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End_MP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Lanes</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Lane Width</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Shld</a:t>
                      </a:r>
                      <a:r>
                        <a:rPr lang="en-US" sz="1400" u="none" strike="noStrike" dirty="0">
                          <a:effectLst/>
                        </a:rPr>
                        <a:t> Width</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2490384"/>
                  </a:ext>
                </a:extLst>
              </a:tr>
              <a:tr h="264883">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380152208"/>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87679337"/>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dirty="0">
                          <a:effectLst/>
                        </a:rPr>
                        <a:t>3.05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837579887"/>
                  </a:ext>
                </a:extLst>
              </a:tr>
              <a:tr h="264883">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3.05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4.03</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11262756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3646936733"/>
              </p:ext>
            </p:extLst>
          </p:nvPr>
        </p:nvGraphicFramePr>
        <p:xfrm>
          <a:off x="900214" y="3738403"/>
          <a:ext cx="5174670" cy="2438400"/>
        </p:xfrm>
        <a:graphic>
          <a:graphicData uri="http://schemas.openxmlformats.org/drawingml/2006/table">
            <a:tbl>
              <a:tblPr>
                <a:tableStyleId>{5C22544A-7EE6-4342-B048-85BDC9FD1C3A}</a:tableStyleId>
              </a:tblPr>
              <a:tblGrid>
                <a:gridCol w="1034934">
                  <a:extLst>
                    <a:ext uri="{9D8B030D-6E8A-4147-A177-3AD203B41FA5}">
                      <a16:colId xmlns:a16="http://schemas.microsoft.com/office/drawing/2014/main" val="2333847964"/>
                    </a:ext>
                  </a:extLst>
                </a:gridCol>
                <a:gridCol w="1034934">
                  <a:extLst>
                    <a:ext uri="{9D8B030D-6E8A-4147-A177-3AD203B41FA5}">
                      <a16:colId xmlns:a16="http://schemas.microsoft.com/office/drawing/2014/main" val="264079541"/>
                    </a:ext>
                  </a:extLst>
                </a:gridCol>
                <a:gridCol w="1034934">
                  <a:extLst>
                    <a:ext uri="{9D8B030D-6E8A-4147-A177-3AD203B41FA5}">
                      <a16:colId xmlns:a16="http://schemas.microsoft.com/office/drawing/2014/main" val="971369529"/>
                    </a:ext>
                  </a:extLst>
                </a:gridCol>
                <a:gridCol w="1034934">
                  <a:extLst>
                    <a:ext uri="{9D8B030D-6E8A-4147-A177-3AD203B41FA5}">
                      <a16:colId xmlns:a16="http://schemas.microsoft.com/office/drawing/2014/main" val="705564791"/>
                    </a:ext>
                  </a:extLst>
                </a:gridCol>
                <a:gridCol w="1034934">
                  <a:extLst>
                    <a:ext uri="{9D8B030D-6E8A-4147-A177-3AD203B41FA5}">
                      <a16:colId xmlns:a16="http://schemas.microsoft.com/office/drawing/2014/main" val="3248090123"/>
                    </a:ext>
                  </a:extLst>
                </a:gridCol>
              </a:tblGrid>
              <a:tr h="249607">
                <a:tc>
                  <a:txBody>
                    <a:bodyPr/>
                    <a:lstStyle/>
                    <a:p>
                      <a:pPr algn="ctr" fontAlgn="b"/>
                      <a:r>
                        <a:rPr lang="en-US" sz="1400" u="none" strike="noStrike" dirty="0">
                          <a:effectLst/>
                        </a:rPr>
                        <a:t>Crash ID</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MP</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ctr" fontAlgn="b"/>
                      <a:r>
                        <a:rPr lang="en-US" sz="1400" u="none" strike="noStrike">
                          <a:effectLst/>
                        </a:rPr>
                        <a:t>Severity</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05711382"/>
                  </a:ext>
                </a:extLst>
              </a:tr>
              <a:tr h="249607">
                <a:tc>
                  <a:txBody>
                    <a:bodyPr/>
                    <a:lstStyle/>
                    <a:p>
                      <a:pPr algn="r" fontAlgn="b"/>
                      <a:r>
                        <a:rPr lang="en-US" sz="1400" u="none" strike="noStrike">
                          <a:effectLst/>
                        </a:rPr>
                        <a:t>654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1.75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510590401"/>
                  </a:ext>
                </a:extLst>
              </a:tr>
              <a:tr h="249607">
                <a:tc>
                  <a:txBody>
                    <a:bodyPr/>
                    <a:lstStyle/>
                    <a:p>
                      <a:pPr algn="r" fontAlgn="b"/>
                      <a:r>
                        <a:rPr lang="en-US" sz="1400" u="none" strike="noStrike">
                          <a:effectLst/>
                        </a:rPr>
                        <a:t>4556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3.35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22244834"/>
                  </a:ext>
                </a:extLst>
              </a:tr>
              <a:tr h="249607">
                <a:tc>
                  <a:txBody>
                    <a:bodyPr/>
                    <a:lstStyle/>
                    <a:p>
                      <a:pPr algn="r" fontAlgn="b"/>
                      <a:r>
                        <a:rPr lang="en-US" sz="1400" u="none" strike="noStrike">
                          <a:effectLst/>
                        </a:rPr>
                        <a:t>5426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263425802"/>
                  </a:ext>
                </a:extLst>
              </a:tr>
              <a:tr h="249607">
                <a:tc>
                  <a:txBody>
                    <a:bodyPr/>
                    <a:lstStyle/>
                    <a:p>
                      <a:pPr algn="r" fontAlgn="b"/>
                      <a:r>
                        <a:rPr lang="en-US" sz="1400" u="none" strike="noStrike">
                          <a:effectLst/>
                        </a:rPr>
                        <a:t>6241</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2.65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782125320"/>
                  </a:ext>
                </a:extLst>
              </a:tr>
              <a:tr h="249607">
                <a:tc>
                  <a:txBody>
                    <a:bodyPr/>
                    <a:lstStyle/>
                    <a:p>
                      <a:pPr algn="r" fontAlgn="b"/>
                      <a:r>
                        <a:rPr lang="en-US" sz="1400" u="none" strike="noStrike">
                          <a:effectLst/>
                        </a:rPr>
                        <a:t>7412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2.85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98312646"/>
                  </a:ext>
                </a:extLst>
              </a:tr>
              <a:tr h="249607">
                <a:tc>
                  <a:txBody>
                    <a:bodyPr/>
                    <a:lstStyle/>
                    <a:p>
                      <a:pPr algn="r" fontAlgn="b"/>
                      <a:r>
                        <a:rPr lang="en-US" sz="1400" u="none" strike="noStrike">
                          <a:effectLst/>
                        </a:rPr>
                        <a:t>8641</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3.75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226735952"/>
                  </a:ext>
                </a:extLst>
              </a:tr>
              <a:tr h="249607">
                <a:tc>
                  <a:txBody>
                    <a:bodyPr/>
                    <a:lstStyle/>
                    <a:p>
                      <a:pPr algn="r" fontAlgn="b"/>
                      <a:r>
                        <a:rPr lang="en-US" sz="1400" u="none" strike="noStrike">
                          <a:effectLst/>
                        </a:rPr>
                        <a:t>9715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0.65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77762002"/>
                  </a:ext>
                </a:extLst>
              </a:tr>
            </a:tbl>
          </a:graphicData>
        </a:graphic>
      </p:graphicFrame>
      <p:cxnSp>
        <p:nvCxnSpPr>
          <p:cNvPr id="5" name="Straight Arrow Connector 4">
            <a:extLst>
              <a:ext uri="{FF2B5EF4-FFF2-40B4-BE49-F238E27FC236}">
                <a16:creationId xmlns:a16="http://schemas.microsoft.com/office/drawing/2014/main" id="{192BC8AA-0089-4C95-8466-324F34C1AB5C}"/>
              </a:ext>
            </a:extLst>
          </p:cNvPr>
          <p:cNvCxnSpPr/>
          <p:nvPr/>
        </p:nvCxnSpPr>
        <p:spPr>
          <a:xfrm flipV="1">
            <a:off x="4760536" y="2513776"/>
            <a:ext cx="0" cy="148318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pSp>
        <p:nvGrpSpPr>
          <p:cNvPr id="12" name="Group 11" descr="Graphic of a question mark in a circle.">
            <a:extLst>
              <a:ext uri="{FF2B5EF4-FFF2-40B4-BE49-F238E27FC236}">
                <a16:creationId xmlns:a16="http://schemas.microsoft.com/office/drawing/2014/main" id="{F0CD4159-EE6D-4E1F-80F4-755F4EF7DB3C}"/>
              </a:ext>
            </a:extLst>
          </p:cNvPr>
          <p:cNvGrpSpPr/>
          <p:nvPr/>
        </p:nvGrpSpPr>
        <p:grpSpPr>
          <a:xfrm>
            <a:off x="6372520" y="3996965"/>
            <a:ext cx="821645" cy="821645"/>
            <a:chOff x="7663992" y="3524112"/>
            <a:chExt cx="821645" cy="821645"/>
          </a:xfrm>
        </p:grpSpPr>
        <p:sp>
          <p:nvSpPr>
            <p:cNvPr id="10" name="Oval 9">
              <a:extLst>
                <a:ext uri="{FF2B5EF4-FFF2-40B4-BE49-F238E27FC236}">
                  <a16:creationId xmlns:a16="http://schemas.microsoft.com/office/drawing/2014/main" id="{112AD18F-CBA5-4F32-A2FC-29B88BB281DB}"/>
                </a:ext>
              </a:extLst>
            </p:cNvPr>
            <p:cNvSpPr/>
            <p:nvPr/>
          </p:nvSpPr>
          <p:spPr>
            <a:xfrm>
              <a:off x="7663992" y="3524112"/>
              <a:ext cx="821645" cy="82164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A8C7CF0E-A32A-4D7A-9454-2041CA6BD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08114" y="3620609"/>
              <a:ext cx="533400" cy="628650"/>
            </a:xfrm>
            <a:prstGeom prst="rect">
              <a:avLst/>
            </a:prstGeom>
          </p:spPr>
        </p:pic>
      </p:grpSp>
      <p:sp>
        <p:nvSpPr>
          <p:cNvPr id="13" name="TextBox 12">
            <a:extLst>
              <a:ext uri="{FF2B5EF4-FFF2-40B4-BE49-F238E27FC236}">
                <a16:creationId xmlns:a16="http://schemas.microsoft.com/office/drawing/2014/main" id="{8D2B8CB0-711D-4128-8B1D-B685F294E0D6}"/>
              </a:ext>
            </a:extLst>
          </p:cNvPr>
          <p:cNvSpPr txBox="1"/>
          <p:nvPr/>
        </p:nvSpPr>
        <p:spPr>
          <a:xfrm>
            <a:off x="6144583" y="5907612"/>
            <a:ext cx="3672800" cy="230832"/>
          </a:xfrm>
          <a:prstGeom prst="rect">
            <a:avLst/>
          </a:prstGeom>
          <a:noFill/>
        </p:spPr>
        <p:txBody>
          <a:bodyPr wrap="none" rtlCol="0">
            <a:spAutoFit/>
          </a:bodyPr>
          <a:lstStyle/>
          <a:p>
            <a:r>
              <a:rPr lang="en-US" sz="900" dirty="0"/>
              <a:t>Beg = beginning; MP = milepost; </a:t>
            </a:r>
            <a:r>
              <a:rPr lang="en-US" sz="900" dirty="0" err="1"/>
              <a:t>Shld</a:t>
            </a:r>
            <a:r>
              <a:rPr lang="en-US" sz="900" dirty="0"/>
              <a:t> = shoulder; ID = identification.</a:t>
            </a:r>
          </a:p>
        </p:txBody>
      </p:sp>
      <p:pic>
        <p:nvPicPr>
          <p:cNvPr id="16" name="Picture 15" descr="Graphic icon of a triangle with text, Explore, with an icon of a magnifying glass.">
            <a:extLst>
              <a:ext uri="{FF2B5EF4-FFF2-40B4-BE49-F238E27FC236}">
                <a16:creationId xmlns:a16="http://schemas.microsoft.com/office/drawing/2014/main" id="{F493A3DF-DC81-4099-BD00-4166174A1651}"/>
              </a:ext>
            </a:extLst>
          </p:cNvPr>
          <p:cNvPicPr>
            <a:picLocks noChangeAspect="1"/>
          </p:cNvPicPr>
          <p:nvPr/>
        </p:nvPicPr>
        <p:blipFill>
          <a:blip r:embed="rId5"/>
          <a:stretch>
            <a:fillRect/>
          </a:stretch>
        </p:blipFill>
        <p:spPr>
          <a:xfrm>
            <a:off x="10210677" y="0"/>
            <a:ext cx="1984372" cy="1321446"/>
          </a:xfrm>
          <a:prstGeom prst="rect">
            <a:avLst/>
          </a:prstGeom>
        </p:spPr>
      </p:pic>
    </p:spTree>
    <p:extLst>
      <p:ext uri="{BB962C8B-B14F-4D97-AF65-F5344CB8AC3E}">
        <p14:creationId xmlns:p14="http://schemas.microsoft.com/office/powerpoint/2010/main" val="2179091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41BC2F-4664-4256-8418-CEEDDD3F1078}"/>
              </a:ext>
            </a:extLst>
          </p:cNvPr>
          <p:cNvSpPr>
            <a:spLocks noGrp="1"/>
          </p:cNvSpPr>
          <p:nvPr>
            <p:ph type="title"/>
          </p:nvPr>
        </p:nvSpPr>
        <p:spPr>
          <a:xfrm>
            <a:off x="629690" y="314383"/>
            <a:ext cx="10515600" cy="1020764"/>
          </a:xfrm>
        </p:spPr>
        <p:txBody>
          <a:bodyPr>
            <a:noAutofit/>
          </a:bodyPr>
          <a:lstStyle/>
          <a:p>
            <a:r>
              <a:rPr lang="en-US" dirty="0"/>
              <a:t>Merging Crash and Roadway Data for </a:t>
            </a:r>
            <a:r>
              <a:rPr lang="en-US" dirty="0" err="1"/>
              <a:t>FCFT</a:t>
            </a:r>
            <a:r>
              <a:rPr lang="en-US" dirty="0"/>
              <a:t> Identification</a:t>
            </a:r>
          </a:p>
        </p:txBody>
      </p:sp>
      <p:sp>
        <p:nvSpPr>
          <p:cNvPr id="4" name="Slide Number Placeholder 3">
            <a:extLst>
              <a:ext uri="{FF2B5EF4-FFF2-40B4-BE49-F238E27FC236}">
                <a16:creationId xmlns:a16="http://schemas.microsoft.com/office/drawing/2014/main" id="{2DFD8BE7-CA88-4703-AFDF-2A5A6E1423B2}"/>
              </a:ext>
            </a:extLst>
          </p:cNvPr>
          <p:cNvSpPr>
            <a:spLocks noGrp="1"/>
          </p:cNvSpPr>
          <p:nvPr>
            <p:ph type="sldNum" sz="quarter" idx="4"/>
          </p:nvPr>
        </p:nvSpPr>
        <p:spPr/>
        <p:txBody>
          <a:bodyPr/>
          <a:lstStyle/>
          <a:p>
            <a:fld id="{29691912-3321-4F2D-A980-9CA5FE309265}" type="slidenum">
              <a:rPr lang="en-US" smtClean="0"/>
              <a:t>36</a:t>
            </a:fld>
            <a:endParaRPr lang="en-US"/>
          </a:p>
        </p:txBody>
      </p:sp>
      <p:sp>
        <p:nvSpPr>
          <p:cNvPr id="8" name="TextBox 7">
            <a:extLst>
              <a:ext uri="{FF2B5EF4-FFF2-40B4-BE49-F238E27FC236}">
                <a16:creationId xmlns:a16="http://schemas.microsoft.com/office/drawing/2014/main" id="{02E5B895-7D6E-444D-A3EB-D5FD920E7B35}"/>
              </a:ext>
            </a:extLst>
          </p:cNvPr>
          <p:cNvSpPr txBox="1">
            <a:spLocks noChangeArrowheads="1"/>
          </p:cNvSpPr>
          <p:nvPr/>
        </p:nvSpPr>
        <p:spPr bwMode="auto">
          <a:xfrm>
            <a:off x="236313" y="1381889"/>
            <a:ext cx="16722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rgbClr val="871A0F"/>
                </a:solidFill>
              </a:rPr>
              <a:t>Road Log File</a:t>
            </a:r>
          </a:p>
        </p:txBody>
      </p:sp>
      <p:sp>
        <p:nvSpPr>
          <p:cNvPr id="11" name="TextBox 10">
            <a:extLst>
              <a:ext uri="{FF2B5EF4-FFF2-40B4-BE49-F238E27FC236}">
                <a16:creationId xmlns:a16="http://schemas.microsoft.com/office/drawing/2014/main" id="{B8B63BB4-E9C2-41F9-A04B-57BA8C3FE48E}"/>
              </a:ext>
            </a:extLst>
          </p:cNvPr>
          <p:cNvSpPr txBox="1">
            <a:spLocks noChangeArrowheads="1"/>
          </p:cNvSpPr>
          <p:nvPr/>
        </p:nvSpPr>
        <p:spPr bwMode="auto">
          <a:xfrm>
            <a:off x="236313" y="3339446"/>
            <a:ext cx="12362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chemeClr val="accent3"/>
                </a:solidFill>
              </a:rPr>
              <a:t>Crash File</a:t>
            </a:r>
          </a:p>
        </p:txBody>
      </p:sp>
      <p:graphicFrame>
        <p:nvGraphicFramePr>
          <p:cNvPr id="2" name="Table 1"/>
          <p:cNvGraphicFramePr>
            <a:graphicFrameLocks noGrp="1"/>
          </p:cNvGraphicFramePr>
          <p:nvPr>
            <p:extLst>
              <p:ext uri="{D42A27DB-BD31-4B8C-83A1-F6EECF244321}">
                <p14:modId xmlns:p14="http://schemas.microsoft.com/office/powerpoint/2010/main" val="3124646485"/>
              </p:ext>
            </p:extLst>
          </p:nvPr>
        </p:nvGraphicFramePr>
        <p:xfrm>
          <a:off x="322477" y="1751776"/>
          <a:ext cx="8254715" cy="1524000"/>
        </p:xfrm>
        <a:graphic>
          <a:graphicData uri="http://schemas.openxmlformats.org/drawingml/2006/table">
            <a:tbl>
              <a:tblPr>
                <a:tableStyleId>{5C22544A-7EE6-4342-B048-85BDC9FD1C3A}</a:tableStyleId>
              </a:tblPr>
              <a:tblGrid>
                <a:gridCol w="1179245">
                  <a:extLst>
                    <a:ext uri="{9D8B030D-6E8A-4147-A177-3AD203B41FA5}">
                      <a16:colId xmlns:a16="http://schemas.microsoft.com/office/drawing/2014/main" val="1730262467"/>
                    </a:ext>
                  </a:extLst>
                </a:gridCol>
                <a:gridCol w="1179245">
                  <a:extLst>
                    <a:ext uri="{9D8B030D-6E8A-4147-A177-3AD203B41FA5}">
                      <a16:colId xmlns:a16="http://schemas.microsoft.com/office/drawing/2014/main" val="194870326"/>
                    </a:ext>
                  </a:extLst>
                </a:gridCol>
                <a:gridCol w="1179245">
                  <a:extLst>
                    <a:ext uri="{9D8B030D-6E8A-4147-A177-3AD203B41FA5}">
                      <a16:colId xmlns:a16="http://schemas.microsoft.com/office/drawing/2014/main" val="3887359439"/>
                    </a:ext>
                  </a:extLst>
                </a:gridCol>
                <a:gridCol w="1179245">
                  <a:extLst>
                    <a:ext uri="{9D8B030D-6E8A-4147-A177-3AD203B41FA5}">
                      <a16:colId xmlns:a16="http://schemas.microsoft.com/office/drawing/2014/main" val="459257220"/>
                    </a:ext>
                  </a:extLst>
                </a:gridCol>
                <a:gridCol w="1179245">
                  <a:extLst>
                    <a:ext uri="{9D8B030D-6E8A-4147-A177-3AD203B41FA5}">
                      <a16:colId xmlns:a16="http://schemas.microsoft.com/office/drawing/2014/main" val="609284315"/>
                    </a:ext>
                  </a:extLst>
                </a:gridCol>
                <a:gridCol w="1266180">
                  <a:extLst>
                    <a:ext uri="{9D8B030D-6E8A-4147-A177-3AD203B41FA5}">
                      <a16:colId xmlns:a16="http://schemas.microsoft.com/office/drawing/2014/main" val="3384768464"/>
                    </a:ext>
                  </a:extLst>
                </a:gridCol>
                <a:gridCol w="1092310">
                  <a:extLst>
                    <a:ext uri="{9D8B030D-6E8A-4147-A177-3AD203B41FA5}">
                      <a16:colId xmlns:a16="http://schemas.microsoft.com/office/drawing/2014/main" val="3133173378"/>
                    </a:ext>
                  </a:extLst>
                </a:gridCol>
              </a:tblGrid>
              <a:tr h="264883">
                <a:tc>
                  <a:txBody>
                    <a:bodyPr/>
                    <a:lstStyle/>
                    <a:p>
                      <a:pPr algn="ctr" fontAlgn="b"/>
                      <a:r>
                        <a:rPr lang="en-US" sz="1400" u="none" strike="noStrike" dirty="0">
                          <a:effectLst/>
                        </a:rPr>
                        <a:t>County</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Beg_MP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End_MP</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Lanes</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Lane Width</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err="1">
                          <a:effectLst/>
                        </a:rPr>
                        <a:t>Shld</a:t>
                      </a:r>
                      <a:r>
                        <a:rPr lang="en-US" sz="1400" u="none" strike="noStrike" dirty="0">
                          <a:effectLst/>
                        </a:rPr>
                        <a:t> Width</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92490384"/>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380152208"/>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1.25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1087679337"/>
                  </a:ext>
                </a:extLst>
              </a:tr>
              <a:tr h="264883">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2.45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dirty="0">
                          <a:effectLst/>
                        </a:rPr>
                        <a:t>3.05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837579887"/>
                  </a:ext>
                </a:extLst>
              </a:tr>
              <a:tr h="264883">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3.05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4.03</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112627569"/>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681471621"/>
              </p:ext>
            </p:extLst>
          </p:nvPr>
        </p:nvGraphicFramePr>
        <p:xfrm>
          <a:off x="340321" y="3708777"/>
          <a:ext cx="5174670" cy="2438400"/>
        </p:xfrm>
        <a:graphic>
          <a:graphicData uri="http://schemas.openxmlformats.org/drawingml/2006/table">
            <a:tbl>
              <a:tblPr>
                <a:tableStyleId>{5C22544A-7EE6-4342-B048-85BDC9FD1C3A}</a:tableStyleId>
              </a:tblPr>
              <a:tblGrid>
                <a:gridCol w="1034934">
                  <a:extLst>
                    <a:ext uri="{9D8B030D-6E8A-4147-A177-3AD203B41FA5}">
                      <a16:colId xmlns:a16="http://schemas.microsoft.com/office/drawing/2014/main" val="2333847964"/>
                    </a:ext>
                  </a:extLst>
                </a:gridCol>
                <a:gridCol w="1034934">
                  <a:extLst>
                    <a:ext uri="{9D8B030D-6E8A-4147-A177-3AD203B41FA5}">
                      <a16:colId xmlns:a16="http://schemas.microsoft.com/office/drawing/2014/main" val="264079541"/>
                    </a:ext>
                  </a:extLst>
                </a:gridCol>
                <a:gridCol w="1034934">
                  <a:extLst>
                    <a:ext uri="{9D8B030D-6E8A-4147-A177-3AD203B41FA5}">
                      <a16:colId xmlns:a16="http://schemas.microsoft.com/office/drawing/2014/main" val="971369529"/>
                    </a:ext>
                  </a:extLst>
                </a:gridCol>
                <a:gridCol w="1034934">
                  <a:extLst>
                    <a:ext uri="{9D8B030D-6E8A-4147-A177-3AD203B41FA5}">
                      <a16:colId xmlns:a16="http://schemas.microsoft.com/office/drawing/2014/main" val="705564791"/>
                    </a:ext>
                  </a:extLst>
                </a:gridCol>
                <a:gridCol w="1034934">
                  <a:extLst>
                    <a:ext uri="{9D8B030D-6E8A-4147-A177-3AD203B41FA5}">
                      <a16:colId xmlns:a16="http://schemas.microsoft.com/office/drawing/2014/main" val="3248090123"/>
                    </a:ext>
                  </a:extLst>
                </a:gridCol>
              </a:tblGrid>
              <a:tr h="249607">
                <a:tc>
                  <a:txBody>
                    <a:bodyPr/>
                    <a:lstStyle/>
                    <a:p>
                      <a:pPr algn="ctr" fontAlgn="b"/>
                      <a:r>
                        <a:rPr lang="en-US" sz="1400" u="none" strike="noStrike" dirty="0">
                          <a:effectLst/>
                        </a:rPr>
                        <a:t>Crash ID</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Route</a:t>
                      </a:r>
                      <a:endParaRPr lang="en-US" sz="1400" b="0" i="0" u="none" strike="noStrike" dirty="0">
                        <a:solidFill>
                          <a:srgbClr val="000000"/>
                        </a:solidFill>
                        <a:effectLst/>
                        <a:latin typeface="Calibri" panose="020F0502020204030204" pitchFamily="34" charset="0"/>
                      </a:endParaRPr>
                    </a:p>
                  </a:txBody>
                  <a:tcPr anchor="b"/>
                </a:tc>
                <a:tc>
                  <a:txBody>
                    <a:bodyPr/>
                    <a:lstStyle/>
                    <a:p>
                      <a:pPr algn="ctr" fontAlgn="b"/>
                      <a:r>
                        <a:rPr lang="en-US" sz="1400" u="none" strike="noStrike" dirty="0">
                          <a:effectLst/>
                        </a:rPr>
                        <a:t>MP</a:t>
                      </a:r>
                      <a:endParaRPr lang="en-US" sz="1400" b="0" i="0" u="none" strike="noStrike" dirty="0">
                        <a:solidFill>
                          <a:srgbClr val="000000"/>
                        </a:solidFill>
                        <a:effectLst/>
                        <a:latin typeface="Calibri" panose="020F0502020204030204" pitchFamily="34" charset="0"/>
                      </a:endParaRPr>
                    </a:p>
                  </a:txBody>
                  <a:tcPr anchor="b">
                    <a:lnB w="19050" cap="flat" cmpd="sng" algn="ctr">
                      <a:solidFill>
                        <a:schemeClr val="accent2"/>
                      </a:solidFill>
                      <a:prstDash val="solid"/>
                      <a:round/>
                      <a:headEnd type="none" w="med" len="med"/>
                      <a:tailEnd type="none" w="med" len="med"/>
                    </a:lnB>
                  </a:tcPr>
                </a:tc>
                <a:tc>
                  <a:txBody>
                    <a:bodyPr/>
                    <a:lstStyle/>
                    <a:p>
                      <a:pPr algn="ctr" fontAlgn="b"/>
                      <a:r>
                        <a:rPr lang="en-US" sz="1400" u="none" strike="noStrike">
                          <a:effectLst/>
                        </a:rPr>
                        <a:t>Severity</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05711382"/>
                  </a:ext>
                </a:extLst>
              </a:tr>
              <a:tr h="249607">
                <a:tc>
                  <a:txBody>
                    <a:bodyPr/>
                    <a:lstStyle/>
                    <a:p>
                      <a:pPr algn="r" fontAlgn="b"/>
                      <a:r>
                        <a:rPr lang="en-US" sz="1400" u="none" strike="noStrike">
                          <a:effectLst/>
                        </a:rPr>
                        <a:t>654</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lnR w="19050" cap="flat" cmpd="sng" algn="ctr">
                      <a:solidFill>
                        <a:schemeClr val="accent2"/>
                      </a:solidFill>
                      <a:prstDash val="solid"/>
                      <a:round/>
                      <a:headEnd type="none" w="med" len="med"/>
                      <a:tailEnd type="none" w="med" len="med"/>
                    </a:lnR>
                  </a:tcPr>
                </a:tc>
                <a:tc>
                  <a:txBody>
                    <a:bodyPr/>
                    <a:lstStyle/>
                    <a:p>
                      <a:pPr algn="r" fontAlgn="b"/>
                      <a:r>
                        <a:rPr lang="en-US" sz="1400" u="none" strike="noStrike" dirty="0">
                          <a:effectLst/>
                        </a:rPr>
                        <a:t>1.75</a:t>
                      </a:r>
                      <a:endParaRPr lang="en-US" sz="1400" b="0" i="0" u="none" strike="noStrike" dirty="0">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lnR w="19050" cap="flat" cmpd="sng" algn="ctr">
                      <a:solidFill>
                        <a:schemeClr val="accent2"/>
                      </a:solidFill>
                      <a:prstDash val="solid"/>
                      <a:round/>
                      <a:headEnd type="none" w="med" len="med"/>
                      <a:tailEnd type="none" w="med" len="med"/>
                    </a:lnR>
                    <a:lnT w="19050" cap="flat" cmpd="sng" algn="ctr">
                      <a:solidFill>
                        <a:schemeClr val="accent2"/>
                      </a:solidFill>
                      <a:prstDash val="solid"/>
                      <a:round/>
                      <a:headEnd type="none" w="med" len="med"/>
                      <a:tailEnd type="none" w="med" len="med"/>
                    </a:lnT>
                    <a:lnB w="19050" cap="flat" cmpd="sng" algn="ctr">
                      <a:solidFill>
                        <a:schemeClr val="accent2"/>
                      </a:solidFill>
                      <a:prstDash val="solid"/>
                      <a:round/>
                      <a:headEnd type="none" w="med" len="med"/>
                      <a:tailEnd type="none" w="med" len="med"/>
                    </a:lnB>
                  </a:tcPr>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anchor="b">
                    <a:lnL w="19050" cap="flat" cmpd="sng" algn="ctr">
                      <a:solidFill>
                        <a:schemeClr val="accent2"/>
                      </a:solidFill>
                      <a:prstDash val="solid"/>
                      <a:round/>
                      <a:headEnd type="none" w="med" len="med"/>
                      <a:tailEnd type="none" w="med" len="med"/>
                    </a:lnL>
                  </a:tcPr>
                </a:tc>
                <a:extLst>
                  <a:ext uri="{0D108BD9-81ED-4DB2-BD59-A6C34878D82A}">
                    <a16:rowId xmlns:a16="http://schemas.microsoft.com/office/drawing/2014/main" val="2510590401"/>
                  </a:ext>
                </a:extLst>
              </a:tr>
              <a:tr h="249607">
                <a:tc>
                  <a:txBody>
                    <a:bodyPr/>
                    <a:lstStyle/>
                    <a:p>
                      <a:pPr algn="r" fontAlgn="b"/>
                      <a:r>
                        <a:rPr lang="en-US" sz="1400" u="none" strike="noStrike">
                          <a:effectLst/>
                        </a:rPr>
                        <a:t>4556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3.35</a:t>
                      </a:r>
                      <a:endParaRPr lang="en-US" sz="1400" b="0" i="0" u="none" strike="noStrike" dirty="0">
                        <a:solidFill>
                          <a:srgbClr val="000000"/>
                        </a:solidFill>
                        <a:effectLst/>
                        <a:latin typeface="Calibri" panose="020F0502020204030204" pitchFamily="34" charset="0"/>
                      </a:endParaRPr>
                    </a:p>
                  </a:txBody>
                  <a:tcPr anchor="b">
                    <a:lnT w="19050" cap="flat" cmpd="sng" algn="ctr">
                      <a:solidFill>
                        <a:schemeClr val="accent2"/>
                      </a:solidFill>
                      <a:prstDash val="solid"/>
                      <a:round/>
                      <a:headEnd type="none" w="med" len="med"/>
                      <a:tailEnd type="none" w="med" len="med"/>
                    </a:lnT>
                  </a:tcPr>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422244834"/>
                  </a:ext>
                </a:extLst>
              </a:tr>
              <a:tr h="249607">
                <a:tc>
                  <a:txBody>
                    <a:bodyPr/>
                    <a:lstStyle/>
                    <a:p>
                      <a:pPr algn="r" fontAlgn="b"/>
                      <a:r>
                        <a:rPr lang="en-US" sz="1400" u="none" strike="noStrike">
                          <a:effectLst/>
                        </a:rPr>
                        <a:t>5426</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263425802"/>
                  </a:ext>
                </a:extLst>
              </a:tr>
              <a:tr h="249607">
                <a:tc>
                  <a:txBody>
                    <a:bodyPr/>
                    <a:lstStyle/>
                    <a:p>
                      <a:pPr algn="r" fontAlgn="b"/>
                      <a:r>
                        <a:rPr lang="en-US" sz="1400" u="none" strike="noStrike" dirty="0">
                          <a:effectLst/>
                        </a:rPr>
                        <a:t>6241</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2.65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2782125320"/>
                  </a:ext>
                </a:extLst>
              </a:tr>
              <a:tr h="249607">
                <a:tc>
                  <a:txBody>
                    <a:bodyPr/>
                    <a:lstStyle/>
                    <a:p>
                      <a:pPr algn="r" fontAlgn="b"/>
                      <a:r>
                        <a:rPr lang="en-US" sz="1400" u="none" strike="noStrike">
                          <a:effectLst/>
                        </a:rPr>
                        <a:t>7412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2.85</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98312646"/>
                  </a:ext>
                </a:extLst>
              </a:tr>
              <a:tr h="249607">
                <a:tc>
                  <a:txBody>
                    <a:bodyPr/>
                    <a:lstStyle/>
                    <a:p>
                      <a:pPr algn="r" fontAlgn="b"/>
                      <a:r>
                        <a:rPr lang="en-US" sz="1400" u="none" strike="noStrike">
                          <a:effectLst/>
                        </a:rPr>
                        <a:t>8641</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3.75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5</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226735952"/>
                  </a:ext>
                </a:extLst>
              </a:tr>
              <a:tr h="249607">
                <a:tc>
                  <a:txBody>
                    <a:bodyPr/>
                    <a:lstStyle/>
                    <a:p>
                      <a:pPr algn="r" fontAlgn="b"/>
                      <a:r>
                        <a:rPr lang="en-US" sz="1400" u="none" strike="noStrike">
                          <a:effectLst/>
                        </a:rPr>
                        <a:t>9715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anchor="b"/>
                </a:tc>
                <a:tc>
                  <a:txBody>
                    <a:bodyPr/>
                    <a:lstStyle/>
                    <a:p>
                      <a:pPr algn="r" fontAlgn="b"/>
                      <a:r>
                        <a:rPr lang="en-US" sz="1400" u="none" strike="noStrike">
                          <a:effectLst/>
                        </a:rPr>
                        <a:t>0.65</a:t>
                      </a:r>
                      <a:endParaRPr lang="en-US" sz="1400" b="0" i="0" u="none" strike="noStrike">
                        <a:solidFill>
                          <a:srgbClr val="000000"/>
                        </a:solidFill>
                        <a:effectLst/>
                        <a:latin typeface="Calibri" panose="020F0502020204030204" pitchFamily="34" charset="0"/>
                      </a:endParaRPr>
                    </a:p>
                  </a:txBody>
                  <a:tcPr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anchor="b"/>
                </a:tc>
                <a:extLst>
                  <a:ext uri="{0D108BD9-81ED-4DB2-BD59-A6C34878D82A}">
                    <a16:rowId xmlns:a16="http://schemas.microsoft.com/office/drawing/2014/main" val="3577762002"/>
                  </a:ext>
                </a:extLst>
              </a:tr>
            </a:tbl>
          </a:graphicData>
        </a:graphic>
      </p:graphicFrame>
      <p:cxnSp>
        <p:nvCxnSpPr>
          <p:cNvPr id="5" name="Straight Arrow Connector 4">
            <a:extLst>
              <a:ext uri="{FF2B5EF4-FFF2-40B4-BE49-F238E27FC236}">
                <a16:creationId xmlns:a16="http://schemas.microsoft.com/office/drawing/2014/main" id="{192BC8AA-0089-4C95-8466-324F34C1AB5C}"/>
              </a:ext>
            </a:extLst>
          </p:cNvPr>
          <p:cNvCxnSpPr/>
          <p:nvPr/>
        </p:nvCxnSpPr>
        <p:spPr>
          <a:xfrm flipV="1">
            <a:off x="4270342" y="2513776"/>
            <a:ext cx="0" cy="1483189"/>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graphicFrame>
        <p:nvGraphicFramePr>
          <p:cNvPr id="13" name="Table 12">
            <a:extLst>
              <a:ext uri="{FF2B5EF4-FFF2-40B4-BE49-F238E27FC236}">
                <a16:creationId xmlns:a16="http://schemas.microsoft.com/office/drawing/2014/main" id="{B308A53D-4C9D-4682-A967-7FF56C29DA17}"/>
              </a:ext>
            </a:extLst>
          </p:cNvPr>
          <p:cNvGraphicFramePr>
            <a:graphicFrameLocks noGrp="1"/>
          </p:cNvGraphicFramePr>
          <p:nvPr>
            <p:extLst>
              <p:ext uri="{D42A27DB-BD31-4B8C-83A1-F6EECF244321}">
                <p14:modId xmlns:p14="http://schemas.microsoft.com/office/powerpoint/2010/main" val="1249343843"/>
              </p:ext>
            </p:extLst>
          </p:nvPr>
        </p:nvGraphicFramePr>
        <p:xfrm>
          <a:off x="5618999" y="3703391"/>
          <a:ext cx="6336689" cy="2438401"/>
        </p:xfrm>
        <a:graphic>
          <a:graphicData uri="http://schemas.openxmlformats.org/drawingml/2006/table">
            <a:tbl>
              <a:tblPr>
                <a:tableStyleId>{5C22544A-7EE6-4342-B048-85BDC9FD1C3A}</a:tableStyleId>
              </a:tblPr>
              <a:tblGrid>
                <a:gridCol w="792086">
                  <a:extLst>
                    <a:ext uri="{9D8B030D-6E8A-4147-A177-3AD203B41FA5}">
                      <a16:colId xmlns:a16="http://schemas.microsoft.com/office/drawing/2014/main" val="2610439246"/>
                    </a:ext>
                  </a:extLst>
                </a:gridCol>
                <a:gridCol w="792086">
                  <a:extLst>
                    <a:ext uri="{9D8B030D-6E8A-4147-A177-3AD203B41FA5}">
                      <a16:colId xmlns:a16="http://schemas.microsoft.com/office/drawing/2014/main" val="3676399471"/>
                    </a:ext>
                  </a:extLst>
                </a:gridCol>
                <a:gridCol w="688020">
                  <a:extLst>
                    <a:ext uri="{9D8B030D-6E8A-4147-A177-3AD203B41FA5}">
                      <a16:colId xmlns:a16="http://schemas.microsoft.com/office/drawing/2014/main" val="3404888041"/>
                    </a:ext>
                  </a:extLst>
                </a:gridCol>
                <a:gridCol w="641221">
                  <a:extLst>
                    <a:ext uri="{9D8B030D-6E8A-4147-A177-3AD203B41FA5}">
                      <a16:colId xmlns:a16="http://schemas.microsoft.com/office/drawing/2014/main" val="736031389"/>
                    </a:ext>
                  </a:extLst>
                </a:gridCol>
                <a:gridCol w="868751">
                  <a:extLst>
                    <a:ext uri="{9D8B030D-6E8A-4147-A177-3AD203B41FA5}">
                      <a16:colId xmlns:a16="http://schemas.microsoft.com/office/drawing/2014/main" val="1691195157"/>
                    </a:ext>
                  </a:extLst>
                </a:gridCol>
                <a:gridCol w="620536">
                  <a:extLst>
                    <a:ext uri="{9D8B030D-6E8A-4147-A177-3AD203B41FA5}">
                      <a16:colId xmlns:a16="http://schemas.microsoft.com/office/drawing/2014/main" val="2080420303"/>
                    </a:ext>
                  </a:extLst>
                </a:gridCol>
                <a:gridCol w="960528">
                  <a:extLst>
                    <a:ext uri="{9D8B030D-6E8A-4147-A177-3AD203B41FA5}">
                      <a16:colId xmlns:a16="http://schemas.microsoft.com/office/drawing/2014/main" val="1575377537"/>
                    </a:ext>
                  </a:extLst>
                </a:gridCol>
                <a:gridCol w="973461">
                  <a:extLst>
                    <a:ext uri="{9D8B030D-6E8A-4147-A177-3AD203B41FA5}">
                      <a16:colId xmlns:a16="http://schemas.microsoft.com/office/drawing/2014/main" val="451888231"/>
                    </a:ext>
                  </a:extLst>
                </a:gridCol>
              </a:tblGrid>
              <a:tr h="332094">
                <a:tc>
                  <a:txBody>
                    <a:bodyPr/>
                    <a:lstStyle/>
                    <a:p>
                      <a:pPr algn="r" fontAlgn="b"/>
                      <a:r>
                        <a:rPr lang="en-US" sz="1400" u="none" strike="noStrike" dirty="0">
                          <a:effectLst/>
                        </a:rPr>
                        <a:t>Crash ID</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County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Route</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MP</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Severity</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Lanes</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Lane Width</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err="1">
                          <a:effectLst/>
                        </a:rPr>
                        <a:t>Shld</a:t>
                      </a:r>
                      <a:r>
                        <a:rPr lang="en-US" sz="1400" u="none" strike="noStrike" dirty="0">
                          <a:effectLst/>
                        </a:rPr>
                        <a:t> Width</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17141142"/>
                  </a:ext>
                </a:extLst>
              </a:tr>
              <a:tr h="300901">
                <a:tc>
                  <a:txBody>
                    <a:bodyPr/>
                    <a:lstStyle/>
                    <a:p>
                      <a:pPr algn="r" fontAlgn="b"/>
                      <a:r>
                        <a:rPr lang="en-US" sz="1400" u="none" strike="noStrike" dirty="0">
                          <a:effectLst/>
                        </a:rPr>
                        <a:t>654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1.75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17755186"/>
                  </a:ext>
                </a:extLst>
              </a:tr>
              <a:tr h="300901">
                <a:tc>
                  <a:txBody>
                    <a:bodyPr/>
                    <a:lstStyle/>
                    <a:p>
                      <a:pPr algn="r" fontAlgn="b"/>
                      <a:r>
                        <a:rPr lang="en-US" sz="1400" u="none" strike="noStrike">
                          <a:effectLst/>
                        </a:rPr>
                        <a:t>4556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3.35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6741112"/>
                  </a:ext>
                </a:extLst>
              </a:tr>
              <a:tr h="300901">
                <a:tc>
                  <a:txBody>
                    <a:bodyPr/>
                    <a:lstStyle/>
                    <a:p>
                      <a:pPr algn="r" fontAlgn="b"/>
                      <a:r>
                        <a:rPr lang="en-US" sz="1400" u="none" strike="noStrike">
                          <a:effectLst/>
                        </a:rPr>
                        <a:t>5426</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322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0.75</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7432657"/>
                  </a:ext>
                </a:extLst>
              </a:tr>
              <a:tr h="300901">
                <a:tc>
                  <a:txBody>
                    <a:bodyPr/>
                    <a:lstStyle/>
                    <a:p>
                      <a:pPr algn="r" fontAlgn="b"/>
                      <a:r>
                        <a:rPr lang="en-US" sz="1400" u="none" strike="noStrike">
                          <a:effectLst/>
                        </a:rPr>
                        <a:t>6241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2.65</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61925793"/>
                  </a:ext>
                </a:extLst>
              </a:tr>
              <a:tr h="300901">
                <a:tc>
                  <a:txBody>
                    <a:bodyPr/>
                    <a:lstStyle/>
                    <a:p>
                      <a:pPr algn="r" fontAlgn="b"/>
                      <a:r>
                        <a:rPr lang="en-US" sz="1400" u="none" strike="noStrike">
                          <a:effectLst/>
                        </a:rPr>
                        <a:t>7412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2.85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98039877"/>
                  </a:ext>
                </a:extLst>
              </a:tr>
              <a:tr h="300901">
                <a:tc>
                  <a:txBody>
                    <a:bodyPr/>
                    <a:lstStyle/>
                    <a:p>
                      <a:pPr algn="r" fontAlgn="b"/>
                      <a:r>
                        <a:rPr lang="en-US" sz="1400" u="none" strike="noStrike">
                          <a:effectLst/>
                        </a:rPr>
                        <a:t>8641</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3.75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11</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6</a:t>
                      </a:r>
                      <a:endParaRPr lang="en-US"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927434700"/>
                  </a:ext>
                </a:extLst>
              </a:tr>
              <a:tr h="300901">
                <a:tc>
                  <a:txBody>
                    <a:bodyPr/>
                    <a:lstStyle/>
                    <a:p>
                      <a:pPr algn="r" fontAlgn="b"/>
                      <a:r>
                        <a:rPr lang="en-US" sz="1400" u="none" strike="noStrike">
                          <a:effectLst/>
                        </a:rPr>
                        <a:t>9715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12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322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0.65</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12</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1400" u="none" strike="noStrike" dirty="0">
                          <a:effectLst/>
                        </a:rPr>
                        <a:t>6</a:t>
                      </a:r>
                      <a:endParaRPr lang="en-US"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77564174"/>
                  </a:ext>
                </a:extLst>
              </a:tr>
            </a:tbl>
          </a:graphicData>
        </a:graphic>
      </p:graphicFrame>
      <p:pic>
        <p:nvPicPr>
          <p:cNvPr id="12" name="Picture 11" descr="Graphic icon of a triangle with text, Explore, with an icon of a magnifying glass.">
            <a:extLst>
              <a:ext uri="{FF2B5EF4-FFF2-40B4-BE49-F238E27FC236}">
                <a16:creationId xmlns:a16="http://schemas.microsoft.com/office/drawing/2014/main" id="{74CB1C9A-20A6-4CBD-A3ED-B6C3944AD1E2}"/>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1209615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92EC6CF-C46B-4983-B2E7-32427ADAF028}"/>
              </a:ext>
            </a:extLst>
          </p:cNvPr>
          <p:cNvSpPr>
            <a:spLocks noGrp="1"/>
          </p:cNvSpPr>
          <p:nvPr>
            <p:ph type="sldNum" sz="quarter" idx="4"/>
          </p:nvPr>
        </p:nvSpPr>
        <p:spPr/>
        <p:txBody>
          <a:bodyPr/>
          <a:lstStyle/>
          <a:p>
            <a:fld id="{29691912-3321-4F2D-A980-9CA5FE309265}" type="slidenum">
              <a:rPr lang="en-US" smtClean="0"/>
              <a:t>37</a:t>
            </a:fld>
            <a:endParaRPr lang="en-US"/>
          </a:p>
        </p:txBody>
      </p:sp>
      <p:sp>
        <p:nvSpPr>
          <p:cNvPr id="7" name="Title 2">
            <a:extLst>
              <a:ext uri="{FF2B5EF4-FFF2-40B4-BE49-F238E27FC236}">
                <a16:creationId xmlns:a16="http://schemas.microsoft.com/office/drawing/2014/main" id="{21EACEF5-BD8B-4C1A-99DE-B8B1A5A97860}"/>
              </a:ext>
            </a:extLst>
          </p:cNvPr>
          <p:cNvSpPr>
            <a:spLocks noGrp="1"/>
          </p:cNvSpPr>
          <p:nvPr>
            <p:ph type="title"/>
          </p:nvPr>
        </p:nvSpPr>
        <p:spPr>
          <a:xfrm>
            <a:off x="838200" y="669924"/>
            <a:ext cx="10515600" cy="1020764"/>
          </a:xfrm>
        </p:spPr>
        <p:txBody>
          <a:bodyPr>
            <a:normAutofit/>
          </a:bodyPr>
          <a:lstStyle/>
          <a:p>
            <a:r>
              <a:rPr lang="en-US" dirty="0"/>
              <a:t>Analyzing Data for FCFT Identification</a:t>
            </a:r>
          </a:p>
        </p:txBody>
      </p:sp>
      <p:sp>
        <p:nvSpPr>
          <p:cNvPr id="8" name="Content Placeholder 1">
            <a:extLst>
              <a:ext uri="{FF2B5EF4-FFF2-40B4-BE49-F238E27FC236}">
                <a16:creationId xmlns:a16="http://schemas.microsoft.com/office/drawing/2014/main" id="{D7C63F1A-D836-4E64-B5D9-6B9C691DC2A3}"/>
              </a:ext>
            </a:extLst>
          </p:cNvPr>
          <p:cNvSpPr txBox="1">
            <a:spLocks/>
          </p:cNvSpPr>
          <p:nvPr/>
        </p:nvSpPr>
        <p:spPr>
          <a:xfrm>
            <a:off x="808891" y="1860330"/>
            <a:ext cx="10802083" cy="3797519"/>
          </a:xfrm>
          <a:prstGeom prst="rect">
            <a:avLst/>
          </a:prstGeom>
        </p:spPr>
        <p:txBody>
          <a:bodyPr/>
          <a:lstStyle>
            <a:lvl1pPr marL="339725" indent="-339725" algn="l" defTabSz="914400" rtl="0" eaLnBrk="1" latinLnBrk="0" hangingPunct="1">
              <a:lnSpc>
                <a:spcPct val="90000"/>
              </a:lnSpc>
              <a:spcBef>
                <a:spcPts val="1000"/>
              </a:spcBef>
              <a:buClr>
                <a:schemeClr val="bg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dirty="0"/>
              <a:t>Various methods can be used to identify </a:t>
            </a:r>
            <a:r>
              <a:rPr lang="en-US" dirty="0" err="1"/>
              <a:t>FCFTs</a:t>
            </a:r>
            <a:r>
              <a:rPr lang="en-US" dirty="0"/>
              <a:t>:</a:t>
            </a:r>
          </a:p>
          <a:p>
            <a:pPr marL="461963" indent="0" fontAlgn="auto">
              <a:spcAft>
                <a:spcPts val="0"/>
              </a:spcAft>
              <a:buNone/>
            </a:pPr>
            <a:r>
              <a:rPr lang="en-US" sz="2400" dirty="0"/>
              <a:t>Computing simple summary statistics and developing crash trees. </a:t>
            </a:r>
          </a:p>
          <a:p>
            <a:pPr marL="461963" lvl="1" indent="0" fontAlgn="auto">
              <a:spcAft>
                <a:spcPts val="0"/>
              </a:spcAft>
              <a:buNone/>
            </a:pPr>
            <a:r>
              <a:rPr lang="en-US" dirty="0"/>
              <a:t>What other methods can be used?</a:t>
            </a:r>
          </a:p>
          <a:p>
            <a:pPr lvl="1" fontAlgn="auto">
              <a:spcAft>
                <a:spcPts val="0"/>
              </a:spcAft>
            </a:pPr>
            <a:endParaRPr lang="en-US" dirty="0"/>
          </a:p>
        </p:txBody>
      </p:sp>
      <p:pic>
        <p:nvPicPr>
          <p:cNvPr id="6" name="Picture 5" descr="Graphic icon of a triangle with text, Explore, with an icon of a magnifying glass.">
            <a:extLst>
              <a:ext uri="{FF2B5EF4-FFF2-40B4-BE49-F238E27FC236}">
                <a16:creationId xmlns:a16="http://schemas.microsoft.com/office/drawing/2014/main" id="{7C497ACA-6FC3-461E-A190-772F5E099F33}"/>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3901104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Exercise: Identify </a:t>
            </a:r>
            <a:r>
              <a:rPr lang="en-US" dirty="0" err="1"/>
              <a:t>FCFTs</a:t>
            </a:r>
            <a:endParaRPr lang="en-US" dirty="0"/>
          </a:p>
        </p:txBody>
      </p:sp>
      <p:sp>
        <p:nvSpPr>
          <p:cNvPr id="5" name="Slide Number Placeholder 4">
            <a:extLst>
              <a:ext uri="{FF2B5EF4-FFF2-40B4-BE49-F238E27FC236}">
                <a16:creationId xmlns:a16="http://schemas.microsoft.com/office/drawing/2014/main" id="{592EC6CF-C46B-4983-B2E7-32427ADAF028}"/>
              </a:ext>
            </a:extLst>
          </p:cNvPr>
          <p:cNvSpPr>
            <a:spLocks noGrp="1"/>
          </p:cNvSpPr>
          <p:nvPr>
            <p:ph type="sldNum" sz="quarter" idx="4"/>
          </p:nvPr>
        </p:nvSpPr>
        <p:spPr/>
        <p:txBody>
          <a:bodyPr/>
          <a:lstStyle/>
          <a:p>
            <a:fld id="{29691912-3321-4F2D-A980-9CA5FE309265}" type="slidenum">
              <a:rPr lang="en-US" smtClean="0"/>
              <a:t>38</a:t>
            </a:fld>
            <a:endParaRPr lang="en-US"/>
          </a:p>
        </p:txBody>
      </p:sp>
      <p:pic>
        <p:nvPicPr>
          <p:cNvPr id="6" name="Picture 5" descr="Graphic icon of a triangle with text, Explore, with an icon of a magnifying glass.">
            <a:extLst>
              <a:ext uri="{FF2B5EF4-FFF2-40B4-BE49-F238E27FC236}">
                <a16:creationId xmlns:a16="http://schemas.microsoft.com/office/drawing/2014/main" id="{47E30533-A5D8-4055-95B1-D52B50D08738}"/>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41745480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199" y="669924"/>
            <a:ext cx="10730023" cy="1020764"/>
          </a:xfrm>
        </p:spPr>
        <p:txBody>
          <a:bodyPr>
            <a:noAutofit/>
          </a:bodyPr>
          <a:lstStyle/>
          <a:p>
            <a:r>
              <a:rPr lang="en-US" dirty="0"/>
              <a:t>Exercise: Identify </a:t>
            </a:r>
            <a:r>
              <a:rPr lang="en-US" dirty="0" err="1"/>
              <a:t>FCFTs</a:t>
            </a:r>
            <a:r>
              <a:rPr lang="en-US" dirty="0"/>
              <a:t> From Crash Tree</a:t>
            </a:r>
          </a:p>
        </p:txBody>
      </p:sp>
      <p:sp>
        <p:nvSpPr>
          <p:cNvPr id="6" name="Text Placeholder 5">
            <a:extLst>
              <a:ext uri="{FF2B5EF4-FFF2-40B4-BE49-F238E27FC236}">
                <a16:creationId xmlns:a16="http://schemas.microsoft.com/office/drawing/2014/main" id="{DFE5C8F6-F541-49A6-81D5-1208779E27D1}"/>
              </a:ext>
            </a:extLst>
          </p:cNvPr>
          <p:cNvSpPr>
            <a:spLocks noGrp="1"/>
          </p:cNvSpPr>
          <p:nvPr>
            <p:ph idx="1"/>
          </p:nvPr>
        </p:nvSpPr>
        <p:spPr>
          <a:xfrm>
            <a:off x="838200" y="2060131"/>
            <a:ext cx="4906552" cy="4269167"/>
          </a:xfrm>
        </p:spPr>
        <p:txBody>
          <a:bodyPr/>
          <a:lstStyle/>
          <a:p>
            <a:r>
              <a:rPr lang="en-US" dirty="0"/>
              <a:t>Generate crash tree from data.</a:t>
            </a:r>
          </a:p>
          <a:p>
            <a:r>
              <a:rPr lang="en-US" dirty="0"/>
              <a:t>Identify </a:t>
            </a:r>
            <a:r>
              <a:rPr lang="en-US" dirty="0" err="1"/>
              <a:t>FCFTs</a:t>
            </a:r>
            <a:r>
              <a:rPr lang="en-US" dirty="0"/>
              <a:t>.</a:t>
            </a:r>
          </a:p>
        </p:txBody>
      </p:sp>
      <p:sp>
        <p:nvSpPr>
          <p:cNvPr id="3" name="Slide Number Placeholder 2">
            <a:extLst>
              <a:ext uri="{FF2B5EF4-FFF2-40B4-BE49-F238E27FC236}">
                <a16:creationId xmlns:a16="http://schemas.microsoft.com/office/drawing/2014/main" id="{1AC61E17-CFA6-4147-8B8F-D3E6F6714D66}"/>
              </a:ext>
            </a:extLst>
          </p:cNvPr>
          <p:cNvSpPr>
            <a:spLocks noGrp="1"/>
          </p:cNvSpPr>
          <p:nvPr>
            <p:ph type="sldNum" sz="quarter" idx="4"/>
          </p:nvPr>
        </p:nvSpPr>
        <p:spPr/>
        <p:txBody>
          <a:bodyPr/>
          <a:lstStyle/>
          <a:p>
            <a:fld id="{29691912-3321-4F2D-A980-9CA5FE309265}" type="slidenum">
              <a:rPr lang="en-US" smtClean="0"/>
              <a:t>39</a:t>
            </a:fld>
            <a:endParaRPr lang="en-US"/>
          </a:p>
        </p:txBody>
      </p:sp>
      <p:pic>
        <p:nvPicPr>
          <p:cNvPr id="8" name="Picture 7" descr="Crash tree diagram with four levels. A text box at the top of the tree is labeled 3,000. The second level of the tree is labeled Route_Owner. Arrows connect the top text box 3,000 to each of two categories on the second level: County, which is 1,845 or 62 percent of crashes, and State, which is 1,155 or 38 percent of crashes. The third level of the tree is labeled Number_of_Lanes. An arrow from the second-level category County points to the third-level category 2, which was 1,845 or 100 percent of crashes. An arrow from the second-level category State points to the third-level category, greater than 2, which is 280 or 24 percent of crashes, and another category labeled 2, which is 875 or 76 percent of crashes. The fourth level is labeled Median_Type. An arrow from the third-level first category 2 points to the fourth-level category, Undivided which is 1,845 or 100 percent of crashes. An arrow from the third level category, greater than 2, points to the fourth-level categories, Divided, positive median barrier, which is 50 or 18 percent of crashes, and Divided, unprotected median, which is 230 or 82 percent of crashes. An arrow from the second third-level category 2 points to the fourth-level category, Undivided, which is 875 or 100 percent of crashes. ">
            <a:extLst>
              <a:ext uri="{FF2B5EF4-FFF2-40B4-BE49-F238E27FC236}">
                <a16:creationId xmlns:a16="http://schemas.microsoft.com/office/drawing/2014/main" id="{99A9BA08-95C8-4E1F-96EB-0AC76045BD26}"/>
              </a:ext>
            </a:extLst>
          </p:cNvPr>
          <p:cNvPicPr>
            <a:picLocks noChangeAspect="1"/>
          </p:cNvPicPr>
          <p:nvPr/>
        </p:nvPicPr>
        <p:blipFill>
          <a:blip r:embed="rId3"/>
          <a:stretch>
            <a:fillRect/>
          </a:stretch>
        </p:blipFill>
        <p:spPr>
          <a:xfrm>
            <a:off x="5372174" y="1626889"/>
            <a:ext cx="6471064" cy="4044415"/>
          </a:xfrm>
          <a:prstGeom prst="rect">
            <a:avLst/>
          </a:prstGeom>
        </p:spPr>
      </p:pic>
      <p:sp>
        <p:nvSpPr>
          <p:cNvPr id="11" name="TextBox 10">
            <a:extLst>
              <a:ext uri="{FF2B5EF4-FFF2-40B4-BE49-F238E27FC236}">
                <a16:creationId xmlns:a16="http://schemas.microsoft.com/office/drawing/2014/main" id="{6372F59A-B915-4A12-88E5-970CE5B5DB9F}"/>
              </a:ext>
            </a:extLst>
          </p:cNvPr>
          <p:cNvSpPr txBox="1"/>
          <p:nvPr/>
        </p:nvSpPr>
        <p:spPr>
          <a:xfrm>
            <a:off x="10744730" y="5411618"/>
            <a:ext cx="1172085"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endParaRPr lang="en-US" altLang="en-US" sz="900" i="1" baseline="30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E25629-6181-4960-A128-51541FBBFC12}"/>
              </a:ext>
            </a:extLst>
          </p:cNvPr>
          <p:cNvSpPr txBox="1"/>
          <p:nvPr/>
        </p:nvSpPr>
        <p:spPr>
          <a:xfrm>
            <a:off x="5483091" y="5671304"/>
            <a:ext cx="3310904" cy="230832"/>
          </a:xfrm>
          <a:prstGeom prst="rect">
            <a:avLst/>
          </a:prstGeom>
          <a:noFill/>
        </p:spPr>
        <p:txBody>
          <a:bodyPr wrap="square" rtlCol="0">
            <a:spAutoFit/>
          </a:bodyPr>
          <a:lstStyle/>
          <a:p>
            <a:r>
              <a:rPr lang="en-US" altLang="en-US" sz="900" dirty="0">
                <a:latin typeface="Arial" panose="020B0604020202020204" pitchFamily="34" charset="0"/>
                <a:cs typeface="Arial" panose="020B0604020202020204" pitchFamily="34" charset="0"/>
              </a:rPr>
              <a:t>Crash tree generated using R</a:t>
            </a:r>
            <a:r>
              <a:rPr lang="en-US" altLang="en-US" sz="900" baseline="30000" dirty="0">
                <a:latin typeface="Arial" panose="020B0604020202020204" pitchFamily="34" charset="0"/>
                <a:cs typeface="Arial" panose="020B0604020202020204" pitchFamily="34" charset="0"/>
              </a:rPr>
              <a:t>(7)</a:t>
            </a:r>
            <a:r>
              <a:rPr lang="en-US" altLang="en-US" sz="900" dirty="0">
                <a:latin typeface="Arial" panose="020B0604020202020204" pitchFamily="34" charset="0"/>
                <a:cs typeface="Arial" panose="020B0604020202020204" pitchFamily="34" charset="0"/>
              </a:rPr>
              <a:t> and </a:t>
            </a:r>
            <a:r>
              <a:rPr lang="en-US" altLang="en-US" sz="900" dirty="0" err="1">
                <a:latin typeface="Arial" panose="020B0604020202020204" pitchFamily="34" charset="0"/>
                <a:cs typeface="Arial" panose="020B0604020202020204" pitchFamily="34" charset="0"/>
              </a:rPr>
              <a:t>vtree</a:t>
            </a:r>
            <a:r>
              <a:rPr lang="en-US" altLang="en-US" sz="900" dirty="0">
                <a:latin typeface="Arial" panose="020B0604020202020204" pitchFamily="34" charset="0"/>
                <a:cs typeface="Arial" panose="020B0604020202020204" pitchFamily="34" charset="0"/>
              </a:rPr>
              <a:t> package.</a:t>
            </a:r>
            <a:r>
              <a:rPr lang="en-US" altLang="en-US" sz="900" baseline="30000" dirty="0">
                <a:latin typeface="Arial" panose="020B0604020202020204" pitchFamily="34" charset="0"/>
                <a:cs typeface="Arial" panose="020B0604020202020204" pitchFamily="34" charset="0"/>
              </a:rPr>
              <a:t>(8)</a:t>
            </a:r>
            <a:endParaRPr lang="en-US" sz="900" dirty="0"/>
          </a:p>
        </p:txBody>
      </p:sp>
      <p:pic>
        <p:nvPicPr>
          <p:cNvPr id="10" name="Picture 9" descr="Graphic icon of a triangle with text, Explore, with an icon of a magnifying glass.">
            <a:extLst>
              <a:ext uri="{FF2B5EF4-FFF2-40B4-BE49-F238E27FC236}">
                <a16:creationId xmlns:a16="http://schemas.microsoft.com/office/drawing/2014/main" id="{46266846-445C-40B6-80E4-711E2A90BD74}"/>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316726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67E8B-6A64-46BB-8432-10E9AB13B525}"/>
              </a:ext>
            </a:extLst>
          </p:cNvPr>
          <p:cNvSpPr>
            <a:spLocks noGrp="1"/>
          </p:cNvSpPr>
          <p:nvPr>
            <p:ph type="title"/>
          </p:nvPr>
        </p:nvSpPr>
        <p:spPr/>
        <p:txBody>
          <a:bodyPr>
            <a:normAutofit/>
          </a:bodyPr>
          <a:lstStyle/>
          <a:p>
            <a:r>
              <a:rPr lang="en-US" dirty="0">
                <a:solidFill>
                  <a:srgbClr val="1D3B6B"/>
                </a:solidFill>
              </a:rPr>
              <a:t>Workshop Purpose</a:t>
            </a:r>
          </a:p>
        </p:txBody>
      </p:sp>
      <p:sp>
        <p:nvSpPr>
          <p:cNvPr id="4" name="Text Placeholder 3"/>
          <p:cNvSpPr>
            <a:spLocks noGrp="1"/>
          </p:cNvSpPr>
          <p:nvPr>
            <p:ph idx="1"/>
          </p:nvPr>
        </p:nvSpPr>
        <p:spPr/>
        <p:txBody>
          <a:bodyPr/>
          <a:lstStyle/>
          <a:p>
            <a:pPr>
              <a:buClr>
                <a:schemeClr val="bg2"/>
              </a:buClr>
            </a:pPr>
            <a:r>
              <a:rPr lang="en-US" dirty="0"/>
              <a:t>Provide an overview of data, methods, and results of FHWA Report, </a:t>
            </a:r>
            <a:r>
              <a:rPr lang="en-US" i="1" dirty="0"/>
              <a:t>Contributing Factors for Focus Crash and Facility Types</a:t>
            </a:r>
            <a:r>
              <a:rPr lang="en-US" dirty="0"/>
              <a:t> (FHWA-HRT-20-052).</a:t>
            </a:r>
            <a:r>
              <a:rPr lang="en-US" baseline="30000" dirty="0"/>
              <a:t>(1)</a:t>
            </a:r>
          </a:p>
          <a:p>
            <a:pPr>
              <a:buClr>
                <a:schemeClr val="bg2"/>
              </a:buClr>
            </a:pPr>
            <a:r>
              <a:rPr lang="en-US" dirty="0"/>
              <a:t>Identify opportunities for future research to build on FHWA FCFT methods and findings.</a:t>
            </a:r>
          </a:p>
        </p:txBody>
      </p:sp>
      <p:sp>
        <p:nvSpPr>
          <p:cNvPr id="2" name="Slide Number Placeholder 1">
            <a:extLst>
              <a:ext uri="{FF2B5EF4-FFF2-40B4-BE49-F238E27FC236}">
                <a16:creationId xmlns:a16="http://schemas.microsoft.com/office/drawing/2014/main" id="{3CD5B925-4A4E-4561-B01E-E67FC93065D9}"/>
              </a:ext>
            </a:extLst>
          </p:cNvPr>
          <p:cNvSpPr>
            <a:spLocks noGrp="1"/>
          </p:cNvSpPr>
          <p:nvPr>
            <p:ph type="sldNum" sz="quarter" idx="10"/>
          </p:nvPr>
        </p:nvSpPr>
        <p:spPr/>
        <p:txBody>
          <a:bodyPr/>
          <a:lstStyle/>
          <a:p>
            <a:fld id="{29691912-3321-4F2D-A980-9CA5FE309265}" type="slidenum">
              <a:rPr lang="en-US" smtClean="0"/>
              <a:pPr/>
              <a:t>4</a:t>
            </a:fld>
            <a:endParaRPr lang="en-US"/>
          </a:p>
        </p:txBody>
      </p:sp>
    </p:spTree>
    <p:extLst>
      <p:ext uri="{BB962C8B-B14F-4D97-AF65-F5344CB8AC3E}">
        <p14:creationId xmlns:p14="http://schemas.microsoft.com/office/powerpoint/2010/main" val="29770885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4">
            <a:extLst>
              <a:ext uri="{FF2B5EF4-FFF2-40B4-BE49-F238E27FC236}">
                <a16:creationId xmlns:a16="http://schemas.microsoft.com/office/drawing/2014/main" id="{B53FEADA-99E5-47D7-A625-5AAD535D7120}"/>
              </a:ext>
            </a:extLst>
          </p:cNvPr>
          <p:cNvSpPr txBox="1">
            <a:spLocks/>
          </p:cNvSpPr>
          <p:nvPr/>
        </p:nvSpPr>
        <p:spPr>
          <a:xfrm>
            <a:off x="1152246" y="3237212"/>
            <a:ext cx="9584579" cy="1835665"/>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What are some other methods that could be used for FCFT identification?</a:t>
            </a:r>
          </a:p>
        </p:txBody>
      </p:sp>
      <p:sp>
        <p:nvSpPr>
          <p:cNvPr id="4" name="Slide Number Placeholder 3">
            <a:extLst>
              <a:ext uri="{FF2B5EF4-FFF2-40B4-BE49-F238E27FC236}">
                <a16:creationId xmlns:a16="http://schemas.microsoft.com/office/drawing/2014/main" id="{E821DE87-76A9-4C79-AB18-30D955E8AF0D}"/>
              </a:ext>
            </a:extLst>
          </p:cNvPr>
          <p:cNvSpPr>
            <a:spLocks noGrp="1"/>
          </p:cNvSpPr>
          <p:nvPr>
            <p:ph type="sldNum" sz="quarter" idx="4"/>
          </p:nvPr>
        </p:nvSpPr>
        <p:spPr/>
        <p:txBody>
          <a:bodyPr/>
          <a:lstStyle/>
          <a:p>
            <a:fld id="{29691912-3321-4F2D-A980-9CA5FE309265}" type="slidenum">
              <a:rPr lang="en-US" smtClean="0"/>
              <a:t>40</a:t>
            </a:fld>
            <a:endParaRPr lang="en-US"/>
          </a:p>
        </p:txBody>
      </p:sp>
      <p:sp>
        <p:nvSpPr>
          <p:cNvPr id="11" name="Title 4" descr="Graphic illustration of Q5.">
            <a:extLst>
              <a:ext uri="{FF2B5EF4-FFF2-40B4-BE49-F238E27FC236}">
                <a16:creationId xmlns:a16="http://schemas.microsoft.com/office/drawing/2014/main" id="{E092FD1E-9AFF-45CF-95B0-B7B96DC4833D}"/>
              </a:ext>
            </a:extLst>
          </p:cNvPr>
          <p:cNvSpPr txBox="1">
            <a:spLocks/>
          </p:cNvSpPr>
          <p:nvPr/>
        </p:nvSpPr>
        <p:spPr>
          <a:xfrm>
            <a:off x="3917854" y="2278862"/>
            <a:ext cx="2055180" cy="1347636"/>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Q5</a:t>
            </a:r>
          </a:p>
        </p:txBody>
      </p:sp>
      <p:pic>
        <p:nvPicPr>
          <p:cNvPr id="12" name="Graphic 11" descr="Graphic illustration of a bar chart with four lines running horizontally on the graph.">
            <a:extLst>
              <a:ext uri="{FF2B5EF4-FFF2-40B4-BE49-F238E27FC236}">
                <a16:creationId xmlns:a16="http://schemas.microsoft.com/office/drawing/2014/main" id="{B5F38F3D-CCBF-42AD-867D-4779C3B443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79282" y="1912591"/>
            <a:ext cx="1893591" cy="1713907"/>
          </a:xfrm>
          <a:prstGeom prst="rect">
            <a:avLst/>
          </a:prstGeom>
        </p:spPr>
      </p:pic>
      <p:sp>
        <p:nvSpPr>
          <p:cNvPr id="13" name="TextBox 12">
            <a:extLst>
              <a:ext uri="{FF2B5EF4-FFF2-40B4-BE49-F238E27FC236}">
                <a16:creationId xmlns:a16="http://schemas.microsoft.com/office/drawing/2014/main" id="{08EEDDE1-E6DA-4651-8BC5-054457DFAD1B}"/>
              </a:ext>
            </a:extLst>
          </p:cNvPr>
          <p:cNvSpPr txBox="1"/>
          <p:nvPr/>
        </p:nvSpPr>
        <p:spPr>
          <a:xfrm>
            <a:off x="6900182" y="3626498"/>
            <a:ext cx="1034449"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9" name="Picture 8" descr="Turner-Fairbank Highway Research Center logo. ">
            <a:extLst>
              <a:ext uri="{FF2B5EF4-FFF2-40B4-BE49-F238E27FC236}">
                <a16:creationId xmlns:a16="http://schemas.microsoft.com/office/drawing/2014/main" id="{7E94B5F9-1807-43ED-B71A-35BEB04C062C}"/>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4" name="Group 13" descr="U.S. Department of Transportation, Federal Highway Administration logo. ">
            <a:extLst>
              <a:ext uri="{FF2B5EF4-FFF2-40B4-BE49-F238E27FC236}">
                <a16:creationId xmlns:a16="http://schemas.microsoft.com/office/drawing/2014/main" id="{CBB09562-712F-4357-825D-034D0B6005F0}"/>
              </a:ext>
            </a:extLst>
          </p:cNvPr>
          <p:cNvGrpSpPr/>
          <p:nvPr/>
        </p:nvGrpSpPr>
        <p:grpSpPr>
          <a:xfrm>
            <a:off x="328719" y="6295114"/>
            <a:ext cx="1110196" cy="435762"/>
            <a:chOff x="290022" y="6147173"/>
            <a:chExt cx="1512938" cy="593842"/>
          </a:xfrm>
        </p:grpSpPr>
        <p:sp>
          <p:nvSpPr>
            <p:cNvPr id="15" name="Rectangle 14">
              <a:extLst>
                <a:ext uri="{FF2B5EF4-FFF2-40B4-BE49-F238E27FC236}">
                  <a16:creationId xmlns:a16="http://schemas.microsoft.com/office/drawing/2014/main" id="{5FADC202-E8FE-44E3-891E-6179D8CE6065}"/>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US DOT logo. ">
              <a:extLst>
                <a:ext uri="{FF2B5EF4-FFF2-40B4-BE49-F238E27FC236}">
                  <a16:creationId xmlns:a16="http://schemas.microsoft.com/office/drawing/2014/main" id="{3F2CE93C-74CE-4C3D-8E3F-0FD733A3A092}"/>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148724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529590" y="543595"/>
            <a:ext cx="9745120" cy="1020764"/>
          </a:xfrm>
        </p:spPr>
        <p:txBody>
          <a:bodyPr>
            <a:noAutofit/>
          </a:bodyPr>
          <a:lstStyle/>
          <a:p>
            <a:r>
              <a:rPr lang="en-US" dirty="0"/>
              <a:t>Systemic Approach: </a:t>
            </a:r>
            <a:r>
              <a:rPr lang="en-US" i="1" dirty="0"/>
              <a:t>Identify</a:t>
            </a:r>
            <a:r>
              <a:rPr lang="en-US" dirty="0"/>
              <a:t> and Evaluate Risk Factors </a:t>
            </a:r>
          </a:p>
        </p:txBody>
      </p:sp>
      <p:sp>
        <p:nvSpPr>
          <p:cNvPr id="2" name="Text Placeholder 1"/>
          <p:cNvSpPr>
            <a:spLocks noGrp="1"/>
          </p:cNvSpPr>
          <p:nvPr>
            <p:ph idx="1"/>
          </p:nvPr>
        </p:nvSpPr>
        <p:spPr>
          <a:xfrm>
            <a:off x="838200" y="1825626"/>
            <a:ext cx="10515600" cy="2460736"/>
          </a:xfrm>
        </p:spPr>
        <p:txBody>
          <a:bodyPr>
            <a:normAutofit lnSpcReduction="10000"/>
          </a:bodyPr>
          <a:lstStyle/>
          <a:p>
            <a:pPr marL="0" indent="0">
              <a:buNone/>
            </a:pPr>
            <a:r>
              <a:rPr lang="en-US" sz="2600" dirty="0"/>
              <a:t>What does “risk factor” mean?</a:t>
            </a:r>
          </a:p>
          <a:p>
            <a:pPr marL="457200" lvl="1" indent="0">
              <a:buNone/>
            </a:pPr>
            <a:r>
              <a:rPr lang="en-US" dirty="0"/>
              <a:t>A representation of risk in terms of the characteristics associated with locations where targeted crash types occurred:</a:t>
            </a:r>
          </a:p>
          <a:p>
            <a:pPr lvl="2">
              <a:buFont typeface="Arial" panose="020B0604020202020204" pitchFamily="34" charset="0"/>
              <a:buChar char="►"/>
            </a:pPr>
            <a:r>
              <a:rPr lang="en-US" dirty="0"/>
              <a:t> </a:t>
            </a:r>
            <a:r>
              <a:rPr lang="en-US" sz="1900" dirty="0"/>
              <a:t>Traffic volume.</a:t>
            </a:r>
          </a:p>
          <a:p>
            <a:pPr lvl="2">
              <a:buFont typeface="Arial" panose="020B0604020202020204" pitchFamily="34" charset="0"/>
              <a:buChar char="►"/>
            </a:pPr>
            <a:r>
              <a:rPr lang="en-US" sz="1900" dirty="0"/>
              <a:t> Roadway geometry (number of lanes, lane width, curvature).</a:t>
            </a:r>
          </a:p>
          <a:p>
            <a:pPr lvl="2">
              <a:buFont typeface="Arial" panose="020B0604020202020204" pitchFamily="34" charset="0"/>
              <a:buChar char="►"/>
            </a:pPr>
            <a:r>
              <a:rPr lang="en-US" sz="1900" dirty="0"/>
              <a:t> Traffic operations (speed, traffic control, signs, markings).</a:t>
            </a:r>
          </a:p>
          <a:p>
            <a:pPr lvl="2">
              <a:buFont typeface="Arial" panose="020B0604020202020204" pitchFamily="34" charset="0"/>
              <a:buChar char="►"/>
            </a:pPr>
            <a:r>
              <a:rPr lang="en-US" sz="1900" dirty="0"/>
              <a:t> Roadside design (clear zone, sight distance).</a:t>
            </a:r>
          </a:p>
          <a:p>
            <a:endParaRPr lang="en-US" dirty="0"/>
          </a:p>
        </p:txBody>
      </p:sp>
      <p:pic>
        <p:nvPicPr>
          <p:cNvPr id="4" name="Picture 3" descr="Photograph of a two-lane road with a double solid centerline that switches on the right-hand side to a dashed centerline. There is an intersecting road halfway through the image. ">
            <a:extLst>
              <a:ext uri="{FF2B5EF4-FFF2-40B4-BE49-F238E27FC236}">
                <a16:creationId xmlns:a16="http://schemas.microsoft.com/office/drawing/2014/main" id="{5386AA32-470C-4F5C-B6C4-A6D2735B30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1" t="35839" r="1289" b="26700"/>
          <a:stretch/>
        </p:blipFill>
        <p:spPr>
          <a:xfrm>
            <a:off x="5885469" y="4353499"/>
            <a:ext cx="6239856" cy="1716722"/>
          </a:xfrm>
          <a:prstGeom prst="rect">
            <a:avLst/>
          </a:prstGeom>
        </p:spPr>
      </p:pic>
      <p:pic>
        <p:nvPicPr>
          <p:cNvPr id="7" name="Picture 6" descr="Photograph of a two-lane road with a double solid centerline. The road curves to the right and then the left. ">
            <a:extLst>
              <a:ext uri="{FF2B5EF4-FFF2-40B4-BE49-F238E27FC236}">
                <a16:creationId xmlns:a16="http://schemas.microsoft.com/office/drawing/2014/main" id="{DE2E371E-5C29-419D-8C66-33400906696D}"/>
              </a:ext>
            </a:extLst>
          </p:cNvPr>
          <p:cNvPicPr>
            <a:picLocks noChangeAspect="1"/>
          </p:cNvPicPr>
          <p:nvPr/>
        </p:nvPicPr>
        <p:blipFill rotWithShape="1">
          <a:blip r:embed="rId4">
            <a:extLst>
              <a:ext uri="{28A0092B-C50C-407E-A947-70E740481C1C}">
                <a14:useLocalDpi xmlns:a14="http://schemas.microsoft.com/office/drawing/2010/main" val="0"/>
              </a:ext>
            </a:extLst>
          </a:blip>
          <a:srcRect t="20189" b="31996"/>
          <a:stretch/>
        </p:blipFill>
        <p:spPr>
          <a:xfrm>
            <a:off x="-12526" y="4345763"/>
            <a:ext cx="5936903" cy="1716722"/>
          </a:xfrm>
          <a:prstGeom prst="rect">
            <a:avLst/>
          </a:prstGeom>
        </p:spPr>
      </p:pic>
      <p:sp>
        <p:nvSpPr>
          <p:cNvPr id="9" name="Text Box 5">
            <a:extLst>
              <a:ext uri="{FF2B5EF4-FFF2-40B4-BE49-F238E27FC236}">
                <a16:creationId xmlns:a16="http://schemas.microsoft.com/office/drawing/2014/main" id="{A6691CCB-5548-4945-AFC5-8E5C09336DDA}"/>
              </a:ext>
            </a:extLst>
          </p:cNvPr>
          <p:cNvSpPr txBox="1">
            <a:spLocks noChangeArrowheads="1"/>
          </p:cNvSpPr>
          <p:nvPr/>
        </p:nvSpPr>
        <p:spPr bwMode="auto">
          <a:xfrm>
            <a:off x="16320" y="6009047"/>
            <a:ext cx="15055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All photos source: FHWA.</a:t>
            </a:r>
          </a:p>
        </p:txBody>
      </p:sp>
      <p:cxnSp>
        <p:nvCxnSpPr>
          <p:cNvPr id="10" name="Straight Connector 9">
            <a:extLst>
              <a:ext uri="{FF2B5EF4-FFF2-40B4-BE49-F238E27FC236}">
                <a16:creationId xmlns:a16="http://schemas.microsoft.com/office/drawing/2014/main" id="{6FD702B8-FDA7-4A30-8379-5E2BBE138DEC}"/>
              </a:ext>
            </a:extLst>
          </p:cNvPr>
          <p:cNvCxnSpPr>
            <a:cxnSpLocks/>
          </p:cNvCxnSpPr>
          <p:nvPr/>
        </p:nvCxnSpPr>
        <p:spPr>
          <a:xfrm flipV="1">
            <a:off x="0" y="4310932"/>
            <a:ext cx="12192000" cy="3483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89D1927-A9A0-4A8B-8A8B-F4597E865349}"/>
              </a:ext>
            </a:extLst>
          </p:cNvPr>
          <p:cNvSpPr>
            <a:spLocks noGrp="1"/>
          </p:cNvSpPr>
          <p:nvPr>
            <p:ph type="sldNum" sz="quarter" idx="4"/>
          </p:nvPr>
        </p:nvSpPr>
        <p:spPr>
          <a:xfrm>
            <a:off x="11353800" y="6094792"/>
            <a:ext cx="771525" cy="234234"/>
          </a:xfrm>
        </p:spPr>
        <p:txBody>
          <a:bodyPr/>
          <a:lstStyle/>
          <a:p>
            <a:fld id="{29691912-3321-4F2D-A980-9CA5FE309265}" type="slidenum">
              <a:rPr lang="en-US" smtClean="0"/>
              <a:t>41</a:t>
            </a:fld>
            <a:endParaRPr lang="en-US" dirty="0"/>
          </a:p>
        </p:txBody>
      </p:sp>
      <p:pic>
        <p:nvPicPr>
          <p:cNvPr id="11" name="Picture 10" descr="Graphic icon of a triangle with text, Explore, with an icon of a magnifying glass.">
            <a:extLst>
              <a:ext uri="{FF2B5EF4-FFF2-40B4-BE49-F238E27FC236}">
                <a16:creationId xmlns:a16="http://schemas.microsoft.com/office/drawing/2014/main" id="{90A594BC-2BFA-4E01-BF60-B67F0CC7889C}"/>
              </a:ext>
            </a:extLst>
          </p:cNvPr>
          <p:cNvPicPr>
            <a:picLocks noChangeAspect="1"/>
          </p:cNvPicPr>
          <p:nvPr/>
        </p:nvPicPr>
        <p:blipFill>
          <a:blip r:embed="rId5"/>
          <a:stretch>
            <a:fillRect/>
          </a:stretch>
        </p:blipFill>
        <p:spPr>
          <a:xfrm>
            <a:off x="10210677" y="0"/>
            <a:ext cx="1984372" cy="1321446"/>
          </a:xfrm>
          <a:prstGeom prst="rect">
            <a:avLst/>
          </a:prstGeom>
        </p:spPr>
      </p:pic>
    </p:spTree>
    <p:extLst>
      <p:ext uri="{BB962C8B-B14F-4D97-AF65-F5344CB8AC3E}">
        <p14:creationId xmlns:p14="http://schemas.microsoft.com/office/powerpoint/2010/main" val="2227678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 labeled, Horizontal Curve Radius, where the x-axis measures curve radius in feet and the y-axis measures percent. The x-axis ranges from 0 to 1,600 plus feet, and the y-axis ranges from 0 to 20 percent. There are two bars on the graph, one for percentage of severe crashes and one for percentage of severe lane departure crashes. There is a dotted line graph for percentage of curves. For a curve radius of 0 to less than 100 feet, there is 0 percent of severe crashes, 0 percent of severe lane departure crashes, and 2 percent of curves. For a curve radius of 100 to less than 200 feet, there is 0 percent of severe crashes, 0 percent of severe lane departure crashes, and 2 percent of curves. For a curve radius of 200 to less than 300 feet, there is 2 percent of severe crashes, 2.5 percent of severe lane departure crashes, and 4 percent of curves. For a curve radius of 300 to less than 400 feet, there is 3 percent of severe crashes, 4 percent of severe lane departure crashes, and 4 percent of curves. For a curve radius of 400 to less than 500 feet, there is 5 percent of severe crashes, 4.5 percent of severe lane departure crashes, and 5 percent of curves. For a curve radius of 500 to less than 600 feet, there is 8 percent of severe crashes, 9 percent of severe lane departure crashes, and 6 percent of curves. For a curve radius of 600 to less than 700 feet, there is 11 percent of severe crashes, 10 percent of severe lane departure crashes, and 6 percent of curves. For a curve radius of 700 to less than 800 feet, there is 17 percent of severe crashes, 16 percent of severe lane departure crashes, and 10 percent of curves. For a curve radius of 800 to less than 900 feet, there is 15 percent of severe crashes, 15 percent of severe lane departure crashes, and 10 percent of curves. For a curve radius of 900 to less than 1,000 feet, there is 12 percent of severe crashes, 14 percent of severe lane departure crashes, and 9 percent of curves. For a curve radius of 1,000 to less than 1,100 feet, there is 6 percent of severe crashes, 6 percent of severe lane departure crashes, and 6 percent of curves. For a curve radius of 1,100 to less than 1,200 feet, there is 5 percent of severe crashes, 4 percent of severe lane departure crashes, and 6 percent of curves. For a curve radius of 1,200 to less than 1,300 feet, there is 4 percent of severe crashes, 3.8 percent of severe lane departure crashes, and 5 percent of curves. For a curve radius of 1,300 to less than 1,400 feet, there is 2 percent of severe crashes, 2.2 percent of severe lane departure crashes, and 5 percent of curves. For a curve radius of 1,400 to less than 1,500 feet, there is 2 percent of severe crashes, 1 percent of severe lane departure crashes, and 4 percent of curves. For a curve radius of 1,500 to less than 1,600 feet, there is 1 percent of severe crashes, 1.8 percent of severe lane departure crashes, and 4 percent of curves. Finally, for a curve radius of greater than 1,600 feet, there is 8 percent of severe crashes, 6 percent of severe lane departure crashes, and 12 percent of curves. To the right of the graph are two circles. The top circle is labeled, 41 percent of curves have a radius of 500 feet to 1,000 feet. The circle below is labeled, 64 percent of severe lane departure crashes occur on these curves.">
            <a:extLst>
              <a:ext uri="{FF2B5EF4-FFF2-40B4-BE49-F238E27FC236}">
                <a16:creationId xmlns:a16="http://schemas.microsoft.com/office/drawing/2014/main" id="{65C0220A-8CEB-4BCF-AAFD-D932F40536A1}"/>
              </a:ext>
            </a:extLst>
          </p:cNvPr>
          <p:cNvPicPr>
            <a:picLocks noChangeAspect="1"/>
          </p:cNvPicPr>
          <p:nvPr/>
        </p:nvPicPr>
        <p:blipFill rotWithShape="1">
          <a:blip r:embed="rId3"/>
          <a:srcRect t="2080" r="15376" b="2650"/>
          <a:stretch/>
        </p:blipFill>
        <p:spPr>
          <a:xfrm>
            <a:off x="406313" y="1535949"/>
            <a:ext cx="10083924" cy="4559115"/>
          </a:xfrm>
          <a:prstGeom prst="rect">
            <a:avLst/>
          </a:prstGeom>
        </p:spPr>
      </p:pic>
      <p:sp>
        <p:nvSpPr>
          <p:cNvPr id="2" name="Title 1">
            <a:extLst>
              <a:ext uri="{FF2B5EF4-FFF2-40B4-BE49-F238E27FC236}">
                <a16:creationId xmlns:a16="http://schemas.microsoft.com/office/drawing/2014/main" id="{A774FF7E-8ABB-4FE4-A651-D00E628D3756}"/>
              </a:ext>
            </a:extLst>
          </p:cNvPr>
          <p:cNvSpPr>
            <a:spLocks noGrp="1"/>
          </p:cNvSpPr>
          <p:nvPr>
            <p:ph type="title"/>
          </p:nvPr>
        </p:nvSpPr>
        <p:spPr>
          <a:xfrm>
            <a:off x="614705" y="378556"/>
            <a:ext cx="9875531" cy="1020764"/>
          </a:xfrm>
        </p:spPr>
        <p:txBody>
          <a:bodyPr>
            <a:noAutofit/>
          </a:bodyPr>
          <a:lstStyle/>
          <a:p>
            <a:r>
              <a:rPr lang="en-US" dirty="0"/>
              <a:t>Systemic Approach: Identify and </a:t>
            </a:r>
            <a:r>
              <a:rPr lang="en-US" i="1" dirty="0"/>
              <a:t>Evaluate</a:t>
            </a:r>
            <a:r>
              <a:rPr lang="en-US" dirty="0"/>
              <a:t> Risk Factors</a:t>
            </a:r>
          </a:p>
        </p:txBody>
      </p:sp>
      <p:sp>
        <p:nvSpPr>
          <p:cNvPr id="3" name="Slide Number Placeholder 2">
            <a:extLst>
              <a:ext uri="{FF2B5EF4-FFF2-40B4-BE49-F238E27FC236}">
                <a16:creationId xmlns:a16="http://schemas.microsoft.com/office/drawing/2014/main" id="{7C4E2B10-30B3-47B0-9E14-6512E17DA62A}"/>
              </a:ext>
            </a:extLst>
          </p:cNvPr>
          <p:cNvSpPr>
            <a:spLocks noGrp="1"/>
          </p:cNvSpPr>
          <p:nvPr>
            <p:ph type="sldNum" sz="quarter" idx="4"/>
          </p:nvPr>
        </p:nvSpPr>
        <p:spPr/>
        <p:txBody>
          <a:bodyPr/>
          <a:lstStyle/>
          <a:p>
            <a:fld id="{29691912-3321-4F2D-A980-9CA5FE309265}" type="slidenum">
              <a:rPr lang="en-US" smtClean="0"/>
              <a:t>42</a:t>
            </a:fld>
            <a:endParaRPr lang="en-US"/>
          </a:p>
        </p:txBody>
      </p:sp>
      <p:sp>
        <p:nvSpPr>
          <p:cNvPr id="6" name="Text Box 5">
            <a:extLst>
              <a:ext uri="{FF2B5EF4-FFF2-40B4-BE49-F238E27FC236}">
                <a16:creationId xmlns:a16="http://schemas.microsoft.com/office/drawing/2014/main" id="{C0317B62-685A-437B-99A3-9CC14FFB97C0}"/>
              </a:ext>
            </a:extLst>
          </p:cNvPr>
          <p:cNvSpPr txBox="1">
            <a:spLocks noChangeArrowheads="1"/>
          </p:cNvSpPr>
          <p:nvPr/>
        </p:nvSpPr>
        <p:spPr bwMode="auto">
          <a:xfrm>
            <a:off x="7370204" y="5997459"/>
            <a:ext cx="1860737" cy="23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Graphic icon of a triangle with text, Explore, with an icon of a magnifying glass.">
            <a:extLst>
              <a:ext uri="{FF2B5EF4-FFF2-40B4-BE49-F238E27FC236}">
                <a16:creationId xmlns:a16="http://schemas.microsoft.com/office/drawing/2014/main" id="{23C35BDF-094A-4517-9321-2718E36144B0}"/>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29011136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 labeled, Potential Risk Factors for Rural Lane Departure Crashes. The x-axis is labeled, Presence of Potential Risk Factor, and the y-axis is labeled, Percent. The two bars on the graph are percentage of system with potential risk factor and percentage of severe lane departure crashes where potential risk factor is present. Under presence of potential risk factor, there are five categories. The first is narrow clear zone, which was 23 percent of system with potential risk factor and 38 percent of severe lane departure crashes. The second category is passing lane, which was 25 percent of system with potential risk factor and 20 percent severe lane departure crashes. The third category is street lighting, which was 8 percent of system with potential risk factor and 5 percent of severe lane departure crashes. The fourth category is paved shoulder, which was 44 percent of system with potential risk factor and 12 percent of severe lane departure crashes. The fifth category is narrow shoulder (less than 3 feet), which was 85 percent of system with potential risk factor and 88 percent of severe lane departure crashes. To the right is a graphic icon of a circle with an arrow pointing up and an arrow pointing down. Text below the arrows states, Risk factors have a higher percentage of severe crashes relative to the percentage of the system.">
            <a:extLst>
              <a:ext uri="{FF2B5EF4-FFF2-40B4-BE49-F238E27FC236}">
                <a16:creationId xmlns:a16="http://schemas.microsoft.com/office/drawing/2014/main" id="{BF500405-4941-4016-91F7-DB198D75B6C0}"/>
              </a:ext>
            </a:extLst>
          </p:cNvPr>
          <p:cNvPicPr>
            <a:picLocks noChangeAspect="1"/>
          </p:cNvPicPr>
          <p:nvPr/>
        </p:nvPicPr>
        <p:blipFill>
          <a:blip r:embed="rId3"/>
          <a:stretch>
            <a:fillRect/>
          </a:stretch>
        </p:blipFill>
        <p:spPr>
          <a:xfrm>
            <a:off x="329184" y="1387908"/>
            <a:ext cx="11862816" cy="4764024"/>
          </a:xfrm>
          <a:prstGeom prst="rect">
            <a:avLst/>
          </a:prstGeom>
        </p:spPr>
      </p:pic>
      <p:sp>
        <p:nvSpPr>
          <p:cNvPr id="2" name="Title 1">
            <a:extLst>
              <a:ext uri="{FF2B5EF4-FFF2-40B4-BE49-F238E27FC236}">
                <a16:creationId xmlns:a16="http://schemas.microsoft.com/office/drawing/2014/main" id="{7DDCA7CD-C822-45B5-9D22-F726E423EDF8}"/>
              </a:ext>
            </a:extLst>
          </p:cNvPr>
          <p:cNvSpPr>
            <a:spLocks noGrp="1"/>
          </p:cNvSpPr>
          <p:nvPr>
            <p:ph type="title"/>
          </p:nvPr>
        </p:nvSpPr>
        <p:spPr>
          <a:xfrm>
            <a:off x="762000" y="506930"/>
            <a:ext cx="9696450" cy="1020764"/>
          </a:xfrm>
        </p:spPr>
        <p:txBody>
          <a:bodyPr>
            <a:noAutofit/>
          </a:bodyPr>
          <a:lstStyle/>
          <a:p>
            <a:r>
              <a:rPr lang="en-US" dirty="0"/>
              <a:t>Systemic Approach: Identify and </a:t>
            </a:r>
            <a:r>
              <a:rPr lang="en-US" i="1" dirty="0"/>
              <a:t>Evaluate</a:t>
            </a:r>
            <a:r>
              <a:rPr lang="en-US" dirty="0"/>
              <a:t> Risk Factors</a:t>
            </a:r>
          </a:p>
        </p:txBody>
      </p:sp>
      <p:sp>
        <p:nvSpPr>
          <p:cNvPr id="3" name="Slide Number Placeholder 2">
            <a:extLst>
              <a:ext uri="{FF2B5EF4-FFF2-40B4-BE49-F238E27FC236}">
                <a16:creationId xmlns:a16="http://schemas.microsoft.com/office/drawing/2014/main" id="{EFA940AF-B979-465A-BF93-5D9640F6AFAC}"/>
              </a:ext>
            </a:extLst>
          </p:cNvPr>
          <p:cNvSpPr>
            <a:spLocks noGrp="1"/>
          </p:cNvSpPr>
          <p:nvPr>
            <p:ph type="sldNum" sz="quarter" idx="4"/>
          </p:nvPr>
        </p:nvSpPr>
        <p:spPr/>
        <p:txBody>
          <a:bodyPr/>
          <a:lstStyle/>
          <a:p>
            <a:fld id="{29691912-3321-4F2D-A980-9CA5FE309265}" type="slidenum">
              <a:rPr lang="en-US" smtClean="0"/>
              <a:t>43</a:t>
            </a:fld>
            <a:endParaRPr lang="en-US"/>
          </a:p>
        </p:txBody>
      </p:sp>
      <p:sp>
        <p:nvSpPr>
          <p:cNvPr id="8" name="Text Box 5">
            <a:extLst>
              <a:ext uri="{FF2B5EF4-FFF2-40B4-BE49-F238E27FC236}">
                <a16:creationId xmlns:a16="http://schemas.microsoft.com/office/drawing/2014/main" id="{E8CA1A10-5DA8-440F-9ECC-782EB49CF673}"/>
              </a:ext>
            </a:extLst>
          </p:cNvPr>
          <p:cNvSpPr txBox="1">
            <a:spLocks noChangeArrowheads="1"/>
          </p:cNvSpPr>
          <p:nvPr/>
        </p:nvSpPr>
        <p:spPr bwMode="auto">
          <a:xfrm>
            <a:off x="10867654" y="5796683"/>
            <a:ext cx="98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7" name="Picture 6" descr="Graphic icon of a triangle with text, Explore, with an icon of a magnifying glass.">
            <a:extLst>
              <a:ext uri="{FF2B5EF4-FFF2-40B4-BE49-F238E27FC236}">
                <a16:creationId xmlns:a16="http://schemas.microsoft.com/office/drawing/2014/main" id="{060C7DF6-2A04-4DF6-8C56-E4D6155A3F9B}"/>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30702581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 icons of the state outlines of California, Ohio, and Washington. Next to the California graphic is a graphic icon in a circle showing a two-lane road with a dashed centerline. Next to the Ohio graphic are two graphic icons in circles: one of a two-lane road with a dashed centerline, and one of a four-leg intersection. Next to the Washington graphic is a graphic icon in a circle of four-leg intersection.">
            <a:extLst>
              <a:ext uri="{FF2B5EF4-FFF2-40B4-BE49-F238E27FC236}">
                <a16:creationId xmlns:a16="http://schemas.microsoft.com/office/drawing/2014/main" id="{90F233E8-36E1-496D-83CC-1029705D6723}"/>
              </a:ext>
            </a:extLst>
          </p:cNvPr>
          <p:cNvPicPr>
            <a:picLocks noChangeAspect="1"/>
          </p:cNvPicPr>
          <p:nvPr/>
        </p:nvPicPr>
        <p:blipFill rotWithShape="1">
          <a:blip r:embed="rId2"/>
          <a:srcRect t="5213" r="81442" b="7808"/>
          <a:stretch/>
        </p:blipFill>
        <p:spPr>
          <a:xfrm>
            <a:off x="9045652" y="669924"/>
            <a:ext cx="2871163" cy="5407473"/>
          </a:xfrm>
          <a:prstGeom prst="rect">
            <a:avLst/>
          </a:prstGeom>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629690" y="463463"/>
            <a:ext cx="10515600" cy="1020764"/>
          </a:xfrm>
        </p:spPr>
        <p:txBody>
          <a:bodyPr/>
          <a:lstStyle/>
          <a:p>
            <a:r>
              <a:rPr lang="en-US" dirty="0"/>
              <a:t>FHWA FCFT Report: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629690" y="1619164"/>
            <a:ext cx="7494635" cy="4269167"/>
          </a:xfrm>
        </p:spPr>
        <p:txBody>
          <a:bodyPr>
            <a:normAutofit/>
          </a:bodyPr>
          <a:lstStyle/>
          <a:p>
            <a:r>
              <a:rPr lang="en-US" dirty="0"/>
              <a:t>Three States:</a:t>
            </a:r>
          </a:p>
          <a:p>
            <a:pPr marL="796925" lvl="1" indent="-339725"/>
            <a:r>
              <a:rPr lang="en-US" b="0" i="0" dirty="0">
                <a:effectLst/>
              </a:rPr>
              <a:t> California and Ohio data for non-intersection</a:t>
            </a:r>
          </a:p>
          <a:p>
            <a:pPr marL="457200" lvl="1" indent="0">
              <a:buNone/>
            </a:pPr>
            <a:r>
              <a:rPr lang="en-US" dirty="0"/>
              <a:t>   </a:t>
            </a:r>
            <a:r>
              <a:rPr lang="en-US" b="0" i="0" dirty="0">
                <a:effectLst/>
              </a:rPr>
              <a:t>  crashes.</a:t>
            </a:r>
          </a:p>
          <a:p>
            <a:pPr marL="796925" lvl="1" indent="-339725"/>
            <a:r>
              <a:rPr lang="en-US" dirty="0"/>
              <a:t> Washington and Ohio </a:t>
            </a:r>
            <a:r>
              <a:rPr lang="en-US" b="0" i="0" dirty="0">
                <a:effectLst/>
              </a:rPr>
              <a:t>data for intersection</a:t>
            </a:r>
          </a:p>
          <a:p>
            <a:pPr marL="457200" lvl="1" indent="0">
              <a:buNone/>
            </a:pPr>
            <a:r>
              <a:rPr lang="en-US" dirty="0"/>
              <a:t>    </a:t>
            </a:r>
            <a:r>
              <a:rPr lang="en-US" b="0" i="0" dirty="0">
                <a:effectLst/>
              </a:rPr>
              <a:t> crashes.</a:t>
            </a:r>
          </a:p>
          <a:p>
            <a:r>
              <a:rPr lang="en-US" dirty="0"/>
              <a:t>Data sources:</a:t>
            </a:r>
          </a:p>
          <a:p>
            <a:pPr lvl="1"/>
            <a:r>
              <a:rPr lang="en-US" b="0" i="0" dirty="0">
                <a:effectLst/>
              </a:rPr>
              <a:t>Roadway and traffic data from HSIS</a:t>
            </a:r>
            <a:r>
              <a:rPr lang="en-US" dirty="0"/>
              <a:t>.</a:t>
            </a:r>
            <a:endParaRPr lang="en-US" b="0" i="0" dirty="0">
              <a:effectLst/>
            </a:endParaRPr>
          </a:p>
          <a:p>
            <a:pPr lvl="1"/>
            <a:r>
              <a:rPr lang="en-US" dirty="0"/>
              <a:t>Climate data from National Oceanic and Atmospheric Administration.</a:t>
            </a:r>
          </a:p>
          <a:p>
            <a:pPr lvl="1"/>
            <a:r>
              <a:rPr lang="en-US" dirty="0"/>
              <a:t>Socioeconomic data from U.S. Census Bureau.</a:t>
            </a:r>
          </a:p>
          <a:p>
            <a:endParaRPr lang="en-US" b="0" i="0" dirty="0">
              <a:solidFill>
                <a:srgbClr val="555555"/>
              </a:solidFill>
              <a:effectLst/>
              <a:latin typeface="Lucida Sans Unicode" panose="020B0602030504020204" pitchFamily="34" charset="0"/>
            </a:endParaRPr>
          </a:p>
        </p:txBody>
      </p:sp>
      <p:sp>
        <p:nvSpPr>
          <p:cNvPr id="5" name="Slide Number Placeholder 4">
            <a:extLst>
              <a:ext uri="{FF2B5EF4-FFF2-40B4-BE49-F238E27FC236}">
                <a16:creationId xmlns:a16="http://schemas.microsoft.com/office/drawing/2014/main" id="{A1329FE9-74A2-45CB-81C9-8FA3E229971F}"/>
              </a:ext>
            </a:extLst>
          </p:cNvPr>
          <p:cNvSpPr>
            <a:spLocks noGrp="1"/>
          </p:cNvSpPr>
          <p:nvPr>
            <p:ph type="sldNum" sz="quarter" idx="4"/>
          </p:nvPr>
        </p:nvSpPr>
        <p:spPr/>
        <p:txBody>
          <a:bodyPr/>
          <a:lstStyle/>
          <a:p>
            <a:fld id="{29691912-3321-4F2D-A980-9CA5FE309265}" type="slidenum">
              <a:rPr lang="en-US" smtClean="0"/>
              <a:t>44</a:t>
            </a:fld>
            <a:endParaRPr lang="en-US"/>
          </a:p>
        </p:txBody>
      </p:sp>
      <p:sp>
        <p:nvSpPr>
          <p:cNvPr id="7" name="TextBox 10">
            <a:extLst>
              <a:ext uri="{FF2B5EF4-FFF2-40B4-BE49-F238E27FC236}">
                <a16:creationId xmlns:a16="http://schemas.microsoft.com/office/drawing/2014/main" id="{4EDA1BE9-5D65-4F6B-BCDA-2B87AB1583E8}"/>
              </a:ext>
            </a:extLst>
          </p:cNvPr>
          <p:cNvSpPr txBox="1"/>
          <p:nvPr/>
        </p:nvSpPr>
        <p:spPr>
          <a:xfrm>
            <a:off x="10820717" y="5751903"/>
            <a:ext cx="1096098" cy="369332"/>
          </a:xfrm>
          <a:prstGeom prst="rect">
            <a:avLst/>
          </a:prstGeom>
          <a:noFill/>
        </p:spPr>
        <p:txBody>
          <a:bodyPr wrap="square" rtlCol="0">
            <a:spAutoFit/>
          </a:bodyPr>
          <a:lstStyle/>
          <a:p>
            <a:r>
              <a:rPr lang="en-US" altLang="en-US" sz="900" i="1" dirty="0">
                <a:latin typeface="Arial" panose="020B0604020202020204" pitchFamily="34" charset="0"/>
                <a:cs typeface="Arial" panose="020B0604020202020204" pitchFamily="34" charset="0"/>
              </a:rPr>
              <a:t>Source: FHWA.</a:t>
            </a:r>
          </a:p>
          <a:p>
            <a:endParaRPr lang="en-US" sz="900" i="1" dirty="0"/>
          </a:p>
        </p:txBody>
      </p:sp>
      <p:pic>
        <p:nvPicPr>
          <p:cNvPr id="8" name="Picture 7" descr="Graphic icon of a triangle with text, Report, with an icon of a star.">
            <a:extLst>
              <a:ext uri="{FF2B5EF4-FFF2-40B4-BE49-F238E27FC236}">
                <a16:creationId xmlns:a16="http://schemas.microsoft.com/office/drawing/2014/main" id="{5412CE06-9DB2-4767-9F99-B803421572FA}"/>
              </a:ext>
            </a:extLst>
          </p:cNvPr>
          <p:cNvPicPr>
            <a:picLocks noChangeAspect="1"/>
          </p:cNvPicPr>
          <p:nvPr/>
        </p:nvPicPr>
        <p:blipFill>
          <a:blip r:embed="rId3"/>
          <a:stretch>
            <a:fillRect/>
          </a:stretch>
        </p:blipFill>
        <p:spPr>
          <a:xfrm>
            <a:off x="10209831" y="0"/>
            <a:ext cx="1982169" cy="1321446"/>
          </a:xfrm>
          <a:prstGeom prst="rect">
            <a:avLst/>
          </a:prstGeom>
        </p:spPr>
      </p:pic>
    </p:spTree>
    <p:extLst>
      <p:ext uri="{BB962C8B-B14F-4D97-AF65-F5344CB8AC3E}">
        <p14:creationId xmlns:p14="http://schemas.microsoft.com/office/powerpoint/2010/main" val="15204967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lstStyle/>
          <a:p>
            <a:r>
              <a:rPr lang="en-US" dirty="0"/>
              <a:t>FHWA FCFT Report: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2320862" y="1825625"/>
            <a:ext cx="9032938" cy="4268788"/>
          </a:xfrm>
        </p:spPr>
        <p:txBody>
          <a:bodyPr>
            <a:normAutofit/>
          </a:bodyPr>
          <a:lstStyle/>
          <a:p>
            <a:pPr marL="0" indent="0">
              <a:buNone/>
            </a:pPr>
            <a:r>
              <a:rPr lang="en-US" dirty="0"/>
              <a:t>Integrate data from different sources:</a:t>
            </a:r>
          </a:p>
          <a:p>
            <a:pPr lvl="1">
              <a:buFont typeface="Arial" panose="020B0604020202020204" pitchFamily="34" charset="0"/>
              <a:buChar char="►"/>
            </a:pPr>
            <a:r>
              <a:rPr lang="en-US" dirty="0"/>
              <a:t>Designate plot study locations for each State:</a:t>
            </a:r>
          </a:p>
          <a:p>
            <a:pPr lvl="2">
              <a:buSzPct val="100000"/>
              <a:buFont typeface="Wingdings 3" panose="05040102010807070707" pitchFamily="18" charset="2"/>
              <a:buChar char="w"/>
            </a:pPr>
            <a:r>
              <a:rPr lang="en-US" dirty="0"/>
              <a:t>Intersections.</a:t>
            </a:r>
          </a:p>
          <a:p>
            <a:pPr lvl="2">
              <a:buSzPct val="100000"/>
              <a:buFont typeface="Wingdings 3" panose="05040102010807070707" pitchFamily="18" charset="2"/>
              <a:buChar char="w"/>
            </a:pPr>
            <a:r>
              <a:rPr lang="en-US" dirty="0"/>
              <a:t>Curve segments.</a:t>
            </a:r>
          </a:p>
          <a:p>
            <a:pPr lvl="2">
              <a:buSzPct val="100000"/>
              <a:buFont typeface="Wingdings 3" panose="05040102010807070707" pitchFamily="18" charset="2"/>
              <a:buChar char="w"/>
            </a:pPr>
            <a:r>
              <a:rPr lang="en-US" dirty="0"/>
              <a:t>Tangent segments.</a:t>
            </a:r>
          </a:p>
          <a:p>
            <a:pPr lvl="1">
              <a:buFont typeface="Arial" panose="020B0604020202020204" pitchFamily="34" charset="0"/>
              <a:buChar char="►"/>
            </a:pPr>
            <a:r>
              <a:rPr lang="en-US" dirty="0"/>
              <a:t>Join climate data:</a:t>
            </a:r>
          </a:p>
          <a:p>
            <a:pPr lvl="2">
              <a:buSzPct val="100000"/>
              <a:buFont typeface="Wingdings 3" panose="05040102010807070707" pitchFamily="18" charset="2"/>
              <a:buChar char="w"/>
            </a:pPr>
            <a:r>
              <a:rPr lang="en-US" dirty="0"/>
              <a:t>Use nearest weather station.</a:t>
            </a:r>
          </a:p>
          <a:p>
            <a:pPr lvl="2">
              <a:buSzPct val="100000"/>
              <a:buFont typeface="Wingdings 3" panose="05040102010807070707" pitchFamily="18" charset="2"/>
              <a:buChar char="w"/>
            </a:pPr>
            <a:r>
              <a:rPr lang="en-US" dirty="0"/>
              <a:t>Base on straight line distance.</a:t>
            </a:r>
          </a:p>
          <a:p>
            <a:pPr lvl="1">
              <a:buFont typeface="Arial" panose="020B0604020202020204" pitchFamily="34" charset="0"/>
              <a:buChar char="►"/>
            </a:pPr>
            <a:r>
              <a:rPr lang="en-US" dirty="0"/>
              <a:t>Join census data:</a:t>
            </a:r>
          </a:p>
          <a:p>
            <a:pPr lvl="2">
              <a:buSzPct val="100000"/>
              <a:buFont typeface="Wingdings 3" panose="05040102010807070707" pitchFamily="18" charset="2"/>
              <a:buChar char="w"/>
            </a:pPr>
            <a:r>
              <a:rPr lang="en-US" dirty="0"/>
              <a:t>Use census block containing study site.</a:t>
            </a:r>
          </a:p>
          <a:p>
            <a:pPr lvl="2">
              <a:buSzPct val="100000"/>
              <a:buFont typeface="Wingdings 3" panose="05040102010807070707" pitchFamily="18" charset="2"/>
              <a:buChar char="w"/>
            </a:pPr>
            <a:r>
              <a:rPr lang="en-US" dirty="0"/>
              <a:t>Use the midpoint for roadway segment.</a:t>
            </a:r>
          </a:p>
          <a:p>
            <a:endParaRPr lang="en-US" dirty="0"/>
          </a:p>
          <a:p>
            <a:endParaRPr lang="en-US" dirty="0"/>
          </a:p>
        </p:txBody>
      </p:sp>
      <p:sp>
        <p:nvSpPr>
          <p:cNvPr id="7" name="Slide Number Placeholder 6">
            <a:extLst>
              <a:ext uri="{FF2B5EF4-FFF2-40B4-BE49-F238E27FC236}">
                <a16:creationId xmlns:a16="http://schemas.microsoft.com/office/drawing/2014/main" id="{459092E6-4662-45B4-BBF5-6C32F38B67B0}"/>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45</a:t>
            </a:fld>
            <a:endParaRPr lang="en-US"/>
          </a:p>
        </p:txBody>
      </p:sp>
      <p:sp>
        <p:nvSpPr>
          <p:cNvPr id="5" name="Oval 4">
            <a:extLst>
              <a:ext uri="{FF2B5EF4-FFF2-40B4-BE49-F238E27FC236}">
                <a16:creationId xmlns:a16="http://schemas.microsoft.com/office/drawing/2014/main" id="{84E299FB-F475-40FA-A60C-D7C2CAA7E21F}"/>
              </a:ext>
            </a:extLst>
          </p:cNvPr>
          <p:cNvSpPr/>
          <p:nvPr/>
        </p:nvSpPr>
        <p:spPr>
          <a:xfrm>
            <a:off x="767955" y="2887363"/>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descr="Graphic icon of a circle with a pedestrian walking rightward. ">
            <a:extLst>
              <a:ext uri="{FF2B5EF4-FFF2-40B4-BE49-F238E27FC236}">
                <a16:creationId xmlns:a16="http://schemas.microsoft.com/office/drawing/2014/main" id="{8F6DD1D5-7FD2-49FB-B882-F2FD90280B80}"/>
              </a:ext>
            </a:extLst>
          </p:cNvPr>
          <p:cNvSpPr/>
          <p:nvPr/>
        </p:nvSpPr>
        <p:spPr>
          <a:xfrm>
            <a:off x="753745" y="4423080"/>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descr="Graphic icon of a circle with a balloon marker inside.">
            <a:extLst>
              <a:ext uri="{FF2B5EF4-FFF2-40B4-BE49-F238E27FC236}">
                <a16:creationId xmlns:a16="http://schemas.microsoft.com/office/drawing/2014/main" id="{D09398DF-A842-41EF-8882-B55797A9C7DD}"/>
              </a:ext>
            </a:extLst>
          </p:cNvPr>
          <p:cNvSpPr/>
          <p:nvPr/>
        </p:nvSpPr>
        <p:spPr>
          <a:xfrm>
            <a:off x="753744" y="135164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Graphic icon of a circle with a snowflake">
            <a:extLst>
              <a:ext uri="{FF2B5EF4-FFF2-40B4-BE49-F238E27FC236}">
                <a16:creationId xmlns:a16="http://schemas.microsoft.com/office/drawing/2014/main" id="{D490108C-8697-426F-81D1-E47BCD0191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583588" y="2890958"/>
            <a:ext cx="1001283" cy="899704"/>
          </a:xfrm>
          <a:prstGeom prst="rect">
            <a:avLst/>
          </a:prstGeom>
        </p:spPr>
      </p:pic>
      <p:pic>
        <p:nvPicPr>
          <p:cNvPr id="12" name="Graphic 11" descr="Grapic icon of a raindrop.">
            <a:extLst>
              <a:ext uri="{FF2B5EF4-FFF2-40B4-BE49-F238E27FC236}">
                <a16:creationId xmlns:a16="http://schemas.microsoft.com/office/drawing/2014/main" id="{E05F36B0-BC67-4383-815E-D8D8DC1FC88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439936" y="3296339"/>
            <a:ext cx="677165" cy="973775"/>
          </a:xfrm>
          <a:prstGeom prst="rect">
            <a:avLst/>
          </a:prstGeom>
        </p:spPr>
      </p:pic>
      <p:pic>
        <p:nvPicPr>
          <p:cNvPr id="14" name="Graphic 13">
            <a:extLst>
              <a:ext uri="{FF2B5EF4-FFF2-40B4-BE49-F238E27FC236}">
                <a16:creationId xmlns:a16="http://schemas.microsoft.com/office/drawing/2014/main" id="{119C4CC8-DFAA-4FAE-A7B7-2ED9CEDFEC4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84229" y="4590114"/>
            <a:ext cx="686310" cy="1048682"/>
          </a:xfrm>
          <a:prstGeom prst="rect">
            <a:avLst/>
          </a:prstGeom>
        </p:spPr>
      </p:pic>
      <p:pic>
        <p:nvPicPr>
          <p:cNvPr id="16" name="Graphic 15">
            <a:extLst>
              <a:ext uri="{FF2B5EF4-FFF2-40B4-BE49-F238E27FC236}">
                <a16:creationId xmlns:a16="http://schemas.microsoft.com/office/drawing/2014/main" id="{23E0F940-650D-469F-889A-4595929AC2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76353" y="1663678"/>
            <a:ext cx="527165" cy="744233"/>
          </a:xfrm>
          <a:prstGeom prst="rect">
            <a:avLst/>
          </a:prstGeom>
        </p:spPr>
      </p:pic>
      <p:sp>
        <p:nvSpPr>
          <p:cNvPr id="13" name="TextBox 10">
            <a:extLst>
              <a:ext uri="{FF2B5EF4-FFF2-40B4-BE49-F238E27FC236}">
                <a16:creationId xmlns:a16="http://schemas.microsoft.com/office/drawing/2014/main" id="{66E52D86-FB2E-42DF-800D-F57AC09F18DE}"/>
              </a:ext>
            </a:extLst>
          </p:cNvPr>
          <p:cNvSpPr txBox="1"/>
          <p:nvPr/>
        </p:nvSpPr>
        <p:spPr>
          <a:xfrm>
            <a:off x="767955" y="5857405"/>
            <a:ext cx="1382751" cy="384721"/>
          </a:xfrm>
          <a:prstGeom prst="rect">
            <a:avLst/>
          </a:prstGeom>
          <a:noFill/>
        </p:spPr>
        <p:txBody>
          <a:bodyPr wrap="square" rtlCol="0">
            <a:spAutoFit/>
          </a:bodyPr>
          <a:lstStyle/>
          <a:p>
            <a:pPr>
              <a:spcBef>
                <a:spcPts val="0"/>
              </a:spcBef>
              <a:spcAft>
                <a:spcPts val="0"/>
              </a:spcAft>
            </a:pPr>
            <a:r>
              <a:rPr lang="en-US" sz="900" i="1" kern="1200" dirty="0">
                <a:effectLst/>
                <a:latin typeface="Arial" panose="020B0604020202020204" pitchFamily="34" charset="0"/>
                <a:ea typeface="MS PGothic" panose="020B0600070205080204" pitchFamily="34" charset="-128"/>
                <a:cs typeface="MS PGothic" panose="020B0600070205080204" pitchFamily="34" charset="-128"/>
              </a:rPr>
              <a:t>All art</a:t>
            </a:r>
            <a:r>
              <a:rPr lang="en-US" sz="900" kern="1200" dirty="0">
                <a:effectLst/>
                <a:latin typeface="Arial" panose="020B0604020202020204" pitchFamily="34" charset="0"/>
                <a:ea typeface="MS PGothic" panose="020B0600070205080204" pitchFamily="34" charset="-128"/>
                <a:cs typeface="MS PGothic" panose="020B0600070205080204" pitchFamily="34" charset="-128"/>
              </a:rPr>
              <a:t> </a:t>
            </a:r>
            <a:r>
              <a:rPr lang="en-US" sz="900" i="1" dirty="0"/>
              <a:t>source: FHWA.</a:t>
            </a:r>
          </a:p>
          <a:p>
            <a:pPr marL="0" marR="0" fontAlgn="base">
              <a:spcBef>
                <a:spcPts val="0"/>
              </a:spcBef>
              <a:spcAft>
                <a:spcPts val="0"/>
              </a:spcAft>
            </a:pPr>
            <a:endParaRPr lang="en-US" sz="1000" dirty="0">
              <a:effectLst/>
              <a:latin typeface="Times New Roman" panose="02020603050405020304" pitchFamily="18" charset="0"/>
              <a:ea typeface="Calibri" panose="020F0502020204030204" pitchFamily="34" charset="0"/>
            </a:endParaRPr>
          </a:p>
        </p:txBody>
      </p:sp>
      <p:pic>
        <p:nvPicPr>
          <p:cNvPr id="15" name="Picture 14" descr="Graphic icon of a triangle with text, Report, with an icon of a star.">
            <a:extLst>
              <a:ext uri="{FF2B5EF4-FFF2-40B4-BE49-F238E27FC236}">
                <a16:creationId xmlns:a16="http://schemas.microsoft.com/office/drawing/2014/main" id="{9F7B0889-37E7-405E-BF81-81AB3C39914B}"/>
              </a:ext>
            </a:extLst>
          </p:cNvPr>
          <p:cNvPicPr>
            <a:picLocks noChangeAspect="1"/>
          </p:cNvPicPr>
          <p:nvPr/>
        </p:nvPicPr>
        <p:blipFill>
          <a:blip r:embed="rId10"/>
          <a:stretch>
            <a:fillRect/>
          </a:stretch>
        </p:blipFill>
        <p:spPr>
          <a:xfrm>
            <a:off x="10209831" y="0"/>
            <a:ext cx="1982169" cy="1321446"/>
          </a:xfrm>
          <a:prstGeom prst="rect">
            <a:avLst/>
          </a:prstGeom>
        </p:spPr>
      </p:pic>
    </p:spTree>
    <p:extLst>
      <p:ext uri="{BB962C8B-B14F-4D97-AF65-F5344CB8AC3E}">
        <p14:creationId xmlns:p14="http://schemas.microsoft.com/office/powerpoint/2010/main" val="1236611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FHWA FCFT Report: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p:txBody>
          <a:bodyPr>
            <a:normAutofit fontScale="92500" lnSpcReduction="10000"/>
          </a:bodyPr>
          <a:lstStyle/>
          <a:p>
            <a:r>
              <a:rPr lang="en-US" dirty="0"/>
              <a:t>Potential contributing factors defined by three categories:</a:t>
            </a:r>
          </a:p>
          <a:p>
            <a:pPr lvl="1"/>
            <a:r>
              <a:rPr lang="en-US" dirty="0"/>
              <a:t> Roadway.</a:t>
            </a:r>
          </a:p>
          <a:p>
            <a:pPr lvl="1"/>
            <a:r>
              <a:rPr lang="en-US" dirty="0"/>
              <a:t> Climate.</a:t>
            </a:r>
          </a:p>
          <a:p>
            <a:pPr lvl="1"/>
            <a:r>
              <a:rPr lang="en-US" dirty="0"/>
              <a:t> Census.</a:t>
            </a:r>
          </a:p>
          <a:p>
            <a:pPr marL="398462" lvl="1" indent="-457200">
              <a:spcBef>
                <a:spcPts val="1000"/>
              </a:spcBef>
              <a:buFont typeface="Arial" panose="020B0604020202020204" pitchFamily="34" charset="0"/>
              <a:buChar char="►"/>
            </a:pPr>
            <a:r>
              <a:rPr lang="en-US" sz="2800" dirty="0"/>
              <a:t>Philosophy of causation or causal inference not implied:</a:t>
            </a:r>
          </a:p>
          <a:p>
            <a:pPr lvl="1"/>
            <a:r>
              <a:rPr lang="en-US" dirty="0"/>
              <a:t> Some could be direct contributing factors.</a:t>
            </a:r>
          </a:p>
          <a:p>
            <a:pPr lvl="1"/>
            <a:r>
              <a:rPr lang="en-US" dirty="0"/>
              <a:t> Others may be surrogates for other characteristics.</a:t>
            </a:r>
          </a:p>
          <a:p>
            <a:pPr marL="398462" lvl="1" indent="-457200">
              <a:lnSpc>
                <a:spcPct val="100000"/>
              </a:lnSpc>
              <a:spcBef>
                <a:spcPts val="1000"/>
              </a:spcBef>
              <a:buFont typeface="Arial" panose="020B0604020202020204" pitchFamily="34" charset="0"/>
              <a:buChar char="►"/>
            </a:pPr>
            <a:r>
              <a:rPr lang="en-US" sz="2800" dirty="0"/>
              <a:t>Consistency considered:</a:t>
            </a:r>
          </a:p>
          <a:p>
            <a:pPr lvl="1"/>
            <a:r>
              <a:rPr lang="en-US" dirty="0"/>
              <a:t> Across subsets of related </a:t>
            </a:r>
            <a:r>
              <a:rPr lang="en-US" dirty="0" err="1"/>
              <a:t>FCFTs</a:t>
            </a:r>
            <a:r>
              <a:rPr lang="en-US" dirty="0"/>
              <a:t>.</a:t>
            </a:r>
          </a:p>
          <a:p>
            <a:pPr lvl="1"/>
            <a:r>
              <a:rPr lang="en-US" dirty="0"/>
              <a:t> Across multiple States.</a:t>
            </a:r>
          </a:p>
          <a:p>
            <a:pPr lvl="1"/>
            <a:r>
              <a:rPr lang="en-US" dirty="0"/>
              <a:t> With previous findings in the literature.</a:t>
            </a:r>
          </a:p>
          <a:p>
            <a:pPr lvl="1"/>
            <a:endParaRPr lang="en-US" dirty="0"/>
          </a:p>
        </p:txBody>
      </p:sp>
      <p:sp>
        <p:nvSpPr>
          <p:cNvPr id="5" name="Slide Number Placeholder 4">
            <a:extLst>
              <a:ext uri="{FF2B5EF4-FFF2-40B4-BE49-F238E27FC236}">
                <a16:creationId xmlns:a16="http://schemas.microsoft.com/office/drawing/2014/main" id="{1B0BF801-E9FA-41FB-9D7F-AB97FC2E5B01}"/>
              </a:ext>
            </a:extLst>
          </p:cNvPr>
          <p:cNvSpPr>
            <a:spLocks noGrp="1"/>
          </p:cNvSpPr>
          <p:nvPr>
            <p:ph type="sldNum" sz="quarter" idx="4"/>
          </p:nvPr>
        </p:nvSpPr>
        <p:spPr/>
        <p:txBody>
          <a:bodyPr/>
          <a:lstStyle/>
          <a:p>
            <a:fld id="{29691912-3321-4F2D-A980-9CA5FE309265}" type="slidenum">
              <a:rPr lang="en-US" smtClean="0"/>
              <a:t>46</a:t>
            </a:fld>
            <a:endParaRPr lang="en-US"/>
          </a:p>
        </p:txBody>
      </p:sp>
      <p:pic>
        <p:nvPicPr>
          <p:cNvPr id="6" name="Picture 5" descr="Graphic icon of a triangle with text, Report, with an icon of a star.">
            <a:extLst>
              <a:ext uri="{FF2B5EF4-FFF2-40B4-BE49-F238E27FC236}">
                <a16:creationId xmlns:a16="http://schemas.microsoft.com/office/drawing/2014/main" id="{3AD46428-FB76-49A1-A80E-435E1D74E735}"/>
              </a:ext>
            </a:extLst>
          </p:cNvPr>
          <p:cNvPicPr>
            <a:picLocks noChangeAspect="1"/>
          </p:cNvPicPr>
          <p:nvPr/>
        </p:nvPicPr>
        <p:blipFill>
          <a:blip r:embed="rId2"/>
          <a:stretch>
            <a:fillRect/>
          </a:stretch>
        </p:blipFill>
        <p:spPr>
          <a:xfrm>
            <a:off x="10209831" y="0"/>
            <a:ext cx="1982169" cy="1321446"/>
          </a:xfrm>
          <a:prstGeom prst="rect">
            <a:avLst/>
          </a:prstGeom>
        </p:spPr>
      </p:pic>
    </p:spTree>
    <p:extLst>
      <p:ext uri="{BB962C8B-B14F-4D97-AF65-F5344CB8AC3E}">
        <p14:creationId xmlns:p14="http://schemas.microsoft.com/office/powerpoint/2010/main" val="3869375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Autofit/>
          </a:bodyPr>
          <a:lstStyle/>
          <a:p>
            <a:r>
              <a:rPr lang="en-US"/>
              <a:t>FHWA FCFT Report: </a:t>
            </a:r>
            <a:br>
              <a:rPr lang="en-US"/>
            </a:br>
            <a:r>
              <a:rPr lang="en-US"/>
              <a:t>Roadway Risk Factors</a:t>
            </a:r>
            <a:endParaRPr lang="en-US" dirty="0"/>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9755533" cy="4269167"/>
          </a:xfrm>
        </p:spPr>
        <p:txBody>
          <a:bodyPr numCol="2">
            <a:normAutofit fontScale="92500" lnSpcReduction="20000"/>
          </a:bodyPr>
          <a:lstStyle/>
          <a:p>
            <a:r>
              <a:rPr lang="en-US" dirty="0"/>
              <a:t>Annual average daily traffic (AADT) (average, mainline/major, cross street/minor).</a:t>
            </a:r>
          </a:p>
          <a:p>
            <a:r>
              <a:rPr lang="en-US" dirty="0"/>
              <a:t>Segment length.</a:t>
            </a:r>
          </a:p>
          <a:p>
            <a:r>
              <a:rPr lang="en-US" dirty="0"/>
              <a:t>Curve radius.</a:t>
            </a:r>
          </a:p>
          <a:p>
            <a:r>
              <a:rPr lang="en-US" dirty="0"/>
              <a:t>Percent grade.</a:t>
            </a:r>
          </a:p>
          <a:p>
            <a:r>
              <a:rPr lang="en-US" dirty="0"/>
              <a:t>Grade type.</a:t>
            </a:r>
          </a:p>
          <a:p>
            <a:r>
              <a:rPr lang="en-US" dirty="0"/>
              <a:t>Shoulder type.</a:t>
            </a:r>
          </a:p>
          <a:p>
            <a:r>
              <a:rPr lang="en-US" dirty="0"/>
              <a:t>Terrain.</a:t>
            </a:r>
          </a:p>
          <a:p>
            <a:r>
              <a:rPr lang="en-US" dirty="0"/>
              <a:t>Speed limit.</a:t>
            </a:r>
          </a:p>
          <a:p>
            <a:r>
              <a:rPr lang="en-US" dirty="0"/>
              <a:t>Width (lane, shoulder, median, and surface). </a:t>
            </a:r>
          </a:p>
          <a:p>
            <a:r>
              <a:rPr lang="en-US" dirty="0"/>
              <a:t>Truck percentages.</a:t>
            </a:r>
          </a:p>
          <a:p>
            <a:r>
              <a:rPr lang="en-US" dirty="0"/>
              <a:t>Mainline left-/right-turn channelization.</a:t>
            </a:r>
          </a:p>
          <a:p>
            <a:r>
              <a:rPr lang="en-US" dirty="0"/>
              <a:t>Cross-street left-/right-turn channelization.</a:t>
            </a:r>
          </a:p>
          <a:p>
            <a:r>
              <a:rPr lang="en-US" dirty="0"/>
              <a:t>Number of approaches with </a:t>
            </a:r>
            <a:br>
              <a:rPr lang="en-US" dirty="0"/>
            </a:br>
            <a:r>
              <a:rPr lang="en-US" dirty="0"/>
              <a:t>left-/right-turn lanes.</a:t>
            </a:r>
          </a:p>
          <a:p>
            <a:pPr lvl="1"/>
            <a:endParaRPr lang="en-US" dirty="0"/>
          </a:p>
        </p:txBody>
      </p:sp>
      <p:sp>
        <p:nvSpPr>
          <p:cNvPr id="4" name="Slide Number Placeholder 3">
            <a:extLst>
              <a:ext uri="{FF2B5EF4-FFF2-40B4-BE49-F238E27FC236}">
                <a16:creationId xmlns:a16="http://schemas.microsoft.com/office/drawing/2014/main" id="{5E4F22C0-4368-44C3-AC9C-9FD173D06F81}"/>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47</a:t>
            </a:fld>
            <a:endParaRPr lang="en-US"/>
          </a:p>
        </p:txBody>
      </p:sp>
      <p:pic>
        <p:nvPicPr>
          <p:cNvPr id="7" name="Graphic 6" descr="Graphic icon of a two-lane roadway with a double solid centerline. ">
            <a:extLst>
              <a:ext uri="{FF2B5EF4-FFF2-40B4-BE49-F238E27FC236}">
                <a16:creationId xmlns:a16="http://schemas.microsoft.com/office/drawing/2014/main" id="{CCA872C0-0322-4488-AB61-461BFC8711C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82" r="2300" b="29485"/>
          <a:stretch/>
        </p:blipFill>
        <p:spPr>
          <a:xfrm rot="16200000">
            <a:off x="8235330" y="2358403"/>
            <a:ext cx="6315075" cy="1598268"/>
          </a:xfrm>
          <a:prstGeom prst="rect">
            <a:avLst/>
          </a:prstGeom>
        </p:spPr>
      </p:pic>
      <p:pic>
        <p:nvPicPr>
          <p:cNvPr id="8" name="Picture 7" descr="Graphic icon of a triangle with text, Report, with an icon of a star.">
            <a:extLst>
              <a:ext uri="{FF2B5EF4-FFF2-40B4-BE49-F238E27FC236}">
                <a16:creationId xmlns:a16="http://schemas.microsoft.com/office/drawing/2014/main" id="{76091DC0-F6A2-4D1C-8F5A-3461BED9F37B}"/>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3326884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Autofit/>
          </a:bodyPr>
          <a:lstStyle/>
          <a:p>
            <a:r>
              <a:rPr lang="en-US" dirty="0"/>
              <a:t>FHWA FCFT Report: </a:t>
            </a:r>
            <a:br>
              <a:rPr lang="en-US" dirty="0"/>
            </a:br>
            <a:r>
              <a:rPr lang="en-US" dirty="0"/>
              <a:t>Climate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10515600" cy="4269167"/>
          </a:xfrm>
        </p:spPr>
        <p:txBody>
          <a:bodyPr>
            <a:normAutofit/>
          </a:bodyPr>
          <a:lstStyle/>
          <a:p>
            <a:pPr marL="0" indent="0">
              <a:buNone/>
            </a:pPr>
            <a:r>
              <a:rPr lang="en-US" dirty="0"/>
              <a:t>Potential climate contributing factors:</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C0F3E732-A74F-4712-BB19-2B5A6DC82FE9}"/>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48</a:t>
            </a:fld>
            <a:endParaRPr lang="en-US"/>
          </a:p>
        </p:txBody>
      </p:sp>
      <p:pic>
        <p:nvPicPr>
          <p:cNvPr id="6" name="Graphic 5" descr="Graphic icon of a snowflake.">
            <a:extLst>
              <a:ext uri="{FF2B5EF4-FFF2-40B4-BE49-F238E27FC236}">
                <a16:creationId xmlns:a16="http://schemas.microsoft.com/office/drawing/2014/main" id="{9CC876C2-D905-4CF6-BB77-6FCF5117A2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9448" y="2686967"/>
            <a:ext cx="1651622" cy="1484066"/>
          </a:xfrm>
          <a:prstGeom prst="rect">
            <a:avLst/>
          </a:prstGeom>
        </p:spPr>
      </p:pic>
      <p:sp>
        <p:nvSpPr>
          <p:cNvPr id="8" name="TextBox 7">
            <a:extLst>
              <a:ext uri="{FF2B5EF4-FFF2-40B4-BE49-F238E27FC236}">
                <a16:creationId xmlns:a16="http://schemas.microsoft.com/office/drawing/2014/main" id="{15E2C686-71D4-450C-AC9F-932DBE6A0C31}"/>
              </a:ext>
            </a:extLst>
          </p:cNvPr>
          <p:cNvSpPr txBox="1"/>
          <p:nvPr/>
        </p:nvSpPr>
        <p:spPr>
          <a:xfrm>
            <a:off x="9080978" y="4318476"/>
            <a:ext cx="2727301" cy="923330"/>
          </a:xfrm>
          <a:prstGeom prst="rect">
            <a:avLst/>
          </a:prstGeom>
          <a:noFill/>
        </p:spPr>
        <p:txBody>
          <a:bodyPr wrap="square">
            <a:spAutoFit/>
          </a:bodyPr>
          <a:lstStyle/>
          <a:p>
            <a:pPr lvl="1" algn="ctr"/>
            <a:r>
              <a:rPr lang="en-US" sz="1800" dirty="0"/>
              <a:t>Average annual number of days with temperature ≤32</a:t>
            </a:r>
            <a:r>
              <a:rPr lang="en-US" sz="1800" dirty="0">
                <a:latin typeface="Arial" panose="020B0604020202020204" pitchFamily="34" charset="0"/>
                <a:cs typeface="Arial" panose="020B0604020202020204" pitchFamily="34" charset="0"/>
              </a:rPr>
              <a:t>℉</a:t>
            </a:r>
            <a:r>
              <a:rPr lang="en-US" sz="1800" dirty="0"/>
              <a:t>.</a:t>
            </a:r>
          </a:p>
        </p:txBody>
      </p:sp>
      <p:sp>
        <p:nvSpPr>
          <p:cNvPr id="10" name="TextBox 9">
            <a:extLst>
              <a:ext uri="{FF2B5EF4-FFF2-40B4-BE49-F238E27FC236}">
                <a16:creationId xmlns:a16="http://schemas.microsoft.com/office/drawing/2014/main" id="{BA5207B0-F352-44D5-98B9-D88D5AE79FE3}"/>
              </a:ext>
            </a:extLst>
          </p:cNvPr>
          <p:cNvSpPr txBox="1"/>
          <p:nvPr/>
        </p:nvSpPr>
        <p:spPr>
          <a:xfrm>
            <a:off x="-638175" y="4318476"/>
            <a:ext cx="3078732" cy="646331"/>
          </a:xfrm>
          <a:prstGeom prst="rect">
            <a:avLst/>
          </a:prstGeom>
          <a:noFill/>
        </p:spPr>
        <p:txBody>
          <a:bodyPr wrap="square">
            <a:spAutoFit/>
          </a:bodyPr>
          <a:lstStyle/>
          <a:p>
            <a:pPr lvl="1" algn="ctr"/>
            <a:r>
              <a:rPr lang="en-US" sz="1800" dirty="0"/>
              <a:t>Average annual snowfall totals.</a:t>
            </a:r>
          </a:p>
        </p:txBody>
      </p:sp>
      <p:sp>
        <p:nvSpPr>
          <p:cNvPr id="12" name="TextBox 11">
            <a:extLst>
              <a:ext uri="{FF2B5EF4-FFF2-40B4-BE49-F238E27FC236}">
                <a16:creationId xmlns:a16="http://schemas.microsoft.com/office/drawing/2014/main" id="{37FF961C-0B8B-4EFE-A80D-8581643B81C3}"/>
              </a:ext>
            </a:extLst>
          </p:cNvPr>
          <p:cNvSpPr txBox="1"/>
          <p:nvPr/>
        </p:nvSpPr>
        <p:spPr>
          <a:xfrm>
            <a:off x="2056561" y="4318476"/>
            <a:ext cx="2271455" cy="646331"/>
          </a:xfrm>
          <a:prstGeom prst="rect">
            <a:avLst/>
          </a:prstGeom>
          <a:noFill/>
        </p:spPr>
        <p:txBody>
          <a:bodyPr wrap="square">
            <a:spAutoFit/>
          </a:bodyPr>
          <a:lstStyle/>
          <a:p>
            <a:pPr lvl="1" algn="ctr"/>
            <a:r>
              <a:rPr lang="en-US" sz="1800" dirty="0"/>
              <a:t>Average annual rainfall totals.</a:t>
            </a:r>
          </a:p>
        </p:txBody>
      </p:sp>
      <p:sp>
        <p:nvSpPr>
          <p:cNvPr id="14" name="TextBox 13">
            <a:extLst>
              <a:ext uri="{FF2B5EF4-FFF2-40B4-BE49-F238E27FC236}">
                <a16:creationId xmlns:a16="http://schemas.microsoft.com/office/drawing/2014/main" id="{810C9D36-19D6-428C-83E3-E18A733AF3EB}"/>
              </a:ext>
            </a:extLst>
          </p:cNvPr>
          <p:cNvSpPr txBox="1"/>
          <p:nvPr/>
        </p:nvSpPr>
        <p:spPr>
          <a:xfrm>
            <a:off x="4068938" y="4318476"/>
            <a:ext cx="2662845" cy="1200329"/>
          </a:xfrm>
          <a:prstGeom prst="rect">
            <a:avLst/>
          </a:prstGeom>
          <a:noFill/>
        </p:spPr>
        <p:txBody>
          <a:bodyPr wrap="square">
            <a:spAutoFit/>
          </a:bodyPr>
          <a:lstStyle/>
          <a:p>
            <a:pPr lvl="1" algn="ctr"/>
            <a:r>
              <a:rPr lang="en-US" sz="1800" dirty="0"/>
              <a:t>Average annual maximum and minimum temperatures.</a:t>
            </a:r>
          </a:p>
        </p:txBody>
      </p:sp>
      <p:sp>
        <p:nvSpPr>
          <p:cNvPr id="16" name="TextBox 15">
            <a:extLst>
              <a:ext uri="{FF2B5EF4-FFF2-40B4-BE49-F238E27FC236}">
                <a16:creationId xmlns:a16="http://schemas.microsoft.com/office/drawing/2014/main" id="{98B396B2-3C61-414E-9989-431095AAF9EF}"/>
              </a:ext>
            </a:extLst>
          </p:cNvPr>
          <p:cNvSpPr txBox="1"/>
          <p:nvPr/>
        </p:nvSpPr>
        <p:spPr>
          <a:xfrm>
            <a:off x="6705121" y="4318476"/>
            <a:ext cx="2466975" cy="923330"/>
          </a:xfrm>
          <a:prstGeom prst="rect">
            <a:avLst/>
          </a:prstGeom>
          <a:noFill/>
        </p:spPr>
        <p:txBody>
          <a:bodyPr wrap="square">
            <a:spAutoFit/>
          </a:bodyPr>
          <a:lstStyle/>
          <a:p>
            <a:pPr lvl="1" algn="ctr"/>
            <a:r>
              <a:rPr lang="en-US" sz="1800" dirty="0"/>
              <a:t>Average annual winter minimum temperatures.</a:t>
            </a:r>
          </a:p>
        </p:txBody>
      </p:sp>
      <p:pic>
        <p:nvPicPr>
          <p:cNvPr id="18" name="Graphic 17" descr="Graphic icon of a raindrop. ">
            <a:extLst>
              <a:ext uri="{FF2B5EF4-FFF2-40B4-BE49-F238E27FC236}">
                <a16:creationId xmlns:a16="http://schemas.microsoft.com/office/drawing/2014/main" id="{12CC1FC7-A3E3-4E4D-B540-205E4746D3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86087" y="2754417"/>
            <a:ext cx="938213" cy="1349166"/>
          </a:xfrm>
          <a:prstGeom prst="rect">
            <a:avLst/>
          </a:prstGeom>
        </p:spPr>
      </p:pic>
      <p:pic>
        <p:nvPicPr>
          <p:cNvPr id="20" name="Graphic 19" descr="Graphic icon of two thermometers. The thermometer on the left is fully colored and shows a marker on the top left indicating hot, and the thermometer on the right is colored only in the bottom fifth and shows a marker on the bottom left indicating cold. ">
            <a:extLst>
              <a:ext uri="{FF2B5EF4-FFF2-40B4-BE49-F238E27FC236}">
                <a16:creationId xmlns:a16="http://schemas.microsoft.com/office/drawing/2014/main" id="{E7CBAAC4-EDE9-417C-94C4-E6BBB90E06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080944" y="2484460"/>
            <a:ext cx="938214" cy="1766547"/>
          </a:xfrm>
          <a:prstGeom prst="rect">
            <a:avLst/>
          </a:prstGeom>
        </p:spPr>
      </p:pic>
      <p:pic>
        <p:nvPicPr>
          <p:cNvPr id="22" name="Graphic 21" descr="Graphic icon of a thermometer that is colored only in the bottom fifth and shows a marker on the bottom left indicating cold. To the left of the thermometer are snowflakes. ">
            <a:extLst>
              <a:ext uri="{FF2B5EF4-FFF2-40B4-BE49-F238E27FC236}">
                <a16:creationId xmlns:a16="http://schemas.microsoft.com/office/drawing/2014/main" id="{3CCDC913-3FA6-4FEC-B856-B5C449DE740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52808" y="2318584"/>
            <a:ext cx="1093019" cy="1813023"/>
          </a:xfrm>
          <a:prstGeom prst="rect">
            <a:avLst/>
          </a:prstGeom>
        </p:spPr>
      </p:pic>
      <p:pic>
        <p:nvPicPr>
          <p:cNvPr id="24" name="Graphic 23" descr="Graphic icon of a calendar.">
            <a:extLst>
              <a:ext uri="{FF2B5EF4-FFF2-40B4-BE49-F238E27FC236}">
                <a16:creationId xmlns:a16="http://schemas.microsoft.com/office/drawing/2014/main" id="{FAA6E637-7CAC-4B0B-A9F0-75C698FEC9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979477" y="2860428"/>
            <a:ext cx="1438275" cy="981075"/>
          </a:xfrm>
          <a:prstGeom prst="rect">
            <a:avLst/>
          </a:prstGeom>
        </p:spPr>
      </p:pic>
      <p:sp>
        <p:nvSpPr>
          <p:cNvPr id="5" name="Rectangle 4">
            <a:extLst>
              <a:ext uri="{FF2B5EF4-FFF2-40B4-BE49-F238E27FC236}">
                <a16:creationId xmlns:a16="http://schemas.microsoft.com/office/drawing/2014/main" id="{BC14AD38-D22A-4DE5-9761-B5BC142F95C4}"/>
              </a:ext>
            </a:extLst>
          </p:cNvPr>
          <p:cNvSpPr/>
          <p:nvPr/>
        </p:nvSpPr>
        <p:spPr>
          <a:xfrm>
            <a:off x="10558430" y="3960208"/>
            <a:ext cx="1313180" cy="230832"/>
          </a:xfrm>
          <a:prstGeom prst="rect">
            <a:avLst/>
          </a:prstGeom>
        </p:spPr>
        <p:txBody>
          <a:bodyPr wrap="none">
            <a:spAutoFit/>
          </a:bodyPr>
          <a:lstStyle/>
          <a:p>
            <a:pPr>
              <a:spcBef>
                <a:spcPts val="0"/>
              </a:spcBef>
              <a:spcAft>
                <a:spcPts val="0"/>
              </a:spcAft>
            </a:pPr>
            <a:r>
              <a:rPr lang="en-US" sz="900" i="1" dirty="0">
                <a:latin typeface="Arial" panose="020B0604020202020204" pitchFamily="34" charset="0"/>
                <a:ea typeface="MS PGothic" panose="020B0600070205080204" pitchFamily="34" charset="-128"/>
                <a:cs typeface="MS PGothic" panose="020B0600070205080204" pitchFamily="34" charset="-128"/>
              </a:rPr>
              <a:t>All art source: FHWA.</a:t>
            </a:r>
            <a:endParaRPr lang="en-US" sz="900" dirty="0">
              <a:latin typeface="Times New Roman" panose="02020603050405020304" pitchFamily="18" charset="0"/>
              <a:ea typeface="Calibri" panose="020F0502020204030204" pitchFamily="34" charset="0"/>
            </a:endParaRPr>
          </a:p>
        </p:txBody>
      </p:sp>
      <p:pic>
        <p:nvPicPr>
          <p:cNvPr id="17" name="Picture 16" descr="Graphic icon of a triangle with text, Report, with an icon of a star.">
            <a:extLst>
              <a:ext uri="{FF2B5EF4-FFF2-40B4-BE49-F238E27FC236}">
                <a16:creationId xmlns:a16="http://schemas.microsoft.com/office/drawing/2014/main" id="{80D5292A-13E0-4DE0-AAE3-4B850ECD6805}"/>
              </a:ext>
            </a:extLst>
          </p:cNvPr>
          <p:cNvPicPr>
            <a:picLocks noChangeAspect="1"/>
          </p:cNvPicPr>
          <p:nvPr/>
        </p:nvPicPr>
        <p:blipFill>
          <a:blip r:embed="rId12"/>
          <a:stretch>
            <a:fillRect/>
          </a:stretch>
        </p:blipFill>
        <p:spPr>
          <a:xfrm>
            <a:off x="10209831" y="0"/>
            <a:ext cx="1982169" cy="1321446"/>
          </a:xfrm>
          <a:prstGeom prst="rect">
            <a:avLst/>
          </a:prstGeom>
        </p:spPr>
      </p:pic>
    </p:spTree>
    <p:extLst>
      <p:ext uri="{BB962C8B-B14F-4D97-AF65-F5344CB8AC3E}">
        <p14:creationId xmlns:p14="http://schemas.microsoft.com/office/powerpoint/2010/main" val="1448973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Autofit/>
          </a:bodyPr>
          <a:lstStyle/>
          <a:p>
            <a:r>
              <a:rPr lang="en-US" dirty="0"/>
              <a:t>FHWA FCFT Report: Socioeconomic Risk Factors</a:t>
            </a:r>
          </a:p>
        </p:txBody>
      </p:sp>
      <p:sp>
        <p:nvSpPr>
          <p:cNvPr id="4" name="Slide Number Placeholder 3">
            <a:extLst>
              <a:ext uri="{FF2B5EF4-FFF2-40B4-BE49-F238E27FC236}">
                <a16:creationId xmlns:a16="http://schemas.microsoft.com/office/drawing/2014/main" id="{2023A012-69EE-4F4A-9DC5-E1921AC939E8}"/>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49</a:t>
            </a:fld>
            <a:endParaRPr lang="en-US" dirty="0"/>
          </a:p>
        </p:txBody>
      </p:sp>
      <p:pic>
        <p:nvPicPr>
          <p:cNvPr id="8" name="Picture 7" descr="Five rectangles with text and icons inside. The first rectangle has an icon of a briefcase within a circle, a full briefcase icon, and then a half-shaded briefcase icon. Text below reads, Percentage of people unemployed age 16 years and over. Percentage of people (age 16 to 24 years) who are unemployed, working full time, or working part time. The second rectangle has an icon of a house with a dollar sign inside. Below is a double arrow with $50,000, a gap, and then another double arrow with $100,000. Text below reads, Percentage of households with income less than $50,000, between $50,000 and $100,000, or more than $100,000. The third rectangle has an icon of a diploma with a ribbon around it. Text below reads, Percentage of people (age 25 years and over) without high school diploma, with high school diploma, or with university degree. The fourth rectangle has an icon of a vehicle and text to the right, Percentage of households with 0, 1, or 2 plus vehicles. The fifth and final rectangle has an icon of birthday cakes with a 15, 20, 45, 65, and 75 plus inside them. Underneath each cake icon is a person and an arrow to the right. Text above reads, Percentage of population with ages between. ">
            <a:extLst>
              <a:ext uri="{FF2B5EF4-FFF2-40B4-BE49-F238E27FC236}">
                <a16:creationId xmlns:a16="http://schemas.microsoft.com/office/drawing/2014/main" id="{92FA321D-F3EE-4F80-B2F1-DA4051434A99}"/>
              </a:ext>
            </a:extLst>
          </p:cNvPr>
          <p:cNvPicPr>
            <a:picLocks noChangeAspect="1"/>
          </p:cNvPicPr>
          <p:nvPr/>
        </p:nvPicPr>
        <p:blipFill rotWithShape="1">
          <a:blip r:embed="rId2"/>
          <a:srcRect l="1308" t="5498" r="2301" b="2234"/>
          <a:stretch/>
        </p:blipFill>
        <p:spPr>
          <a:xfrm>
            <a:off x="424543" y="1779692"/>
            <a:ext cx="11005457" cy="4269167"/>
          </a:xfrm>
          <a:prstGeom prst="rect">
            <a:avLst/>
          </a:prstGeom>
        </p:spPr>
      </p:pic>
      <p:sp>
        <p:nvSpPr>
          <p:cNvPr id="5" name="Text Box 5">
            <a:extLst>
              <a:ext uri="{FF2B5EF4-FFF2-40B4-BE49-F238E27FC236}">
                <a16:creationId xmlns:a16="http://schemas.microsoft.com/office/drawing/2014/main" id="{DDC3BA74-BAD8-411B-89EF-DB6798B73117}"/>
              </a:ext>
            </a:extLst>
          </p:cNvPr>
          <p:cNvSpPr txBox="1">
            <a:spLocks noChangeArrowheads="1"/>
          </p:cNvSpPr>
          <p:nvPr/>
        </p:nvSpPr>
        <p:spPr bwMode="auto">
          <a:xfrm>
            <a:off x="11037968" y="5774577"/>
            <a:ext cx="98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7" name="Picture 6" descr="Graphic icon of a triangle with text, Report, with an icon of a star.">
            <a:extLst>
              <a:ext uri="{FF2B5EF4-FFF2-40B4-BE49-F238E27FC236}">
                <a16:creationId xmlns:a16="http://schemas.microsoft.com/office/drawing/2014/main" id="{91CE91CA-C016-4C43-8D4F-B314D381480F}"/>
              </a:ext>
            </a:extLst>
          </p:cNvPr>
          <p:cNvPicPr>
            <a:picLocks noChangeAspect="1"/>
          </p:cNvPicPr>
          <p:nvPr/>
        </p:nvPicPr>
        <p:blipFill>
          <a:blip r:embed="rId3"/>
          <a:stretch>
            <a:fillRect/>
          </a:stretch>
        </p:blipFill>
        <p:spPr>
          <a:xfrm>
            <a:off x="10209831" y="0"/>
            <a:ext cx="1982169" cy="1321446"/>
          </a:xfrm>
          <a:prstGeom prst="rect">
            <a:avLst/>
          </a:prstGeom>
        </p:spPr>
      </p:pic>
    </p:spTree>
    <p:extLst>
      <p:ext uri="{BB962C8B-B14F-4D97-AF65-F5344CB8AC3E}">
        <p14:creationId xmlns:p14="http://schemas.microsoft.com/office/powerpoint/2010/main" val="2063033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67E8B-6A64-46BB-8432-10E9AB13B525}"/>
              </a:ext>
            </a:extLst>
          </p:cNvPr>
          <p:cNvSpPr>
            <a:spLocks noGrp="1"/>
          </p:cNvSpPr>
          <p:nvPr>
            <p:ph type="title"/>
          </p:nvPr>
        </p:nvSpPr>
        <p:spPr/>
        <p:txBody>
          <a:bodyPr>
            <a:normAutofit/>
          </a:bodyPr>
          <a:lstStyle/>
          <a:p>
            <a:r>
              <a:rPr lang="en-US" altLang="en-US" dirty="0"/>
              <a:t>Today’s Learning Objectives</a:t>
            </a:r>
            <a:endParaRPr lang="en-US" dirty="0">
              <a:solidFill>
                <a:srgbClr val="1D3B6B"/>
              </a:solidFill>
            </a:endParaRPr>
          </a:p>
        </p:txBody>
      </p:sp>
      <p:sp>
        <p:nvSpPr>
          <p:cNvPr id="4" name="Text Placeholder 3"/>
          <p:cNvSpPr>
            <a:spLocks noGrp="1"/>
          </p:cNvSpPr>
          <p:nvPr>
            <p:ph idx="1"/>
          </p:nvPr>
        </p:nvSpPr>
        <p:spPr/>
        <p:txBody>
          <a:bodyPr>
            <a:normAutofit lnSpcReduction="10000"/>
          </a:bodyPr>
          <a:lstStyle/>
          <a:p>
            <a:pPr>
              <a:buClr>
                <a:schemeClr val="bg2"/>
              </a:buClr>
            </a:pPr>
            <a:r>
              <a:rPr lang="en-US" dirty="0"/>
              <a:t>Discover the systemic approach and its application to highway safety.</a:t>
            </a:r>
          </a:p>
          <a:p>
            <a:pPr>
              <a:buClr>
                <a:schemeClr val="bg2"/>
              </a:buClr>
            </a:pPr>
            <a:r>
              <a:rPr lang="en-US" dirty="0"/>
              <a:t>Recognize the role of data and data analysis methods in the systemic approach.</a:t>
            </a:r>
          </a:p>
          <a:p>
            <a:pPr>
              <a:buClr>
                <a:schemeClr val="bg2"/>
              </a:buClr>
            </a:pPr>
            <a:r>
              <a:rPr lang="en-US" dirty="0"/>
              <a:t>Identify resources that can support the systemic approach.</a:t>
            </a:r>
          </a:p>
          <a:p>
            <a:pPr>
              <a:buClr>
                <a:schemeClr val="bg2"/>
              </a:buClr>
            </a:pPr>
            <a:r>
              <a:rPr lang="en-US" dirty="0"/>
              <a:t>Learn about risk factors and how they are identified and inform the systemic approach.</a:t>
            </a:r>
          </a:p>
          <a:p>
            <a:pPr>
              <a:buClr>
                <a:schemeClr val="bg2"/>
              </a:buClr>
            </a:pPr>
            <a:r>
              <a:rPr lang="en-US" dirty="0"/>
              <a:t>Recognize shortcomings/challenges and identify potential needs for future research.</a:t>
            </a:r>
          </a:p>
        </p:txBody>
      </p:sp>
      <p:sp>
        <p:nvSpPr>
          <p:cNvPr id="2" name="Slide Number Placeholder 1">
            <a:extLst>
              <a:ext uri="{FF2B5EF4-FFF2-40B4-BE49-F238E27FC236}">
                <a16:creationId xmlns:a16="http://schemas.microsoft.com/office/drawing/2014/main" id="{3CD5B925-4A4E-4561-B01E-E67FC93065D9}"/>
              </a:ext>
            </a:extLst>
          </p:cNvPr>
          <p:cNvSpPr>
            <a:spLocks noGrp="1"/>
          </p:cNvSpPr>
          <p:nvPr>
            <p:ph type="sldNum" sz="quarter" idx="10"/>
          </p:nvPr>
        </p:nvSpPr>
        <p:spPr/>
        <p:txBody>
          <a:bodyPr/>
          <a:lstStyle/>
          <a:p>
            <a:fld id="{29691912-3321-4F2D-A980-9CA5FE309265}" type="slidenum">
              <a:rPr lang="en-US" smtClean="0"/>
              <a:pPr/>
              <a:t>5</a:t>
            </a:fld>
            <a:endParaRPr lang="en-US"/>
          </a:p>
        </p:txBody>
      </p:sp>
    </p:spTree>
    <p:extLst>
      <p:ext uri="{BB962C8B-B14F-4D97-AF65-F5344CB8AC3E}">
        <p14:creationId xmlns:p14="http://schemas.microsoft.com/office/powerpoint/2010/main" val="579083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Autofit/>
          </a:bodyPr>
          <a:lstStyle/>
          <a:p>
            <a:r>
              <a:rPr lang="en-US" dirty="0"/>
              <a:t>FHWA FCFT Report: Identify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1825625"/>
            <a:ext cx="6368143" cy="4268788"/>
          </a:xfrm>
        </p:spPr>
        <p:txBody>
          <a:bodyPr>
            <a:normAutofit lnSpcReduction="10000"/>
          </a:bodyPr>
          <a:lstStyle/>
          <a:p>
            <a:pPr marL="0" indent="0">
              <a:buNone/>
            </a:pPr>
            <a:r>
              <a:rPr lang="en-US" dirty="0"/>
              <a:t>Methodology of random forest:</a:t>
            </a:r>
          </a:p>
          <a:p>
            <a:pPr lvl="1">
              <a:buFont typeface="Arial" panose="020B0604020202020204" pitchFamily="34" charset="0"/>
              <a:buChar char="►"/>
            </a:pPr>
            <a:r>
              <a:rPr lang="en-US" dirty="0"/>
              <a:t>Tree-based machine-learning</a:t>
            </a:r>
          </a:p>
          <a:p>
            <a:pPr marL="457200" lvl="1" indent="0">
              <a:buNone/>
            </a:pPr>
            <a:r>
              <a:rPr lang="en-US" dirty="0"/>
              <a:t>    algorithm:</a:t>
            </a:r>
          </a:p>
          <a:p>
            <a:pPr lvl="2">
              <a:buSzPct val="100000"/>
              <a:buFont typeface="Wingdings 3" panose="05040102010807070707" pitchFamily="18" charset="2"/>
              <a:buChar char="w"/>
            </a:pPr>
            <a:r>
              <a:rPr lang="en-US" dirty="0"/>
              <a:t>Binary tree mapping a response variable and explanatory variables.</a:t>
            </a:r>
          </a:p>
          <a:p>
            <a:pPr lvl="2">
              <a:buSzPct val="100000"/>
              <a:buFont typeface="Wingdings 3" panose="05040102010807070707" pitchFamily="18" charset="2"/>
              <a:buChar char="w"/>
            </a:pPr>
            <a:r>
              <a:rPr lang="en-US" dirty="0"/>
              <a:t>Output in the form of a tree showing the predictive splits.</a:t>
            </a:r>
          </a:p>
          <a:p>
            <a:pPr lvl="1">
              <a:buFont typeface="Arial" panose="020B0604020202020204" pitchFamily="34" charset="0"/>
              <a:buChar char="►"/>
            </a:pPr>
            <a:r>
              <a:rPr lang="en-US" dirty="0"/>
              <a:t> Multiple trees to form a random forest:</a:t>
            </a:r>
          </a:p>
          <a:p>
            <a:pPr lvl="2">
              <a:buSzPct val="100000"/>
              <a:buFont typeface="Wingdings 3" panose="05040102010807070707" pitchFamily="18" charset="2"/>
              <a:buChar char="w"/>
            </a:pPr>
            <a:r>
              <a:rPr lang="en-US" sz="2100" dirty="0"/>
              <a:t>Aggregated results.</a:t>
            </a:r>
          </a:p>
          <a:p>
            <a:pPr lvl="2">
              <a:buSzPct val="100000"/>
              <a:buFont typeface="Wingdings 3" panose="05040102010807070707" pitchFamily="18" charset="2"/>
              <a:buChar char="w"/>
            </a:pPr>
            <a:r>
              <a:rPr lang="en-US" sz="2100" dirty="0"/>
              <a:t>Random forest plots: displaying the increase in mean squared error (</a:t>
            </a:r>
            <a:r>
              <a:rPr lang="en-US" sz="2100" dirty="0" err="1"/>
              <a:t>MSE</a:t>
            </a:r>
            <a:r>
              <a:rPr lang="en-US" sz="2100" dirty="0"/>
              <a:t>) with removal of a variable.</a:t>
            </a:r>
          </a:p>
          <a:p>
            <a:pPr lvl="2">
              <a:buSzPct val="100000"/>
              <a:buFont typeface="Wingdings 3" panose="05040102010807070707" pitchFamily="18" charset="2"/>
              <a:buChar char="w"/>
            </a:pPr>
            <a:r>
              <a:rPr lang="en-US" sz="2100" dirty="0"/>
              <a:t>Most influential variables indicated.</a:t>
            </a:r>
          </a:p>
          <a:p>
            <a:pPr marL="457200" lvl="1"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DFAA7EB7-89CF-4139-B5D9-DD933A0DC4C0}"/>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50</a:t>
            </a:fld>
            <a:endParaRPr lang="en-US"/>
          </a:p>
        </p:txBody>
      </p:sp>
      <p:pic>
        <p:nvPicPr>
          <p:cNvPr id="4" name="Graphic 3" descr="Graphic icon of a triangle with text, Report, with an icon of a star.">
            <a:extLst>
              <a:ext uri="{FF2B5EF4-FFF2-40B4-BE49-F238E27FC236}">
                <a16:creationId xmlns:a16="http://schemas.microsoft.com/office/drawing/2014/main" id="{1D506083-00E0-4EC3-99E2-F33E16FED0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3200" y="-2844"/>
            <a:ext cx="1828800" cy="890124"/>
          </a:xfrm>
          <a:prstGeom prst="rect">
            <a:avLst/>
          </a:prstGeom>
        </p:spPr>
      </p:pic>
      <p:pic>
        <p:nvPicPr>
          <p:cNvPr id="7" name="Graphic 6" descr="Graphic illustration of a crash tree with four levels. The top level of the crash tree is a filled rectangle. There are lines below each of the following rectangles that split into two, with each line connected to rectangles on the level below. The second level shows two smaller filled rectangles with a checkmark in each. On the left side, the third level shows two smaller squares with a filled square with a checkmark on the left and an empty square on the right. From the filled square with a checkmark is the fourth level, which shows a smaller empty square on the left and a filled square with a checkmark on the right. From the empty square on the third row beneath it are two smaller empty squares. Back to the second level on the right-hand side beneath the filled rectangle with a checkmark are two squares, one on the left that is empty and one on the right that is filled with a checkmark. Beneath the empty square, forming the fourth level, are two smaller empty squares. Beneath the filled square with a checkmark inside on the third level are two smaller squares, one on the left that is filled with a checkmark and one on the right that is empty. ">
            <a:extLst>
              <a:ext uri="{FF2B5EF4-FFF2-40B4-BE49-F238E27FC236}">
                <a16:creationId xmlns:a16="http://schemas.microsoft.com/office/drawing/2014/main" id="{7C100A22-E82C-472A-B13A-AE08DEC16D6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04314" y="1918148"/>
            <a:ext cx="4786365" cy="3201476"/>
          </a:xfrm>
          <a:prstGeom prst="rect">
            <a:avLst/>
          </a:prstGeom>
        </p:spPr>
      </p:pic>
      <p:sp>
        <p:nvSpPr>
          <p:cNvPr id="8" name="Rectangle 7">
            <a:extLst>
              <a:ext uri="{FF2B5EF4-FFF2-40B4-BE49-F238E27FC236}">
                <a16:creationId xmlns:a16="http://schemas.microsoft.com/office/drawing/2014/main" id="{4320EAAB-019E-481D-8B06-971F10D06198}"/>
              </a:ext>
            </a:extLst>
          </p:cNvPr>
          <p:cNvSpPr/>
          <p:nvPr/>
        </p:nvSpPr>
        <p:spPr>
          <a:xfrm>
            <a:off x="11202483" y="5119624"/>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3382874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Autofit/>
          </a:bodyPr>
          <a:lstStyle/>
          <a:p>
            <a:r>
              <a:rPr lang="en-US" dirty="0"/>
              <a:t>FHWA FCFT Report: Identify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200" y="2035009"/>
            <a:ext cx="5626395" cy="4059404"/>
          </a:xfrm>
        </p:spPr>
        <p:txBody>
          <a:bodyPr/>
          <a:lstStyle/>
          <a:p>
            <a:pPr marL="0" indent="0">
              <a:buNone/>
            </a:pPr>
            <a:r>
              <a:rPr lang="en-US" dirty="0"/>
              <a:t>Use the random forest algorithm to identify the strongest predictors (highest percent increase in </a:t>
            </a:r>
            <a:r>
              <a:rPr lang="en-US" dirty="0" err="1"/>
              <a:t>MSE</a:t>
            </a:r>
            <a:r>
              <a:rPr lang="en-US" dirty="0"/>
              <a:t>).</a:t>
            </a:r>
          </a:p>
          <a:p>
            <a:pPr marL="457200" lvl="1" indent="0">
              <a:buNone/>
            </a:pPr>
            <a:endParaRPr lang="en-US" dirty="0"/>
          </a:p>
          <a:p>
            <a:pPr marL="457200" lvl="1" indent="0">
              <a:buNone/>
            </a:pPr>
            <a:r>
              <a:rPr lang="en-US" dirty="0"/>
              <a:t>Example: </a:t>
            </a:r>
            <a:r>
              <a:rPr lang="en-US" dirty="0" err="1"/>
              <a:t>ROR</a:t>
            </a:r>
            <a:r>
              <a:rPr lang="en-US" dirty="0"/>
              <a:t> crashes on rural two-lane horizontal curves.</a:t>
            </a:r>
          </a:p>
        </p:txBody>
      </p:sp>
      <p:sp>
        <p:nvSpPr>
          <p:cNvPr id="7" name="Slide Number Placeholder 6">
            <a:extLst>
              <a:ext uri="{FF2B5EF4-FFF2-40B4-BE49-F238E27FC236}">
                <a16:creationId xmlns:a16="http://schemas.microsoft.com/office/drawing/2014/main" id="{7D3C100D-43B7-4D94-A15D-3D88BB78035D}"/>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51</a:t>
            </a:fld>
            <a:endParaRPr lang="en-US"/>
          </a:p>
        </p:txBody>
      </p:sp>
      <p:pic>
        <p:nvPicPr>
          <p:cNvPr id="4" name="Picture 3" descr="Radom forest labeled, Run-off-road rate Random Forest. The x-axis is labeled, percent increase in mean-squared error and ranges from 10 to 40 in increments of 5. The y-axis lists 30 variables. In order from the top down, the y-axis the variables and percent increase in mean squared error (MSE) read: CURV_RAD, which had an increase in MSE by 40 percent; avg_aadt, by 30 percent; trkpcts, by 27 percent; pct_grad, by 25 percent; shidwid, by 25 percent; age45to64, by 23 percent; tempminavg, by 21 percent; temp32fdays, by 20 percent; noedctn25plus, by 20 percent; rainavgyear, by 20 percent; income50to100k, by 19 percent; tempmaxavg, by 19 percent; tempwintermin, by 18 percent; snowavgyear, by 17 percent; worktage16to24, by 17 percent; income100kplus, by 16 percent; income50k, by 16 percent; univ25plus, by 16 percent; noworkage16to24, by 16 percent; unempl16to24, by 16 percent; unempl16plus, by 16 percent; X1veh, by 15 percent; age20to44, by 15 percent; age15to19, by 15 percent; diploma25plus, by 15 percent; workftage16to24, by 15 percent; age75plus, by 14 percent; X2vehplus, by 13 percent; terrain, by 11 percent; age65to74, by 10 percent; and noveh by 10 percent. ">
            <a:extLst>
              <a:ext uri="{FF2B5EF4-FFF2-40B4-BE49-F238E27FC236}">
                <a16:creationId xmlns:a16="http://schemas.microsoft.com/office/drawing/2014/main" id="{02243885-F286-4F1E-9E8E-F94A8844FB2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275836" y="1231601"/>
            <a:ext cx="5916164" cy="4862812"/>
          </a:xfrm>
          <a:prstGeom prst="rect">
            <a:avLst/>
          </a:prstGeom>
          <a:noFill/>
          <a:ln>
            <a:noFill/>
          </a:ln>
        </p:spPr>
      </p:pic>
      <p:pic>
        <p:nvPicPr>
          <p:cNvPr id="5" name="Graphic 4" descr="Graphic icon of a triangle with text, Report, with an icon of a star.">
            <a:extLst>
              <a:ext uri="{FF2B5EF4-FFF2-40B4-BE49-F238E27FC236}">
                <a16:creationId xmlns:a16="http://schemas.microsoft.com/office/drawing/2014/main" id="{090E39B9-FFC0-4633-BEA8-4CEF037311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2844"/>
            <a:ext cx="1828800" cy="890124"/>
          </a:xfrm>
          <a:prstGeom prst="rect">
            <a:avLst/>
          </a:prstGeom>
        </p:spPr>
      </p:pic>
      <p:sp>
        <p:nvSpPr>
          <p:cNvPr id="6" name="Text Box 5">
            <a:extLst>
              <a:ext uri="{FF2B5EF4-FFF2-40B4-BE49-F238E27FC236}">
                <a16:creationId xmlns:a16="http://schemas.microsoft.com/office/drawing/2014/main" id="{39E4A2AB-3A3D-46EA-A10B-672C915FA08C}"/>
              </a:ext>
            </a:extLst>
          </p:cNvPr>
          <p:cNvSpPr txBox="1">
            <a:spLocks noChangeArrowheads="1"/>
          </p:cNvSpPr>
          <p:nvPr/>
        </p:nvSpPr>
        <p:spPr bwMode="auto">
          <a:xfrm>
            <a:off x="10804676" y="5817414"/>
            <a:ext cx="10807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r>
              <a:rPr lang="en-US" altLang="en-US" sz="900" i="1" baseline="30000" dirty="0">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3D1CE5E2-F33B-4F6A-8EF8-FE65118EE3D9}"/>
              </a:ext>
            </a:extLst>
          </p:cNvPr>
          <p:cNvSpPr txBox="1"/>
          <p:nvPr/>
        </p:nvSpPr>
        <p:spPr>
          <a:xfrm>
            <a:off x="6904892" y="5708012"/>
            <a:ext cx="2143536" cy="230832"/>
          </a:xfrm>
          <a:prstGeom prst="rect">
            <a:avLst/>
          </a:prstGeom>
          <a:noFill/>
        </p:spPr>
        <p:txBody>
          <a:bodyPr wrap="none" rtlCol="0">
            <a:spAutoFit/>
          </a:bodyPr>
          <a:lstStyle/>
          <a:p>
            <a:r>
              <a:rPr lang="en-US" sz="900" dirty="0"/>
              <a:t>%</a:t>
            </a:r>
            <a:r>
              <a:rPr lang="en-US" sz="900" dirty="0" err="1"/>
              <a:t>IncMSE</a:t>
            </a:r>
            <a:r>
              <a:rPr lang="en-US" sz="900" dirty="0"/>
              <a:t> = percent increase in </a:t>
            </a:r>
            <a:r>
              <a:rPr lang="en-US" sz="900" dirty="0" err="1"/>
              <a:t>MSE</a:t>
            </a:r>
            <a:r>
              <a:rPr lang="en-US" sz="900" dirty="0"/>
              <a:t>.</a:t>
            </a:r>
          </a:p>
        </p:txBody>
      </p:sp>
    </p:spTree>
    <p:extLst>
      <p:ext uri="{BB962C8B-B14F-4D97-AF65-F5344CB8AC3E}">
        <p14:creationId xmlns:p14="http://schemas.microsoft.com/office/powerpoint/2010/main" val="20776679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noAutofit/>
          </a:bodyPr>
          <a:lstStyle/>
          <a:p>
            <a:r>
              <a:rPr lang="en-US" dirty="0"/>
              <a:t>FHWA FCFT Report: Identify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838199" y="1825625"/>
            <a:ext cx="4339857" cy="4269167"/>
          </a:xfrm>
        </p:spPr>
        <p:txBody>
          <a:bodyPr/>
          <a:lstStyle/>
          <a:p>
            <a:pPr marL="0" indent="0">
              <a:buNone/>
            </a:pPr>
            <a:r>
              <a:rPr lang="en-US" dirty="0"/>
              <a:t>Determine direction of relationship between outcome variable (e.g., crash frequency) and each predictor:</a:t>
            </a:r>
          </a:p>
          <a:p>
            <a:pPr marL="457200" lvl="1" indent="0">
              <a:buNone/>
            </a:pPr>
            <a:r>
              <a:rPr lang="en-US" dirty="0"/>
              <a:t>Plots of random forest predicted crash.</a:t>
            </a:r>
          </a:p>
          <a:p>
            <a:pPr marL="457200" lvl="1" indent="0">
              <a:buNone/>
            </a:pPr>
            <a:r>
              <a:rPr lang="en-US" dirty="0"/>
              <a:t>Example: Angle crashes versus mainline AADT.</a:t>
            </a:r>
          </a:p>
          <a:p>
            <a:endParaRPr lang="en-US" dirty="0"/>
          </a:p>
        </p:txBody>
      </p:sp>
      <p:pic>
        <p:nvPicPr>
          <p:cNvPr id="5" name="Picture 4" descr="Graph labeled, Angle Crash Predictions (California Rural 2 Lane Three Leg Stop-Controlled Intersections. The x-axis is labeled, Mainline AADT (veh/day), and the y-axis is labeled, Angle Crashes. The x-axis ranges from 0 to 35,000 in increments of 5,000, and the y-axis ranges from 0 to 3 in increments of 0.5. The majority of points fall between 0 Mainline AADT and 0.75 Angle Crashes and 20,000 AADT at 0.75 Angle Crashes. A dotted line is shown that represents the average of the points, which begins at 5,000 Mainline AADT at 0 angle crashes and ends at 34,000 at 0.4 angle crashes and has a slop of 1E-05x minus 0.0034.">
            <a:extLst>
              <a:ext uri="{FF2B5EF4-FFF2-40B4-BE49-F238E27FC236}">
                <a16:creationId xmlns:a16="http://schemas.microsoft.com/office/drawing/2014/main" id="{22BF8EC1-BB2F-4418-8A67-4C4163308D2F}"/>
              </a:ext>
            </a:extLst>
          </p:cNvPr>
          <p:cNvPicPr/>
          <p:nvPr/>
        </p:nvPicPr>
        <p:blipFill>
          <a:blip r:embed="rId2"/>
          <a:srcRect/>
          <a:stretch/>
        </p:blipFill>
        <p:spPr bwMode="auto">
          <a:xfrm>
            <a:off x="5965520" y="1529336"/>
            <a:ext cx="5797685" cy="4232404"/>
          </a:xfrm>
          <a:prstGeom prst="rect">
            <a:avLst/>
          </a:prstGeom>
          <a:noFill/>
        </p:spPr>
      </p:pic>
      <p:sp>
        <p:nvSpPr>
          <p:cNvPr id="7" name="Text Box 5">
            <a:extLst>
              <a:ext uri="{FF2B5EF4-FFF2-40B4-BE49-F238E27FC236}">
                <a16:creationId xmlns:a16="http://schemas.microsoft.com/office/drawing/2014/main" id="{8CEDF12B-36FF-4192-A965-3C03E611FC4C}"/>
              </a:ext>
            </a:extLst>
          </p:cNvPr>
          <p:cNvSpPr txBox="1">
            <a:spLocks noChangeArrowheads="1"/>
          </p:cNvSpPr>
          <p:nvPr/>
        </p:nvSpPr>
        <p:spPr bwMode="auto">
          <a:xfrm>
            <a:off x="10701849" y="5863960"/>
            <a:ext cx="108074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r>
              <a:rPr lang="en-US" altLang="en-US" sz="900" i="1" baseline="30000" dirty="0">
                <a:latin typeface="Arial" panose="020B0604020202020204" pitchFamily="34" charset="0"/>
                <a:cs typeface="Arial" panose="020B0604020202020204" pitchFamily="34" charset="0"/>
              </a:rPr>
              <a:t>(1)</a:t>
            </a:r>
          </a:p>
        </p:txBody>
      </p:sp>
      <p:sp>
        <p:nvSpPr>
          <p:cNvPr id="4" name="Slide Number Placeholder 3">
            <a:extLst>
              <a:ext uri="{FF2B5EF4-FFF2-40B4-BE49-F238E27FC236}">
                <a16:creationId xmlns:a16="http://schemas.microsoft.com/office/drawing/2014/main" id="{B26F2923-A979-4181-8AA2-DE1CEF46D5F8}"/>
              </a:ext>
            </a:extLst>
          </p:cNvPr>
          <p:cNvSpPr>
            <a:spLocks noGrp="1"/>
          </p:cNvSpPr>
          <p:nvPr>
            <p:ph type="sldNum" sz="quarter" idx="4"/>
          </p:nvPr>
        </p:nvSpPr>
        <p:spPr/>
        <p:txBody>
          <a:bodyPr/>
          <a:lstStyle/>
          <a:p>
            <a:fld id="{29691912-3321-4F2D-A980-9CA5FE309265}" type="slidenum">
              <a:rPr lang="en-US" smtClean="0"/>
              <a:t>52</a:t>
            </a:fld>
            <a:endParaRPr lang="en-US"/>
          </a:p>
        </p:txBody>
      </p:sp>
      <p:pic>
        <p:nvPicPr>
          <p:cNvPr id="8" name="Picture 7" descr="Graphic icon of a triangle with text, Report, with an icon of a star.">
            <a:extLst>
              <a:ext uri="{FF2B5EF4-FFF2-40B4-BE49-F238E27FC236}">
                <a16:creationId xmlns:a16="http://schemas.microsoft.com/office/drawing/2014/main" id="{7D618D4C-ED65-41A7-B7E1-379FEC91B720}"/>
              </a:ext>
            </a:extLst>
          </p:cNvPr>
          <p:cNvPicPr>
            <a:picLocks noChangeAspect="1"/>
          </p:cNvPicPr>
          <p:nvPr/>
        </p:nvPicPr>
        <p:blipFill>
          <a:blip r:embed="rId3"/>
          <a:stretch>
            <a:fillRect/>
          </a:stretch>
        </p:blipFill>
        <p:spPr>
          <a:xfrm>
            <a:off x="10209831" y="0"/>
            <a:ext cx="1982169" cy="1321446"/>
          </a:xfrm>
          <a:prstGeom prst="rect">
            <a:avLst/>
          </a:prstGeom>
        </p:spPr>
      </p:pic>
    </p:spTree>
    <p:extLst>
      <p:ext uri="{BB962C8B-B14F-4D97-AF65-F5344CB8AC3E}">
        <p14:creationId xmlns:p14="http://schemas.microsoft.com/office/powerpoint/2010/main" val="1780812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noAutofit/>
          </a:bodyPr>
          <a:lstStyle/>
          <a:p>
            <a:r>
              <a:rPr lang="en-US" dirty="0"/>
              <a:t>Shortcomings of the Risk Factor Identification Methods</a:t>
            </a:r>
          </a:p>
        </p:txBody>
      </p:sp>
      <p:sp>
        <p:nvSpPr>
          <p:cNvPr id="4" name="Slide Number Placeholder 3">
            <a:extLst>
              <a:ext uri="{FF2B5EF4-FFF2-40B4-BE49-F238E27FC236}">
                <a16:creationId xmlns:a16="http://schemas.microsoft.com/office/drawing/2014/main" id="{B26F2923-A979-4181-8AA2-DE1CEF46D5F8}"/>
              </a:ext>
            </a:extLst>
          </p:cNvPr>
          <p:cNvSpPr>
            <a:spLocks noGrp="1"/>
          </p:cNvSpPr>
          <p:nvPr>
            <p:ph type="sldNum" sz="quarter" idx="4"/>
          </p:nvPr>
        </p:nvSpPr>
        <p:spPr/>
        <p:txBody>
          <a:bodyPr/>
          <a:lstStyle/>
          <a:p>
            <a:fld id="{29691912-3321-4F2D-A980-9CA5FE309265}" type="slidenum">
              <a:rPr lang="en-US" smtClean="0"/>
              <a:t>53</a:t>
            </a:fld>
            <a:endParaRPr lang="en-US"/>
          </a:p>
        </p:txBody>
      </p:sp>
      <p:sp>
        <p:nvSpPr>
          <p:cNvPr id="10" name="Content Placeholder 9">
            <a:extLst>
              <a:ext uri="{FF2B5EF4-FFF2-40B4-BE49-F238E27FC236}">
                <a16:creationId xmlns:a16="http://schemas.microsoft.com/office/drawing/2014/main" id="{C0B30058-F2D9-4B35-B868-E7F8593A1F5C}"/>
              </a:ext>
            </a:extLst>
          </p:cNvPr>
          <p:cNvSpPr>
            <a:spLocks noGrp="1"/>
          </p:cNvSpPr>
          <p:nvPr>
            <p:ph idx="1"/>
          </p:nvPr>
        </p:nvSpPr>
        <p:spPr>
          <a:xfrm>
            <a:off x="838200" y="1825626"/>
            <a:ext cx="10515600" cy="4015134"/>
          </a:xfrm>
        </p:spPr>
        <p:txBody>
          <a:bodyPr/>
          <a:lstStyle/>
          <a:p>
            <a:r>
              <a:rPr lang="en-US" dirty="0"/>
              <a:t>Random forest plot indicates the importance of variables but does not identify positive (i.e., increase) or negative (i.e., decrease) relationship.</a:t>
            </a:r>
          </a:p>
          <a:p>
            <a:r>
              <a:rPr lang="en-US" dirty="0"/>
              <a:t>Scatterplot and trendline methods used in the FCFT study are  very simplistic methods of identifying the direction of the relationship between each risk factor and crashes.</a:t>
            </a:r>
          </a:p>
          <a:p>
            <a:r>
              <a:rPr lang="en-US" dirty="0"/>
              <a:t>Better methods need to be developed.</a:t>
            </a:r>
          </a:p>
        </p:txBody>
      </p:sp>
      <p:pic>
        <p:nvPicPr>
          <p:cNvPr id="6" name="Picture 5" descr="Graphic icon of a triangle with text, Report, with an icon of a star.">
            <a:extLst>
              <a:ext uri="{FF2B5EF4-FFF2-40B4-BE49-F238E27FC236}">
                <a16:creationId xmlns:a16="http://schemas.microsoft.com/office/drawing/2014/main" id="{374C8E5E-CDAE-4C8B-B4B6-4FBA3C775896}"/>
              </a:ext>
            </a:extLst>
          </p:cNvPr>
          <p:cNvPicPr>
            <a:picLocks noChangeAspect="1"/>
          </p:cNvPicPr>
          <p:nvPr/>
        </p:nvPicPr>
        <p:blipFill>
          <a:blip r:embed="rId2"/>
          <a:stretch>
            <a:fillRect/>
          </a:stretch>
        </p:blipFill>
        <p:spPr>
          <a:xfrm>
            <a:off x="10209831" y="0"/>
            <a:ext cx="1982169" cy="1321446"/>
          </a:xfrm>
          <a:prstGeom prst="rect">
            <a:avLst/>
          </a:prstGeom>
        </p:spPr>
      </p:pic>
    </p:spTree>
    <p:extLst>
      <p:ext uri="{BB962C8B-B14F-4D97-AF65-F5344CB8AC3E}">
        <p14:creationId xmlns:p14="http://schemas.microsoft.com/office/powerpoint/2010/main" val="30380950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
            <a:extLst>
              <a:ext uri="{FF2B5EF4-FFF2-40B4-BE49-F238E27FC236}">
                <a16:creationId xmlns:a16="http://schemas.microsoft.com/office/drawing/2014/main" id="{C5816788-2604-48AA-92AA-F6BD7CCE306E}"/>
              </a:ext>
            </a:extLst>
          </p:cNvPr>
          <p:cNvSpPr txBox="1">
            <a:spLocks/>
          </p:cNvSpPr>
          <p:nvPr/>
        </p:nvSpPr>
        <p:spPr>
          <a:xfrm>
            <a:off x="172308" y="1314318"/>
            <a:ext cx="10290773" cy="51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rgbClr val="871A0F"/>
                </a:solidFill>
              </a:rPr>
              <a:t>Contributing Factors for Daytime, ROR Crashes That Resulted in Fatal, Incapacitating, or Non-Incapacitating Injury (ROR-KAB-D) on Rural, Two-Lane Tangent Sections: Washington State</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rgbClr val="871A0F"/>
              </a:solidFill>
            </a:endParaRPr>
          </a:p>
        </p:txBody>
      </p:sp>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561101" y="366155"/>
            <a:ext cx="10515600" cy="1020764"/>
          </a:xfrm>
        </p:spPr>
        <p:txBody>
          <a:bodyPr>
            <a:normAutofit fontScale="90000"/>
          </a:bodyPr>
          <a:lstStyle/>
          <a:p>
            <a:r>
              <a:rPr lang="en-US" dirty="0"/>
              <a:t>FHWA FCFT Report: Identify Risk Factors</a:t>
            </a:r>
          </a:p>
        </p:txBody>
      </p:sp>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572736" y="1315205"/>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8" name="Table 17">
            <a:extLst>
              <a:ext uri="{FF2B5EF4-FFF2-40B4-BE49-F238E27FC236}">
                <a16:creationId xmlns:a16="http://schemas.microsoft.com/office/drawing/2014/main" id="{B7AE31BF-5405-4CF6-B53D-1A29AF93EE87}"/>
              </a:ext>
            </a:extLst>
          </p:cNvPr>
          <p:cNvGraphicFramePr>
            <a:graphicFrameLocks noGrp="1"/>
          </p:cNvGraphicFramePr>
          <p:nvPr>
            <p:extLst>
              <p:ext uri="{D42A27DB-BD31-4B8C-83A1-F6EECF244321}">
                <p14:modId xmlns:p14="http://schemas.microsoft.com/office/powerpoint/2010/main" val="1651018510"/>
              </p:ext>
            </p:extLst>
          </p:nvPr>
        </p:nvGraphicFramePr>
        <p:xfrm>
          <a:off x="270633" y="1876247"/>
          <a:ext cx="11194861" cy="4297169"/>
        </p:xfrm>
        <a:graphic>
          <a:graphicData uri="http://schemas.openxmlformats.org/drawingml/2006/table">
            <a:tbl>
              <a:tblPr firstRow="1" firstCol="1" bandRow="1">
                <a:tableStyleId>{69012ECD-51FC-41F1-AA8D-1B2483CD663E}</a:tableStyleId>
              </a:tblPr>
              <a:tblGrid>
                <a:gridCol w="8544639">
                  <a:extLst>
                    <a:ext uri="{9D8B030D-6E8A-4147-A177-3AD203B41FA5}">
                      <a16:colId xmlns:a16="http://schemas.microsoft.com/office/drawing/2014/main" val="1063487124"/>
                    </a:ext>
                  </a:extLst>
                </a:gridCol>
                <a:gridCol w="2650222">
                  <a:extLst>
                    <a:ext uri="{9D8B030D-6E8A-4147-A177-3AD203B41FA5}">
                      <a16:colId xmlns:a16="http://schemas.microsoft.com/office/drawing/2014/main" val="289074322"/>
                    </a:ext>
                  </a:extLst>
                </a:gridCol>
              </a:tblGrid>
              <a:tr h="573820">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 Grade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Truck Percentage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Shoulder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Rainfall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20–44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People (Ages 16–24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Unemployed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418121">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Maximum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535659">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High School Diploma (But No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4429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without High School Diploma</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Decreases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4" name="Slide Number Placeholder 3">
            <a:extLst>
              <a:ext uri="{FF2B5EF4-FFF2-40B4-BE49-F238E27FC236}">
                <a16:creationId xmlns:a16="http://schemas.microsoft.com/office/drawing/2014/main" id="{9D43798B-E9C0-44EA-A61D-948F7027E809}"/>
              </a:ext>
            </a:extLst>
          </p:cNvPr>
          <p:cNvSpPr>
            <a:spLocks noGrp="1"/>
          </p:cNvSpPr>
          <p:nvPr>
            <p:ph type="sldNum" sz="quarter" idx="4"/>
          </p:nvPr>
        </p:nvSpPr>
        <p:spPr/>
        <p:txBody>
          <a:bodyPr/>
          <a:lstStyle/>
          <a:p>
            <a:fld id="{29691912-3321-4F2D-A980-9CA5FE309265}" type="slidenum">
              <a:rPr lang="en-US" smtClean="0"/>
              <a:t>54</a:t>
            </a:fld>
            <a:endParaRPr lang="en-US"/>
          </a:p>
        </p:txBody>
      </p:sp>
      <p:pic>
        <p:nvPicPr>
          <p:cNvPr id="19" name="Picture 18" descr="Graphic icon of a triangle with text, Report, with an icon of a star.">
            <a:extLst>
              <a:ext uri="{FF2B5EF4-FFF2-40B4-BE49-F238E27FC236}">
                <a16:creationId xmlns:a16="http://schemas.microsoft.com/office/drawing/2014/main" id="{7538209E-9322-464A-9336-065F42D0C83F}"/>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303992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151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572736" y="1315205"/>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8" name="Table 17">
            <a:extLst>
              <a:ext uri="{FF2B5EF4-FFF2-40B4-BE49-F238E27FC236}">
                <a16:creationId xmlns:a16="http://schemas.microsoft.com/office/drawing/2014/main" id="{9E8323F4-4E67-4919-A901-52DCDC2AB6B7}"/>
              </a:ext>
            </a:extLst>
          </p:cNvPr>
          <p:cNvGraphicFramePr>
            <a:graphicFrameLocks noGrp="1"/>
          </p:cNvGraphicFramePr>
          <p:nvPr>
            <p:extLst>
              <p:ext uri="{D42A27DB-BD31-4B8C-83A1-F6EECF244321}">
                <p14:modId xmlns:p14="http://schemas.microsoft.com/office/powerpoint/2010/main" val="2340325045"/>
              </p:ext>
            </p:extLst>
          </p:nvPr>
        </p:nvGraphicFramePr>
        <p:xfrm>
          <a:off x="275185" y="1880705"/>
          <a:ext cx="11190309" cy="4301205"/>
        </p:xfrm>
        <a:graphic>
          <a:graphicData uri="http://schemas.openxmlformats.org/drawingml/2006/table">
            <a:tbl>
              <a:tblPr firstRow="1" firstCol="1" bandRow="1">
                <a:tableStyleId>{69012ECD-51FC-41F1-AA8D-1B2483CD663E}</a:tableStyleId>
              </a:tblPr>
              <a:tblGrid>
                <a:gridCol w="8541165">
                  <a:extLst>
                    <a:ext uri="{9D8B030D-6E8A-4147-A177-3AD203B41FA5}">
                      <a16:colId xmlns:a16="http://schemas.microsoft.com/office/drawing/2014/main" val="1063487124"/>
                    </a:ext>
                  </a:extLst>
                </a:gridCol>
                <a:gridCol w="2649144">
                  <a:extLst>
                    <a:ext uri="{9D8B030D-6E8A-4147-A177-3AD203B41FA5}">
                      <a16:colId xmlns:a16="http://schemas.microsoft.com/office/drawing/2014/main" val="289074322"/>
                    </a:ext>
                  </a:extLst>
                </a:gridCol>
              </a:tblGrid>
              <a:tr h="586338">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15–19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Truck Percentage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High School Diploma (But No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Shoulder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People (Ages 16–24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Working Part Time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One Vehicle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&gt;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Maximum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51803">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65–74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4" name="Slide Number Placeholder 3">
            <a:extLst>
              <a:ext uri="{FF2B5EF4-FFF2-40B4-BE49-F238E27FC236}">
                <a16:creationId xmlns:a16="http://schemas.microsoft.com/office/drawing/2014/main" id="{8FAC2352-C5D8-478D-9B8A-7B2A97E14A4B}"/>
              </a:ext>
            </a:extLst>
          </p:cNvPr>
          <p:cNvSpPr>
            <a:spLocks noGrp="1"/>
          </p:cNvSpPr>
          <p:nvPr>
            <p:ph type="sldNum" sz="quarter" idx="4"/>
          </p:nvPr>
        </p:nvSpPr>
        <p:spPr/>
        <p:txBody>
          <a:bodyPr/>
          <a:lstStyle/>
          <a:p>
            <a:fld id="{29691912-3321-4F2D-A980-9CA5FE309265}" type="slidenum">
              <a:rPr lang="en-US" smtClean="0"/>
              <a:t>55</a:t>
            </a:fld>
            <a:endParaRPr lang="en-US"/>
          </a:p>
        </p:txBody>
      </p:sp>
      <p:sp>
        <p:nvSpPr>
          <p:cNvPr id="22" name="Title 1">
            <a:extLst>
              <a:ext uri="{FF2B5EF4-FFF2-40B4-BE49-F238E27FC236}">
                <a16:creationId xmlns:a16="http://schemas.microsoft.com/office/drawing/2014/main" id="{D0E45440-C656-47D3-B1A7-842702F58191}"/>
              </a:ext>
            </a:extLst>
          </p:cNvPr>
          <p:cNvSpPr txBox="1">
            <a:spLocks/>
          </p:cNvSpPr>
          <p:nvPr/>
        </p:nvSpPr>
        <p:spPr>
          <a:xfrm>
            <a:off x="561101" y="366155"/>
            <a:ext cx="10515600" cy="10207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1D3B6B"/>
                </a:solidFill>
                <a:latin typeface="Arial" panose="020B0604020202020204" pitchFamily="34" charset="0"/>
                <a:ea typeface="+mj-ea"/>
                <a:cs typeface="Arial" panose="020B0604020202020204" pitchFamily="34" charset="0"/>
              </a:defRPr>
            </a:lvl1pPr>
          </a:lstStyle>
          <a:p>
            <a:pPr fontAlgn="auto">
              <a:spcAft>
                <a:spcPts val="0"/>
              </a:spcAft>
            </a:pPr>
            <a:r>
              <a:rPr lang="en-US"/>
              <a:t>FHWA FCFT Report: Identify Risk Factors</a:t>
            </a:r>
            <a:endParaRPr lang="en-US" dirty="0"/>
          </a:p>
        </p:txBody>
      </p:sp>
      <p:sp>
        <p:nvSpPr>
          <p:cNvPr id="23" name="Text Placeholder 2">
            <a:extLst>
              <a:ext uri="{FF2B5EF4-FFF2-40B4-BE49-F238E27FC236}">
                <a16:creationId xmlns:a16="http://schemas.microsoft.com/office/drawing/2014/main" id="{E11F4628-BFF8-46BF-BCE1-35633F012457}"/>
              </a:ext>
            </a:extLst>
          </p:cNvPr>
          <p:cNvSpPr txBox="1">
            <a:spLocks/>
          </p:cNvSpPr>
          <p:nvPr/>
        </p:nvSpPr>
        <p:spPr>
          <a:xfrm>
            <a:off x="172308" y="1314318"/>
            <a:ext cx="10290773" cy="51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Nighttime, Head-on Crashes That Resulted in Fatal, Incapacitating, or Non‐Incapacitating Injury (HEO-KAB-N) on Rural, Two-Lane Horizontal Curves: Washington State</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pic>
        <p:nvPicPr>
          <p:cNvPr id="20" name="Picture 19" descr="Graphic icon of a triangle with text, Report, with an icon of a star.">
            <a:extLst>
              <a:ext uri="{FF2B5EF4-FFF2-40B4-BE49-F238E27FC236}">
                <a16:creationId xmlns:a16="http://schemas.microsoft.com/office/drawing/2014/main" id="{C45E207A-08B4-42B3-B3BF-5467D9779438}"/>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1507615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CD767C01-C7B3-4AF2-AB2B-53C3B5B26B92}"/>
              </a:ext>
            </a:extLst>
          </p:cNvPr>
          <p:cNvSpPr txBox="1">
            <a:spLocks/>
          </p:cNvSpPr>
          <p:nvPr/>
        </p:nvSpPr>
        <p:spPr>
          <a:xfrm>
            <a:off x="172308" y="1314318"/>
            <a:ext cx="10400427" cy="51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Daytime, Angle Crashes That Resulted in Fatal, Incapacitating, or Non‐Incapacitating Injury (ANG-KAB-D) on Rural, Two-Lane Horizontal Curves and Tangent Sections: Ohio</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4792"/>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9" name="Table 18">
            <a:extLst>
              <a:ext uri="{FF2B5EF4-FFF2-40B4-BE49-F238E27FC236}">
                <a16:creationId xmlns:a16="http://schemas.microsoft.com/office/drawing/2014/main" id="{E641B156-27EE-4055-A656-4F4AA5A6A2FC}"/>
              </a:ext>
            </a:extLst>
          </p:cNvPr>
          <p:cNvGraphicFramePr>
            <a:graphicFrameLocks noGrp="1"/>
          </p:cNvGraphicFramePr>
          <p:nvPr>
            <p:extLst>
              <p:ext uri="{D42A27DB-BD31-4B8C-83A1-F6EECF244321}">
                <p14:modId xmlns:p14="http://schemas.microsoft.com/office/powerpoint/2010/main" val="2665954836"/>
              </p:ext>
            </p:extLst>
          </p:nvPr>
        </p:nvGraphicFramePr>
        <p:xfrm>
          <a:off x="250091" y="1876247"/>
          <a:ext cx="11215403" cy="4310080"/>
        </p:xfrm>
        <a:graphic>
          <a:graphicData uri="http://schemas.openxmlformats.org/drawingml/2006/table">
            <a:tbl>
              <a:tblPr firstRow="1" firstCol="1" bandRow="1">
                <a:tableStyleId>{69012ECD-51FC-41F1-AA8D-1B2483CD663E}</a:tableStyleId>
              </a:tblPr>
              <a:tblGrid>
                <a:gridCol w="8560318">
                  <a:extLst>
                    <a:ext uri="{9D8B030D-6E8A-4147-A177-3AD203B41FA5}">
                      <a16:colId xmlns:a16="http://schemas.microsoft.com/office/drawing/2014/main" val="1063487124"/>
                    </a:ext>
                  </a:extLst>
                </a:gridCol>
                <a:gridCol w="2655085">
                  <a:extLst>
                    <a:ext uri="{9D8B030D-6E8A-4147-A177-3AD203B41FA5}">
                      <a16:colId xmlns:a16="http://schemas.microsoft.com/office/drawing/2014/main" val="289074322"/>
                    </a:ext>
                  </a:extLst>
                </a:gridCol>
              </a:tblGrid>
              <a:tr h="587725">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 Grade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&gt;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without High School Diploma</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45–64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Surface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High School Diploma (But No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20–44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52635">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75+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4" name="Slide Number Placeholder 3">
            <a:extLst>
              <a:ext uri="{FF2B5EF4-FFF2-40B4-BE49-F238E27FC236}">
                <a16:creationId xmlns:a16="http://schemas.microsoft.com/office/drawing/2014/main" id="{0F22D0FE-B63E-4C74-8F6E-ED3384F7FFC2}"/>
              </a:ext>
            </a:extLst>
          </p:cNvPr>
          <p:cNvSpPr>
            <a:spLocks noGrp="1"/>
          </p:cNvSpPr>
          <p:nvPr>
            <p:ph type="sldNum" sz="quarter" idx="4"/>
          </p:nvPr>
        </p:nvSpPr>
        <p:spPr/>
        <p:txBody>
          <a:bodyPr/>
          <a:lstStyle/>
          <a:p>
            <a:fld id="{29691912-3321-4F2D-A980-9CA5FE309265}" type="slidenum">
              <a:rPr lang="en-US" smtClean="0"/>
              <a:t>56</a:t>
            </a:fld>
            <a:endParaRPr lang="en-US"/>
          </a:p>
        </p:txBody>
      </p:sp>
      <p:grpSp>
        <p:nvGrpSpPr>
          <p:cNvPr id="22" name="Group 21">
            <a:extLst>
              <a:ext uri="{FF2B5EF4-FFF2-40B4-BE49-F238E27FC236}">
                <a16:creationId xmlns:a16="http://schemas.microsoft.com/office/drawing/2014/main" id="{E4C7C873-B4DC-475B-8BC5-842846892F10}"/>
              </a:ext>
            </a:extLst>
          </p:cNvPr>
          <p:cNvGrpSpPr/>
          <p:nvPr/>
        </p:nvGrpSpPr>
        <p:grpSpPr>
          <a:xfrm>
            <a:off x="10572736" y="1315205"/>
            <a:ext cx="288757" cy="466648"/>
            <a:chOff x="10847672" y="394636"/>
            <a:chExt cx="288757" cy="466648"/>
          </a:xfrm>
          <a:solidFill>
            <a:schemeClr val="accent3"/>
          </a:solidFill>
        </p:grpSpPr>
        <p:sp>
          <p:nvSpPr>
            <p:cNvPr id="23" name="Isosceles Triangle 22">
              <a:extLst>
                <a:ext uri="{FF2B5EF4-FFF2-40B4-BE49-F238E27FC236}">
                  <a16:creationId xmlns:a16="http://schemas.microsoft.com/office/drawing/2014/main" id="{A7B72A7E-9119-4970-B102-3E6D5D54C9A0}"/>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22A0B96-DEAA-49EF-8887-1680154194A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sp>
        <p:nvSpPr>
          <p:cNvPr id="25" name="Title 1">
            <a:extLst>
              <a:ext uri="{FF2B5EF4-FFF2-40B4-BE49-F238E27FC236}">
                <a16:creationId xmlns:a16="http://schemas.microsoft.com/office/drawing/2014/main" id="{E577A956-175C-4189-9E63-C89365432517}"/>
              </a:ext>
            </a:extLst>
          </p:cNvPr>
          <p:cNvSpPr>
            <a:spLocks noGrp="1"/>
          </p:cNvSpPr>
          <p:nvPr>
            <p:ph type="title"/>
          </p:nvPr>
        </p:nvSpPr>
        <p:spPr>
          <a:xfrm>
            <a:off x="561101" y="366155"/>
            <a:ext cx="10515600" cy="1020764"/>
          </a:xfrm>
        </p:spPr>
        <p:txBody>
          <a:bodyPr>
            <a:normAutofit fontScale="90000"/>
          </a:bodyPr>
          <a:lstStyle/>
          <a:p>
            <a:r>
              <a:rPr lang="en-US" dirty="0"/>
              <a:t>FHWA FCFT Report: Identify Risk Factors</a:t>
            </a:r>
          </a:p>
        </p:txBody>
      </p:sp>
      <p:pic>
        <p:nvPicPr>
          <p:cNvPr id="18" name="Picture 17" descr="Graphic icon of a triangle with text, Report, with an icon of a star.">
            <a:extLst>
              <a:ext uri="{FF2B5EF4-FFF2-40B4-BE49-F238E27FC236}">
                <a16:creationId xmlns:a16="http://schemas.microsoft.com/office/drawing/2014/main" id="{B640F544-E42A-4307-85DF-5D6582ADA0FE}"/>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17940342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E0C3090E-A592-4C2C-872B-D1C5F2EBCACD}"/>
              </a:ext>
            </a:extLst>
          </p:cNvPr>
          <p:cNvSpPr txBox="1">
            <a:spLocks/>
          </p:cNvSpPr>
          <p:nvPr/>
        </p:nvSpPr>
        <p:spPr>
          <a:xfrm>
            <a:off x="172308" y="1314318"/>
            <a:ext cx="10515600" cy="51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Daytime, Angle Crashes That Resulted in Fatal, Incapacitating, or Non-Incapacitating Injury (ANG-KAB-D) at Four-Leg Signalized Intersections on Urban, Multilane Divided Roads: California</a:t>
            </a:r>
            <a:r>
              <a:rPr lang="en-US" sz="20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815839" y="-110747"/>
            <a:ext cx="741145" cy="2011179"/>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95497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graphicFrame>
        <p:nvGraphicFramePr>
          <p:cNvPr id="13" name="Table 12">
            <a:extLst>
              <a:ext uri="{FF2B5EF4-FFF2-40B4-BE49-F238E27FC236}">
                <a16:creationId xmlns:a16="http://schemas.microsoft.com/office/drawing/2014/main" id="{FF104BBF-AEBA-480F-94C4-C02E42539918}"/>
              </a:ext>
            </a:extLst>
          </p:cNvPr>
          <p:cNvGraphicFramePr>
            <a:graphicFrameLocks noGrp="1"/>
          </p:cNvGraphicFramePr>
          <p:nvPr>
            <p:extLst>
              <p:ext uri="{D42A27DB-BD31-4B8C-83A1-F6EECF244321}">
                <p14:modId xmlns:p14="http://schemas.microsoft.com/office/powerpoint/2010/main" val="3395538029"/>
              </p:ext>
            </p:extLst>
          </p:nvPr>
        </p:nvGraphicFramePr>
        <p:xfrm>
          <a:off x="265815" y="1894948"/>
          <a:ext cx="11199680" cy="4170549"/>
        </p:xfrm>
        <a:graphic>
          <a:graphicData uri="http://schemas.openxmlformats.org/drawingml/2006/table">
            <a:tbl>
              <a:tblPr firstRow="1" firstCol="1" bandRow="1">
                <a:tableStyleId>{69012ECD-51FC-41F1-AA8D-1B2483CD663E}</a:tableStyleId>
              </a:tblPr>
              <a:tblGrid>
                <a:gridCol w="8548317">
                  <a:extLst>
                    <a:ext uri="{9D8B030D-6E8A-4147-A177-3AD203B41FA5}">
                      <a16:colId xmlns:a16="http://schemas.microsoft.com/office/drawing/2014/main" val="1063487124"/>
                    </a:ext>
                  </a:extLst>
                </a:gridCol>
                <a:gridCol w="2651363">
                  <a:extLst>
                    <a:ext uri="{9D8B030D-6E8A-4147-A177-3AD203B41FA5}">
                      <a16:colId xmlns:a16="http://schemas.microsoft.com/office/drawing/2014/main" val="289074322"/>
                    </a:ext>
                  </a:extLst>
                </a:gridCol>
              </a:tblGrid>
              <a:tr h="624579">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Rainfall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a:effectLst/>
                          <a:latin typeface="Arial" panose="020B0604020202020204" pitchFamily="34" charset="0"/>
                          <a:cs typeface="Arial" panose="020B0604020202020204" pitchFamily="34" charset="0"/>
                        </a:rPr>
                        <a:t>Decreases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&lt; $50,000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Winter Minimum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a:effectLst/>
                          <a:latin typeface="Arial" panose="020B0604020202020204" pitchFamily="34" charset="0"/>
                          <a:cs typeface="Arial" panose="020B0604020202020204" pitchFamily="34" charset="0"/>
                        </a:rPr>
                        <a:t>Decreases</a:t>
                      </a:r>
                      <a:endParaRPr lang="en-US" sz="180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Minimum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Number of Days with Minimum Temperature ≤ 32</a:t>
                      </a:r>
                      <a:r>
                        <a:rPr lang="en-US" sz="1800" b="0" strike="noStrike" dirty="0">
                          <a:solidFill>
                            <a:schemeClr val="tx1"/>
                          </a:solidFill>
                          <a:effectLst/>
                          <a:latin typeface="Arial" panose="020B0604020202020204" pitchFamily="34" charset="0"/>
                          <a:cs typeface="Arial" panose="020B0604020202020204" pitchFamily="34" charset="0"/>
                        </a:rPr>
                        <a:t>℉</a:t>
                      </a:r>
                      <a:endParaRPr lang="en-US" sz="1800" b="0" strike="sngStrike"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Design Speed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Lane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75+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Mainline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54597">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Median Width</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6" name="Slide Number Placeholder 5">
            <a:extLst>
              <a:ext uri="{FF2B5EF4-FFF2-40B4-BE49-F238E27FC236}">
                <a16:creationId xmlns:a16="http://schemas.microsoft.com/office/drawing/2014/main" id="{86C987F6-2981-4921-89E8-FA4D6E365EE5}"/>
              </a:ext>
            </a:extLst>
          </p:cNvPr>
          <p:cNvSpPr>
            <a:spLocks noGrp="1"/>
          </p:cNvSpPr>
          <p:nvPr>
            <p:ph type="sldNum" sz="quarter" idx="4"/>
          </p:nvPr>
        </p:nvSpPr>
        <p:spPr/>
        <p:txBody>
          <a:bodyPr/>
          <a:lstStyle/>
          <a:p>
            <a:fld id="{29691912-3321-4F2D-A980-9CA5FE309265}" type="slidenum">
              <a:rPr lang="en-US" smtClean="0"/>
              <a:t>57</a:t>
            </a:fld>
            <a:endParaRPr lang="en-US"/>
          </a:p>
        </p:txBody>
      </p:sp>
      <p:sp>
        <p:nvSpPr>
          <p:cNvPr id="19" name="Title 1">
            <a:extLst>
              <a:ext uri="{FF2B5EF4-FFF2-40B4-BE49-F238E27FC236}">
                <a16:creationId xmlns:a16="http://schemas.microsoft.com/office/drawing/2014/main" id="{C47796BC-F16C-454E-8518-5339A2849C6E}"/>
              </a:ext>
            </a:extLst>
          </p:cNvPr>
          <p:cNvSpPr>
            <a:spLocks noGrp="1"/>
          </p:cNvSpPr>
          <p:nvPr>
            <p:ph type="title"/>
          </p:nvPr>
        </p:nvSpPr>
        <p:spPr>
          <a:xfrm>
            <a:off x="561101" y="366155"/>
            <a:ext cx="10515600" cy="1020764"/>
          </a:xfrm>
        </p:spPr>
        <p:txBody>
          <a:bodyPr>
            <a:normAutofit fontScale="90000"/>
          </a:bodyPr>
          <a:lstStyle/>
          <a:p>
            <a:r>
              <a:rPr lang="en-US" dirty="0"/>
              <a:t>FHWA FCFT Report: Identify Risk Factors</a:t>
            </a:r>
          </a:p>
        </p:txBody>
      </p:sp>
      <p:pic>
        <p:nvPicPr>
          <p:cNvPr id="17" name="Picture 16" descr="Graphic icon of a triangle with text, Report, with an icon of a star.">
            <a:extLst>
              <a:ext uri="{FF2B5EF4-FFF2-40B4-BE49-F238E27FC236}">
                <a16:creationId xmlns:a16="http://schemas.microsoft.com/office/drawing/2014/main" id="{70A68A18-F78F-4413-8F55-0426D32BA202}"/>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6164339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2">
            <a:extLst>
              <a:ext uri="{FF2B5EF4-FFF2-40B4-BE49-F238E27FC236}">
                <a16:creationId xmlns:a16="http://schemas.microsoft.com/office/drawing/2014/main" id="{248BDE59-C1E8-43BD-A99D-259B4BE9A07C}"/>
              </a:ext>
            </a:extLst>
          </p:cNvPr>
          <p:cNvSpPr txBox="1">
            <a:spLocks/>
          </p:cNvSpPr>
          <p:nvPr/>
        </p:nvSpPr>
        <p:spPr>
          <a:xfrm>
            <a:off x="172308" y="1314318"/>
            <a:ext cx="10515600" cy="5169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sz="1800" b="1" dirty="0">
                <a:solidFill>
                  <a:schemeClr val="accent3"/>
                </a:solidFill>
              </a:rPr>
              <a:t>Contributing Factors for Daytime, Angle Crashes That Resulted in Fatal, Incapacitating, or Non-Incapacitating Injury (ANG-KAB-D) at Four-Leg Stop Controlled Intersections on Rural, Multilane Divided Roads: Ohio</a:t>
            </a:r>
            <a:r>
              <a:rPr lang="en-US" sz="1800" b="1" baseline="30000" dirty="0">
                <a:solidFill>
                  <a:srgbClr val="871A0F"/>
                </a:solidFill>
                <a:latin typeface="Arial" panose="020B0604020202020204" pitchFamily="34" charset="0"/>
                <a:cs typeface="Arial" panose="020B0604020202020204" pitchFamily="34" charset="0"/>
              </a:rPr>
              <a:t>(1)</a:t>
            </a:r>
            <a:endParaRPr lang="en-US" sz="1800" b="1" dirty="0">
              <a:solidFill>
                <a:schemeClr val="accent3"/>
              </a:solidFill>
            </a:endParaRPr>
          </a:p>
        </p:txBody>
      </p:sp>
      <p:sp>
        <p:nvSpPr>
          <p:cNvPr id="11" name="Rectangle 10">
            <a:extLst>
              <a:ext uri="{FF2B5EF4-FFF2-40B4-BE49-F238E27FC236}">
                <a16:creationId xmlns:a16="http://schemas.microsoft.com/office/drawing/2014/main" id="{F384B2FE-8A36-4C10-BE9D-667A58C22BEC}"/>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0C8E4E7-89D0-4872-A9AC-EB5199877761}"/>
              </a:ext>
            </a:extLst>
          </p:cNvPr>
          <p:cNvSpPr/>
          <p:nvPr/>
        </p:nvSpPr>
        <p:spPr>
          <a:xfrm rot="16200000">
            <a:off x="10815839" y="-110747"/>
            <a:ext cx="741145" cy="2011179"/>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4" name="Graphic 13">
            <a:extLst>
              <a:ext uri="{FF2B5EF4-FFF2-40B4-BE49-F238E27FC236}">
                <a16:creationId xmlns:a16="http://schemas.microsoft.com/office/drawing/2014/main" id="{76AD03B8-AB91-45CB-B6FD-E236517967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38010" y="954975"/>
            <a:ext cx="352312" cy="223583"/>
          </a:xfrm>
          <a:prstGeom prst="rect">
            <a:avLst/>
          </a:prstGeom>
        </p:spPr>
      </p:pic>
      <p:pic>
        <p:nvPicPr>
          <p:cNvPr id="15" name="Graphic 14">
            <a:extLst>
              <a:ext uri="{FF2B5EF4-FFF2-40B4-BE49-F238E27FC236}">
                <a16:creationId xmlns:a16="http://schemas.microsoft.com/office/drawing/2014/main" id="{15C52ADA-1F61-41F2-9FAF-B4F5F10814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6" name="Graphic 15">
            <a:extLst>
              <a:ext uri="{FF2B5EF4-FFF2-40B4-BE49-F238E27FC236}">
                <a16:creationId xmlns:a16="http://schemas.microsoft.com/office/drawing/2014/main" id="{7D6954D0-12B6-491D-9676-16F69803553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33585" y="1677894"/>
            <a:ext cx="352312" cy="223583"/>
          </a:xfrm>
          <a:prstGeom prst="rect">
            <a:avLst/>
          </a:prstGeom>
        </p:spPr>
      </p:pic>
      <p:graphicFrame>
        <p:nvGraphicFramePr>
          <p:cNvPr id="18" name="Table 17">
            <a:extLst>
              <a:ext uri="{FF2B5EF4-FFF2-40B4-BE49-F238E27FC236}">
                <a16:creationId xmlns:a16="http://schemas.microsoft.com/office/drawing/2014/main" id="{C06A123F-F24E-4E23-A441-10D02ED5380B}"/>
              </a:ext>
            </a:extLst>
          </p:cNvPr>
          <p:cNvGraphicFramePr>
            <a:graphicFrameLocks noGrp="1"/>
          </p:cNvGraphicFramePr>
          <p:nvPr>
            <p:extLst>
              <p:ext uri="{D42A27DB-BD31-4B8C-83A1-F6EECF244321}">
                <p14:modId xmlns:p14="http://schemas.microsoft.com/office/powerpoint/2010/main" val="1051105088"/>
              </p:ext>
            </p:extLst>
          </p:nvPr>
        </p:nvGraphicFramePr>
        <p:xfrm>
          <a:off x="239682" y="1865150"/>
          <a:ext cx="11225812" cy="4069774"/>
        </p:xfrm>
        <a:graphic>
          <a:graphicData uri="http://schemas.openxmlformats.org/drawingml/2006/table">
            <a:tbl>
              <a:tblPr firstRow="1" firstCol="1" bandRow="1">
                <a:tableStyleId>{69012ECD-51FC-41F1-AA8D-1B2483CD663E}</a:tableStyleId>
              </a:tblPr>
              <a:tblGrid>
                <a:gridCol w="8568263">
                  <a:extLst>
                    <a:ext uri="{9D8B030D-6E8A-4147-A177-3AD203B41FA5}">
                      <a16:colId xmlns:a16="http://schemas.microsoft.com/office/drawing/2014/main" val="1063487124"/>
                    </a:ext>
                  </a:extLst>
                </a:gridCol>
                <a:gridCol w="2657549">
                  <a:extLst>
                    <a:ext uri="{9D8B030D-6E8A-4147-A177-3AD203B41FA5}">
                      <a16:colId xmlns:a16="http://schemas.microsoft.com/office/drawing/2014/main" val="289074322"/>
                    </a:ext>
                  </a:extLst>
                </a:gridCol>
              </a:tblGrid>
              <a:tr h="602954">
                <a:tc>
                  <a:txBody>
                    <a:bodyPr/>
                    <a:lstStyle/>
                    <a:p>
                      <a:pPr marL="0" marR="0" algn="r">
                        <a:spcBef>
                          <a:spcPts val="0"/>
                        </a:spcBef>
                        <a:spcAft>
                          <a:spcPts val="0"/>
                        </a:spcAft>
                      </a:pPr>
                      <a:r>
                        <a:rPr lang="en-US" sz="1800" b="0" dirty="0">
                          <a:effectLst/>
                          <a:latin typeface="Arial" panose="020B0604020202020204" pitchFamily="34" charset="0"/>
                          <a:cs typeface="Arial" panose="020B0604020202020204" pitchFamily="34" charset="0"/>
                        </a:rPr>
                        <a:t>Variable</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l">
                        <a:spcBef>
                          <a:spcPts val="0"/>
                        </a:spcBef>
                        <a:spcAft>
                          <a:spcPts val="0"/>
                        </a:spcAft>
                      </a:pPr>
                      <a:r>
                        <a:rPr lang="en-US" sz="1800" b="0" dirty="0">
                          <a:effectLst/>
                          <a:latin typeface="Arial" panose="020B0604020202020204" pitchFamily="34" charset="0"/>
                          <a:cs typeface="Arial" panose="020B0604020202020204" pitchFamily="34" charset="0"/>
                        </a:rPr>
                        <a:t>Impact on Crash Frequency Predictions</a:t>
                      </a:r>
                      <a:endParaRPr lang="en-US" sz="18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Speed Limit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Mainline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Cross Street AADT</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Snowfall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Annual Average Maximum Temperature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between $50,000 and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Average Annual Rainfall Total</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Households with Income &gt; $100,000</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50787272"/>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People (Ages 16–24 </a:t>
                      </a:r>
                      <a:r>
                        <a:rPr lang="en-US" sz="1800" b="0"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Unemployed</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l" defTabSz="914400" rtl="0" eaLnBrk="1" latinLnBrk="0" hangingPunct="1">
                        <a:spcBef>
                          <a:spcPts val="0"/>
                        </a:spcBef>
                        <a:spcAft>
                          <a:spcPts val="0"/>
                        </a:spcAft>
                      </a:pPr>
                      <a:r>
                        <a:rPr lang="en-US" sz="1800" b="1" kern="1200" dirty="0">
                          <a:solidFill>
                            <a:srgbClr val="9E1E59"/>
                          </a:solidFill>
                          <a:effectLst/>
                          <a:latin typeface="Arial" panose="020B0604020202020204" pitchFamily="34" charset="0"/>
                          <a:ea typeface="+mn-ea"/>
                          <a:cs typeface="Arial" panose="020B0604020202020204" pitchFamily="34" charset="0"/>
                        </a:rPr>
                        <a:t>Increases</a:t>
                      </a: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2503601"/>
                  </a:ext>
                </a:extLst>
              </a:tr>
              <a:tr h="346682">
                <a:tc>
                  <a:txBody>
                    <a:bodyPr/>
                    <a:lstStyle/>
                    <a:p>
                      <a:pPr marL="0" marR="0" algn="r">
                        <a:spcBef>
                          <a:spcPts val="0"/>
                        </a:spcBef>
                        <a:spcAft>
                          <a:spcPts val="0"/>
                        </a:spcAft>
                      </a:pPr>
                      <a:r>
                        <a:rPr lang="en-US" sz="1800" b="0" dirty="0">
                          <a:solidFill>
                            <a:schemeClr val="tx1"/>
                          </a:solidFill>
                          <a:effectLst/>
                          <a:latin typeface="Arial" panose="020B0604020202020204" pitchFamily="34" charset="0"/>
                          <a:cs typeface="Arial" panose="020B0604020202020204" pitchFamily="34" charset="0"/>
                        </a:rPr>
                        <a:t>Percentage of Population (Ages 25+ </a:t>
                      </a:r>
                      <a:r>
                        <a:rPr lang="en-US" sz="1800" b="0" strike="noStrike" dirty="0" err="1">
                          <a:solidFill>
                            <a:schemeClr val="tx1"/>
                          </a:solidFill>
                          <a:effectLst/>
                          <a:latin typeface="Arial" panose="020B0604020202020204" pitchFamily="34" charset="0"/>
                          <a:cs typeface="Arial" panose="020B0604020202020204" pitchFamily="34" charset="0"/>
                        </a:rPr>
                        <a:t>yr</a:t>
                      </a:r>
                      <a:r>
                        <a:rPr lang="en-US" sz="1800" b="0" dirty="0">
                          <a:solidFill>
                            <a:schemeClr val="tx1"/>
                          </a:solidFill>
                          <a:effectLst/>
                          <a:latin typeface="Arial" panose="020B0604020202020204" pitchFamily="34" charset="0"/>
                          <a:cs typeface="Arial" panose="020B0604020202020204" pitchFamily="34" charset="0"/>
                        </a:rPr>
                        <a:t>) with University Degree</a:t>
                      </a:r>
                      <a:endParaRPr lang="en-US" sz="18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tc>
                  <a:txBody>
                    <a:bodyPr/>
                    <a:lstStyle/>
                    <a:p>
                      <a:pPr marL="0" marR="0" algn="l">
                        <a:spcBef>
                          <a:spcPts val="0"/>
                        </a:spcBef>
                        <a:spcAft>
                          <a:spcPts val="0"/>
                        </a:spcAft>
                      </a:pPr>
                      <a:r>
                        <a:rPr lang="en-US" sz="1800" dirty="0">
                          <a:effectLst/>
                          <a:latin typeface="Arial" panose="020B0604020202020204" pitchFamily="34" charset="0"/>
                          <a:cs typeface="Arial" panose="020B0604020202020204" pitchFamily="34" charset="0"/>
                        </a:rPr>
                        <a:t>Decreases</a:t>
                      </a:r>
                      <a:endParaRPr lang="en-US" sz="180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0"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5589128"/>
                  </a:ext>
                </a:extLst>
              </a:tr>
            </a:tbl>
          </a:graphicData>
        </a:graphic>
      </p:graphicFrame>
      <p:sp>
        <p:nvSpPr>
          <p:cNvPr id="6" name="Slide Number Placeholder 5">
            <a:extLst>
              <a:ext uri="{FF2B5EF4-FFF2-40B4-BE49-F238E27FC236}">
                <a16:creationId xmlns:a16="http://schemas.microsoft.com/office/drawing/2014/main" id="{A47B78FC-905A-4599-9868-E59C764509C8}"/>
              </a:ext>
            </a:extLst>
          </p:cNvPr>
          <p:cNvSpPr>
            <a:spLocks noGrp="1"/>
          </p:cNvSpPr>
          <p:nvPr>
            <p:ph type="sldNum" sz="quarter" idx="4"/>
          </p:nvPr>
        </p:nvSpPr>
        <p:spPr/>
        <p:txBody>
          <a:bodyPr/>
          <a:lstStyle/>
          <a:p>
            <a:fld id="{29691912-3321-4F2D-A980-9CA5FE309265}" type="slidenum">
              <a:rPr lang="en-US" smtClean="0"/>
              <a:t>58</a:t>
            </a:fld>
            <a:endParaRPr lang="en-US"/>
          </a:p>
        </p:txBody>
      </p:sp>
      <p:sp>
        <p:nvSpPr>
          <p:cNvPr id="19" name="Title 1">
            <a:extLst>
              <a:ext uri="{FF2B5EF4-FFF2-40B4-BE49-F238E27FC236}">
                <a16:creationId xmlns:a16="http://schemas.microsoft.com/office/drawing/2014/main" id="{2484AE59-93F5-44C1-B3EB-4BE19F83CEB3}"/>
              </a:ext>
            </a:extLst>
          </p:cNvPr>
          <p:cNvSpPr>
            <a:spLocks noGrp="1"/>
          </p:cNvSpPr>
          <p:nvPr>
            <p:ph type="title"/>
          </p:nvPr>
        </p:nvSpPr>
        <p:spPr>
          <a:xfrm>
            <a:off x="561101" y="366155"/>
            <a:ext cx="10515600" cy="1020764"/>
          </a:xfrm>
        </p:spPr>
        <p:txBody>
          <a:bodyPr>
            <a:normAutofit fontScale="90000"/>
          </a:bodyPr>
          <a:lstStyle/>
          <a:p>
            <a:r>
              <a:rPr lang="en-US" dirty="0"/>
              <a:t>FHWA FCFT Report: Identify Risk Factors</a:t>
            </a:r>
          </a:p>
        </p:txBody>
      </p:sp>
      <p:pic>
        <p:nvPicPr>
          <p:cNvPr id="17" name="Picture 16" descr="Graphic icon of a triangle with text, Report, with an icon of a star.">
            <a:extLst>
              <a:ext uri="{FF2B5EF4-FFF2-40B4-BE49-F238E27FC236}">
                <a16:creationId xmlns:a16="http://schemas.microsoft.com/office/drawing/2014/main" id="{162EC1AB-7E07-480D-99CC-A1A037392930}"/>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271063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Questions</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16.">
            <a:extLst>
              <a:ext uri="{FF2B5EF4-FFF2-40B4-BE49-F238E27FC236}">
                <a16:creationId xmlns:a16="http://schemas.microsoft.com/office/drawing/2014/main" id="{6E41A389-893E-41EB-9388-0B9AD9FA3FDF}"/>
              </a:ext>
            </a:extLst>
          </p:cNvPr>
          <p:cNvSpPr txBox="1">
            <a:spLocks/>
          </p:cNvSpPr>
          <p:nvPr/>
        </p:nvSpPr>
        <p:spPr>
          <a:xfrm>
            <a:off x="7491737" y="279843"/>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Q6</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38623" y="220738"/>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7205795" y="1349645"/>
            <a:ext cx="4641088" cy="4432287"/>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000" cap="none" dirty="0">
                <a:solidFill>
                  <a:schemeClr val="accent2"/>
                </a:solidFill>
                <a:latin typeface="Arial" panose="020B0604020202020204" pitchFamily="34" charset="0"/>
                <a:cs typeface="Arial" panose="020B0604020202020204" pitchFamily="34" charset="0"/>
              </a:rPr>
              <a:t>Do you see anything missing from this list of risk factors?</a:t>
            </a:r>
          </a:p>
          <a:p>
            <a:pPr fontAlgn="auto">
              <a:spcAft>
                <a:spcPts val="0"/>
              </a:spcAft>
            </a:pPr>
            <a:endParaRPr lang="en-US" sz="3000" cap="none" dirty="0">
              <a:solidFill>
                <a:schemeClr val="accent2"/>
              </a:solidFill>
              <a:latin typeface="Arial" panose="020B0604020202020204" pitchFamily="34" charset="0"/>
              <a:cs typeface="Arial" panose="020B0604020202020204" pitchFamily="34" charset="0"/>
            </a:endParaRPr>
          </a:p>
          <a:p>
            <a:pPr fontAlgn="auto">
              <a:spcAft>
                <a:spcPts val="0"/>
              </a:spcAft>
            </a:pPr>
            <a:r>
              <a:rPr lang="en-US" sz="3000" cap="none" dirty="0">
                <a:solidFill>
                  <a:schemeClr val="accent2"/>
                </a:solidFill>
                <a:latin typeface="Arial" panose="020B0604020202020204" pitchFamily="34" charset="0"/>
                <a:cs typeface="Arial" panose="020B0604020202020204" pitchFamily="34" charset="0"/>
              </a:rPr>
              <a:t>What are advantages and challenges of weather and socioeconomic factors?</a:t>
            </a:r>
          </a:p>
        </p:txBody>
      </p:sp>
      <p:graphicFrame>
        <p:nvGraphicFramePr>
          <p:cNvPr id="3" name="Table 2">
            <a:extLst>
              <a:ext uri="{FF2B5EF4-FFF2-40B4-BE49-F238E27FC236}">
                <a16:creationId xmlns:a16="http://schemas.microsoft.com/office/drawing/2014/main" id="{0686AA7E-0345-424B-99CE-C826EA6B3023}"/>
              </a:ext>
            </a:extLst>
          </p:cNvPr>
          <p:cNvGraphicFramePr>
            <a:graphicFrameLocks noGrp="1"/>
          </p:cNvGraphicFramePr>
          <p:nvPr>
            <p:extLst>
              <p:ext uri="{D42A27DB-BD31-4B8C-83A1-F6EECF244321}">
                <p14:modId xmlns:p14="http://schemas.microsoft.com/office/powerpoint/2010/main" val="2494337662"/>
              </p:ext>
            </p:extLst>
          </p:nvPr>
        </p:nvGraphicFramePr>
        <p:xfrm>
          <a:off x="824089" y="1782645"/>
          <a:ext cx="5671530" cy="3901440"/>
        </p:xfrm>
        <a:graphic>
          <a:graphicData uri="http://schemas.openxmlformats.org/drawingml/2006/table">
            <a:tbl>
              <a:tblPr firstRow="1" firstCol="1" bandRow="1">
                <a:tableStyleId>{69012ECD-51FC-41F1-AA8D-1B2483CD663E}</a:tableStyleId>
              </a:tblPr>
              <a:tblGrid>
                <a:gridCol w="5671530">
                  <a:extLst>
                    <a:ext uri="{9D8B030D-6E8A-4147-A177-3AD203B41FA5}">
                      <a16:colId xmlns:a16="http://schemas.microsoft.com/office/drawing/2014/main" val="3568385698"/>
                    </a:ext>
                  </a:extLst>
                </a:gridCol>
              </a:tblGrid>
              <a:tr h="91440">
                <a:tc>
                  <a:txBody>
                    <a:bodyPr/>
                    <a:lstStyle/>
                    <a:p>
                      <a:pPr marL="0" marR="0" algn="l">
                        <a:spcBef>
                          <a:spcPts val="0"/>
                        </a:spcBef>
                        <a:spcAft>
                          <a:spcPts val="0"/>
                        </a:spcAft>
                      </a:pPr>
                      <a:r>
                        <a:rPr lang="en-US" sz="1800" b="1" dirty="0">
                          <a:solidFill>
                            <a:schemeClr val="accent3"/>
                          </a:solidFill>
                        </a:rPr>
                        <a:t>Risk Factors for ROR-KAB-D on Rural, Two-Lane Tangent Road in Washington State</a:t>
                      </a:r>
                      <a:endParaRPr lang="en-US" sz="1800" b="0" dirty="0">
                        <a:solidFill>
                          <a:schemeClr val="accent3"/>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56404670"/>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Average </a:t>
                      </a:r>
                      <a:r>
                        <a:rPr lang="en-US" sz="2000" b="0" dirty="0" err="1">
                          <a:solidFill>
                            <a:schemeClr val="tx1"/>
                          </a:solidFill>
                          <a:effectLst/>
                          <a:latin typeface="Calibri" panose="020F0502020204030204" pitchFamily="34" charset="0"/>
                          <a:cs typeface="Calibri" panose="020F0502020204030204" pitchFamily="34" charset="0"/>
                        </a:rPr>
                        <a:t>AADT</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9285603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Truck Percentage</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46976407"/>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Average Shoulder Width</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822625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Average Annual Rainfall Total</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03169997"/>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Population (Ages 20–44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47167341"/>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People (Ages 16–24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 Unemployed</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3881175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Annual Average Maximum Temperature</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3095817"/>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Population (Ages 25+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 </a:t>
                      </a:r>
                      <a:r>
                        <a:rPr lang="en-US" sz="2000" b="0" dirty="0">
                          <a:solidFill>
                            <a:schemeClr val="tx1"/>
                          </a:solidFill>
                          <a:effectLst/>
                          <a:latin typeface="Arial" panose="020B0604020202020204" pitchFamily="34" charset="0"/>
                          <a:cs typeface="Arial" panose="020B0604020202020204" pitchFamily="34" charset="0"/>
                        </a:rPr>
                        <a:t>with</a:t>
                      </a:r>
                      <a:r>
                        <a:rPr lang="en-US" sz="2000" b="0" dirty="0">
                          <a:solidFill>
                            <a:schemeClr val="tx1"/>
                          </a:solidFill>
                          <a:effectLst/>
                          <a:latin typeface="Calibri" panose="020F0502020204030204" pitchFamily="34" charset="0"/>
                          <a:cs typeface="Calibri" panose="020F0502020204030204" pitchFamily="34" charset="0"/>
                        </a:rPr>
                        <a:t> High School Diploma (But No University Degree)</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895836"/>
                  </a:ext>
                </a:extLst>
              </a:tr>
              <a:tr h="91440">
                <a:tc>
                  <a:txBody>
                    <a:bodyPr/>
                    <a:lstStyle/>
                    <a:p>
                      <a:pPr marL="0" marR="0" algn="l">
                        <a:spcBef>
                          <a:spcPts val="0"/>
                        </a:spcBef>
                        <a:spcAft>
                          <a:spcPts val="0"/>
                        </a:spcAft>
                      </a:pPr>
                      <a:r>
                        <a:rPr lang="en-US" sz="2000" b="0" dirty="0">
                          <a:solidFill>
                            <a:schemeClr val="tx1"/>
                          </a:solidFill>
                          <a:effectLst/>
                          <a:latin typeface="Calibri" panose="020F0502020204030204" pitchFamily="34" charset="0"/>
                          <a:cs typeface="Calibri" panose="020F0502020204030204" pitchFamily="34" charset="0"/>
                        </a:rPr>
                        <a:t>Percentage of Population (Ages 25+ </a:t>
                      </a:r>
                      <a:r>
                        <a:rPr lang="en-US" sz="2000" b="0" dirty="0" err="1">
                          <a:solidFill>
                            <a:schemeClr val="tx1"/>
                          </a:solidFill>
                          <a:effectLst/>
                          <a:latin typeface="Calibri" panose="020F0502020204030204" pitchFamily="34" charset="0"/>
                          <a:cs typeface="Calibri" panose="020F0502020204030204" pitchFamily="34" charset="0"/>
                        </a:rPr>
                        <a:t>yr</a:t>
                      </a:r>
                      <a:r>
                        <a:rPr lang="en-US" sz="2000" b="0" dirty="0">
                          <a:solidFill>
                            <a:schemeClr val="tx1"/>
                          </a:solidFill>
                          <a:effectLst/>
                          <a:latin typeface="Calibri" panose="020F0502020204030204" pitchFamily="34" charset="0"/>
                          <a:cs typeface="Calibri" panose="020F0502020204030204" pitchFamily="34" charset="0"/>
                        </a:rPr>
                        <a:t>) </a:t>
                      </a:r>
                      <a:r>
                        <a:rPr lang="en-US" sz="2000" b="0" dirty="0">
                          <a:solidFill>
                            <a:schemeClr val="tx1"/>
                          </a:solidFill>
                          <a:effectLst/>
                          <a:latin typeface="Arial" panose="020B0604020202020204" pitchFamily="34" charset="0"/>
                          <a:cs typeface="Arial" panose="020B0604020202020204" pitchFamily="34" charset="0"/>
                        </a:rPr>
                        <a:t>with</a:t>
                      </a:r>
                      <a:r>
                        <a:rPr lang="en-US" sz="2000" b="0" dirty="0">
                          <a:solidFill>
                            <a:schemeClr val="tx1"/>
                          </a:solidFill>
                          <a:effectLst/>
                          <a:latin typeface="Calibri" panose="020F0502020204030204" pitchFamily="34" charset="0"/>
                          <a:cs typeface="Calibri" panose="020F0502020204030204" pitchFamily="34" charset="0"/>
                        </a:rPr>
                        <a:t>out High School Diploma</a:t>
                      </a:r>
                      <a:endParaRPr lang="en-US" sz="2000" b="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txBody>
                  <a:tcPr marR="68580" marT="0" marB="0"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576858529"/>
                  </a:ext>
                </a:extLst>
              </a:tr>
            </a:tbl>
          </a:graphicData>
        </a:graphic>
      </p:graphicFrame>
      <p:sp>
        <p:nvSpPr>
          <p:cNvPr id="8" name="Slide Number Placeholder 7">
            <a:extLst>
              <a:ext uri="{FF2B5EF4-FFF2-40B4-BE49-F238E27FC236}">
                <a16:creationId xmlns:a16="http://schemas.microsoft.com/office/drawing/2014/main" id="{5A7907C8-62D6-411B-8405-9A0E19D01BDC}"/>
              </a:ext>
            </a:extLst>
          </p:cNvPr>
          <p:cNvSpPr>
            <a:spLocks noGrp="1"/>
          </p:cNvSpPr>
          <p:nvPr>
            <p:ph type="sldNum" sz="quarter" idx="4"/>
          </p:nvPr>
        </p:nvSpPr>
        <p:spPr/>
        <p:txBody>
          <a:bodyPr/>
          <a:lstStyle/>
          <a:p>
            <a:fld id="{29691912-3321-4F2D-A980-9CA5FE309265}" type="slidenum">
              <a:rPr lang="en-US" smtClean="0"/>
              <a:t>59</a:t>
            </a:fld>
            <a:endParaRPr lang="en-US"/>
          </a:p>
        </p:txBody>
      </p:sp>
      <p:sp>
        <p:nvSpPr>
          <p:cNvPr id="11" name="Rectangle 10">
            <a:extLst>
              <a:ext uri="{FF2B5EF4-FFF2-40B4-BE49-F238E27FC236}">
                <a16:creationId xmlns:a16="http://schemas.microsoft.com/office/drawing/2014/main" id="{A06C93AF-02D9-4B69-94D4-4F4C0494F1EF}"/>
              </a:ext>
            </a:extLst>
          </p:cNvPr>
          <p:cNvSpPr/>
          <p:nvPr/>
        </p:nvSpPr>
        <p:spPr>
          <a:xfrm>
            <a:off x="10860716" y="1909042"/>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2" name="Picture 11" descr="Turner-Fairbank Highway Research Center logo. ">
            <a:extLst>
              <a:ext uri="{FF2B5EF4-FFF2-40B4-BE49-F238E27FC236}">
                <a16:creationId xmlns:a16="http://schemas.microsoft.com/office/drawing/2014/main" id="{EEA81999-2FB1-48C5-ACE1-5E678690EEF4}"/>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3" name="Group 12" descr="U.S. Department of Transportation, Federal Highway Administration logo. ">
            <a:extLst>
              <a:ext uri="{FF2B5EF4-FFF2-40B4-BE49-F238E27FC236}">
                <a16:creationId xmlns:a16="http://schemas.microsoft.com/office/drawing/2014/main" id="{CBBEA3D6-CDC5-435E-9C7B-D61096CB0C4C}"/>
              </a:ext>
            </a:extLst>
          </p:cNvPr>
          <p:cNvGrpSpPr/>
          <p:nvPr/>
        </p:nvGrpSpPr>
        <p:grpSpPr>
          <a:xfrm>
            <a:off x="328719" y="6295114"/>
            <a:ext cx="1110196" cy="435762"/>
            <a:chOff x="290022" y="6147173"/>
            <a:chExt cx="1512938" cy="593842"/>
          </a:xfrm>
        </p:grpSpPr>
        <p:sp>
          <p:nvSpPr>
            <p:cNvPr id="14" name="Rectangle 13">
              <a:extLst>
                <a:ext uri="{FF2B5EF4-FFF2-40B4-BE49-F238E27FC236}">
                  <a16:creationId xmlns:a16="http://schemas.microsoft.com/office/drawing/2014/main" id="{FB70F886-D6D0-4833-8F16-47EC7A81499C}"/>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US DOT logo. ">
              <a:extLst>
                <a:ext uri="{FF2B5EF4-FFF2-40B4-BE49-F238E27FC236}">
                  <a16:creationId xmlns:a16="http://schemas.microsoft.com/office/drawing/2014/main" id="{F28B5BA2-1C3E-4431-9A16-7743C787E825}"/>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2496406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067E8B-6A64-46BB-8432-10E9AB13B525}"/>
              </a:ext>
            </a:extLst>
          </p:cNvPr>
          <p:cNvSpPr>
            <a:spLocks noGrp="1"/>
          </p:cNvSpPr>
          <p:nvPr>
            <p:ph type="title"/>
          </p:nvPr>
        </p:nvSpPr>
        <p:spPr/>
        <p:txBody>
          <a:bodyPr/>
          <a:lstStyle/>
          <a:p>
            <a:r>
              <a:rPr lang="en-US" dirty="0">
                <a:solidFill>
                  <a:srgbClr val="1D3B6B"/>
                </a:solidFill>
              </a:rPr>
              <a:t>Workshop Icons</a:t>
            </a:r>
            <a:r>
              <a:rPr lang="en-US" dirty="0"/>
              <a:t> </a:t>
            </a:r>
          </a:p>
        </p:txBody>
      </p:sp>
      <p:sp>
        <p:nvSpPr>
          <p:cNvPr id="4" name="Text Placeholder 3"/>
          <p:cNvSpPr>
            <a:spLocks noGrp="1"/>
          </p:cNvSpPr>
          <p:nvPr>
            <p:ph idx="1"/>
          </p:nvPr>
        </p:nvSpPr>
        <p:spPr>
          <a:xfrm>
            <a:off x="838200" y="1825626"/>
            <a:ext cx="7771131" cy="3379883"/>
          </a:xfrm>
        </p:spPr>
        <p:txBody>
          <a:bodyPr>
            <a:normAutofit fontScale="92500" lnSpcReduction="20000"/>
          </a:bodyPr>
          <a:lstStyle/>
          <a:p>
            <a:pPr marL="365760" indent="-365760">
              <a:lnSpc>
                <a:spcPct val="110000"/>
              </a:lnSpc>
              <a:spcBef>
                <a:spcPts val="0"/>
              </a:spcBef>
              <a:buClr>
                <a:schemeClr val="bg2"/>
              </a:buClr>
            </a:pPr>
            <a:r>
              <a:rPr lang="en-US" sz="3300" dirty="0"/>
              <a:t>Information from </a:t>
            </a:r>
            <a:r>
              <a:rPr lang="en-US" sz="3300" i="1" dirty="0"/>
              <a:t>Contributing Factors for Focus Crash and Facility Types</a:t>
            </a:r>
            <a:r>
              <a:rPr lang="en-US" sz="3300" dirty="0"/>
              <a:t> report or </a:t>
            </a:r>
            <a:r>
              <a:rPr lang="en-US" sz="3300" i="1" dirty="0"/>
              <a:t>The Development of Crash Modification Factors: Highway Safety Statistical Paper Synthesis</a:t>
            </a:r>
            <a:r>
              <a:rPr lang="en-US" sz="3300" dirty="0"/>
              <a:t> report.</a:t>
            </a:r>
            <a:r>
              <a:rPr lang="en-US" sz="3300" baseline="30000" dirty="0"/>
              <a:t>(1,2)</a:t>
            </a:r>
          </a:p>
          <a:p>
            <a:pPr>
              <a:buClr>
                <a:schemeClr val="bg2"/>
              </a:buClr>
            </a:pPr>
            <a:r>
              <a:rPr lang="en-US" sz="3300" dirty="0"/>
              <a:t>Applications and extensions of methods presented in the FHWA FCFT report.</a:t>
            </a:r>
            <a:r>
              <a:rPr lang="en-US" sz="3300" baseline="30000" dirty="0"/>
              <a:t>(1)</a:t>
            </a:r>
            <a:endParaRPr lang="en-US" sz="3300" dirty="0"/>
          </a:p>
          <a:p>
            <a:pPr marL="365760" indent="-365760">
              <a:lnSpc>
                <a:spcPct val="110000"/>
              </a:lnSpc>
              <a:spcBef>
                <a:spcPts val="0"/>
              </a:spcBef>
              <a:buClr>
                <a:schemeClr val="bg2"/>
              </a:buClr>
            </a:pPr>
            <a:endParaRPr lang="en-US" baseline="30000" dirty="0">
              <a:solidFill>
                <a:srgbClr val="FF0000"/>
              </a:solidFill>
            </a:endParaRPr>
          </a:p>
          <a:p>
            <a:pPr marL="0" indent="0" algn="r">
              <a:buNone/>
            </a:pPr>
            <a:endParaRPr lang="en-US" dirty="0"/>
          </a:p>
        </p:txBody>
      </p:sp>
      <p:pic>
        <p:nvPicPr>
          <p:cNvPr id="8" name="Graphic 7">
            <a:extLst>
              <a:ext uri="{FF2B5EF4-FFF2-40B4-BE49-F238E27FC236}">
                <a16:creationId xmlns:a16="http://schemas.microsoft.com/office/drawing/2014/main" id="{5B63948B-4B86-48B2-940E-A7445B7B90C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3200" y="0"/>
            <a:ext cx="1828800" cy="890546"/>
          </a:xfrm>
          <a:prstGeom prst="rect">
            <a:avLst/>
          </a:prstGeom>
        </p:spPr>
      </p:pic>
      <p:cxnSp>
        <p:nvCxnSpPr>
          <p:cNvPr id="10" name="Straight Arrow Connector 9">
            <a:extLst>
              <a:ext uri="{FF2B5EF4-FFF2-40B4-BE49-F238E27FC236}">
                <a16:creationId xmlns:a16="http://schemas.microsoft.com/office/drawing/2014/main" id="{2BE4B9F5-6E3B-4148-897A-2155DEA17060}"/>
              </a:ext>
            </a:extLst>
          </p:cNvPr>
          <p:cNvCxnSpPr/>
          <p:nvPr/>
        </p:nvCxnSpPr>
        <p:spPr>
          <a:xfrm flipV="1">
            <a:off x="11436499" y="445273"/>
            <a:ext cx="0" cy="463233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 name="Slide Number Placeholder 1">
            <a:extLst>
              <a:ext uri="{FF2B5EF4-FFF2-40B4-BE49-F238E27FC236}">
                <a16:creationId xmlns:a16="http://schemas.microsoft.com/office/drawing/2014/main" id="{64247982-8899-4E17-9989-08994CF3F034}"/>
              </a:ext>
            </a:extLst>
          </p:cNvPr>
          <p:cNvSpPr>
            <a:spLocks noGrp="1"/>
          </p:cNvSpPr>
          <p:nvPr>
            <p:ph type="sldNum" sz="quarter" idx="10"/>
          </p:nvPr>
        </p:nvSpPr>
        <p:spPr/>
        <p:txBody>
          <a:bodyPr/>
          <a:lstStyle/>
          <a:p>
            <a:fld id="{29691912-3321-4F2D-A980-9CA5FE309265}" type="slidenum">
              <a:rPr lang="en-US" smtClean="0"/>
              <a:t>6</a:t>
            </a:fld>
            <a:endParaRPr lang="en-US"/>
          </a:p>
        </p:txBody>
      </p:sp>
      <p:sp>
        <p:nvSpPr>
          <p:cNvPr id="11" name="TextBox 10">
            <a:extLst>
              <a:ext uri="{FF2B5EF4-FFF2-40B4-BE49-F238E27FC236}">
                <a16:creationId xmlns:a16="http://schemas.microsoft.com/office/drawing/2014/main" id="{C66FF078-43FB-4EE8-8BEE-8A78F4C0FE56}"/>
              </a:ext>
            </a:extLst>
          </p:cNvPr>
          <p:cNvSpPr txBox="1"/>
          <p:nvPr/>
        </p:nvSpPr>
        <p:spPr>
          <a:xfrm>
            <a:off x="10730429" y="5205509"/>
            <a:ext cx="1019119"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9" name="Picture 8" descr="Graphic icon of a triangle with text, Explore, with an icon of a magnifying glass.">
            <a:extLst>
              <a:ext uri="{FF2B5EF4-FFF2-40B4-BE49-F238E27FC236}">
                <a16:creationId xmlns:a16="http://schemas.microsoft.com/office/drawing/2014/main" id="{96091690-9CD3-4E4B-8BED-56E27A356FC1}"/>
              </a:ext>
            </a:extLst>
          </p:cNvPr>
          <p:cNvPicPr>
            <a:picLocks noChangeAspect="1"/>
          </p:cNvPicPr>
          <p:nvPr/>
        </p:nvPicPr>
        <p:blipFill>
          <a:blip r:embed="rId5"/>
          <a:stretch>
            <a:fillRect/>
          </a:stretch>
        </p:blipFill>
        <p:spPr>
          <a:xfrm>
            <a:off x="8690245" y="3210329"/>
            <a:ext cx="2746254" cy="1828804"/>
          </a:xfrm>
          <a:prstGeom prst="rect">
            <a:avLst/>
          </a:prstGeom>
        </p:spPr>
      </p:pic>
      <p:pic>
        <p:nvPicPr>
          <p:cNvPr id="13" name="Picture 12" descr="Graphic icon of a triangle with text, Report, with an icon of a star.">
            <a:extLst>
              <a:ext uri="{FF2B5EF4-FFF2-40B4-BE49-F238E27FC236}">
                <a16:creationId xmlns:a16="http://schemas.microsoft.com/office/drawing/2014/main" id="{C035303D-4FCF-4158-BA59-2D07FB4B028D}"/>
              </a:ext>
            </a:extLst>
          </p:cNvPr>
          <p:cNvPicPr>
            <a:picLocks noChangeAspect="1"/>
          </p:cNvPicPr>
          <p:nvPr/>
        </p:nvPicPr>
        <p:blipFill>
          <a:blip r:embed="rId6"/>
          <a:stretch>
            <a:fillRect/>
          </a:stretch>
        </p:blipFill>
        <p:spPr>
          <a:xfrm>
            <a:off x="8690245" y="1825626"/>
            <a:ext cx="2743206" cy="1828804"/>
          </a:xfrm>
          <a:prstGeom prst="rect">
            <a:avLst/>
          </a:prstGeom>
        </p:spPr>
      </p:pic>
    </p:spTree>
    <p:extLst>
      <p:ext uri="{BB962C8B-B14F-4D97-AF65-F5344CB8AC3E}">
        <p14:creationId xmlns:p14="http://schemas.microsoft.com/office/powerpoint/2010/main" val="22155831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What Have We Covered?</a:t>
            </a:r>
          </a:p>
        </p:txBody>
      </p:sp>
      <p:sp>
        <p:nvSpPr>
          <p:cNvPr id="6" name="Text Placeholder 5">
            <a:extLst>
              <a:ext uri="{FF2B5EF4-FFF2-40B4-BE49-F238E27FC236}">
                <a16:creationId xmlns:a16="http://schemas.microsoft.com/office/drawing/2014/main" id="{DFE5C8F6-F541-49A6-81D5-1208779E27D1}"/>
              </a:ext>
            </a:extLst>
          </p:cNvPr>
          <p:cNvSpPr>
            <a:spLocks noGrp="1"/>
          </p:cNvSpPr>
          <p:nvPr>
            <p:ph idx="1"/>
          </p:nvPr>
        </p:nvSpPr>
        <p:spPr/>
        <p:txBody>
          <a:bodyPr>
            <a:normAutofit lnSpcReduction="10000"/>
          </a:bodyPr>
          <a:lstStyle/>
          <a:p>
            <a:r>
              <a:rPr lang="en-US" dirty="0"/>
              <a:t>Overview of the systemic approach.</a:t>
            </a:r>
          </a:p>
          <a:p>
            <a:r>
              <a:rPr lang="en-US" dirty="0"/>
              <a:t>Focus crash facility types:</a:t>
            </a:r>
          </a:p>
          <a:p>
            <a:pPr lvl="1"/>
            <a:r>
              <a:rPr lang="en-US" dirty="0"/>
              <a:t> Overview of FHWA </a:t>
            </a:r>
            <a:r>
              <a:rPr lang="en-US" dirty="0" err="1"/>
              <a:t>FCFT</a:t>
            </a:r>
            <a:r>
              <a:rPr lang="en-US" dirty="0"/>
              <a:t> study.</a:t>
            </a:r>
          </a:p>
          <a:p>
            <a:pPr lvl="1"/>
            <a:r>
              <a:rPr lang="en-US" dirty="0"/>
              <a:t> Development of agency-specific FCFTs.</a:t>
            </a:r>
          </a:p>
          <a:p>
            <a:r>
              <a:rPr lang="en-US" dirty="0"/>
              <a:t>Risk factors:</a:t>
            </a:r>
          </a:p>
          <a:p>
            <a:pPr lvl="1"/>
            <a:r>
              <a:rPr lang="en-US" dirty="0"/>
              <a:t> Identification and evaluation of risk factors.</a:t>
            </a:r>
          </a:p>
          <a:p>
            <a:pPr lvl="1"/>
            <a:r>
              <a:rPr lang="en-US" dirty="0"/>
              <a:t> Summary of FHWA FCFT study findings.</a:t>
            </a:r>
          </a:p>
          <a:p>
            <a:pPr marL="0" lvl="1" indent="0">
              <a:spcBef>
                <a:spcPts val="1000"/>
              </a:spcBef>
              <a:buNone/>
            </a:pPr>
            <a:endParaRPr lang="en-US" sz="2400" dirty="0"/>
          </a:p>
          <a:p>
            <a:pPr marL="0" lvl="1" indent="0">
              <a:spcBef>
                <a:spcPts val="1000"/>
              </a:spcBef>
              <a:buNone/>
            </a:pPr>
            <a:r>
              <a:rPr lang="en-US" sz="2400" dirty="0"/>
              <a:t>After a quick break, a discussion on </a:t>
            </a:r>
            <a:r>
              <a:rPr lang="en-US" sz="2200" dirty="0"/>
              <a:t>developing agency-specific risk factors and analysis methods for risk factor identification.</a:t>
            </a:r>
          </a:p>
          <a:p>
            <a:pPr marL="457200" lvl="1" indent="0">
              <a:buNone/>
            </a:pPr>
            <a:endParaRPr lang="en-US" dirty="0"/>
          </a:p>
          <a:p>
            <a:pPr lvl="1"/>
            <a:endParaRPr lang="en-US" dirty="0"/>
          </a:p>
        </p:txBody>
      </p:sp>
      <p:sp>
        <p:nvSpPr>
          <p:cNvPr id="3" name="Slide Number Placeholder 2">
            <a:extLst>
              <a:ext uri="{FF2B5EF4-FFF2-40B4-BE49-F238E27FC236}">
                <a16:creationId xmlns:a16="http://schemas.microsoft.com/office/drawing/2014/main" id="{0072AA5E-207A-495D-B390-4BF7381D9F9F}"/>
              </a:ext>
            </a:extLst>
          </p:cNvPr>
          <p:cNvSpPr>
            <a:spLocks noGrp="1"/>
          </p:cNvSpPr>
          <p:nvPr>
            <p:ph type="sldNum" sz="quarter" idx="4"/>
          </p:nvPr>
        </p:nvSpPr>
        <p:spPr/>
        <p:txBody>
          <a:bodyPr/>
          <a:lstStyle/>
          <a:p>
            <a:fld id="{29691912-3321-4F2D-A980-9CA5FE309265}" type="slidenum">
              <a:rPr lang="en-US" smtClean="0"/>
              <a:t>60</a:t>
            </a:fld>
            <a:endParaRPr lang="en-US"/>
          </a:p>
        </p:txBody>
      </p:sp>
    </p:spTree>
    <p:extLst>
      <p:ext uri="{BB962C8B-B14F-4D97-AF65-F5344CB8AC3E}">
        <p14:creationId xmlns:p14="http://schemas.microsoft.com/office/powerpoint/2010/main" val="264103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F8C45B3-071A-49AA-9858-185CDA046D9D}"/>
              </a:ext>
            </a:extLst>
          </p:cNvPr>
          <p:cNvSpPr/>
          <p:nvPr/>
        </p:nvSpPr>
        <p:spPr>
          <a:xfrm>
            <a:off x="5313576" y="1567399"/>
            <a:ext cx="1473723" cy="1473723"/>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Break</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Graphic icon of a clock.">
            <a:extLst>
              <a:ext uri="{FF2B5EF4-FFF2-40B4-BE49-F238E27FC236}">
                <a16:creationId xmlns:a16="http://schemas.microsoft.com/office/drawing/2014/main" id="{E304ACC8-8785-4455-A281-763E99FC13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60233" y="1469576"/>
            <a:ext cx="1671534" cy="1747514"/>
          </a:xfrm>
          <a:prstGeom prst="rect">
            <a:avLst/>
          </a:prstGeom>
        </p:spPr>
      </p:pic>
      <p:sp>
        <p:nvSpPr>
          <p:cNvPr id="9" name="Title 4">
            <a:extLst>
              <a:ext uri="{FF2B5EF4-FFF2-40B4-BE49-F238E27FC236}">
                <a16:creationId xmlns:a16="http://schemas.microsoft.com/office/drawing/2014/main" id="{4FE8D3ED-76A4-411F-965D-88CB295F76B9}"/>
              </a:ext>
            </a:extLst>
          </p:cNvPr>
          <p:cNvSpPr txBox="1">
            <a:spLocks/>
          </p:cNvSpPr>
          <p:nvPr/>
        </p:nvSpPr>
        <p:spPr>
          <a:xfrm>
            <a:off x="3030431" y="3650463"/>
            <a:ext cx="6131137" cy="62088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15 min</a:t>
            </a:r>
            <a:endParaRPr lang="en-US" sz="3200" strike="sngStrike" cap="none" dirty="0">
              <a:solidFill>
                <a:srgbClr val="FF0000"/>
              </a:solidFill>
              <a:latin typeface="Arial" panose="020B0604020202020204" pitchFamily="34" charset="0"/>
              <a:cs typeface="Arial" panose="020B0604020202020204" pitchFamily="34" charset="0"/>
            </a:endParaRPr>
          </a:p>
        </p:txBody>
      </p:sp>
      <p:sp>
        <p:nvSpPr>
          <p:cNvPr id="8" name="Slide Number Placeholder 7">
            <a:extLst>
              <a:ext uri="{FF2B5EF4-FFF2-40B4-BE49-F238E27FC236}">
                <a16:creationId xmlns:a16="http://schemas.microsoft.com/office/drawing/2014/main" id="{3B942E78-2E46-4FA1-946B-C6F9B47138FE}"/>
              </a:ext>
            </a:extLst>
          </p:cNvPr>
          <p:cNvSpPr>
            <a:spLocks noGrp="1"/>
          </p:cNvSpPr>
          <p:nvPr>
            <p:ph type="sldNum" sz="quarter" idx="4"/>
          </p:nvPr>
        </p:nvSpPr>
        <p:spPr/>
        <p:txBody>
          <a:bodyPr/>
          <a:lstStyle/>
          <a:p>
            <a:fld id="{29691912-3321-4F2D-A980-9CA5FE309265}" type="slidenum">
              <a:rPr lang="en-US" smtClean="0"/>
              <a:t>61</a:t>
            </a:fld>
            <a:endParaRPr lang="en-US"/>
          </a:p>
        </p:txBody>
      </p:sp>
      <p:sp>
        <p:nvSpPr>
          <p:cNvPr id="10" name="Rectangle 9">
            <a:extLst>
              <a:ext uri="{FF2B5EF4-FFF2-40B4-BE49-F238E27FC236}">
                <a16:creationId xmlns:a16="http://schemas.microsoft.com/office/drawing/2014/main" id="{8521910C-B0C9-4160-8B07-8EC1C2A0E126}"/>
              </a:ext>
            </a:extLst>
          </p:cNvPr>
          <p:cNvSpPr/>
          <p:nvPr/>
        </p:nvSpPr>
        <p:spPr>
          <a:xfrm>
            <a:off x="6431272" y="3177176"/>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1" name="Picture 10" descr="Turner-Fairbank Highway Research Center logo. ">
            <a:extLst>
              <a:ext uri="{FF2B5EF4-FFF2-40B4-BE49-F238E27FC236}">
                <a16:creationId xmlns:a16="http://schemas.microsoft.com/office/drawing/2014/main" id="{401E7F0D-64A2-49EA-9B36-1BF370530DE7}"/>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2" name="Group 11" descr="U.S. Department of Transportation, Federal Highway Administration logo. ">
            <a:extLst>
              <a:ext uri="{FF2B5EF4-FFF2-40B4-BE49-F238E27FC236}">
                <a16:creationId xmlns:a16="http://schemas.microsoft.com/office/drawing/2014/main" id="{C1C8E964-DC5A-4CE3-9AF7-03918A24B426}"/>
              </a:ext>
            </a:extLst>
          </p:cNvPr>
          <p:cNvGrpSpPr/>
          <p:nvPr/>
        </p:nvGrpSpPr>
        <p:grpSpPr>
          <a:xfrm>
            <a:off x="328719" y="6295114"/>
            <a:ext cx="1110196" cy="435762"/>
            <a:chOff x="290022" y="6147173"/>
            <a:chExt cx="1512938" cy="593842"/>
          </a:xfrm>
        </p:grpSpPr>
        <p:sp>
          <p:nvSpPr>
            <p:cNvPr id="13" name="Rectangle 12">
              <a:extLst>
                <a:ext uri="{FF2B5EF4-FFF2-40B4-BE49-F238E27FC236}">
                  <a16:creationId xmlns:a16="http://schemas.microsoft.com/office/drawing/2014/main" id="{27CB6CEE-D7E2-49BD-AAD6-7DAF2C738BE3}"/>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US DOT logo. ">
              <a:extLst>
                <a:ext uri="{FF2B5EF4-FFF2-40B4-BE49-F238E27FC236}">
                  <a16:creationId xmlns:a16="http://schemas.microsoft.com/office/drawing/2014/main" id="{C978224D-957C-4A0B-8867-58F9897B4175}"/>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36573064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lstStyle/>
          <a:p>
            <a:r>
              <a:rPr lang="en-US" dirty="0"/>
              <a:t>Quantifying Agency-Specific Risk Factors</a:t>
            </a:r>
          </a:p>
        </p:txBody>
      </p:sp>
      <p:sp>
        <p:nvSpPr>
          <p:cNvPr id="3" name="Text Placeholder 2">
            <a:extLst>
              <a:ext uri="{FF2B5EF4-FFF2-40B4-BE49-F238E27FC236}">
                <a16:creationId xmlns:a16="http://schemas.microsoft.com/office/drawing/2014/main" id="{D97A8D4D-E6AB-4AD1-8BA7-2FB4D5C331BE}"/>
              </a:ext>
            </a:extLst>
          </p:cNvPr>
          <p:cNvSpPr>
            <a:spLocks noGrp="1"/>
          </p:cNvSpPr>
          <p:nvPr>
            <p:ph idx="1"/>
          </p:nvPr>
        </p:nvSpPr>
        <p:spPr>
          <a:xfrm>
            <a:off x="6889605" y="2588833"/>
            <a:ext cx="4845195" cy="3417543"/>
          </a:xfrm>
        </p:spPr>
        <p:txBody>
          <a:bodyPr>
            <a:normAutofit/>
          </a:bodyPr>
          <a:lstStyle/>
          <a:p>
            <a:pPr marL="0" indent="0">
              <a:lnSpc>
                <a:spcPct val="150000"/>
              </a:lnSpc>
              <a:spcAft>
                <a:spcPts val="4800"/>
              </a:spcAft>
              <a:buNone/>
            </a:pPr>
            <a:r>
              <a:rPr lang="en-US" dirty="0"/>
              <a:t>Compile data.</a:t>
            </a:r>
          </a:p>
          <a:p>
            <a:pPr marL="0" indent="0">
              <a:lnSpc>
                <a:spcPct val="150000"/>
              </a:lnSpc>
              <a:spcAft>
                <a:spcPts val="4800"/>
              </a:spcAft>
              <a:buNone/>
            </a:pPr>
            <a:r>
              <a:rPr lang="en-US" dirty="0"/>
              <a:t>Analyze data to quantify </a:t>
            </a:r>
            <a:br>
              <a:rPr lang="en-US" dirty="0"/>
            </a:br>
            <a:r>
              <a:rPr lang="en-US" dirty="0"/>
              <a:t>risk factors.</a:t>
            </a:r>
          </a:p>
        </p:txBody>
      </p:sp>
      <p:grpSp>
        <p:nvGrpSpPr>
          <p:cNvPr id="5" name="Group 4" descr="Graphic icon of a magnifying glass with stacked squares underneath. ">
            <a:extLst>
              <a:ext uri="{FF2B5EF4-FFF2-40B4-BE49-F238E27FC236}">
                <a16:creationId xmlns:a16="http://schemas.microsoft.com/office/drawing/2014/main" id="{13D6E221-2EA0-4169-8A60-DA2B795ED8D5}"/>
              </a:ext>
            </a:extLst>
          </p:cNvPr>
          <p:cNvGrpSpPr/>
          <p:nvPr/>
        </p:nvGrpSpPr>
        <p:grpSpPr>
          <a:xfrm>
            <a:off x="1087339" y="1909950"/>
            <a:ext cx="4241455" cy="3769082"/>
            <a:chOff x="1589218" y="1637327"/>
            <a:chExt cx="4241455" cy="3769082"/>
          </a:xfrm>
        </p:grpSpPr>
        <p:grpSp>
          <p:nvGrpSpPr>
            <p:cNvPr id="6" name="Group 5">
              <a:extLst>
                <a:ext uri="{FF2B5EF4-FFF2-40B4-BE49-F238E27FC236}">
                  <a16:creationId xmlns:a16="http://schemas.microsoft.com/office/drawing/2014/main" id="{B7417456-CA64-40AC-90E4-D3287D5595AA}"/>
                </a:ext>
              </a:extLst>
            </p:cNvPr>
            <p:cNvGrpSpPr/>
            <p:nvPr/>
          </p:nvGrpSpPr>
          <p:grpSpPr>
            <a:xfrm>
              <a:off x="1589218" y="1637327"/>
              <a:ext cx="283245" cy="3769082"/>
              <a:chOff x="3600598" y="2064469"/>
              <a:chExt cx="225802" cy="3004700"/>
            </a:xfrm>
          </p:grpSpPr>
          <p:sp>
            <p:nvSpPr>
              <p:cNvPr id="82" name="Rectangle 81">
                <a:extLst>
                  <a:ext uri="{FF2B5EF4-FFF2-40B4-BE49-F238E27FC236}">
                    <a16:creationId xmlns:a16="http://schemas.microsoft.com/office/drawing/2014/main" id="{71E1DA2A-3070-4DA1-BE0E-828E8FAA28CC}"/>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8431C882-3C8D-4363-8A3F-122CF19C2A33}"/>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C4A0A24-D5F9-4238-A4D2-8258781B4B3B}"/>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27BEBF99-A976-4AE2-9EC2-946B02DBE832}"/>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E359DF27-3B5A-42D9-A1C9-D0DD8A1976FD}"/>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4BE1C189-AA5A-4643-9C92-93786C548B55}"/>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4A9ED1B1-6E2D-4EFB-8B1C-2B80EC2BF9AA}"/>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FBA2DE4A-1493-4A76-9916-781EDAF0635F}"/>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7CD664C-30DE-4E7B-B7E8-C6B3081FBAAD}"/>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AD60064-A907-41D5-A6B3-DDDB1760B89A}"/>
                </a:ext>
              </a:extLst>
            </p:cNvPr>
            <p:cNvGrpSpPr/>
            <p:nvPr/>
          </p:nvGrpSpPr>
          <p:grpSpPr>
            <a:xfrm>
              <a:off x="1985039" y="1637327"/>
              <a:ext cx="283245" cy="3769082"/>
              <a:chOff x="3600598" y="2064469"/>
              <a:chExt cx="225802" cy="3004700"/>
            </a:xfrm>
          </p:grpSpPr>
          <p:sp>
            <p:nvSpPr>
              <p:cNvPr id="73" name="Rectangle 72">
                <a:extLst>
                  <a:ext uri="{FF2B5EF4-FFF2-40B4-BE49-F238E27FC236}">
                    <a16:creationId xmlns:a16="http://schemas.microsoft.com/office/drawing/2014/main" id="{FB988DBC-4CE8-4E2E-BB22-7173C8325948}"/>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4D59DF0A-517F-47F7-933E-C74D4F18B9F1}"/>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793928D6-8FED-4CBB-A27E-D2A5DBDCA300}"/>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389AE0DE-B209-4201-9926-BCC31D5DC447}"/>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D2C311A5-8071-4A9E-B5B1-6CEBA1352E84}"/>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BBA8ACDE-C16B-4A30-97A3-90253185AEB8}"/>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A9DCC837-2ED0-4D35-9921-740DCC6171E7}"/>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0D0F46C8-CA89-41BF-A0D7-802B0D6F43F1}"/>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74CF682B-11B4-4205-AF7B-DFAEB393CFCC}"/>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D6275EC4-48BE-4DCD-A3EB-593B0AA1C061}"/>
                </a:ext>
              </a:extLst>
            </p:cNvPr>
            <p:cNvGrpSpPr/>
            <p:nvPr/>
          </p:nvGrpSpPr>
          <p:grpSpPr>
            <a:xfrm>
              <a:off x="2380860" y="1637327"/>
              <a:ext cx="283245" cy="3769082"/>
              <a:chOff x="3600598" y="2064469"/>
              <a:chExt cx="225802" cy="3004700"/>
            </a:xfrm>
          </p:grpSpPr>
          <p:sp>
            <p:nvSpPr>
              <p:cNvPr id="64" name="Rectangle 63">
                <a:extLst>
                  <a:ext uri="{FF2B5EF4-FFF2-40B4-BE49-F238E27FC236}">
                    <a16:creationId xmlns:a16="http://schemas.microsoft.com/office/drawing/2014/main" id="{CBF33BB5-A770-4D7F-A017-BCD0666394A5}"/>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a16="http://schemas.microsoft.com/office/drawing/2014/main" id="{5665F880-17EE-4B72-A7D7-AB077EC29E32}"/>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2D7E625E-6ACB-4C74-93AC-BE4552C68018}"/>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0ED395EA-16AF-47FC-848B-2CA85EC243AE}"/>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94F53925-0847-4F6F-8F8E-6D28C8A6235B}"/>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587991A4-FBDF-4ABB-BB73-95863296437B}"/>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37A184B9-9228-4EBA-9581-7A9B1D0FA7DD}"/>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FD14C38-F221-4B23-A7CA-20CCD1DC18E8}"/>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A3ABA4AD-1324-4FF6-8ADF-9F035B1D66F9}"/>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8934BB13-8EB7-4452-A06B-B502B76C26FC}"/>
                </a:ext>
              </a:extLst>
            </p:cNvPr>
            <p:cNvGrpSpPr/>
            <p:nvPr/>
          </p:nvGrpSpPr>
          <p:grpSpPr>
            <a:xfrm>
              <a:off x="2776681" y="1637327"/>
              <a:ext cx="283245" cy="3769082"/>
              <a:chOff x="3600598" y="2064469"/>
              <a:chExt cx="225802" cy="3004700"/>
            </a:xfrm>
          </p:grpSpPr>
          <p:sp>
            <p:nvSpPr>
              <p:cNvPr id="55" name="Rectangle 54">
                <a:extLst>
                  <a:ext uri="{FF2B5EF4-FFF2-40B4-BE49-F238E27FC236}">
                    <a16:creationId xmlns:a16="http://schemas.microsoft.com/office/drawing/2014/main" id="{21D26DA8-0371-4573-BB41-E859CB078D87}"/>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0ABB3FB-EAD2-48B3-A9E7-82A15C56A938}"/>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765AAC29-4F57-4714-9D7D-9F6BB53B94CF}"/>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906FFE8-D153-4123-91B8-573C4ECBA603}"/>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C5F755AD-39AB-4A59-BF38-39E785475ACC}"/>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D9EBA83-CAEC-4013-B538-F9D8E49934F7}"/>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36B0ED15-ADF9-4AFD-AC5E-B1F9E1B06E4D}"/>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62F37737-1920-43F2-84CE-D7D7978E38B3}"/>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BD82DBF6-AB69-4858-9B81-82308A2846EE}"/>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E8BA00CA-8053-4043-9044-099AC1D3DF2F}"/>
                </a:ext>
              </a:extLst>
            </p:cNvPr>
            <p:cNvGrpSpPr/>
            <p:nvPr/>
          </p:nvGrpSpPr>
          <p:grpSpPr>
            <a:xfrm>
              <a:off x="3172502" y="1637327"/>
              <a:ext cx="283245" cy="3769082"/>
              <a:chOff x="3600598" y="2064469"/>
              <a:chExt cx="225802" cy="3004700"/>
            </a:xfrm>
          </p:grpSpPr>
          <p:sp>
            <p:nvSpPr>
              <p:cNvPr id="46" name="Rectangle 45">
                <a:extLst>
                  <a:ext uri="{FF2B5EF4-FFF2-40B4-BE49-F238E27FC236}">
                    <a16:creationId xmlns:a16="http://schemas.microsoft.com/office/drawing/2014/main" id="{A1FBE05E-BBDD-4880-9450-A3808D867930}"/>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F2A134A-A463-42B6-9BAA-F04367C5BC6F}"/>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2C7B3AE-CE1B-4F9F-87B1-B542D9DA9BBE}"/>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BA3E066-8AEE-40D5-8E81-6C017E9B782F}"/>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30FDF4BF-2117-4D5F-92EF-D24FF1ABA467}"/>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CEC9537-8200-4DF7-A7DF-0D18B7EFD1A9}"/>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6201CDE1-5F5F-4841-A1BF-30D993AF866B}"/>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8257151-274E-48E9-BD34-B5DCE488B778}"/>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AF39057-EF09-41F3-97B8-5693E49B8EBC}"/>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158C056-6F28-4A95-A057-C02A65BD009A}"/>
                </a:ext>
              </a:extLst>
            </p:cNvPr>
            <p:cNvGrpSpPr/>
            <p:nvPr/>
          </p:nvGrpSpPr>
          <p:grpSpPr>
            <a:xfrm>
              <a:off x="3568323" y="1637327"/>
              <a:ext cx="283245" cy="3769082"/>
              <a:chOff x="3600598" y="2064469"/>
              <a:chExt cx="225802" cy="3004700"/>
            </a:xfrm>
          </p:grpSpPr>
          <p:sp>
            <p:nvSpPr>
              <p:cNvPr id="37" name="Rectangle 36">
                <a:extLst>
                  <a:ext uri="{FF2B5EF4-FFF2-40B4-BE49-F238E27FC236}">
                    <a16:creationId xmlns:a16="http://schemas.microsoft.com/office/drawing/2014/main" id="{5E1DB01F-2D55-4DF2-B822-F0ECF46C40EF}"/>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6BCD9DAE-9FA3-4FDA-8E33-A89B0E80D0C4}"/>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D277761-4D31-47C0-B376-138E0D30A4A5}"/>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07D2993-BC92-4398-9533-728C5A24C444}"/>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936C495-9800-41F2-9A19-ECF8E895674C}"/>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39167143-3433-47C4-968A-8492EA39F914}"/>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B2067BEB-2A90-46AA-822B-293595AF3809}"/>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5EB6AAC-BA2B-48E6-BFE5-78A19FA5DF75}"/>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F52EBC7B-3A0B-4DE7-AEFB-FB23F1288ADE}"/>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65084FAD-FA94-4626-8F6C-524BA7671648}"/>
                </a:ext>
              </a:extLst>
            </p:cNvPr>
            <p:cNvGrpSpPr/>
            <p:nvPr/>
          </p:nvGrpSpPr>
          <p:grpSpPr>
            <a:xfrm>
              <a:off x="3964144" y="1637327"/>
              <a:ext cx="283245" cy="3769082"/>
              <a:chOff x="3600598" y="2064469"/>
              <a:chExt cx="225802" cy="3004700"/>
            </a:xfrm>
          </p:grpSpPr>
          <p:sp>
            <p:nvSpPr>
              <p:cNvPr id="28" name="Rectangle 27">
                <a:extLst>
                  <a:ext uri="{FF2B5EF4-FFF2-40B4-BE49-F238E27FC236}">
                    <a16:creationId xmlns:a16="http://schemas.microsoft.com/office/drawing/2014/main" id="{120522DF-E3E3-4B12-82C1-29C7CE695501}"/>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0162F7B6-3AFB-45B7-83FB-DFAF69D60397}"/>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C3D1CEF-1D4D-4C77-9EC8-2534EADD4283}"/>
                  </a:ext>
                </a:extLst>
              </p:cNvPr>
              <p:cNvSpPr/>
              <p:nvPr/>
            </p:nvSpPr>
            <p:spPr>
              <a:xfrm>
                <a:off x="3600598" y="2757880"/>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4B20163-ED4E-4E3F-8E4E-1E53BF99BBA3}"/>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E3F9DF3-1389-44FB-92D1-D8FAF15B469D}"/>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42AA918-2211-446D-BFA6-AFBFBA418134}"/>
                  </a:ext>
                </a:extLst>
              </p:cNvPr>
              <p:cNvSpPr/>
              <p:nvPr/>
            </p:nvSpPr>
            <p:spPr>
              <a:xfrm>
                <a:off x="3600598" y="3790231"/>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E136A8D8-1034-4CAF-A931-CBB7FD99B7CA}"/>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87D5844-1174-4C57-995D-56F63B09CB2E}"/>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84F1DC89-7E1F-4E35-B2D1-F31BD0CE12D4}"/>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DF124CE5-ED28-4701-9BC9-FE7F8A06BFDA}"/>
                </a:ext>
              </a:extLst>
            </p:cNvPr>
            <p:cNvGrpSpPr/>
            <p:nvPr/>
          </p:nvGrpSpPr>
          <p:grpSpPr>
            <a:xfrm>
              <a:off x="4359965" y="1637327"/>
              <a:ext cx="283245" cy="3317845"/>
              <a:chOff x="3600598" y="2064469"/>
              <a:chExt cx="225802" cy="2644975"/>
            </a:xfrm>
          </p:grpSpPr>
          <p:sp>
            <p:nvSpPr>
              <p:cNvPr id="22" name="Rectangle 21">
                <a:extLst>
                  <a:ext uri="{FF2B5EF4-FFF2-40B4-BE49-F238E27FC236}">
                    <a16:creationId xmlns:a16="http://schemas.microsoft.com/office/drawing/2014/main" id="{5814A770-0775-4FA6-A8A2-346DFC8852F7}"/>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94E5B7F-5A57-458A-A7A3-C7CBD72871FC}"/>
                  </a:ext>
                </a:extLst>
              </p:cNvPr>
              <p:cNvSpPr/>
              <p:nvPr/>
            </p:nvSpPr>
            <p:spPr>
              <a:xfrm>
                <a:off x="3600598" y="2395914"/>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CEAE329-450F-4D0E-8BA9-DCF0C52AFDA1}"/>
                  </a:ext>
                </a:extLst>
              </p:cNvPr>
              <p:cNvSpPr/>
              <p:nvPr/>
            </p:nvSpPr>
            <p:spPr>
              <a:xfrm>
                <a:off x="3600598" y="3089325"/>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C8BAFA7-F9B1-4843-867E-16A7550615F6}"/>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71CA7F9-D89E-48B9-9B5E-098A8F1F0FE6}"/>
                  </a:ext>
                </a:extLst>
              </p:cNvPr>
              <p:cNvSpPr/>
              <p:nvPr/>
            </p:nvSpPr>
            <p:spPr>
              <a:xfrm>
                <a:off x="3600598" y="415219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2FC6473-D982-4A38-BFB5-0A4E400AAF32}"/>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5EE8B621-BC12-4FE0-8C5C-44CC1EDCE0B8}"/>
                </a:ext>
              </a:extLst>
            </p:cNvPr>
            <p:cNvGrpSpPr/>
            <p:nvPr/>
          </p:nvGrpSpPr>
          <p:grpSpPr>
            <a:xfrm>
              <a:off x="4755786" y="1637327"/>
              <a:ext cx="283245" cy="3317845"/>
              <a:chOff x="3600598" y="2064469"/>
              <a:chExt cx="225802" cy="2644975"/>
            </a:xfrm>
          </p:grpSpPr>
          <p:sp>
            <p:nvSpPr>
              <p:cNvPr id="19" name="Rectangle 18">
                <a:extLst>
                  <a:ext uri="{FF2B5EF4-FFF2-40B4-BE49-F238E27FC236}">
                    <a16:creationId xmlns:a16="http://schemas.microsoft.com/office/drawing/2014/main" id="{EC9ED6AA-8C37-4CB8-813B-A98BAB8BC8BC}"/>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A4E354-305D-44B7-A0E8-D1E09BBE3E67}"/>
                  </a:ext>
                </a:extLst>
              </p:cNvPr>
              <p:cNvSpPr/>
              <p:nvPr/>
            </p:nvSpPr>
            <p:spPr>
              <a:xfrm>
                <a:off x="3600598" y="3458786"/>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9CABF259-13CB-4EA4-9391-D236222CFB7A}"/>
                  </a:ext>
                </a:extLst>
              </p:cNvPr>
              <p:cNvSpPr/>
              <p:nvPr/>
            </p:nvSpPr>
            <p:spPr>
              <a:xfrm>
                <a:off x="3600598" y="4483642"/>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6E1CB9D5-6046-4717-BA5B-D380395F8C22}"/>
                </a:ext>
              </a:extLst>
            </p:cNvPr>
            <p:cNvGrpSpPr/>
            <p:nvPr/>
          </p:nvGrpSpPr>
          <p:grpSpPr>
            <a:xfrm>
              <a:off x="5151607" y="1637327"/>
              <a:ext cx="283245" cy="3769082"/>
              <a:chOff x="3600598" y="2064469"/>
              <a:chExt cx="225802" cy="3004700"/>
            </a:xfrm>
          </p:grpSpPr>
          <p:sp>
            <p:nvSpPr>
              <p:cNvPr id="17" name="Rectangle 16">
                <a:extLst>
                  <a:ext uri="{FF2B5EF4-FFF2-40B4-BE49-F238E27FC236}">
                    <a16:creationId xmlns:a16="http://schemas.microsoft.com/office/drawing/2014/main" id="{9BF53229-D595-4209-B460-E70EDCF57686}"/>
                  </a:ext>
                </a:extLst>
              </p:cNvPr>
              <p:cNvSpPr/>
              <p:nvPr/>
            </p:nvSpPr>
            <p:spPr>
              <a:xfrm>
                <a:off x="3600598" y="2064469"/>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2A85F3C-092D-4C55-B6CC-C1AC55D22FC1}"/>
                  </a:ext>
                </a:extLst>
              </p:cNvPr>
              <p:cNvSpPr/>
              <p:nvPr/>
            </p:nvSpPr>
            <p:spPr>
              <a:xfrm>
                <a:off x="3600598" y="4843367"/>
                <a:ext cx="225802" cy="2258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938EBFF-DEBE-4142-A4E7-CF3160842BE2}"/>
                </a:ext>
              </a:extLst>
            </p:cNvPr>
            <p:cNvSpPr/>
            <p:nvPr/>
          </p:nvSpPr>
          <p:spPr>
            <a:xfrm>
              <a:off x="5547428" y="1637327"/>
              <a:ext cx="283245" cy="28324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1" name="Graphic 90" descr=" Graphic icon of the number 1. ">
            <a:extLst>
              <a:ext uri="{FF2B5EF4-FFF2-40B4-BE49-F238E27FC236}">
                <a16:creationId xmlns:a16="http://schemas.microsoft.com/office/drawing/2014/main" id="{51A9E58D-BFA1-46D7-AFD0-BA1A83B1B9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1370" y="2565439"/>
            <a:ext cx="1330822" cy="1285709"/>
          </a:xfrm>
          <a:prstGeom prst="rect">
            <a:avLst/>
          </a:prstGeom>
        </p:spPr>
      </p:pic>
      <p:pic>
        <p:nvPicPr>
          <p:cNvPr id="92" name="Graphic 91" descr="Graphic icon of the number 2. ">
            <a:extLst>
              <a:ext uri="{FF2B5EF4-FFF2-40B4-BE49-F238E27FC236}">
                <a16:creationId xmlns:a16="http://schemas.microsoft.com/office/drawing/2014/main" id="{C820B1C8-E9B9-4A5E-B420-45AD48D527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1370" y="3886065"/>
            <a:ext cx="1330822" cy="1285709"/>
          </a:xfrm>
          <a:prstGeom prst="rect">
            <a:avLst/>
          </a:prstGeom>
        </p:spPr>
      </p:pic>
      <p:pic>
        <p:nvPicPr>
          <p:cNvPr id="94" name="Graphic 93">
            <a:extLst>
              <a:ext uri="{FF2B5EF4-FFF2-40B4-BE49-F238E27FC236}">
                <a16:creationId xmlns:a16="http://schemas.microsoft.com/office/drawing/2014/main" id="{9387742C-4C0D-4E82-86A7-E7E5243477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370584" y="1765754"/>
            <a:ext cx="3031519" cy="4240622"/>
          </a:xfrm>
          <a:prstGeom prst="rect">
            <a:avLst/>
          </a:prstGeom>
        </p:spPr>
      </p:pic>
      <p:sp>
        <p:nvSpPr>
          <p:cNvPr id="93" name="Slide Number Placeholder 92">
            <a:extLst>
              <a:ext uri="{FF2B5EF4-FFF2-40B4-BE49-F238E27FC236}">
                <a16:creationId xmlns:a16="http://schemas.microsoft.com/office/drawing/2014/main" id="{50D96EA9-F8EF-4E65-A417-E579A598C119}"/>
              </a:ext>
            </a:extLst>
          </p:cNvPr>
          <p:cNvSpPr>
            <a:spLocks noGrp="1"/>
          </p:cNvSpPr>
          <p:nvPr>
            <p:ph type="sldNum" sz="quarter" idx="4"/>
          </p:nvPr>
        </p:nvSpPr>
        <p:spPr/>
        <p:txBody>
          <a:bodyPr/>
          <a:lstStyle/>
          <a:p>
            <a:fld id="{29691912-3321-4F2D-A980-9CA5FE309265}" type="slidenum">
              <a:rPr lang="en-US" smtClean="0"/>
              <a:t>62</a:t>
            </a:fld>
            <a:endParaRPr lang="en-US"/>
          </a:p>
        </p:txBody>
      </p:sp>
      <p:sp>
        <p:nvSpPr>
          <p:cNvPr id="97" name="Rectangle 96">
            <a:extLst>
              <a:ext uri="{FF2B5EF4-FFF2-40B4-BE49-F238E27FC236}">
                <a16:creationId xmlns:a16="http://schemas.microsoft.com/office/drawing/2014/main" id="{8EDBDA1A-AE86-4448-BC49-FEFC0A7D0104}"/>
              </a:ext>
            </a:extLst>
          </p:cNvPr>
          <p:cNvSpPr/>
          <p:nvPr/>
        </p:nvSpPr>
        <p:spPr>
          <a:xfrm>
            <a:off x="3730247" y="5750516"/>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96" name="Picture 95" descr="Graphic icon of a triangle with text, Explore, with an icon of a magnifying glass.">
            <a:extLst>
              <a:ext uri="{FF2B5EF4-FFF2-40B4-BE49-F238E27FC236}">
                <a16:creationId xmlns:a16="http://schemas.microsoft.com/office/drawing/2014/main" id="{D09C7EBB-5222-4C19-A25E-F92A85ECA908}"/>
              </a:ext>
            </a:extLst>
          </p:cNvPr>
          <p:cNvPicPr>
            <a:picLocks noChangeAspect="1"/>
          </p:cNvPicPr>
          <p:nvPr/>
        </p:nvPicPr>
        <p:blipFill>
          <a:blip r:embed="rId8"/>
          <a:stretch>
            <a:fillRect/>
          </a:stretch>
        </p:blipFill>
        <p:spPr>
          <a:xfrm>
            <a:off x="10210677" y="0"/>
            <a:ext cx="1984372" cy="1321446"/>
          </a:xfrm>
          <a:prstGeom prst="rect">
            <a:avLst/>
          </a:prstGeom>
        </p:spPr>
      </p:pic>
    </p:spTree>
    <p:extLst>
      <p:ext uri="{BB962C8B-B14F-4D97-AF65-F5344CB8AC3E}">
        <p14:creationId xmlns:p14="http://schemas.microsoft.com/office/powerpoint/2010/main" val="634064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FB26-9776-4C0F-A0E4-38C4A3C8CAD0}"/>
              </a:ext>
            </a:extLst>
          </p:cNvPr>
          <p:cNvSpPr>
            <a:spLocks noGrp="1"/>
          </p:cNvSpPr>
          <p:nvPr>
            <p:ph type="title"/>
          </p:nvPr>
        </p:nvSpPr>
        <p:spPr/>
        <p:txBody>
          <a:bodyPr/>
          <a:lstStyle/>
          <a:p>
            <a:r>
              <a:rPr lang="en-US" dirty="0"/>
              <a:t>Data Sources</a:t>
            </a:r>
          </a:p>
        </p:txBody>
      </p:sp>
      <p:sp>
        <p:nvSpPr>
          <p:cNvPr id="3" name="Text Placeholder 2">
            <a:extLst>
              <a:ext uri="{FF2B5EF4-FFF2-40B4-BE49-F238E27FC236}">
                <a16:creationId xmlns:a16="http://schemas.microsoft.com/office/drawing/2014/main" id="{EFD8D54B-07A9-4A83-BA3D-49A1DF6AE09D}"/>
              </a:ext>
            </a:extLst>
          </p:cNvPr>
          <p:cNvSpPr>
            <a:spLocks noGrp="1"/>
          </p:cNvSpPr>
          <p:nvPr>
            <p:ph idx="1"/>
          </p:nvPr>
        </p:nvSpPr>
        <p:spPr>
          <a:xfrm>
            <a:off x="2628900" y="1825625"/>
            <a:ext cx="8724900" cy="4269167"/>
          </a:xfrm>
        </p:spPr>
        <p:txBody>
          <a:bodyPr>
            <a:normAutofit fontScale="77500" lnSpcReduction="20000"/>
          </a:bodyPr>
          <a:lstStyle/>
          <a:p>
            <a:r>
              <a:rPr lang="en-US" altLang="en-US" dirty="0"/>
              <a:t>Roadway inventory data—Typically maintained by State and local agencies:</a:t>
            </a:r>
          </a:p>
          <a:p>
            <a:pPr lvl="1"/>
            <a:r>
              <a:rPr lang="en-US" altLang="en-US" dirty="0"/>
              <a:t>Facility type.</a:t>
            </a:r>
          </a:p>
          <a:p>
            <a:pPr lvl="1"/>
            <a:r>
              <a:rPr lang="en-US" altLang="en-US" dirty="0"/>
              <a:t>Number of lanes.</a:t>
            </a:r>
          </a:p>
          <a:p>
            <a:pPr lvl="1"/>
            <a:r>
              <a:rPr lang="en-US" altLang="en-US" dirty="0"/>
              <a:t>Cross-sectional elements.</a:t>
            </a:r>
          </a:p>
          <a:p>
            <a:pPr lvl="1"/>
            <a:r>
              <a:rPr lang="en-US" altLang="en-US" dirty="0"/>
              <a:t>Traffic control and speed limit.</a:t>
            </a:r>
          </a:p>
          <a:p>
            <a:r>
              <a:rPr lang="en-US" altLang="en-US" dirty="0"/>
              <a:t>Traffic data—Typically maintained by State and local agencies, although some manual counts may be needed:</a:t>
            </a:r>
          </a:p>
          <a:p>
            <a:pPr lvl="1"/>
            <a:r>
              <a:rPr lang="en-US" altLang="en-US" dirty="0"/>
              <a:t>Traffic volume.</a:t>
            </a:r>
          </a:p>
          <a:p>
            <a:pPr lvl="1"/>
            <a:r>
              <a:rPr lang="en-US" altLang="en-US" dirty="0"/>
              <a:t>Nonmotorized user exposure.</a:t>
            </a:r>
          </a:p>
          <a:p>
            <a:pPr lvl="1"/>
            <a:r>
              <a:rPr lang="en-US" altLang="en-US" dirty="0"/>
              <a:t>Traffic composition.</a:t>
            </a:r>
          </a:p>
          <a:p>
            <a:r>
              <a:rPr lang="en-US" altLang="en-US" dirty="0"/>
              <a:t>Crash data—Typically maintained by State agencies:</a:t>
            </a:r>
          </a:p>
          <a:p>
            <a:pPr lvl="1"/>
            <a:r>
              <a:rPr lang="en-US" altLang="en-US" dirty="0"/>
              <a:t>Number of crashes by type.</a:t>
            </a:r>
          </a:p>
          <a:p>
            <a:pPr lvl="1"/>
            <a:r>
              <a:rPr lang="en-US" altLang="en-US" dirty="0"/>
              <a:t>Number of crashes by severity. </a:t>
            </a:r>
          </a:p>
        </p:txBody>
      </p:sp>
      <p:sp>
        <p:nvSpPr>
          <p:cNvPr id="5" name="Oval 4">
            <a:extLst>
              <a:ext uri="{FF2B5EF4-FFF2-40B4-BE49-F238E27FC236}">
                <a16:creationId xmlns:a16="http://schemas.microsoft.com/office/drawing/2014/main" id="{48CD84CB-7D50-4414-B159-603984D27A6E}"/>
              </a:ext>
            </a:extLst>
          </p:cNvPr>
          <p:cNvSpPr/>
          <p:nvPr/>
        </p:nvSpPr>
        <p:spPr>
          <a:xfrm>
            <a:off x="734335" y="3043379"/>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84CE808-8164-40C5-80EA-A80068D023AC}"/>
              </a:ext>
            </a:extLst>
          </p:cNvPr>
          <p:cNvSpPr/>
          <p:nvPr/>
        </p:nvSpPr>
        <p:spPr>
          <a:xfrm>
            <a:off x="720125" y="457909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C447E5C-64F1-4A3A-B38A-F536E40FA5BC}"/>
              </a:ext>
            </a:extLst>
          </p:cNvPr>
          <p:cNvSpPr/>
          <p:nvPr/>
        </p:nvSpPr>
        <p:spPr>
          <a:xfrm>
            <a:off x="720126" y="1482016"/>
            <a:ext cx="1382751" cy="1382751"/>
          </a:xfrm>
          <a:prstGeom prst="ellipse">
            <a:avLst/>
          </a:prstGeom>
          <a:solidFill>
            <a:srgbClr val="E2F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Graphic icon of a star symbol. ">
            <a:extLst>
              <a:ext uri="{FF2B5EF4-FFF2-40B4-BE49-F238E27FC236}">
                <a16:creationId xmlns:a16="http://schemas.microsoft.com/office/drawing/2014/main" id="{1CC60927-4318-476F-B2A1-ADB2215309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125" y="4590251"/>
            <a:ext cx="1382750" cy="1412170"/>
          </a:xfrm>
          <a:prstGeom prst="rect">
            <a:avLst/>
          </a:prstGeom>
        </p:spPr>
      </p:pic>
      <p:pic>
        <p:nvPicPr>
          <p:cNvPr id="9" name="Graphic 8" descr="Graphic icon of a two-lane road with a dashed centerline.">
            <a:extLst>
              <a:ext uri="{FF2B5EF4-FFF2-40B4-BE49-F238E27FC236}">
                <a16:creationId xmlns:a16="http://schemas.microsoft.com/office/drawing/2014/main" id="{751D10AC-33ED-47B2-9235-51FE4EA82B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8162" y="1830107"/>
            <a:ext cx="1648892" cy="682301"/>
          </a:xfrm>
          <a:prstGeom prst="rect">
            <a:avLst/>
          </a:prstGeom>
        </p:spPr>
      </p:pic>
      <p:pic>
        <p:nvPicPr>
          <p:cNvPr id="10" name="Graphic 9" descr="Graphic icon of a vehicle.">
            <a:extLst>
              <a:ext uri="{FF2B5EF4-FFF2-40B4-BE49-F238E27FC236}">
                <a16:creationId xmlns:a16="http://schemas.microsoft.com/office/drawing/2014/main" id="{AB679194-D8AC-4583-AB4E-5750380EDF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611" y="3429000"/>
            <a:ext cx="1600200" cy="619125"/>
          </a:xfrm>
          <a:prstGeom prst="rect">
            <a:avLst/>
          </a:prstGeom>
        </p:spPr>
      </p:pic>
      <p:sp>
        <p:nvSpPr>
          <p:cNvPr id="11" name="Slide Number Placeholder 10">
            <a:extLst>
              <a:ext uri="{FF2B5EF4-FFF2-40B4-BE49-F238E27FC236}">
                <a16:creationId xmlns:a16="http://schemas.microsoft.com/office/drawing/2014/main" id="{CFB8D762-1AFA-485A-86BE-A3D1775CF222}"/>
              </a:ext>
            </a:extLst>
          </p:cNvPr>
          <p:cNvSpPr>
            <a:spLocks noGrp="1"/>
          </p:cNvSpPr>
          <p:nvPr>
            <p:ph type="sldNum" sz="quarter" idx="4"/>
          </p:nvPr>
        </p:nvSpPr>
        <p:spPr/>
        <p:txBody>
          <a:bodyPr/>
          <a:lstStyle/>
          <a:p>
            <a:fld id="{29691912-3321-4F2D-A980-9CA5FE309265}" type="slidenum">
              <a:rPr lang="en-US" smtClean="0"/>
              <a:t>63</a:t>
            </a:fld>
            <a:endParaRPr lang="en-US"/>
          </a:p>
        </p:txBody>
      </p:sp>
      <p:sp>
        <p:nvSpPr>
          <p:cNvPr id="13" name="Rectangle 12">
            <a:extLst>
              <a:ext uri="{FF2B5EF4-FFF2-40B4-BE49-F238E27FC236}">
                <a16:creationId xmlns:a16="http://schemas.microsoft.com/office/drawing/2014/main" id="{5FA513E2-AD42-4B4F-9EA8-9E1D1792486E}"/>
              </a:ext>
            </a:extLst>
          </p:cNvPr>
          <p:cNvSpPr/>
          <p:nvPr/>
        </p:nvSpPr>
        <p:spPr>
          <a:xfrm>
            <a:off x="1693268" y="5863960"/>
            <a:ext cx="1293944" cy="230832"/>
          </a:xfrm>
          <a:prstGeom prst="rect">
            <a:avLst/>
          </a:prstGeom>
        </p:spPr>
        <p:txBody>
          <a:bodyPr wrap="none">
            <a:spAutoFit/>
          </a:bodyPr>
          <a:lstStyle/>
          <a:p>
            <a:pPr>
              <a:spcBef>
                <a:spcPts val="0"/>
              </a:spcBef>
              <a:spcAft>
                <a:spcPts val="0"/>
              </a:spcAft>
            </a:pPr>
            <a:r>
              <a:rPr lang="en-US" sz="900" i="1" dirty="0">
                <a:latin typeface="Arial" panose="020B0604020202020204" pitchFamily="34" charset="0"/>
                <a:ea typeface="MS PGothic" panose="020B0600070205080204" pitchFamily="34" charset="-128"/>
                <a:cs typeface="MS PGothic" panose="020B0600070205080204" pitchFamily="34" charset="-128"/>
              </a:rPr>
              <a:t>All art source: FHWA.</a:t>
            </a:r>
            <a:endParaRPr lang="en-US" sz="900" i="1" dirty="0"/>
          </a:p>
        </p:txBody>
      </p:sp>
      <p:pic>
        <p:nvPicPr>
          <p:cNvPr id="14" name="Picture 13" descr="Graphic icon of a triangle with text, Explore, with an icon of a magnifying glass.">
            <a:extLst>
              <a:ext uri="{FF2B5EF4-FFF2-40B4-BE49-F238E27FC236}">
                <a16:creationId xmlns:a16="http://schemas.microsoft.com/office/drawing/2014/main" id="{8CACF69E-8BAC-4771-A665-AF6C8E34E2A0}"/>
              </a:ext>
            </a:extLst>
          </p:cNvPr>
          <p:cNvPicPr>
            <a:picLocks noChangeAspect="1"/>
          </p:cNvPicPr>
          <p:nvPr/>
        </p:nvPicPr>
        <p:blipFill>
          <a:blip r:embed="rId8"/>
          <a:stretch>
            <a:fillRect/>
          </a:stretch>
        </p:blipFill>
        <p:spPr>
          <a:xfrm>
            <a:off x="10210677" y="0"/>
            <a:ext cx="1984372" cy="1321446"/>
          </a:xfrm>
          <a:prstGeom prst="rect">
            <a:avLst/>
          </a:prstGeom>
        </p:spPr>
      </p:pic>
    </p:spTree>
    <p:extLst>
      <p:ext uri="{BB962C8B-B14F-4D97-AF65-F5344CB8AC3E}">
        <p14:creationId xmlns:p14="http://schemas.microsoft.com/office/powerpoint/2010/main" val="39531110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7D019-98B0-4BA4-96FE-84F48C7CD8C5}"/>
              </a:ext>
            </a:extLst>
          </p:cNvPr>
          <p:cNvSpPr>
            <a:spLocks noGrp="1"/>
          </p:cNvSpPr>
          <p:nvPr>
            <p:ph type="title"/>
          </p:nvPr>
        </p:nvSpPr>
        <p:spPr/>
        <p:txBody>
          <a:bodyPr/>
          <a:lstStyle/>
          <a:p>
            <a:r>
              <a:rPr lang="en-US" dirty="0"/>
              <a:t>Linking Data</a:t>
            </a:r>
          </a:p>
        </p:txBody>
      </p:sp>
      <p:sp>
        <p:nvSpPr>
          <p:cNvPr id="3" name="Text Placeholder 2">
            <a:extLst>
              <a:ext uri="{FF2B5EF4-FFF2-40B4-BE49-F238E27FC236}">
                <a16:creationId xmlns:a16="http://schemas.microsoft.com/office/drawing/2014/main" id="{93DA8591-48A5-4C95-9441-A35A5327CFB5}"/>
              </a:ext>
            </a:extLst>
          </p:cNvPr>
          <p:cNvSpPr>
            <a:spLocks noGrp="1"/>
          </p:cNvSpPr>
          <p:nvPr>
            <p:ph idx="1"/>
          </p:nvPr>
        </p:nvSpPr>
        <p:spPr>
          <a:xfrm>
            <a:off x="752475" y="1560049"/>
            <a:ext cx="10515600" cy="2880984"/>
          </a:xfrm>
        </p:spPr>
        <p:txBody>
          <a:bodyPr>
            <a:normAutofit fontScale="92500"/>
          </a:bodyPr>
          <a:lstStyle/>
          <a:p>
            <a:r>
              <a:rPr lang="en-US" dirty="0"/>
              <a:t>Analysis database represents individual roadway segments/intersections of interest that were identified as an FCFT.</a:t>
            </a:r>
          </a:p>
          <a:p>
            <a:r>
              <a:rPr lang="en-US" dirty="0"/>
              <a:t>Each “row” or observation should represent a roadway element. </a:t>
            </a:r>
          </a:p>
          <a:p>
            <a:r>
              <a:rPr lang="en-US" dirty="0"/>
              <a:t>Crashes should be assigned to each roadway element—A linear referencing system can be used. </a:t>
            </a:r>
          </a:p>
          <a:p>
            <a:endParaRPr lang="en-US" dirty="0"/>
          </a:p>
        </p:txBody>
      </p:sp>
      <p:grpSp>
        <p:nvGrpSpPr>
          <p:cNvPr id="8" name="Group 7" descr="Six icons inside of circles connected to one another. The first is a star. The second is two buildings and two trees. The third is a stop sign with three evenly spaced circles running vertically through the center. The fourth is a two-lane roadway with a dashed centerline. The fifth is a four-leg intersection. The sixth, and final, is a vehicle. ">
            <a:extLst>
              <a:ext uri="{FF2B5EF4-FFF2-40B4-BE49-F238E27FC236}">
                <a16:creationId xmlns:a16="http://schemas.microsoft.com/office/drawing/2014/main" id="{6BEC9D5B-C441-43CF-BE95-34A7CE44C5D9}"/>
              </a:ext>
            </a:extLst>
          </p:cNvPr>
          <p:cNvGrpSpPr/>
          <p:nvPr/>
        </p:nvGrpSpPr>
        <p:grpSpPr>
          <a:xfrm>
            <a:off x="190546" y="4441033"/>
            <a:ext cx="12001454" cy="1540668"/>
            <a:chOff x="-516303" y="3980984"/>
            <a:chExt cx="13615551" cy="1944494"/>
          </a:xfrm>
        </p:grpSpPr>
        <p:pic>
          <p:nvPicPr>
            <p:cNvPr id="6" name="Graphic 5">
              <a:extLst>
                <a:ext uri="{FF2B5EF4-FFF2-40B4-BE49-F238E27FC236}">
                  <a16:creationId xmlns:a16="http://schemas.microsoft.com/office/drawing/2014/main" id="{C377CB0E-3346-40BE-8E4B-5D4DA9B598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303" y="3980984"/>
              <a:ext cx="6872781" cy="1944494"/>
            </a:xfrm>
            <a:prstGeom prst="rect">
              <a:avLst/>
            </a:prstGeom>
          </p:spPr>
        </p:pic>
        <p:pic>
          <p:nvPicPr>
            <p:cNvPr id="7" name="Graphic 6">
              <a:extLst>
                <a:ext uri="{FF2B5EF4-FFF2-40B4-BE49-F238E27FC236}">
                  <a16:creationId xmlns:a16="http://schemas.microsoft.com/office/drawing/2014/main" id="{BBB49B9D-A2A0-436E-AA8A-D81CEFAD453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26467" y="3980984"/>
              <a:ext cx="6872781" cy="1944494"/>
            </a:xfrm>
            <a:prstGeom prst="rect">
              <a:avLst/>
            </a:prstGeom>
          </p:spPr>
        </p:pic>
      </p:grpSp>
      <p:pic>
        <p:nvPicPr>
          <p:cNvPr id="9" name="Graphic 8">
            <a:extLst>
              <a:ext uri="{FF2B5EF4-FFF2-40B4-BE49-F238E27FC236}">
                <a16:creationId xmlns:a16="http://schemas.microsoft.com/office/drawing/2014/main" id="{13963D55-461B-49E8-B4A2-B14D6C1B2D2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5252" y="4742268"/>
            <a:ext cx="895350" cy="914400"/>
          </a:xfrm>
          <a:prstGeom prst="rect">
            <a:avLst/>
          </a:prstGeom>
        </p:spPr>
      </p:pic>
      <p:pic>
        <p:nvPicPr>
          <p:cNvPr id="10" name="Graphic 9">
            <a:extLst>
              <a:ext uri="{FF2B5EF4-FFF2-40B4-BE49-F238E27FC236}">
                <a16:creationId xmlns:a16="http://schemas.microsoft.com/office/drawing/2014/main" id="{72F21A4A-0119-4420-BD15-461FF9CE98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98835" y="4830943"/>
            <a:ext cx="1219749" cy="690907"/>
          </a:xfrm>
          <a:prstGeom prst="rect">
            <a:avLst/>
          </a:prstGeom>
        </p:spPr>
      </p:pic>
      <p:pic>
        <p:nvPicPr>
          <p:cNvPr id="11" name="Graphic 10">
            <a:extLst>
              <a:ext uri="{FF2B5EF4-FFF2-40B4-BE49-F238E27FC236}">
                <a16:creationId xmlns:a16="http://schemas.microsoft.com/office/drawing/2014/main" id="{EA6F3CFC-5FF7-4089-B0E8-2A90326C39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11857" y="4995673"/>
            <a:ext cx="1154014" cy="477523"/>
          </a:xfrm>
          <a:prstGeom prst="rect">
            <a:avLst/>
          </a:prstGeom>
        </p:spPr>
      </p:pic>
      <p:pic>
        <p:nvPicPr>
          <p:cNvPr id="13" name="Graphic 12">
            <a:extLst>
              <a:ext uri="{FF2B5EF4-FFF2-40B4-BE49-F238E27FC236}">
                <a16:creationId xmlns:a16="http://schemas.microsoft.com/office/drawing/2014/main" id="{0E5C339A-CA34-44E5-B846-B59699F703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585980" y="4635427"/>
            <a:ext cx="1154014" cy="1128081"/>
          </a:xfrm>
          <a:prstGeom prst="rect">
            <a:avLst/>
          </a:prstGeom>
        </p:spPr>
      </p:pic>
      <p:pic>
        <p:nvPicPr>
          <p:cNvPr id="14" name="Graphic 13">
            <a:extLst>
              <a:ext uri="{FF2B5EF4-FFF2-40B4-BE49-F238E27FC236}">
                <a16:creationId xmlns:a16="http://schemas.microsoft.com/office/drawing/2014/main" id="{60BA7337-6275-4F98-A0E6-316B79D7B48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16818" y="4742268"/>
            <a:ext cx="984334" cy="984334"/>
          </a:xfrm>
          <a:prstGeom prst="rect">
            <a:avLst/>
          </a:prstGeom>
        </p:spPr>
      </p:pic>
      <p:pic>
        <p:nvPicPr>
          <p:cNvPr id="15" name="Graphic 14">
            <a:extLst>
              <a:ext uri="{FF2B5EF4-FFF2-40B4-BE49-F238E27FC236}">
                <a16:creationId xmlns:a16="http://schemas.microsoft.com/office/drawing/2014/main" id="{A57D62E1-5F99-429A-85B3-43CA479F76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570403" y="4977040"/>
            <a:ext cx="1149774" cy="444853"/>
          </a:xfrm>
          <a:prstGeom prst="rect">
            <a:avLst/>
          </a:prstGeom>
        </p:spPr>
      </p:pic>
      <p:sp>
        <p:nvSpPr>
          <p:cNvPr id="5" name="Slide Number Placeholder 4">
            <a:extLst>
              <a:ext uri="{FF2B5EF4-FFF2-40B4-BE49-F238E27FC236}">
                <a16:creationId xmlns:a16="http://schemas.microsoft.com/office/drawing/2014/main" id="{4647F241-8ED8-4726-96B6-33E0EE24FD82}"/>
              </a:ext>
            </a:extLst>
          </p:cNvPr>
          <p:cNvSpPr>
            <a:spLocks noGrp="1"/>
          </p:cNvSpPr>
          <p:nvPr>
            <p:ph type="sldNum" sz="quarter" idx="4"/>
          </p:nvPr>
        </p:nvSpPr>
        <p:spPr/>
        <p:txBody>
          <a:bodyPr/>
          <a:lstStyle/>
          <a:p>
            <a:fld id="{29691912-3321-4F2D-A980-9CA5FE309265}" type="slidenum">
              <a:rPr lang="en-US" smtClean="0"/>
              <a:t>64</a:t>
            </a:fld>
            <a:endParaRPr lang="en-US"/>
          </a:p>
        </p:txBody>
      </p:sp>
      <p:sp>
        <p:nvSpPr>
          <p:cNvPr id="12" name="Rectangle 11">
            <a:extLst>
              <a:ext uri="{FF2B5EF4-FFF2-40B4-BE49-F238E27FC236}">
                <a16:creationId xmlns:a16="http://schemas.microsoft.com/office/drawing/2014/main" id="{CC7A2597-D7A2-4AE0-B0CA-D9A3BE89307C}"/>
              </a:ext>
            </a:extLst>
          </p:cNvPr>
          <p:cNvSpPr/>
          <p:nvPr/>
        </p:nvSpPr>
        <p:spPr>
          <a:xfrm>
            <a:off x="9264788" y="5979648"/>
            <a:ext cx="1293944"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All art source: FHWA.</a:t>
            </a:r>
          </a:p>
        </p:txBody>
      </p:sp>
      <p:pic>
        <p:nvPicPr>
          <p:cNvPr id="16" name="Picture 15" descr="Graphic icon of a triangle with text, Explore, with an icon of a magnifying glass.">
            <a:extLst>
              <a:ext uri="{FF2B5EF4-FFF2-40B4-BE49-F238E27FC236}">
                <a16:creationId xmlns:a16="http://schemas.microsoft.com/office/drawing/2014/main" id="{571DC603-331E-45D9-8AF4-35126EFC99E8}"/>
              </a:ext>
            </a:extLst>
          </p:cNvPr>
          <p:cNvPicPr>
            <a:picLocks noChangeAspect="1"/>
          </p:cNvPicPr>
          <p:nvPr/>
        </p:nvPicPr>
        <p:blipFill>
          <a:blip r:embed="rId16"/>
          <a:stretch>
            <a:fillRect/>
          </a:stretch>
        </p:blipFill>
        <p:spPr>
          <a:xfrm>
            <a:off x="10210677" y="0"/>
            <a:ext cx="1984372" cy="1321446"/>
          </a:xfrm>
          <a:prstGeom prst="rect">
            <a:avLst/>
          </a:prstGeom>
        </p:spPr>
      </p:pic>
    </p:spTree>
    <p:extLst>
      <p:ext uri="{BB962C8B-B14F-4D97-AF65-F5344CB8AC3E}">
        <p14:creationId xmlns:p14="http://schemas.microsoft.com/office/powerpoint/2010/main" val="40972898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66765-420E-4CBF-99E9-C0A8D2CAB4CE}"/>
              </a:ext>
            </a:extLst>
          </p:cNvPr>
          <p:cNvSpPr>
            <a:spLocks noGrp="1"/>
          </p:cNvSpPr>
          <p:nvPr>
            <p:ph type="title"/>
          </p:nvPr>
        </p:nvSpPr>
        <p:spPr/>
        <p:txBody>
          <a:bodyPr/>
          <a:lstStyle/>
          <a:p>
            <a:r>
              <a:rPr lang="en-US" dirty="0"/>
              <a:t>Merging Roadway and Crash Data</a:t>
            </a:r>
          </a:p>
        </p:txBody>
      </p:sp>
      <p:sp>
        <p:nvSpPr>
          <p:cNvPr id="4" name="Content Placeholder 2">
            <a:extLst>
              <a:ext uri="{FF2B5EF4-FFF2-40B4-BE49-F238E27FC236}">
                <a16:creationId xmlns:a16="http://schemas.microsoft.com/office/drawing/2014/main" id="{80F28EF3-AE62-4359-AD8E-9F562D239752}"/>
              </a:ext>
            </a:extLst>
          </p:cNvPr>
          <p:cNvSpPr>
            <a:spLocks noGrp="1"/>
          </p:cNvSpPr>
          <p:nvPr>
            <p:ph idx="1"/>
          </p:nvPr>
        </p:nvSpPr>
        <p:spPr>
          <a:xfrm>
            <a:off x="838200" y="1663022"/>
            <a:ext cx="10515600" cy="1345941"/>
          </a:xfrm>
        </p:spPr>
        <p:txBody>
          <a:bodyPr>
            <a:normAutofit fontScale="92500" lnSpcReduction="10000"/>
          </a:bodyPr>
          <a:lstStyle/>
          <a:p>
            <a:pPr marL="0" indent="0">
              <a:buNone/>
            </a:pPr>
            <a:r>
              <a:rPr lang="en-US" altLang="en-US" dirty="0"/>
              <a:t>Use the linear referencing system:</a:t>
            </a:r>
          </a:p>
          <a:p>
            <a:pPr lvl="1">
              <a:buFont typeface="Arial" panose="020B0604020202020204" pitchFamily="34" charset="0"/>
              <a:buChar char="►"/>
            </a:pPr>
            <a:r>
              <a:rPr lang="en-US" altLang="en-US" dirty="0"/>
              <a:t>Find county, route, and MP.</a:t>
            </a:r>
          </a:p>
          <a:p>
            <a:pPr lvl="1">
              <a:buFont typeface="Arial" panose="020B0604020202020204" pitchFamily="34" charset="0"/>
              <a:buChar char="►"/>
            </a:pPr>
            <a:r>
              <a:rPr lang="en-US" altLang="en-US" dirty="0"/>
              <a:t>Start with the road log file as the “base” and append the crash data (must account for segments or intersections with “zero” crash frequency).</a:t>
            </a:r>
          </a:p>
        </p:txBody>
      </p:sp>
      <p:grpSp>
        <p:nvGrpSpPr>
          <p:cNvPr id="2" name="Group 1">
            <a:extLst>
              <a:ext uri="{FF2B5EF4-FFF2-40B4-BE49-F238E27FC236}">
                <a16:creationId xmlns:a16="http://schemas.microsoft.com/office/drawing/2014/main" id="{71C3DBD5-BCF9-4DC6-9B3A-2E025DD18938}"/>
              </a:ext>
            </a:extLst>
          </p:cNvPr>
          <p:cNvGrpSpPr/>
          <p:nvPr/>
        </p:nvGrpSpPr>
        <p:grpSpPr>
          <a:xfrm>
            <a:off x="808891" y="3444561"/>
            <a:ext cx="6893476" cy="2228325"/>
            <a:chOff x="752019" y="3563256"/>
            <a:chExt cx="5038726" cy="1628775"/>
          </a:xfrm>
        </p:grpSpPr>
        <p:pic>
          <p:nvPicPr>
            <p:cNvPr id="5" name="Picture 2">
              <a:extLst>
                <a:ext uri="{FF2B5EF4-FFF2-40B4-BE49-F238E27FC236}">
                  <a16:creationId xmlns:a16="http://schemas.microsoft.com/office/drawing/2014/main" id="{0AB9805B-B368-4E7C-AA54-1C0B598DF7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19" y="3563256"/>
              <a:ext cx="2571750"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45EBD998-79C6-4A10-813B-F3A048179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3770" y="3563256"/>
              <a:ext cx="6191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0A423985-AD59-47F1-A08C-DFB15F5F5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2895" y="3563256"/>
              <a:ext cx="6191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B03123DE-3FF2-4FA3-9076-F5ECBC8DB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2020" y="3563256"/>
              <a:ext cx="12287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Box 8">
            <a:extLst>
              <a:ext uri="{FF2B5EF4-FFF2-40B4-BE49-F238E27FC236}">
                <a16:creationId xmlns:a16="http://schemas.microsoft.com/office/drawing/2014/main" id="{14F8FE22-C2D2-4ECC-BC9B-5878E596A39C}"/>
              </a:ext>
            </a:extLst>
          </p:cNvPr>
          <p:cNvSpPr txBox="1">
            <a:spLocks noChangeArrowheads="1"/>
          </p:cNvSpPr>
          <p:nvPr/>
        </p:nvSpPr>
        <p:spPr bwMode="auto">
          <a:xfrm>
            <a:off x="726506" y="3052081"/>
            <a:ext cx="16209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t>Road Log </a:t>
            </a:r>
            <a:r>
              <a:rPr lang="en-US" altLang="en-US" sz="1800" dirty="0">
                <a:solidFill>
                  <a:schemeClr val="accent4"/>
                </a:solidFill>
              </a:rPr>
              <a:t>File</a:t>
            </a:r>
          </a:p>
        </p:txBody>
      </p:sp>
      <p:grpSp>
        <p:nvGrpSpPr>
          <p:cNvPr id="26" name="Group 25">
            <a:extLst>
              <a:ext uri="{FF2B5EF4-FFF2-40B4-BE49-F238E27FC236}">
                <a16:creationId xmlns:a16="http://schemas.microsoft.com/office/drawing/2014/main" id="{2138048E-9EBB-4653-80B6-8F99E635A8B2}"/>
              </a:ext>
            </a:extLst>
          </p:cNvPr>
          <p:cNvGrpSpPr/>
          <p:nvPr/>
        </p:nvGrpSpPr>
        <p:grpSpPr>
          <a:xfrm>
            <a:off x="8149294" y="3422471"/>
            <a:ext cx="2697448" cy="2013311"/>
            <a:chOff x="6171082" y="3582170"/>
            <a:chExt cx="1971676" cy="1471612"/>
          </a:xfrm>
        </p:grpSpPr>
        <p:pic>
          <p:nvPicPr>
            <p:cNvPr id="10" name="Picture 6">
              <a:extLst>
                <a:ext uri="{FF2B5EF4-FFF2-40B4-BE49-F238E27FC236}">
                  <a16:creationId xmlns:a16="http://schemas.microsoft.com/office/drawing/2014/main" id="{A8B830E6-E073-45DA-A99B-268F834683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1082" y="3582170"/>
              <a:ext cx="13525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7">
              <a:extLst>
                <a:ext uri="{FF2B5EF4-FFF2-40B4-BE49-F238E27FC236}">
                  <a16:creationId xmlns:a16="http://schemas.microsoft.com/office/drawing/2014/main" id="{993BEE64-3D02-4998-AA8C-06D6CFA6BE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3633" y="3586932"/>
              <a:ext cx="619125"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TextBox 11">
            <a:extLst>
              <a:ext uri="{FF2B5EF4-FFF2-40B4-BE49-F238E27FC236}">
                <a16:creationId xmlns:a16="http://schemas.microsoft.com/office/drawing/2014/main" id="{76C1F4A5-28ED-405F-98EE-7A4592C4D215}"/>
              </a:ext>
            </a:extLst>
          </p:cNvPr>
          <p:cNvSpPr txBox="1">
            <a:spLocks noChangeArrowheads="1"/>
          </p:cNvSpPr>
          <p:nvPr/>
        </p:nvSpPr>
        <p:spPr bwMode="auto">
          <a:xfrm>
            <a:off x="8056772" y="3011488"/>
            <a:ext cx="15065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r>
              <a:rPr lang="en-US" altLang="en-US" sz="1800" dirty="0">
                <a:solidFill>
                  <a:schemeClr val="accent4"/>
                </a:solidFill>
              </a:rPr>
              <a:t>Accident File</a:t>
            </a:r>
          </a:p>
        </p:txBody>
      </p:sp>
      <p:sp>
        <p:nvSpPr>
          <p:cNvPr id="14" name="Text Box 5">
            <a:extLst>
              <a:ext uri="{FF2B5EF4-FFF2-40B4-BE49-F238E27FC236}">
                <a16:creationId xmlns:a16="http://schemas.microsoft.com/office/drawing/2014/main" id="{6C59B71E-A7A7-40CB-B540-23CA0FC6F16E}"/>
              </a:ext>
            </a:extLst>
          </p:cNvPr>
          <p:cNvSpPr txBox="1">
            <a:spLocks noChangeArrowheads="1"/>
          </p:cNvSpPr>
          <p:nvPr/>
        </p:nvSpPr>
        <p:spPr bwMode="auto">
          <a:xfrm>
            <a:off x="726506" y="5807000"/>
            <a:ext cx="9781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HSIS</a:t>
            </a:r>
            <a:r>
              <a:rPr lang="en-US" altLang="en-US" sz="900" i="1" baseline="30000" dirty="0">
                <a:latin typeface="Arial" panose="020B0604020202020204" pitchFamily="34" charset="0"/>
                <a:cs typeface="Arial" panose="020B0604020202020204" pitchFamily="34" charset="0"/>
              </a:rPr>
              <a:t>(6)</a:t>
            </a:r>
            <a:endParaRPr lang="en-US" altLang="en-US" sz="900" i="1" baseline="30000" dirty="0">
              <a:highlight>
                <a:srgbClr val="FFFF00"/>
              </a:highlight>
              <a:latin typeface="Arial" panose="020B0604020202020204" pitchFamily="34" charset="0"/>
              <a:cs typeface="Arial" panose="020B0604020202020204" pitchFamily="34" charset="0"/>
            </a:endParaRPr>
          </a:p>
        </p:txBody>
      </p:sp>
      <p:sp>
        <p:nvSpPr>
          <p:cNvPr id="22" name="TextBox 21" descr="Text box that reads, How many crashes per segement?">
            <a:extLst>
              <a:ext uri="{FF2B5EF4-FFF2-40B4-BE49-F238E27FC236}">
                <a16:creationId xmlns:a16="http://schemas.microsoft.com/office/drawing/2014/main" id="{CB9F57B9-62E9-4AC0-A5B6-0B78A5B17AF1}"/>
              </a:ext>
            </a:extLst>
          </p:cNvPr>
          <p:cNvSpPr txBox="1">
            <a:spLocks noChangeArrowheads="1"/>
          </p:cNvSpPr>
          <p:nvPr/>
        </p:nvSpPr>
        <p:spPr bwMode="auto">
          <a:xfrm>
            <a:off x="8188785" y="5453057"/>
            <a:ext cx="2749050" cy="707886"/>
          </a:xfrm>
          <a:prstGeom prst="rect">
            <a:avLst/>
          </a:prstGeom>
          <a:solidFill>
            <a:schemeClr val="accent1"/>
          </a:solidFill>
          <a:ln w="19050">
            <a:noFill/>
            <a:miter lim="800000"/>
            <a:headEnd/>
            <a:tailEnd/>
          </a:ln>
        </p:spPr>
        <p:txBody>
          <a:bodyPr wrap="square">
            <a:spAutoFit/>
          </a:bodyPr>
          <a:lstStyle>
            <a:lvl1pPr>
              <a:defRPr sz="2400">
                <a:solidFill>
                  <a:schemeClr val="tx1"/>
                </a:solidFill>
                <a:latin typeface="Arial Unicode MS" panose="020B0604020202020204" pitchFamily="34" charset="-128"/>
                <a:cs typeface="Arial" panose="020B0604020202020204" pitchFamily="34" charset="0"/>
              </a:defRPr>
            </a:lvl1pPr>
            <a:lvl2pPr marL="742950" indent="-285750">
              <a:defRPr sz="2400">
                <a:solidFill>
                  <a:schemeClr val="tx1"/>
                </a:solidFill>
                <a:latin typeface="Arial Unicode MS" panose="020B0604020202020204" pitchFamily="34" charset="-128"/>
                <a:cs typeface="Arial" panose="020B0604020202020204" pitchFamily="34" charset="0"/>
              </a:defRPr>
            </a:lvl2pPr>
            <a:lvl3pPr marL="1143000" indent="-228600">
              <a:defRPr sz="2400">
                <a:solidFill>
                  <a:schemeClr val="tx1"/>
                </a:solidFill>
                <a:latin typeface="Arial Unicode MS" panose="020B0604020202020204" pitchFamily="34" charset="-128"/>
                <a:cs typeface="Arial" panose="020B0604020202020204" pitchFamily="34" charset="0"/>
              </a:defRPr>
            </a:lvl3pPr>
            <a:lvl4pPr marL="1600200" indent="-228600">
              <a:defRPr sz="2400">
                <a:solidFill>
                  <a:schemeClr val="tx1"/>
                </a:solidFill>
                <a:latin typeface="Arial Unicode MS" panose="020B0604020202020204" pitchFamily="34" charset="-128"/>
                <a:cs typeface="Arial" panose="020B0604020202020204" pitchFamily="34" charset="0"/>
              </a:defRPr>
            </a:lvl4pPr>
            <a:lvl5pPr marL="2057400" indent="-228600">
              <a:defRPr sz="2400">
                <a:solidFill>
                  <a:schemeClr val="tx1"/>
                </a:solidFill>
                <a:latin typeface="Arial Unicode MS" panose="020B0604020202020204" pitchFamily="34" charset="-128"/>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Unicode MS" panose="020B0604020202020204" pitchFamily="34" charset="-128"/>
                <a:cs typeface="Arial" panose="020B0604020202020204" pitchFamily="34" charset="0"/>
              </a:defRPr>
            </a:lvl9pPr>
          </a:lstStyle>
          <a:p>
            <a:pPr algn="ctr"/>
            <a:r>
              <a:rPr lang="en-US" altLang="en-US" sz="2000" dirty="0">
                <a:solidFill>
                  <a:schemeClr val="bg1"/>
                </a:solidFill>
              </a:rPr>
              <a:t>How many crashes per segment? </a:t>
            </a:r>
          </a:p>
        </p:txBody>
      </p:sp>
      <p:grpSp>
        <p:nvGrpSpPr>
          <p:cNvPr id="23" name="Group 22" descr="Graphic of a question mark in a circle ">
            <a:extLst>
              <a:ext uri="{FF2B5EF4-FFF2-40B4-BE49-F238E27FC236}">
                <a16:creationId xmlns:a16="http://schemas.microsoft.com/office/drawing/2014/main" id="{32DC83A9-0D72-4E71-9E2A-AD633AD9CB1A}"/>
              </a:ext>
            </a:extLst>
          </p:cNvPr>
          <p:cNvGrpSpPr/>
          <p:nvPr/>
        </p:nvGrpSpPr>
        <p:grpSpPr>
          <a:xfrm>
            <a:off x="7649436" y="5374310"/>
            <a:ext cx="821645" cy="821645"/>
            <a:chOff x="7663992" y="3524112"/>
            <a:chExt cx="821645" cy="821645"/>
          </a:xfrm>
        </p:grpSpPr>
        <p:sp>
          <p:nvSpPr>
            <p:cNvPr id="24" name="Oval 23">
              <a:extLst>
                <a:ext uri="{FF2B5EF4-FFF2-40B4-BE49-F238E27FC236}">
                  <a16:creationId xmlns:a16="http://schemas.microsoft.com/office/drawing/2014/main" id="{91B020A8-0B37-4645-9067-78DE5A6CB363}"/>
                </a:ext>
              </a:extLst>
            </p:cNvPr>
            <p:cNvSpPr/>
            <p:nvPr/>
          </p:nvSpPr>
          <p:spPr>
            <a:xfrm>
              <a:off x="7663992" y="3524112"/>
              <a:ext cx="821645" cy="821645"/>
            </a:xfrm>
            <a:prstGeom prst="ellipse">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a:extLst>
                <a:ext uri="{FF2B5EF4-FFF2-40B4-BE49-F238E27FC236}">
                  <a16:creationId xmlns:a16="http://schemas.microsoft.com/office/drawing/2014/main" id="{018ED439-39FC-476F-9150-199AE4F359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08114" y="3620609"/>
              <a:ext cx="533400" cy="628650"/>
            </a:xfrm>
            <a:prstGeom prst="rect">
              <a:avLst/>
            </a:prstGeom>
          </p:spPr>
        </p:pic>
      </p:grpSp>
      <p:sp>
        <p:nvSpPr>
          <p:cNvPr id="27" name="Rectangle 26">
            <a:extLst>
              <a:ext uri="{FF2B5EF4-FFF2-40B4-BE49-F238E27FC236}">
                <a16:creationId xmlns:a16="http://schemas.microsoft.com/office/drawing/2014/main" id="{9D39AA3C-9EFA-42FE-8B0F-F027680775FC}"/>
              </a:ext>
            </a:extLst>
          </p:cNvPr>
          <p:cNvSpPr/>
          <p:nvPr/>
        </p:nvSpPr>
        <p:spPr>
          <a:xfrm>
            <a:off x="2647950" y="4114800"/>
            <a:ext cx="1679253" cy="219075"/>
          </a:xfrm>
          <a:prstGeom prst="rect">
            <a:avLst/>
          </a:prstGeom>
          <a:noFill/>
          <a:ln w="34925">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19A2104-0B0E-418B-9B08-B154BFC09CDF}"/>
              </a:ext>
            </a:extLst>
          </p:cNvPr>
          <p:cNvSpPr/>
          <p:nvPr/>
        </p:nvSpPr>
        <p:spPr>
          <a:xfrm>
            <a:off x="9163791" y="3876675"/>
            <a:ext cx="835926" cy="871274"/>
          </a:xfrm>
          <a:prstGeom prst="rect">
            <a:avLst/>
          </a:prstGeom>
          <a:noFill/>
          <a:ln w="34925">
            <a:solidFill>
              <a:srgbClr val="1E3A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71718BB3-E207-4F91-BC30-BA480CDA833C}"/>
              </a:ext>
            </a:extLst>
          </p:cNvPr>
          <p:cNvSpPr>
            <a:spLocks noGrp="1"/>
          </p:cNvSpPr>
          <p:nvPr>
            <p:ph type="sldNum" sz="quarter" idx="4"/>
          </p:nvPr>
        </p:nvSpPr>
        <p:spPr/>
        <p:txBody>
          <a:bodyPr/>
          <a:lstStyle/>
          <a:p>
            <a:fld id="{29691912-3321-4F2D-A980-9CA5FE309265}" type="slidenum">
              <a:rPr lang="en-US" smtClean="0"/>
              <a:t>65</a:t>
            </a:fld>
            <a:endParaRPr lang="en-US"/>
          </a:p>
        </p:txBody>
      </p:sp>
      <p:pic>
        <p:nvPicPr>
          <p:cNvPr id="29" name="Picture 28" descr="Graphic icon of a triangle with text, Explore, with an icon of a magnifying glass.">
            <a:extLst>
              <a:ext uri="{FF2B5EF4-FFF2-40B4-BE49-F238E27FC236}">
                <a16:creationId xmlns:a16="http://schemas.microsoft.com/office/drawing/2014/main" id="{852DEB71-E675-4258-853C-EC038A7C0498}"/>
              </a:ext>
            </a:extLst>
          </p:cNvPr>
          <p:cNvPicPr>
            <a:picLocks noChangeAspect="1"/>
          </p:cNvPicPr>
          <p:nvPr/>
        </p:nvPicPr>
        <p:blipFill>
          <a:blip r:embed="rId10"/>
          <a:stretch>
            <a:fillRect/>
          </a:stretch>
        </p:blipFill>
        <p:spPr>
          <a:xfrm>
            <a:off x="10210677" y="0"/>
            <a:ext cx="1984372" cy="1321446"/>
          </a:xfrm>
          <a:prstGeom prst="rect">
            <a:avLst/>
          </a:prstGeom>
        </p:spPr>
      </p:pic>
    </p:spTree>
    <p:extLst>
      <p:ext uri="{BB962C8B-B14F-4D97-AF65-F5344CB8AC3E}">
        <p14:creationId xmlns:p14="http://schemas.microsoft.com/office/powerpoint/2010/main" val="15384954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0E8B10-7BE9-4BFA-83B7-0A3B2D792037}"/>
              </a:ext>
            </a:extLst>
          </p:cNvPr>
          <p:cNvSpPr>
            <a:spLocks noGrp="1"/>
          </p:cNvSpPr>
          <p:nvPr>
            <p:ph type="title"/>
          </p:nvPr>
        </p:nvSpPr>
        <p:spPr/>
        <p:txBody>
          <a:bodyPr/>
          <a:lstStyle/>
          <a:p>
            <a:r>
              <a:rPr lang="en-US" dirty="0"/>
              <a:t>Data Merge Solution</a:t>
            </a:r>
          </a:p>
        </p:txBody>
      </p:sp>
      <p:graphicFrame>
        <p:nvGraphicFramePr>
          <p:cNvPr id="4" name="Table 4">
            <a:extLst>
              <a:ext uri="{FF2B5EF4-FFF2-40B4-BE49-F238E27FC236}">
                <a16:creationId xmlns:a16="http://schemas.microsoft.com/office/drawing/2014/main" id="{C60C2A1D-1E35-443D-92CF-C6FF2CA04AE5}"/>
              </a:ext>
            </a:extLst>
          </p:cNvPr>
          <p:cNvGraphicFramePr>
            <a:graphicFrameLocks noGrp="1"/>
          </p:cNvGraphicFramePr>
          <p:nvPr>
            <p:ph idx="1"/>
            <p:extLst>
              <p:ext uri="{D42A27DB-BD31-4B8C-83A1-F6EECF244321}">
                <p14:modId xmlns:p14="http://schemas.microsoft.com/office/powerpoint/2010/main" val="465552482"/>
              </p:ext>
            </p:extLst>
          </p:nvPr>
        </p:nvGraphicFramePr>
        <p:xfrm>
          <a:off x="866774" y="1695038"/>
          <a:ext cx="10029824" cy="3723417"/>
        </p:xfrm>
        <a:graphic>
          <a:graphicData uri="http://schemas.openxmlformats.org/drawingml/2006/table">
            <a:tbl>
              <a:tblPr firstRow="1" bandRow="1">
                <a:tableStyleId>{72833802-FEF1-4C79-8D5D-14CF1EAF98D9}</a:tableStyleId>
              </a:tblPr>
              <a:tblGrid>
                <a:gridCol w="2507456">
                  <a:extLst>
                    <a:ext uri="{9D8B030D-6E8A-4147-A177-3AD203B41FA5}">
                      <a16:colId xmlns:a16="http://schemas.microsoft.com/office/drawing/2014/main" val="690910560"/>
                    </a:ext>
                  </a:extLst>
                </a:gridCol>
                <a:gridCol w="2507456">
                  <a:extLst>
                    <a:ext uri="{9D8B030D-6E8A-4147-A177-3AD203B41FA5}">
                      <a16:colId xmlns:a16="http://schemas.microsoft.com/office/drawing/2014/main" val="3775147752"/>
                    </a:ext>
                  </a:extLst>
                </a:gridCol>
                <a:gridCol w="2507456">
                  <a:extLst>
                    <a:ext uri="{9D8B030D-6E8A-4147-A177-3AD203B41FA5}">
                      <a16:colId xmlns:a16="http://schemas.microsoft.com/office/drawing/2014/main" val="4250260693"/>
                    </a:ext>
                  </a:extLst>
                </a:gridCol>
                <a:gridCol w="2507456">
                  <a:extLst>
                    <a:ext uri="{9D8B030D-6E8A-4147-A177-3AD203B41FA5}">
                      <a16:colId xmlns:a16="http://schemas.microsoft.com/office/drawing/2014/main" val="2477484612"/>
                    </a:ext>
                  </a:extLst>
                </a:gridCol>
              </a:tblGrid>
              <a:tr h="390937">
                <a:tc>
                  <a:txBody>
                    <a:bodyPr/>
                    <a:lstStyle/>
                    <a:p>
                      <a:pPr algn="ctr"/>
                      <a:r>
                        <a:rPr lang="en-US" b="0" dirty="0">
                          <a:latin typeface="Arial" panose="020B0604020202020204" pitchFamily="34" charset="0"/>
                          <a:cs typeface="Arial" panose="020B0604020202020204" pitchFamily="34" charset="0"/>
                        </a:rPr>
                        <a:t>County-Route</a:t>
                      </a:r>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latin typeface="Arial" panose="020B0604020202020204" pitchFamily="34" charset="0"/>
                          <a:cs typeface="Arial" panose="020B0604020202020204" pitchFamily="34" charset="0"/>
                        </a:rPr>
                        <a:t>Begin MP</a:t>
                      </a: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latin typeface="Arial" panose="020B0604020202020204" pitchFamily="34" charset="0"/>
                          <a:cs typeface="Arial" panose="020B0604020202020204" pitchFamily="34" charset="0"/>
                        </a:rPr>
                        <a:t>End MP</a:t>
                      </a:r>
                    </a:p>
                  </a:txBody>
                  <a:tcPr anchor="ct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tc>
                  <a:txBody>
                    <a:bodyPr/>
                    <a:lstStyle/>
                    <a:p>
                      <a:pPr algn="ctr"/>
                      <a:r>
                        <a:rPr lang="en-US" b="0" dirty="0">
                          <a:latin typeface="Arial" panose="020B0604020202020204" pitchFamily="34" charset="0"/>
                          <a:cs typeface="Arial" panose="020B0604020202020204" pitchFamily="34" charset="0"/>
                        </a:rPr>
                        <a:t>Number of Crashes</a:t>
                      </a:r>
                    </a:p>
                  </a:txBody>
                  <a:tcPr anchor="ctr">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accent2"/>
                    </a:solidFill>
                  </a:tcPr>
                </a:tc>
                <a:extLst>
                  <a:ext uri="{0D108BD9-81ED-4DB2-BD59-A6C34878D82A}">
                    <a16:rowId xmlns:a16="http://schemas.microsoft.com/office/drawing/2014/main" val="1548154845"/>
                  </a:ext>
                </a:extLst>
              </a:tr>
              <a:tr h="0">
                <a:tc>
                  <a:txBody>
                    <a:bodyPr/>
                    <a:lstStyle/>
                    <a:p>
                      <a:pPr algn="ct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0</a:t>
                      </a:r>
                    </a:p>
                  </a:txBody>
                  <a:tcPr anchor="ct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0.251</a:t>
                      </a:r>
                    </a:p>
                  </a:txBody>
                  <a:tcPr anchor="ct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20998842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0.251</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1.42</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1</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5706848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1.42</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2.03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4</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222182814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2.03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2.13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830586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2</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50150224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2.69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3.13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774794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3.13</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3.69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1</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tcPr>
                </a:tc>
                <a:extLst>
                  <a:ext uri="{0D108BD9-81ED-4DB2-BD59-A6C34878D82A}">
                    <a16:rowId xmlns:a16="http://schemas.microsoft.com/office/drawing/2014/main" val="80198747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3.69</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latin typeface="Arial" panose="020B0604020202020204" pitchFamily="34" charset="0"/>
                          <a:cs typeface="Arial" panose="020B0604020202020204" pitchFamily="34" charset="0"/>
                        </a:rPr>
                        <a:t>4.21</a:t>
                      </a:r>
                    </a:p>
                  </a:txBody>
                  <a:tcPr anchor="ct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6350" cap="flat" cmpd="sng" algn="ctr">
                      <a:solidFill>
                        <a:schemeClr val="bg2">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1238287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0030000049</a:t>
                      </a:r>
                    </a:p>
                  </a:txBody>
                  <a:tcPr anchor="ctr">
                    <a:lnL w="12700" cap="flat" cmpd="sng" algn="ctr">
                      <a:noFill/>
                      <a:prstDash val="solid"/>
                      <a:round/>
                      <a:headEnd type="none" w="med" len="med"/>
                      <a:tailEnd type="none" w="med" len="med"/>
                    </a:lnL>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4.21</a:t>
                      </a:r>
                    </a:p>
                  </a:txBody>
                  <a:tcPr anchor="ct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dirty="0">
                          <a:latin typeface="Arial" panose="020B0604020202020204" pitchFamily="34" charset="0"/>
                          <a:cs typeface="Arial" panose="020B0604020202020204" pitchFamily="34" charset="0"/>
                        </a:rPr>
                        <a:t>4.503</a:t>
                      </a:r>
                    </a:p>
                  </a:txBody>
                  <a:tcPr anchor="ct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b="0" dirty="0">
                          <a:highlight>
                            <a:srgbClr val="FFFF00"/>
                          </a:highlight>
                          <a:latin typeface="Arial" panose="020B0604020202020204" pitchFamily="34" charset="0"/>
                          <a:cs typeface="Arial" panose="020B0604020202020204" pitchFamily="34" charset="0"/>
                        </a:rPr>
                        <a:t>0</a:t>
                      </a:r>
                      <a:r>
                        <a:rPr lang="en-US" b="0" dirty="0">
                          <a:solidFill>
                            <a:schemeClr val="tx1"/>
                          </a:solidFill>
                          <a:highlight>
                            <a:srgbClr val="FFFF00"/>
                          </a:highlight>
                          <a:latin typeface="Arial" panose="020B0604020202020204" pitchFamily="34" charset="0"/>
                          <a:cs typeface="Arial" panose="020B0604020202020204" pitchFamily="34" charset="0"/>
                        </a:rPr>
                        <a:t>*</a:t>
                      </a:r>
                    </a:p>
                  </a:txBody>
                  <a:tcPr anchor="ctr">
                    <a:lnR w="12700" cap="flat" cmpd="sng" algn="ctr">
                      <a:noFill/>
                      <a:prstDash val="solid"/>
                      <a:round/>
                      <a:headEnd type="none" w="med" len="med"/>
                      <a:tailEnd type="none" w="med" len="med"/>
                    </a:lnR>
                    <a:lnT w="6350" cap="flat" cmpd="sng" algn="ctr">
                      <a:solidFill>
                        <a:schemeClr val="bg2">
                          <a:lumMod val="85000"/>
                        </a:schemeClr>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601200254"/>
                  </a:ext>
                </a:extLst>
              </a:tr>
            </a:tbl>
          </a:graphicData>
        </a:graphic>
      </p:graphicFrame>
      <p:sp>
        <p:nvSpPr>
          <p:cNvPr id="8" name="Slide Number Placeholder 7">
            <a:extLst>
              <a:ext uri="{FF2B5EF4-FFF2-40B4-BE49-F238E27FC236}">
                <a16:creationId xmlns:a16="http://schemas.microsoft.com/office/drawing/2014/main" id="{107611C9-39B9-4BFD-86C2-5C8DE8AEE119}"/>
              </a:ext>
            </a:extLst>
          </p:cNvPr>
          <p:cNvSpPr>
            <a:spLocks noGrp="1"/>
          </p:cNvSpPr>
          <p:nvPr>
            <p:ph type="sldNum" sz="quarter" idx="4"/>
          </p:nvPr>
        </p:nvSpPr>
        <p:spPr/>
        <p:txBody>
          <a:bodyPr/>
          <a:lstStyle/>
          <a:p>
            <a:fld id="{29691912-3321-4F2D-A980-9CA5FE309265}" type="slidenum">
              <a:rPr lang="en-US" smtClean="0"/>
              <a:t>66</a:t>
            </a:fld>
            <a:endParaRPr lang="en-US"/>
          </a:p>
        </p:txBody>
      </p:sp>
      <p:grpSp>
        <p:nvGrpSpPr>
          <p:cNvPr id="10" name="Group 9" descr="Rectangle underneath and pointing to the table column, Number of Crashes, with text, asterisk Must retain zeroes.">
            <a:extLst>
              <a:ext uri="{FF2B5EF4-FFF2-40B4-BE49-F238E27FC236}">
                <a16:creationId xmlns:a16="http://schemas.microsoft.com/office/drawing/2014/main" id="{83351ACE-E3E6-4A4F-96F3-FA1FEA29EB07}"/>
              </a:ext>
            </a:extLst>
          </p:cNvPr>
          <p:cNvGrpSpPr/>
          <p:nvPr/>
        </p:nvGrpSpPr>
        <p:grpSpPr>
          <a:xfrm>
            <a:off x="8658225" y="5404500"/>
            <a:ext cx="1924050" cy="690564"/>
            <a:chOff x="8677275" y="5457551"/>
            <a:chExt cx="1924050" cy="690564"/>
          </a:xfrm>
        </p:grpSpPr>
        <p:grpSp>
          <p:nvGrpSpPr>
            <p:cNvPr id="6" name="Group 5">
              <a:extLst>
                <a:ext uri="{FF2B5EF4-FFF2-40B4-BE49-F238E27FC236}">
                  <a16:creationId xmlns:a16="http://schemas.microsoft.com/office/drawing/2014/main" id="{C868840A-B0AC-49E7-B459-32626EF88ED5}"/>
                </a:ext>
              </a:extLst>
            </p:cNvPr>
            <p:cNvGrpSpPr/>
            <p:nvPr/>
          </p:nvGrpSpPr>
          <p:grpSpPr>
            <a:xfrm>
              <a:off x="8677275" y="5457551"/>
              <a:ext cx="1924050" cy="690564"/>
              <a:chOff x="8677275" y="5457551"/>
              <a:chExt cx="1924050" cy="690564"/>
            </a:xfrm>
            <a:solidFill>
              <a:schemeClr val="accent3"/>
            </a:solidFill>
            <a:effectLst>
              <a:outerShdw blurRad="50800" dist="38100" dir="2700000" algn="tl" rotWithShape="0">
                <a:prstClr val="black">
                  <a:alpha val="40000"/>
                </a:prstClr>
              </a:outerShdw>
            </a:effectLst>
          </p:grpSpPr>
          <p:sp>
            <p:nvSpPr>
              <p:cNvPr id="2" name="Rectangle: Rounded Corners 1">
                <a:extLst>
                  <a:ext uri="{FF2B5EF4-FFF2-40B4-BE49-F238E27FC236}">
                    <a16:creationId xmlns:a16="http://schemas.microsoft.com/office/drawing/2014/main" id="{5F2258A0-DD37-4C20-8A79-CB19C3951083}"/>
                  </a:ext>
                </a:extLst>
              </p:cNvPr>
              <p:cNvSpPr/>
              <p:nvPr/>
            </p:nvSpPr>
            <p:spPr>
              <a:xfrm>
                <a:off x="8677275" y="5719490"/>
                <a:ext cx="1924050" cy="42862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8C7FE699-E073-4DB7-B2F5-816D319B312E}"/>
                  </a:ext>
                </a:extLst>
              </p:cNvPr>
              <p:cNvSpPr/>
              <p:nvPr/>
            </p:nvSpPr>
            <p:spPr>
              <a:xfrm>
                <a:off x="9263063" y="5457551"/>
                <a:ext cx="752475" cy="29500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B3E3A36F-EEE7-4117-94E0-C57B3F3CB77C}"/>
                </a:ext>
              </a:extLst>
            </p:cNvPr>
            <p:cNvSpPr txBox="1"/>
            <p:nvPr/>
          </p:nvSpPr>
          <p:spPr>
            <a:xfrm>
              <a:off x="8708981" y="5733747"/>
              <a:ext cx="1860638" cy="400110"/>
            </a:xfrm>
            <a:prstGeom prst="rect">
              <a:avLst/>
            </a:prstGeom>
            <a:noFill/>
          </p:spPr>
          <p:txBody>
            <a:bodyPr wrap="none" rtlCol="0">
              <a:spAutoFit/>
            </a:bodyPr>
            <a:lstStyle/>
            <a:p>
              <a:r>
                <a:rPr lang="en-US" sz="2000" dirty="0">
                  <a:solidFill>
                    <a:schemeClr val="bg1"/>
                  </a:solidFill>
                  <a:latin typeface="Calibri" panose="020F0502020204030204" pitchFamily="34" charset="0"/>
                  <a:ea typeface="+mn-ea"/>
                  <a:cs typeface="Calibri" panose="020F0502020204030204" pitchFamily="34" charset="0"/>
                </a:rPr>
                <a:t>*Must retain 0’s</a:t>
              </a:r>
            </a:p>
          </p:txBody>
        </p:sp>
        <p:sp>
          <p:nvSpPr>
            <p:cNvPr id="7" name="Arrow: Chevron 6">
              <a:extLst>
                <a:ext uri="{FF2B5EF4-FFF2-40B4-BE49-F238E27FC236}">
                  <a16:creationId xmlns:a16="http://schemas.microsoft.com/office/drawing/2014/main" id="{7402F730-E617-4AD8-83E9-0A17D5778B01}"/>
                </a:ext>
              </a:extLst>
            </p:cNvPr>
            <p:cNvSpPr/>
            <p:nvPr/>
          </p:nvSpPr>
          <p:spPr>
            <a:xfrm rot="16200000">
              <a:off x="9481654" y="5284446"/>
              <a:ext cx="315292" cy="661502"/>
            </a:xfrm>
            <a:prstGeom prst="chevr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2" name="Text Box 5">
            <a:extLst>
              <a:ext uri="{FF2B5EF4-FFF2-40B4-BE49-F238E27FC236}">
                <a16:creationId xmlns:a16="http://schemas.microsoft.com/office/drawing/2014/main" id="{A0BF6841-D4BA-4CB5-8DA7-9C3D10D33E7B}"/>
              </a:ext>
            </a:extLst>
          </p:cNvPr>
          <p:cNvSpPr txBox="1">
            <a:spLocks noChangeArrowheads="1"/>
          </p:cNvSpPr>
          <p:nvPr/>
        </p:nvSpPr>
        <p:spPr bwMode="auto">
          <a:xfrm>
            <a:off x="726506" y="5807000"/>
            <a:ext cx="97815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HSIS</a:t>
            </a:r>
            <a:r>
              <a:rPr lang="en-US" altLang="en-US" sz="900" i="1" baseline="30000" dirty="0">
                <a:latin typeface="Arial" panose="020B0604020202020204" pitchFamily="34" charset="0"/>
                <a:cs typeface="Arial" panose="020B0604020202020204" pitchFamily="34" charset="0"/>
              </a:rPr>
              <a:t>(6)</a:t>
            </a:r>
            <a:endParaRPr lang="en-US" altLang="en-US" sz="900" i="1" baseline="30000" dirty="0">
              <a:highlight>
                <a:srgbClr val="FFFF00"/>
              </a:highlight>
              <a:latin typeface="Arial" panose="020B0604020202020204" pitchFamily="34" charset="0"/>
              <a:cs typeface="Arial" panose="020B0604020202020204" pitchFamily="34" charset="0"/>
            </a:endParaRPr>
          </a:p>
        </p:txBody>
      </p:sp>
      <p:pic>
        <p:nvPicPr>
          <p:cNvPr id="13" name="Picture 12" descr="Graphic icon of a triangle with text, Explore, with an icon of a magnifying glass.">
            <a:extLst>
              <a:ext uri="{FF2B5EF4-FFF2-40B4-BE49-F238E27FC236}">
                <a16:creationId xmlns:a16="http://schemas.microsoft.com/office/drawing/2014/main" id="{671C5D1D-7016-4E74-87EE-68CE14A71ACD}"/>
              </a:ext>
            </a:extLst>
          </p:cNvPr>
          <p:cNvPicPr>
            <a:picLocks noChangeAspect="1"/>
          </p:cNvPicPr>
          <p:nvPr/>
        </p:nvPicPr>
        <p:blipFill>
          <a:blip r:embed="rId2"/>
          <a:stretch>
            <a:fillRect/>
          </a:stretch>
        </p:blipFill>
        <p:spPr>
          <a:xfrm>
            <a:off x="10210677" y="0"/>
            <a:ext cx="1984372" cy="1321446"/>
          </a:xfrm>
          <a:prstGeom prst="rect">
            <a:avLst/>
          </a:prstGeom>
        </p:spPr>
      </p:pic>
    </p:spTree>
    <p:extLst>
      <p:ext uri="{BB962C8B-B14F-4D97-AF65-F5344CB8AC3E}">
        <p14:creationId xmlns:p14="http://schemas.microsoft.com/office/powerpoint/2010/main" val="29176439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949C-9CC5-427F-9CE1-0119E7A9EF98}"/>
              </a:ext>
            </a:extLst>
          </p:cNvPr>
          <p:cNvSpPr>
            <a:spLocks noGrp="1"/>
          </p:cNvSpPr>
          <p:nvPr>
            <p:ph type="title"/>
          </p:nvPr>
        </p:nvSpPr>
        <p:spPr/>
        <p:txBody>
          <a:bodyPr/>
          <a:lstStyle/>
          <a:p>
            <a:r>
              <a:rPr lang="en-US" dirty="0"/>
              <a:t>Data Analysis</a:t>
            </a:r>
          </a:p>
        </p:txBody>
      </p:sp>
      <p:sp>
        <p:nvSpPr>
          <p:cNvPr id="3" name="Text Placeholder 2">
            <a:extLst>
              <a:ext uri="{FF2B5EF4-FFF2-40B4-BE49-F238E27FC236}">
                <a16:creationId xmlns:a16="http://schemas.microsoft.com/office/drawing/2014/main" id="{1EF0F573-0492-4918-9508-701136413420}"/>
              </a:ext>
            </a:extLst>
          </p:cNvPr>
          <p:cNvSpPr>
            <a:spLocks noGrp="1"/>
          </p:cNvSpPr>
          <p:nvPr>
            <p:ph idx="1"/>
          </p:nvPr>
        </p:nvSpPr>
        <p:spPr>
          <a:xfrm>
            <a:off x="838200" y="1609725"/>
            <a:ext cx="7942243" cy="4485067"/>
          </a:xfrm>
        </p:spPr>
        <p:txBody>
          <a:bodyPr>
            <a:normAutofit fontScale="92500" lnSpcReduction="10000"/>
          </a:bodyPr>
          <a:lstStyle/>
          <a:p>
            <a:r>
              <a:rPr lang="en-US" dirty="0"/>
              <a:t>Risk factors can be quantified using statistical methods. Examples in this workshop include:</a:t>
            </a:r>
          </a:p>
          <a:p>
            <a:pPr lvl="1"/>
            <a:r>
              <a:rPr lang="en-US" dirty="0"/>
              <a:t>Logistic regression. </a:t>
            </a:r>
          </a:p>
          <a:p>
            <a:pPr lvl="1"/>
            <a:r>
              <a:rPr lang="en-US" dirty="0"/>
              <a:t>Negative binomial (NB) regression and NB variants.</a:t>
            </a:r>
          </a:p>
          <a:p>
            <a:pPr lvl="1"/>
            <a:r>
              <a:rPr lang="en-US" dirty="0"/>
              <a:t>Combination of data partitioning and statistical models.</a:t>
            </a:r>
          </a:p>
          <a:p>
            <a:r>
              <a:rPr lang="en-US" dirty="0"/>
              <a:t>FHWA </a:t>
            </a:r>
            <a:r>
              <a:rPr lang="en-US" i="1" dirty="0"/>
              <a:t>Highway Safety Statistical Paper Synthesis</a:t>
            </a:r>
            <a:r>
              <a:rPr lang="en-US" dirty="0"/>
              <a:t> report includes:</a:t>
            </a:r>
            <a:r>
              <a:rPr lang="en-US" baseline="30000" dirty="0"/>
              <a:t>(2)</a:t>
            </a:r>
            <a:endParaRPr lang="en-US" dirty="0"/>
          </a:p>
          <a:p>
            <a:pPr marL="744538" indent="-287338">
              <a:buFont typeface="Wingdings 3" panose="05040102010807070707" pitchFamily="18" charset="2"/>
              <a:buChar char="w"/>
            </a:pPr>
            <a:r>
              <a:rPr lang="en-US" sz="2400" dirty="0"/>
              <a:t>Alternative data sources and methods for application in safety management process.</a:t>
            </a:r>
            <a:endParaRPr lang="en-US" sz="2400" baseline="30000" dirty="0"/>
          </a:p>
          <a:p>
            <a:pPr lvl="1"/>
            <a:r>
              <a:rPr lang="en-US" dirty="0"/>
              <a:t>Methods for predication/estimation (e.g., safety performance (SPF) function or risk factor identification) and for evaluation (e.g., crash modification factors (CMFs) or program evaluation). </a:t>
            </a:r>
          </a:p>
        </p:txBody>
      </p:sp>
      <p:pic>
        <p:nvPicPr>
          <p:cNvPr id="5" name="Picture 4" descr="Federal Highway Administration report cover. The report is entitled, The Development of Crash Modification Factors: Highway Safety Statistical Paper Synthesis.">
            <a:extLst>
              <a:ext uri="{FF2B5EF4-FFF2-40B4-BE49-F238E27FC236}">
                <a16:creationId xmlns:a16="http://schemas.microsoft.com/office/drawing/2014/main" id="{E5134BD1-7F8F-4726-8D55-BE3CD04D2AC5}"/>
              </a:ext>
            </a:extLst>
          </p:cNvPr>
          <p:cNvPicPr>
            <a:picLocks noChangeAspect="1"/>
          </p:cNvPicPr>
          <p:nvPr/>
        </p:nvPicPr>
        <p:blipFill>
          <a:blip r:embed="rId2"/>
          <a:stretch>
            <a:fillRect/>
          </a:stretch>
        </p:blipFill>
        <p:spPr>
          <a:xfrm>
            <a:off x="8884657" y="1534659"/>
            <a:ext cx="3151905" cy="4005419"/>
          </a:xfrm>
          <a:prstGeom prst="rect">
            <a:avLst/>
          </a:prstGeom>
        </p:spPr>
      </p:pic>
      <p:sp>
        <p:nvSpPr>
          <p:cNvPr id="4" name="Slide Number Placeholder 3">
            <a:extLst>
              <a:ext uri="{FF2B5EF4-FFF2-40B4-BE49-F238E27FC236}">
                <a16:creationId xmlns:a16="http://schemas.microsoft.com/office/drawing/2014/main" id="{E7BEFE7D-31CE-417B-B378-5EB058A3685D}"/>
              </a:ext>
            </a:extLst>
          </p:cNvPr>
          <p:cNvSpPr>
            <a:spLocks noGrp="1"/>
          </p:cNvSpPr>
          <p:nvPr>
            <p:ph type="sldNum" sz="quarter" idx="4"/>
          </p:nvPr>
        </p:nvSpPr>
        <p:spPr/>
        <p:txBody>
          <a:bodyPr/>
          <a:lstStyle/>
          <a:p>
            <a:fld id="{29691912-3321-4F2D-A980-9CA5FE309265}" type="slidenum">
              <a:rPr lang="en-US" smtClean="0"/>
              <a:t>67</a:t>
            </a:fld>
            <a:endParaRPr lang="en-US"/>
          </a:p>
        </p:txBody>
      </p:sp>
      <p:sp>
        <p:nvSpPr>
          <p:cNvPr id="7" name="TextBox 6">
            <a:extLst>
              <a:ext uri="{FF2B5EF4-FFF2-40B4-BE49-F238E27FC236}">
                <a16:creationId xmlns:a16="http://schemas.microsoft.com/office/drawing/2014/main" id="{C4B7C7DD-2A87-4290-9ADC-B6E12C2B72A8}"/>
              </a:ext>
            </a:extLst>
          </p:cNvPr>
          <p:cNvSpPr txBox="1"/>
          <p:nvPr/>
        </p:nvSpPr>
        <p:spPr>
          <a:xfrm>
            <a:off x="10610528" y="5586739"/>
            <a:ext cx="1069524" cy="230832"/>
          </a:xfrm>
          <a:prstGeom prst="rect">
            <a:avLst/>
          </a:prstGeom>
          <a:noFill/>
        </p:spPr>
        <p:txBody>
          <a:bodyPr wrap="none" rtlCol="0">
            <a:spAutoFit/>
          </a:bodyPr>
          <a:lstStyle/>
          <a:p>
            <a:r>
              <a:rPr lang="en-US" sz="900" i="1" dirty="0"/>
              <a:t>Source: FHWA</a:t>
            </a:r>
            <a:r>
              <a:rPr lang="en-US" sz="900" i="1" baseline="30000" dirty="0"/>
              <a:t>.(2)</a:t>
            </a:r>
          </a:p>
        </p:txBody>
      </p:sp>
      <p:pic>
        <p:nvPicPr>
          <p:cNvPr id="8" name="Picture 7" descr="Graphic icon of a triangle with text, Explore, with an icon of a magnifying glass.">
            <a:extLst>
              <a:ext uri="{FF2B5EF4-FFF2-40B4-BE49-F238E27FC236}">
                <a16:creationId xmlns:a16="http://schemas.microsoft.com/office/drawing/2014/main" id="{5110D09E-E647-474C-B1E9-AB7494FCCF4D}"/>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31908968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0024C6-DF8E-4E37-B37E-FC38B498C824}"/>
              </a:ext>
            </a:extLst>
          </p:cNvPr>
          <p:cNvPicPr>
            <a:picLocks noChangeAspect="1"/>
          </p:cNvPicPr>
          <p:nvPr/>
        </p:nvPicPr>
        <p:blipFill>
          <a:blip r:embed="rId2"/>
          <a:stretch>
            <a:fillRect/>
          </a:stretch>
        </p:blipFill>
        <p:spPr>
          <a:xfrm>
            <a:off x="6179380" y="4674723"/>
            <a:ext cx="1196109" cy="427625"/>
          </a:xfrm>
          <a:prstGeom prst="rect">
            <a:avLst/>
          </a:prstGeom>
        </p:spPr>
      </p:pic>
      <p:sp>
        <p:nvSpPr>
          <p:cNvPr id="2" name="Title 1"/>
          <p:cNvSpPr>
            <a:spLocks noGrp="1"/>
          </p:cNvSpPr>
          <p:nvPr>
            <p:ph type="title"/>
          </p:nvPr>
        </p:nvSpPr>
        <p:spPr/>
        <p:txBody>
          <a:bodyPr/>
          <a:lstStyle/>
          <a:p>
            <a:r>
              <a:rPr lang="en-US" dirty="0"/>
              <a:t>Logistic Regression</a:t>
            </a:r>
          </a:p>
        </p:txBody>
      </p:sp>
      <mc:AlternateContent xmlns:mc="http://schemas.openxmlformats.org/markup-compatibility/2006" xmlns:a14="http://schemas.microsoft.com/office/drawing/2010/main">
        <mc:Choice Requires="a14">
          <p:sp>
            <p:nvSpPr>
              <p:cNvPr id="3" name="Text Placeholder 2" descr="i equals e superscript beta subscript i."/>
              <p:cNvSpPr>
                <a:spLocks noGrp="1"/>
              </p:cNvSpPr>
              <p:nvPr>
                <p:ph idx="1"/>
              </p:nvPr>
            </p:nvSpPr>
            <p:spPr/>
            <p:txBody>
              <a:bodyPr>
                <a:normAutofit fontScale="92500" lnSpcReduction="10000"/>
              </a:bodyPr>
              <a:lstStyle/>
              <a:p>
                <a:r>
                  <a:rPr lang="en-US" dirty="0"/>
                  <a:t>Logistic regression is a statistical model with binary outcome that provides probability of one or more crashes occurring at a location (</a:t>
                </a:r>
                <a14:m>
                  <m:oMath xmlns:m="http://schemas.openxmlformats.org/officeDocument/2006/math">
                    <m:r>
                      <a:rPr lang="en-US" b="0" i="1" smtClean="0">
                        <a:latin typeface="Cambria Math" panose="02040503050406030204" pitchFamily="18" charset="0"/>
                        <a:ea typeface="Cambria Math" panose="02040503050406030204" pitchFamily="18" charset="0"/>
                      </a:rPr>
                      <m:t>𝑃</m:t>
                    </m:r>
                  </m:oMath>
                </a14:m>
                <a:r>
                  <a:rPr lang="en-US" dirty="0"/>
                  <a:t>) during a given time as function of a set of explanatory variables.</a:t>
                </a:r>
              </a:p>
              <a:p>
                <a:r>
                  <a:rPr lang="en-US" dirty="0"/>
                  <a:t>Typical form is                                                   </a:t>
                </a:r>
                <a:r>
                  <a:rPr lang="en-US" dirty="0">
                    <a:solidFill>
                      <a:srgbClr val="FF0000"/>
                    </a:solidFill>
                  </a:rPr>
                  <a:t>,</a:t>
                </a:r>
              </a:p>
              <a:p>
                <a:pPr marL="400050" indent="-400050">
                  <a:buNone/>
                </a:pPr>
                <a:r>
                  <a:rPr lang="en-US" dirty="0"/>
                  <a:t>    where </a:t>
                </a:r>
                <a:r>
                  <a:rPr lang="el-GR" i="1" dirty="0"/>
                  <a:t>β</a:t>
                </a:r>
                <a:r>
                  <a:rPr lang="en-US" i="1" baseline="-25000" dirty="0"/>
                  <a:t>0</a:t>
                </a:r>
                <a:r>
                  <a:rPr lang="en-US" i="1" dirty="0"/>
                  <a:t>,</a:t>
                </a:r>
                <a:r>
                  <a:rPr lang="el-GR" i="1" dirty="0"/>
                  <a:t> β</a:t>
                </a:r>
                <a:r>
                  <a:rPr lang="en-US" i="1" baseline="-25000" dirty="0"/>
                  <a:t>1</a:t>
                </a:r>
                <a:r>
                  <a:rPr lang="en-US" i="1" dirty="0"/>
                  <a:t>…</a:t>
                </a:r>
                <a:r>
                  <a:rPr lang="el-GR" i="1" dirty="0"/>
                  <a:t> β</a:t>
                </a:r>
                <a:r>
                  <a:rPr lang="en-US" i="1" baseline="-25000" dirty="0"/>
                  <a:t>n</a:t>
                </a:r>
                <a:r>
                  <a:rPr lang="en-US" dirty="0"/>
                  <a:t> are parameters to be estimated; </a:t>
                </a:r>
                <a:r>
                  <a:rPr lang="en-US" i="1" dirty="0"/>
                  <a:t>X</a:t>
                </a:r>
                <a:r>
                  <a:rPr lang="en-US" i="1" baseline="-25000" dirty="0"/>
                  <a:t>1</a:t>
                </a:r>
                <a:r>
                  <a:rPr lang="en-US" i="1" dirty="0"/>
                  <a:t>,….</a:t>
                </a:r>
                <a:r>
                  <a:rPr lang="en-US" i="1" baseline="-25000" dirty="0"/>
                  <a:t> </a:t>
                </a:r>
                <a:r>
                  <a:rPr lang="en-US" i="1" dirty="0" err="1"/>
                  <a:t>X</a:t>
                </a:r>
                <a:r>
                  <a:rPr lang="en-US" i="1" baseline="-25000" dirty="0" err="1"/>
                  <a:t>n</a:t>
                </a:r>
                <a:r>
                  <a:rPr lang="en-US" i="1" dirty="0"/>
                  <a:t> </a:t>
                </a:r>
                <a:r>
                  <a:rPr lang="en-US" dirty="0"/>
                  <a:t>are a    set of </a:t>
                </a:r>
                <a:r>
                  <a:rPr lang="en-US" i="1" dirty="0"/>
                  <a:t>n </a:t>
                </a:r>
                <a:r>
                  <a:rPr lang="en-US" dirty="0"/>
                  <a:t>explanatory variables.</a:t>
                </a:r>
              </a:p>
              <a:p>
                <a:r>
                  <a:rPr lang="en-US" dirty="0"/>
                  <a:t>Odds ratio (OR) indicates relationship between crash risk and associated explanatory variable, 	   	 :</a:t>
                </a:r>
              </a:p>
              <a:p>
                <a:pPr lvl="1"/>
                <a:r>
                  <a:rPr lang="en-US" dirty="0"/>
                  <a:t>OR &gt; 1 indicates variable associated with increased risk.</a:t>
                </a:r>
              </a:p>
              <a:p>
                <a:pPr lvl="1"/>
                <a:r>
                  <a:rPr lang="en-US" dirty="0"/>
                  <a:t>OR &lt; 1 indicates variable associated with decreased risk.</a:t>
                </a:r>
              </a:p>
              <a:p>
                <a:pPr lvl="1"/>
                <a:endParaRPr lang="en-US" dirty="0"/>
              </a:p>
              <a:p>
                <a:pPr marL="457200" lvl="1" indent="0">
                  <a:buNone/>
                </a:pPr>
                <a:endParaRPr lang="en-US" dirty="0"/>
              </a:p>
              <a:p>
                <a:pPr marL="457200" lvl="1" indent="0">
                  <a:buNone/>
                </a:pPr>
                <a:endParaRPr lang="en-US" dirty="0"/>
              </a:p>
              <a:p>
                <a:pPr marL="457200" lvl="1" indent="0">
                  <a:buNone/>
                </a:pPr>
                <a:endParaRPr lang="en-US" dirty="0"/>
              </a:p>
            </p:txBody>
          </p:sp>
        </mc:Choice>
        <mc:Fallback xmlns="">
          <p:sp>
            <p:nvSpPr>
              <p:cNvPr id="3" name="Text Placeholder 2" descr="i equals e superscript beta subscript i."/>
              <p:cNvSpPr>
                <a:spLocks noGrp="1" noRot="1" noChangeAspect="1" noMove="1" noResize="1" noEditPoints="1" noAdjustHandles="1" noChangeArrowheads="1" noChangeShapeType="1" noTextEdit="1"/>
              </p:cNvSpPr>
              <p:nvPr>
                <p:ph idx="1"/>
              </p:nvPr>
            </p:nvSpPr>
            <p:spPr>
              <a:blipFill>
                <a:blip r:embed="rId3"/>
                <a:stretch>
                  <a:fillRect l="-580" t="-3138" r="-406"/>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E0532F0-B17F-4BF2-AA39-6A88FA81FA5D}"/>
              </a:ext>
            </a:extLst>
          </p:cNvPr>
          <p:cNvSpPr>
            <a:spLocks noGrp="1"/>
          </p:cNvSpPr>
          <p:nvPr>
            <p:ph type="sldNum" sz="quarter" idx="4"/>
          </p:nvPr>
        </p:nvSpPr>
        <p:spPr/>
        <p:txBody>
          <a:bodyPr/>
          <a:lstStyle/>
          <a:p>
            <a:fld id="{29691912-3321-4F2D-A980-9CA5FE309265}" type="slidenum">
              <a:rPr lang="en-US" smtClean="0"/>
              <a:t>68</a:t>
            </a:fld>
            <a:endParaRPr lang="en-US"/>
          </a:p>
        </p:txBody>
      </p:sp>
      <p:pic>
        <p:nvPicPr>
          <p:cNvPr id="10" name="Picture 9" descr="ln P divided by 1 minus P equals beta subscript 0 plus beta subscript 1 X subscript 1 plus ellipsis plus beta subscript n X subscript n.">
            <a:extLst>
              <a:ext uri="{FF2B5EF4-FFF2-40B4-BE49-F238E27FC236}">
                <a16:creationId xmlns:a16="http://schemas.microsoft.com/office/drawing/2014/main" id="{FCD45786-9AD2-47E7-890B-4649774CF384}"/>
              </a:ext>
            </a:extLst>
          </p:cNvPr>
          <p:cNvPicPr>
            <a:picLocks noChangeAspect="1"/>
          </p:cNvPicPr>
          <p:nvPr/>
        </p:nvPicPr>
        <p:blipFill>
          <a:blip r:embed="rId4"/>
          <a:stretch>
            <a:fillRect/>
          </a:stretch>
        </p:blipFill>
        <p:spPr>
          <a:xfrm>
            <a:off x="3592820" y="2873947"/>
            <a:ext cx="5006359" cy="555053"/>
          </a:xfrm>
          <a:prstGeom prst="rect">
            <a:avLst/>
          </a:prstGeom>
        </p:spPr>
      </p:pic>
      <p:pic>
        <p:nvPicPr>
          <p:cNvPr id="8" name="Picture 7" descr="Graphic icon of a triangle with text, Explore, with an icon of a magnifying glass.">
            <a:extLst>
              <a:ext uri="{FF2B5EF4-FFF2-40B4-BE49-F238E27FC236}">
                <a16:creationId xmlns:a16="http://schemas.microsoft.com/office/drawing/2014/main" id="{23697B60-3B2F-4FDA-B368-574124DE40ED}"/>
              </a:ext>
            </a:extLst>
          </p:cNvPr>
          <p:cNvPicPr>
            <a:picLocks noChangeAspect="1"/>
          </p:cNvPicPr>
          <p:nvPr/>
        </p:nvPicPr>
        <p:blipFill>
          <a:blip r:embed="rId5"/>
          <a:stretch>
            <a:fillRect/>
          </a:stretch>
        </p:blipFill>
        <p:spPr>
          <a:xfrm>
            <a:off x="10210677" y="0"/>
            <a:ext cx="1984372" cy="1321446"/>
          </a:xfrm>
          <a:prstGeom prst="rect">
            <a:avLst/>
          </a:prstGeom>
        </p:spPr>
      </p:pic>
    </p:spTree>
    <p:extLst>
      <p:ext uri="{BB962C8B-B14F-4D97-AF65-F5344CB8AC3E}">
        <p14:creationId xmlns:p14="http://schemas.microsoft.com/office/powerpoint/2010/main" val="10506449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2BB6B-E52A-4DB2-83FD-78B1677D44EF}"/>
              </a:ext>
            </a:extLst>
          </p:cNvPr>
          <p:cNvSpPr>
            <a:spLocks noGrp="1"/>
          </p:cNvSpPr>
          <p:nvPr>
            <p:ph type="title"/>
          </p:nvPr>
        </p:nvSpPr>
        <p:spPr/>
        <p:txBody>
          <a:bodyPr>
            <a:normAutofit/>
          </a:bodyPr>
          <a:lstStyle/>
          <a:p>
            <a:r>
              <a:rPr lang="en-US" dirty="0"/>
              <a:t>NB Regression</a:t>
            </a:r>
          </a:p>
        </p:txBody>
      </p:sp>
      <mc:AlternateContent xmlns:mc="http://schemas.openxmlformats.org/markup-compatibility/2006" xmlns:a14="http://schemas.microsoft.com/office/drawing/2010/main">
        <mc:Choice Requires="a14">
          <p:sp>
            <p:nvSpPr>
              <p:cNvPr id="4" name="Text Placeholder 3"/>
              <p:cNvSpPr>
                <a:spLocks noGrp="1"/>
              </p:cNvSpPr>
              <p:nvPr>
                <p:ph idx="1"/>
              </p:nvPr>
            </p:nvSpPr>
            <p:spPr>
              <a:xfrm>
                <a:off x="838200" y="1825625"/>
                <a:ext cx="10767646" cy="4269167"/>
              </a:xfrm>
            </p:spPr>
            <p:txBody>
              <a:bodyPr>
                <a:normAutofit lnSpcReduction="10000"/>
              </a:bodyPr>
              <a:lstStyle/>
              <a:p>
                <a:r>
                  <a:rPr lang="en-US" dirty="0"/>
                  <a:t>NB regression</a:t>
                </a:r>
                <a:r>
                  <a:rPr lang="en-US" b="1" dirty="0"/>
                  <a:t> </a:t>
                </a:r>
                <a:r>
                  <a:rPr lang="en-US" dirty="0"/>
                  <a:t>is a count model that assumes an exponential relationship between predicted crash frequency (</a:t>
                </a:r>
                <a14:m>
                  <m:oMath xmlns:m="http://schemas.openxmlformats.org/officeDocument/2006/math">
                    <m:r>
                      <a:rPr lang="en-US" i="1" smtClean="0">
                        <a:latin typeface="Cambria Math" panose="02040503050406030204" pitchFamily="18" charset="0"/>
                        <a:ea typeface="Cambria Math" panose="02040503050406030204" pitchFamily="18" charset="0"/>
                      </a:rPr>
                      <m:t>𝑁</m:t>
                    </m:r>
                  </m:oMath>
                </a14:m>
                <a:r>
                  <a:rPr lang="en-US" dirty="0"/>
                  <a:t>) and a set of explanatory variables. Accounts for the overdispersion often seen in crash data via overdispersion parameter, </a:t>
                </a:r>
                <a14:m>
                  <m:oMath xmlns:m="http://schemas.openxmlformats.org/officeDocument/2006/math">
                    <m:r>
                      <a:rPr lang="en-US" i="1">
                        <a:latin typeface="Cambria Math" panose="02040503050406030204" pitchFamily="18" charset="0"/>
                        <a:ea typeface="Cambria Math" panose="02040503050406030204" pitchFamily="18" charset="0"/>
                      </a:rPr>
                      <m:t>𝛼</m:t>
                    </m:r>
                  </m:oMath>
                </a14:m>
                <a:r>
                  <a:rPr lang="en-US" dirty="0"/>
                  <a:t>.</a:t>
                </a:r>
              </a:p>
              <a:p>
                <a:r>
                  <a:rPr lang="en-US" dirty="0"/>
                  <a:t>Typical SPF form</a:t>
                </a:r>
                <a:r>
                  <a:rPr lang="en-US" b="1" dirty="0"/>
                  <a:t> </a:t>
                </a:r>
                <a:r>
                  <a:rPr lang="en-US" dirty="0"/>
                  <a:t>is                                                       , ,</a:t>
                </a:r>
              </a:p>
              <a:p>
                <a:pPr marL="0" indent="0">
                  <a:lnSpc>
                    <a:spcPct val="110000"/>
                  </a:lnSpc>
                  <a:spcBef>
                    <a:spcPts val="0"/>
                  </a:spcBef>
                  <a:buNone/>
                </a:pPr>
                <a:r>
                  <a:rPr lang="en-US" dirty="0">
                    <a:solidFill>
                      <a:schemeClr val="tx1"/>
                    </a:solidFill>
                  </a:rPr>
                  <a:t>    where</a:t>
                </a:r>
                <a14:m>
                  <m:oMath xmlns:m="http://schemas.openxmlformats.org/officeDocument/2006/math">
                    <m:r>
                      <a:rPr lang="en-US" b="1">
                        <a:solidFill>
                          <a:schemeClr val="tx1"/>
                        </a:solidFill>
                        <a:latin typeface="Cambria Math" panose="02040503050406030204" pitchFamily="18" charset="0"/>
                        <a:ea typeface="Cambria Math" panose="02040503050406030204" pitchFamily="18" charset="0"/>
                      </a:rPr>
                      <m:t> </m:t>
                    </m:r>
                  </m:oMath>
                </a14:m>
                <a:r>
                  <a:rPr lang="en-US" i="1" dirty="0">
                    <a:solidFill>
                      <a:schemeClr val="tx1"/>
                    </a:solidFill>
                  </a:rPr>
                  <a:t>L</a:t>
                </a:r>
                <a:r>
                  <a:rPr lang="en-US" dirty="0">
                    <a:solidFill>
                      <a:schemeClr val="tx1"/>
                    </a:solidFill>
                  </a:rPr>
                  <a:t> is segment length.</a:t>
                </a:r>
              </a:p>
              <a:p>
                <a:r>
                  <a:rPr lang="el-GR" i="1" dirty="0">
                    <a:ea typeface="Cambria Math" panose="02040503050406030204" pitchFamily="18" charset="0"/>
                  </a:rPr>
                  <a:t>β</a:t>
                </a:r>
                <a:r>
                  <a:rPr lang="en-US" i="1" baseline="-25000" dirty="0" err="1">
                    <a:ea typeface="Cambria Math" panose="02040503050406030204" pitchFamily="18" charset="0"/>
                  </a:rPr>
                  <a:t>i</a:t>
                </a:r>
                <a:r>
                  <a:rPr lang="en-US" dirty="0"/>
                  <a:t> indicates relationship between expected crash frequency and associated explanatory variable:</a:t>
                </a:r>
              </a:p>
              <a:p>
                <a:pPr lvl="1"/>
                <a:r>
                  <a:rPr lang="el-GR" i="1" dirty="0">
                    <a:ea typeface="Cambria Math" panose="02040503050406030204" pitchFamily="18" charset="0"/>
                  </a:rPr>
                  <a:t>β</a:t>
                </a:r>
                <a:r>
                  <a:rPr lang="en-US" i="1" baseline="-25000" dirty="0" err="1">
                    <a:ea typeface="Cambria Math" panose="02040503050406030204" pitchFamily="18" charset="0"/>
                  </a:rPr>
                  <a:t>i</a:t>
                </a:r>
                <a:r>
                  <a:rPr lang="en-US" i="1" baseline="-25000" dirty="0">
                    <a:ea typeface="Cambria Math" panose="02040503050406030204" pitchFamily="18" charset="0"/>
                  </a:rPr>
                  <a:t> </a:t>
                </a:r>
                <a:r>
                  <a:rPr lang="en-US" dirty="0"/>
                  <a:t>&gt; 1 indicates variable associated with increased frequency.</a:t>
                </a:r>
              </a:p>
              <a:p>
                <a:pPr lvl="1"/>
                <a:r>
                  <a:rPr lang="el-GR" i="1" dirty="0">
                    <a:ea typeface="Cambria Math" panose="02040503050406030204" pitchFamily="18" charset="0"/>
                  </a:rPr>
                  <a:t>β</a:t>
                </a:r>
                <a:r>
                  <a:rPr lang="en-US" i="1" baseline="-25000" dirty="0" err="1">
                    <a:ea typeface="Cambria Math" panose="02040503050406030204" pitchFamily="18" charset="0"/>
                  </a:rPr>
                  <a:t>i</a:t>
                </a:r>
                <a:r>
                  <a:rPr lang="en-US" i="1" baseline="-25000" dirty="0">
                    <a:ea typeface="Cambria Math" panose="02040503050406030204" pitchFamily="18" charset="0"/>
                  </a:rPr>
                  <a:t> </a:t>
                </a:r>
                <a:r>
                  <a:rPr lang="en-US" dirty="0"/>
                  <a:t>&lt; 1 indicates variable associated with decreased frequency.</a:t>
                </a:r>
              </a:p>
            </p:txBody>
          </p:sp>
        </mc:Choice>
        <mc:Fallback xmlns="">
          <p:sp>
            <p:nvSpPr>
              <p:cNvPr id="4" name="Text Placeholder 3"/>
              <p:cNvSpPr>
                <a:spLocks noGrp="1" noRot="1" noChangeAspect="1" noMove="1" noResize="1" noEditPoints="1" noAdjustHandles="1" noChangeArrowheads="1" noChangeShapeType="1" noTextEdit="1"/>
              </p:cNvSpPr>
              <p:nvPr>
                <p:ph idx="1"/>
              </p:nvPr>
            </p:nvSpPr>
            <p:spPr>
              <a:xfrm>
                <a:off x="838200" y="1825625"/>
                <a:ext cx="10767646" cy="4269167"/>
              </a:xfrm>
              <a:blipFill>
                <a:blip r:embed="rId2"/>
                <a:stretch>
                  <a:fillRect l="-680" t="-3424" r="-680"/>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C45B4B08-EC42-4BD1-95FF-7DD634CA2528}"/>
              </a:ext>
            </a:extLst>
          </p:cNvPr>
          <p:cNvSpPr>
            <a:spLocks noGrp="1"/>
          </p:cNvSpPr>
          <p:nvPr>
            <p:ph type="sldNum" sz="quarter" idx="4"/>
          </p:nvPr>
        </p:nvSpPr>
        <p:spPr/>
        <p:txBody>
          <a:bodyPr/>
          <a:lstStyle/>
          <a:p>
            <a:fld id="{29691912-3321-4F2D-A980-9CA5FE309265}" type="slidenum">
              <a:rPr lang="en-US" smtClean="0"/>
              <a:t>69</a:t>
            </a:fld>
            <a:endParaRPr lang="en-US"/>
          </a:p>
        </p:txBody>
      </p:sp>
      <p:pic>
        <p:nvPicPr>
          <p:cNvPr id="7" name="Picture 6" descr="N hat equals L times AADT superscript beta subscript 1 times beta subscript 0 times open parenthesis e superscript beta subscript 1 X subscript 1 times ellipsis times e superscript beta subscript n X subscript n close parenthesis.">
            <a:extLst>
              <a:ext uri="{FF2B5EF4-FFF2-40B4-BE49-F238E27FC236}">
                <a16:creationId xmlns:a16="http://schemas.microsoft.com/office/drawing/2014/main" id="{371C45AD-F0CD-4636-A236-2CE9D1E9C727}"/>
              </a:ext>
            </a:extLst>
          </p:cNvPr>
          <p:cNvPicPr>
            <a:picLocks noChangeAspect="1"/>
          </p:cNvPicPr>
          <p:nvPr/>
        </p:nvPicPr>
        <p:blipFill>
          <a:blip r:embed="rId3"/>
          <a:stretch>
            <a:fillRect/>
          </a:stretch>
        </p:blipFill>
        <p:spPr>
          <a:xfrm>
            <a:off x="4580277" y="3322509"/>
            <a:ext cx="5442029" cy="503533"/>
          </a:xfrm>
          <a:prstGeom prst="rect">
            <a:avLst/>
          </a:prstGeom>
        </p:spPr>
      </p:pic>
      <p:pic>
        <p:nvPicPr>
          <p:cNvPr id="8" name="Picture 7" descr="Graphic icon of a triangle with text, Explore, with an icon of a magnifying glass.">
            <a:extLst>
              <a:ext uri="{FF2B5EF4-FFF2-40B4-BE49-F238E27FC236}">
                <a16:creationId xmlns:a16="http://schemas.microsoft.com/office/drawing/2014/main" id="{E42F539D-8B0B-4143-8908-F85A3A54703A}"/>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3218245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Questions?</a:t>
            </a:r>
          </a:p>
        </p:txBody>
      </p:sp>
      <p:sp>
        <p:nvSpPr>
          <p:cNvPr id="8" name="Slide Number Placeholder 7">
            <a:extLst>
              <a:ext uri="{FF2B5EF4-FFF2-40B4-BE49-F238E27FC236}">
                <a16:creationId xmlns:a16="http://schemas.microsoft.com/office/drawing/2014/main" id="{8133846E-7DB4-4C67-A6E4-32DAD7EA0E6A}"/>
              </a:ext>
            </a:extLst>
          </p:cNvPr>
          <p:cNvSpPr>
            <a:spLocks noGrp="1"/>
          </p:cNvSpPr>
          <p:nvPr>
            <p:ph type="sldNum" sz="quarter" idx="4"/>
          </p:nvPr>
        </p:nvSpPr>
        <p:spPr/>
        <p:txBody>
          <a:bodyPr/>
          <a:lstStyle/>
          <a:p>
            <a:fld id="{29691912-3321-4F2D-A980-9CA5FE309265}" type="slidenum">
              <a:rPr lang="en-US" smtClean="0"/>
              <a:t>7</a:t>
            </a:fld>
            <a:endParaRPr lang="en-US"/>
          </a:p>
        </p:txBody>
      </p:sp>
      <p:pic>
        <p:nvPicPr>
          <p:cNvPr id="4" name="Graphic 3" descr="Graphic icon of two overlapping quote boxes with a question mark.">
            <a:extLst>
              <a:ext uri="{FF2B5EF4-FFF2-40B4-BE49-F238E27FC236}">
                <a16:creationId xmlns:a16="http://schemas.microsoft.com/office/drawing/2014/main" id="{CEA1F9B9-89E1-4A7F-A81D-6A98B57B05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74207" y="2021736"/>
            <a:ext cx="2779495" cy="1940988"/>
          </a:xfrm>
          <a:prstGeom prst="rect">
            <a:avLst/>
          </a:prstGeom>
        </p:spPr>
      </p:pic>
      <p:sp>
        <p:nvSpPr>
          <p:cNvPr id="6" name="Title 4">
            <a:extLst>
              <a:ext uri="{FF2B5EF4-FFF2-40B4-BE49-F238E27FC236}">
                <a16:creationId xmlns:a16="http://schemas.microsoft.com/office/drawing/2014/main" id="{65A1B6B5-B83D-4628-BB84-417A47FFA77A}"/>
              </a:ext>
            </a:extLst>
          </p:cNvPr>
          <p:cNvSpPr txBox="1">
            <a:spLocks/>
          </p:cNvSpPr>
          <p:nvPr/>
        </p:nvSpPr>
        <p:spPr>
          <a:xfrm>
            <a:off x="5551996" y="2740324"/>
            <a:ext cx="823915" cy="503811"/>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dirty="0"/>
              <a:t>?</a:t>
            </a:r>
          </a:p>
        </p:txBody>
      </p:sp>
      <p:sp>
        <p:nvSpPr>
          <p:cNvPr id="7" name="Title 4">
            <a:extLst>
              <a:ext uri="{FF2B5EF4-FFF2-40B4-BE49-F238E27FC236}">
                <a16:creationId xmlns:a16="http://schemas.microsoft.com/office/drawing/2014/main" id="{BAA59327-9A9C-4B51-A5B5-6C8618573D2C}"/>
              </a:ext>
            </a:extLst>
          </p:cNvPr>
          <p:cNvSpPr txBox="1">
            <a:spLocks/>
          </p:cNvSpPr>
          <p:nvPr/>
        </p:nvSpPr>
        <p:spPr>
          <a:xfrm>
            <a:off x="3030431" y="4362591"/>
            <a:ext cx="6131137" cy="620880"/>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Please ask in the chat panel.</a:t>
            </a:r>
          </a:p>
        </p:txBody>
      </p:sp>
      <p:sp>
        <p:nvSpPr>
          <p:cNvPr id="9" name="TextBox 10">
            <a:extLst>
              <a:ext uri="{FF2B5EF4-FFF2-40B4-BE49-F238E27FC236}">
                <a16:creationId xmlns:a16="http://schemas.microsoft.com/office/drawing/2014/main" id="{C66FF078-43FB-4EE8-8BEE-8A78F4C0FE56}"/>
              </a:ext>
            </a:extLst>
          </p:cNvPr>
          <p:cNvSpPr txBox="1"/>
          <p:nvPr/>
        </p:nvSpPr>
        <p:spPr>
          <a:xfrm>
            <a:off x="6490458" y="3825398"/>
            <a:ext cx="1070548"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spTree>
    <p:extLst>
      <p:ext uri="{BB962C8B-B14F-4D97-AF65-F5344CB8AC3E}">
        <p14:creationId xmlns:p14="http://schemas.microsoft.com/office/powerpoint/2010/main" val="11301332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8DE331-A654-47EA-85D0-EB6BE63D856F}"/>
              </a:ext>
            </a:extLst>
          </p:cNvPr>
          <p:cNvSpPr>
            <a:spLocks noGrp="1"/>
          </p:cNvSpPr>
          <p:nvPr>
            <p:ph type="title"/>
          </p:nvPr>
        </p:nvSpPr>
        <p:spPr>
          <a:xfrm>
            <a:off x="409026" y="602487"/>
            <a:ext cx="10515600" cy="1319813"/>
          </a:xfrm>
        </p:spPr>
        <p:txBody>
          <a:bodyPr>
            <a:noAutofit/>
          </a:bodyPr>
          <a:lstStyle/>
          <a:p>
            <a:r>
              <a:rPr lang="en-US" dirty="0"/>
              <a:t>Extensions to the Traditional NB </a:t>
            </a:r>
            <a:br>
              <a:rPr lang="en-US" dirty="0"/>
            </a:br>
            <a:r>
              <a:rPr lang="en-US" dirty="0"/>
              <a:t>Model Have Been Used to Account for Issues in Crash Data </a:t>
            </a:r>
          </a:p>
        </p:txBody>
      </p:sp>
      <p:sp>
        <p:nvSpPr>
          <p:cNvPr id="2" name="Content Placeholder 1">
            <a:extLst>
              <a:ext uri="{FF2B5EF4-FFF2-40B4-BE49-F238E27FC236}">
                <a16:creationId xmlns:a16="http://schemas.microsoft.com/office/drawing/2014/main" id="{E974C65E-9D31-4D4D-ABFC-FFEAA435F6EF}"/>
              </a:ext>
            </a:extLst>
          </p:cNvPr>
          <p:cNvSpPr>
            <a:spLocks noGrp="1"/>
          </p:cNvSpPr>
          <p:nvPr>
            <p:ph idx="1"/>
          </p:nvPr>
        </p:nvSpPr>
        <p:spPr>
          <a:xfrm>
            <a:off x="500435" y="2560931"/>
            <a:ext cx="10515600" cy="3651250"/>
          </a:xfrm>
        </p:spPr>
        <p:txBody>
          <a:bodyPr/>
          <a:lstStyle/>
          <a:p>
            <a:pPr marL="0" indent="0">
              <a:buNone/>
            </a:pPr>
            <a:r>
              <a:rPr lang="en-US" dirty="0"/>
              <a:t>Example issues:</a:t>
            </a:r>
          </a:p>
          <a:p>
            <a:endParaRPr lang="en-US" dirty="0"/>
          </a:p>
        </p:txBody>
      </p:sp>
      <p:sp>
        <p:nvSpPr>
          <p:cNvPr id="8" name="TextBox 7">
            <a:extLst>
              <a:ext uri="{FF2B5EF4-FFF2-40B4-BE49-F238E27FC236}">
                <a16:creationId xmlns:a16="http://schemas.microsoft.com/office/drawing/2014/main" id="{5FF104F5-F0AA-4505-81F4-F931B11CF69D}"/>
              </a:ext>
            </a:extLst>
          </p:cNvPr>
          <p:cNvSpPr txBox="1"/>
          <p:nvPr/>
        </p:nvSpPr>
        <p:spPr>
          <a:xfrm>
            <a:off x="-29497" y="4642675"/>
            <a:ext cx="3566878" cy="1200329"/>
          </a:xfrm>
          <a:prstGeom prst="rect">
            <a:avLst/>
          </a:prstGeom>
          <a:noFill/>
        </p:spPr>
        <p:txBody>
          <a:bodyPr wrap="square">
            <a:spAutoFit/>
          </a:bodyPr>
          <a:lstStyle/>
          <a:p>
            <a:pPr lvl="1" algn="ctr"/>
            <a:r>
              <a:rPr lang="en-US" dirty="0"/>
              <a:t>NB functional form does not adequately fit crash data.</a:t>
            </a:r>
          </a:p>
        </p:txBody>
      </p:sp>
      <p:sp>
        <p:nvSpPr>
          <p:cNvPr id="10" name="TextBox 9">
            <a:extLst>
              <a:ext uri="{FF2B5EF4-FFF2-40B4-BE49-F238E27FC236}">
                <a16:creationId xmlns:a16="http://schemas.microsoft.com/office/drawing/2014/main" id="{6EAB9025-0CF0-4137-9759-8177EA94B59C}"/>
              </a:ext>
            </a:extLst>
          </p:cNvPr>
          <p:cNvSpPr txBox="1"/>
          <p:nvPr/>
        </p:nvSpPr>
        <p:spPr>
          <a:xfrm>
            <a:off x="3537381" y="4631142"/>
            <a:ext cx="3393649" cy="1200329"/>
          </a:xfrm>
          <a:prstGeom prst="rect">
            <a:avLst/>
          </a:prstGeom>
          <a:noFill/>
        </p:spPr>
        <p:txBody>
          <a:bodyPr wrap="square">
            <a:spAutoFit/>
          </a:bodyPr>
          <a:lstStyle/>
          <a:p>
            <a:pPr lvl="1" algn="ctr"/>
            <a:r>
              <a:rPr lang="en-US" dirty="0"/>
              <a:t>Data are temporally and/or spatially correlated.</a:t>
            </a:r>
          </a:p>
        </p:txBody>
      </p:sp>
      <p:sp>
        <p:nvSpPr>
          <p:cNvPr id="12" name="TextBox 11">
            <a:extLst>
              <a:ext uri="{FF2B5EF4-FFF2-40B4-BE49-F238E27FC236}">
                <a16:creationId xmlns:a16="http://schemas.microsoft.com/office/drawing/2014/main" id="{93B7BE3E-366B-4789-9500-07A7FAE850EA}"/>
              </a:ext>
            </a:extLst>
          </p:cNvPr>
          <p:cNvSpPr txBox="1"/>
          <p:nvPr/>
        </p:nvSpPr>
        <p:spPr>
          <a:xfrm>
            <a:off x="6971904" y="4525404"/>
            <a:ext cx="4617891" cy="1569660"/>
          </a:xfrm>
          <a:prstGeom prst="rect">
            <a:avLst/>
          </a:prstGeom>
          <a:noFill/>
        </p:spPr>
        <p:txBody>
          <a:bodyPr wrap="square">
            <a:spAutoFit/>
          </a:bodyPr>
          <a:lstStyle/>
          <a:p>
            <a:pPr lvl="1" algn="ctr"/>
            <a:r>
              <a:rPr lang="en-US" dirty="0"/>
              <a:t>Safety-influencing explanatory variables are not available (i.e., unobserved heterogeneity).</a:t>
            </a:r>
          </a:p>
        </p:txBody>
      </p:sp>
      <p:pic>
        <p:nvPicPr>
          <p:cNvPr id="6" name="Graphic 5" descr="Graphic icon of a triangle with an exclamation point inside.">
            <a:extLst>
              <a:ext uri="{FF2B5EF4-FFF2-40B4-BE49-F238E27FC236}">
                <a16:creationId xmlns:a16="http://schemas.microsoft.com/office/drawing/2014/main" id="{92B881F1-9AF2-46E7-8BF4-641E334467F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985" y="3218197"/>
            <a:ext cx="2241910" cy="1101629"/>
          </a:xfrm>
          <a:prstGeom prst="rect">
            <a:avLst/>
          </a:prstGeom>
        </p:spPr>
      </p:pic>
      <p:pic>
        <p:nvPicPr>
          <p:cNvPr id="23" name="Graphic 22" descr="Graphic icon of a triangle with an exclamation point inside.">
            <a:extLst>
              <a:ext uri="{FF2B5EF4-FFF2-40B4-BE49-F238E27FC236}">
                <a16:creationId xmlns:a16="http://schemas.microsoft.com/office/drawing/2014/main" id="{BBDAAFBA-88BE-4BC8-9A0D-6D71695B1E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5046" y="3288879"/>
            <a:ext cx="2240280" cy="1100827"/>
          </a:xfrm>
          <a:prstGeom prst="rect">
            <a:avLst/>
          </a:prstGeom>
        </p:spPr>
      </p:pic>
      <p:pic>
        <p:nvPicPr>
          <p:cNvPr id="25" name="Graphic 24" descr="Graphic icon of a triangle with an exclamation point inside.">
            <a:extLst>
              <a:ext uri="{FF2B5EF4-FFF2-40B4-BE49-F238E27FC236}">
                <a16:creationId xmlns:a16="http://schemas.microsoft.com/office/drawing/2014/main" id="{0FF98DC2-AFE5-4A3B-BC29-6FCEE8AB71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10957" y="3320236"/>
            <a:ext cx="2240280" cy="1100828"/>
          </a:xfrm>
          <a:prstGeom prst="rect">
            <a:avLst/>
          </a:prstGeom>
        </p:spPr>
      </p:pic>
      <p:sp>
        <p:nvSpPr>
          <p:cNvPr id="4" name="Slide Number Placeholder 3">
            <a:extLst>
              <a:ext uri="{FF2B5EF4-FFF2-40B4-BE49-F238E27FC236}">
                <a16:creationId xmlns:a16="http://schemas.microsoft.com/office/drawing/2014/main" id="{16DE5B80-BFC3-4F3E-B0CC-6CAC09487162}"/>
              </a:ext>
            </a:extLst>
          </p:cNvPr>
          <p:cNvSpPr>
            <a:spLocks noGrp="1"/>
          </p:cNvSpPr>
          <p:nvPr>
            <p:ph type="sldNum" sz="quarter" idx="4"/>
          </p:nvPr>
        </p:nvSpPr>
        <p:spPr/>
        <p:txBody>
          <a:bodyPr/>
          <a:lstStyle/>
          <a:p>
            <a:fld id="{29691912-3321-4F2D-A980-9CA5FE309265}" type="slidenum">
              <a:rPr lang="en-US" smtClean="0"/>
              <a:t>70</a:t>
            </a:fld>
            <a:endParaRPr lang="en-US"/>
          </a:p>
        </p:txBody>
      </p:sp>
      <p:sp>
        <p:nvSpPr>
          <p:cNvPr id="13" name="Rectangle 12">
            <a:extLst>
              <a:ext uri="{FF2B5EF4-FFF2-40B4-BE49-F238E27FC236}">
                <a16:creationId xmlns:a16="http://schemas.microsoft.com/office/drawing/2014/main" id="{2B2B69FE-BF5A-4BF5-B528-F4AF460B7438}"/>
              </a:ext>
            </a:extLst>
          </p:cNvPr>
          <p:cNvSpPr/>
          <p:nvPr/>
        </p:nvSpPr>
        <p:spPr>
          <a:xfrm>
            <a:off x="9652473" y="4271140"/>
            <a:ext cx="1293944"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All art source: FHWA.</a:t>
            </a:r>
          </a:p>
        </p:txBody>
      </p:sp>
      <p:pic>
        <p:nvPicPr>
          <p:cNvPr id="14" name="Picture 13" descr="Graphic icon of a triangle with text, Explore, with an icon of a magnifying glass.">
            <a:extLst>
              <a:ext uri="{FF2B5EF4-FFF2-40B4-BE49-F238E27FC236}">
                <a16:creationId xmlns:a16="http://schemas.microsoft.com/office/drawing/2014/main" id="{00484778-81CC-41C8-8043-85E5A8910C94}"/>
              </a:ext>
            </a:extLst>
          </p:cNvPr>
          <p:cNvPicPr>
            <a:picLocks noChangeAspect="1"/>
          </p:cNvPicPr>
          <p:nvPr/>
        </p:nvPicPr>
        <p:blipFill>
          <a:blip r:embed="rId9"/>
          <a:stretch>
            <a:fillRect/>
          </a:stretch>
        </p:blipFill>
        <p:spPr>
          <a:xfrm>
            <a:off x="10210677" y="0"/>
            <a:ext cx="1984372" cy="1321446"/>
          </a:xfrm>
          <a:prstGeom prst="rect">
            <a:avLst/>
          </a:prstGeom>
        </p:spPr>
      </p:pic>
    </p:spTree>
    <p:extLst>
      <p:ext uri="{BB962C8B-B14F-4D97-AF65-F5344CB8AC3E}">
        <p14:creationId xmlns:p14="http://schemas.microsoft.com/office/powerpoint/2010/main" val="2981097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2BB6B-E52A-4DB2-83FD-78B1677D44EF}"/>
              </a:ext>
            </a:extLst>
          </p:cNvPr>
          <p:cNvSpPr>
            <a:spLocks noGrp="1"/>
          </p:cNvSpPr>
          <p:nvPr>
            <p:ph type="title"/>
          </p:nvPr>
        </p:nvSpPr>
        <p:spPr/>
        <p:txBody>
          <a:bodyPr>
            <a:normAutofit fontScale="90000"/>
          </a:bodyPr>
          <a:lstStyle/>
          <a:p>
            <a:r>
              <a:rPr lang="en-US" dirty="0"/>
              <a:t>Alternative Model Forms Can Be Used to Improve Fit to Observed Data</a:t>
            </a:r>
          </a:p>
        </p:txBody>
      </p:sp>
      <p:sp>
        <p:nvSpPr>
          <p:cNvPr id="4" name="Text Placeholder 3"/>
          <p:cNvSpPr>
            <a:spLocks noGrp="1"/>
          </p:cNvSpPr>
          <p:nvPr>
            <p:ph idx="1"/>
          </p:nvPr>
        </p:nvSpPr>
        <p:spPr>
          <a:xfrm>
            <a:off x="838200" y="1825625"/>
            <a:ext cx="5988627" cy="4269167"/>
          </a:xfrm>
        </p:spPr>
        <p:txBody>
          <a:bodyPr>
            <a:normAutofit/>
          </a:bodyPr>
          <a:lstStyle/>
          <a:p>
            <a:r>
              <a:rPr lang="en-US" dirty="0"/>
              <a:t>Exposure variables are typically entered in log format to yield power function:</a:t>
            </a:r>
          </a:p>
          <a:p>
            <a:pPr marL="0" indent="0">
              <a:buNone/>
            </a:pPr>
            <a:endParaRPr lang="en-US" dirty="0">
              <a:solidFill>
                <a:srgbClr val="FF0000"/>
              </a:solidFill>
            </a:endParaRPr>
          </a:p>
          <a:p>
            <a:r>
              <a:rPr lang="en-US" dirty="0"/>
              <a:t>Alternate functional forms exist:</a:t>
            </a:r>
          </a:p>
          <a:p>
            <a:pPr lvl="1"/>
            <a:r>
              <a:rPr lang="en-US" dirty="0" err="1"/>
              <a:t>Hoerl</a:t>
            </a:r>
            <a:r>
              <a:rPr lang="en-US" dirty="0"/>
              <a:t> form:</a:t>
            </a:r>
          </a:p>
          <a:p>
            <a:pPr marL="457200" lvl="1" indent="0">
              <a:buNone/>
            </a:pPr>
            <a:endParaRPr lang="en-US" dirty="0"/>
          </a:p>
          <a:p>
            <a:pPr lvl="1"/>
            <a:r>
              <a:rPr lang="en-US" dirty="0"/>
              <a:t>Bifurcated form:</a:t>
            </a:r>
            <a:endParaRPr lang="en-US" i="1" dirty="0">
              <a:latin typeface="Cambria Math" panose="02040503050406030204" pitchFamily="18" charset="0"/>
            </a:endParaRPr>
          </a:p>
          <a:p>
            <a:pPr marL="457200" lvl="1" indent="0">
              <a:buNone/>
            </a:pPr>
            <a:endParaRPr lang="en-US" dirty="0"/>
          </a:p>
        </p:txBody>
      </p:sp>
      <p:sp>
        <p:nvSpPr>
          <p:cNvPr id="2" name="Slide Number Placeholder 1">
            <a:extLst>
              <a:ext uri="{FF2B5EF4-FFF2-40B4-BE49-F238E27FC236}">
                <a16:creationId xmlns:a16="http://schemas.microsoft.com/office/drawing/2014/main" id="{C45B4B08-EC42-4BD1-95FF-7DD634CA2528}"/>
              </a:ext>
            </a:extLst>
          </p:cNvPr>
          <p:cNvSpPr>
            <a:spLocks noGrp="1"/>
          </p:cNvSpPr>
          <p:nvPr>
            <p:ph type="sldNum" sz="quarter" idx="4"/>
          </p:nvPr>
        </p:nvSpPr>
        <p:spPr/>
        <p:txBody>
          <a:bodyPr/>
          <a:lstStyle/>
          <a:p>
            <a:fld id="{29691912-3321-4F2D-A980-9CA5FE309265}" type="slidenum">
              <a:rPr lang="en-US" smtClean="0"/>
              <a:t>71</a:t>
            </a:fld>
            <a:endParaRPr lang="en-US"/>
          </a:p>
        </p:txBody>
      </p:sp>
      <p:sp>
        <p:nvSpPr>
          <p:cNvPr id="9" name="Rectangle 8">
            <a:extLst>
              <a:ext uri="{FF2B5EF4-FFF2-40B4-BE49-F238E27FC236}">
                <a16:creationId xmlns:a16="http://schemas.microsoft.com/office/drawing/2014/main" id="{67CCF95D-6701-4E20-A9EE-2EFD278D27F4}"/>
              </a:ext>
            </a:extLst>
          </p:cNvPr>
          <p:cNvSpPr/>
          <p:nvPr/>
        </p:nvSpPr>
        <p:spPr>
          <a:xfrm>
            <a:off x="7950791" y="5720246"/>
            <a:ext cx="3403009" cy="230832"/>
          </a:xfrm>
          <a:prstGeom prst="rect">
            <a:avLst/>
          </a:prstGeom>
        </p:spPr>
        <p:txBody>
          <a:bodyPr wrap="square">
            <a:spAutoFit/>
          </a:bodyPr>
          <a:lstStyle/>
          <a:p>
            <a:r>
              <a:rPr lang="en-US" sz="900" i="1" dirty="0">
                <a:solidFill>
                  <a:srgbClr val="1D3B6B"/>
                </a:solidFill>
              </a:rPr>
              <a:t>Source: FHWA. Data from Gayah and Donnell.</a:t>
            </a:r>
            <a:r>
              <a:rPr lang="en-US" sz="900" i="1" baseline="30000" dirty="0">
                <a:solidFill>
                  <a:srgbClr val="1D3B6B"/>
                </a:solidFill>
              </a:rPr>
              <a:t>(9)</a:t>
            </a:r>
            <a:endParaRPr lang="en-US" sz="900" i="1" strike="sngStrike" baseline="30000" dirty="0">
              <a:solidFill>
                <a:srgbClr val="FF0000"/>
              </a:solidFill>
            </a:endParaRPr>
          </a:p>
        </p:txBody>
      </p:sp>
      <p:graphicFrame>
        <p:nvGraphicFramePr>
          <p:cNvPr id="8" name="Chart 7" descr="Graph labeled Example of AADT functional forms. The x-axis is labeled AADT (veh/day) and ranges in values from 0 to 20,000 in increments of 5,000. The y-axis is labeled Predicted crash frequency and ranges in values from 0.0 to 3.0 in increments of 0.5. The graph has three lines, one for traditional SPF, one for “Split” SPF, and one for Hoerl function. The traditional SPF line begins at 0 AADT and 0.0 predicted crash frequency. The traditional SPF increases to 10,000 AADT at 1.8 predicted crash frequency and ends at 19,000 AADT at 2.8 predicted crash frequency. The “Split” SPF line begins at 0 AADT at 0.0 predicted crash frequency, increases to 10,000 AADT at 1.7 predicted crash frequency, and ends at 19,000 AADT at 2.4 predicted crash frequency. The Hoerl function line begins at 0 AADT at 0.0 predicted crash frequency, increases to 10,000 AADT at 1.7 predicted crash frequency, and ends at 19,000 AADT at 1.6 predicted crash frequency. ">
            <a:extLst>
              <a:ext uri="{FF2B5EF4-FFF2-40B4-BE49-F238E27FC236}">
                <a16:creationId xmlns:a16="http://schemas.microsoft.com/office/drawing/2014/main" id="{C573D3EF-4987-40D7-A6CE-D88DDD3E5909}"/>
              </a:ext>
            </a:extLst>
          </p:cNvPr>
          <p:cNvGraphicFramePr>
            <a:graphicFrameLocks noGrp="1"/>
          </p:cNvGraphicFramePr>
          <p:nvPr>
            <p:extLst>
              <p:ext uri="{D42A27DB-BD31-4B8C-83A1-F6EECF244321}">
                <p14:modId xmlns:p14="http://schemas.microsoft.com/office/powerpoint/2010/main" val="3308282710"/>
              </p:ext>
            </p:extLst>
          </p:nvPr>
        </p:nvGraphicFramePr>
        <p:xfrm>
          <a:off x="6660574" y="1690688"/>
          <a:ext cx="5531426" cy="403296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descr="y subscript i equals exp open parenthesis beta subscript 0 plus beta subscript 1 log AADT close parenthesis equals exp open parenthesis beta subscript 0 close parenthesis times AADT superscript beta subscript 1.">
            <a:extLst>
              <a:ext uri="{FF2B5EF4-FFF2-40B4-BE49-F238E27FC236}">
                <a16:creationId xmlns:a16="http://schemas.microsoft.com/office/drawing/2014/main" id="{CA89CAF5-247F-4046-9288-F7530CF01957}"/>
              </a:ext>
            </a:extLst>
          </p:cNvPr>
          <p:cNvPicPr>
            <a:picLocks noChangeAspect="1"/>
          </p:cNvPicPr>
          <p:nvPr/>
        </p:nvPicPr>
        <p:blipFill>
          <a:blip r:embed="rId4"/>
          <a:stretch>
            <a:fillRect/>
          </a:stretch>
        </p:blipFill>
        <p:spPr>
          <a:xfrm>
            <a:off x="1417179" y="3010304"/>
            <a:ext cx="3637421" cy="696864"/>
          </a:xfrm>
          <a:prstGeom prst="rect">
            <a:avLst/>
          </a:prstGeom>
        </p:spPr>
      </p:pic>
      <p:pic>
        <p:nvPicPr>
          <p:cNvPr id="11" name="Picture 10" descr="y subscript i equals ellipsis times AADT superscript beta subscript 1 times e superscript beta subscript 2 superscript AADT times ellipsis.">
            <a:extLst>
              <a:ext uri="{FF2B5EF4-FFF2-40B4-BE49-F238E27FC236}">
                <a16:creationId xmlns:a16="http://schemas.microsoft.com/office/drawing/2014/main" id="{D2EB1797-1E3D-416C-BE9F-C8B26B1E29BF}"/>
              </a:ext>
            </a:extLst>
          </p:cNvPr>
          <p:cNvPicPr>
            <a:picLocks noChangeAspect="1"/>
          </p:cNvPicPr>
          <p:nvPr/>
        </p:nvPicPr>
        <p:blipFill>
          <a:blip r:embed="rId5"/>
          <a:stretch>
            <a:fillRect/>
          </a:stretch>
        </p:blipFill>
        <p:spPr>
          <a:xfrm>
            <a:off x="1579078" y="4664015"/>
            <a:ext cx="4278509" cy="455664"/>
          </a:xfrm>
          <a:prstGeom prst="rect">
            <a:avLst/>
          </a:prstGeom>
        </p:spPr>
      </p:pic>
      <p:pic>
        <p:nvPicPr>
          <p:cNvPr id="13" name="Picture 12" descr=" y subscript i equals ellipsis times AADT subscript Low superscript beta subscript 1 times AADT subscript High superscript beta subscript 1 times ellipsis.">
            <a:extLst>
              <a:ext uri="{FF2B5EF4-FFF2-40B4-BE49-F238E27FC236}">
                <a16:creationId xmlns:a16="http://schemas.microsoft.com/office/drawing/2014/main" id="{41D96E69-749F-4998-9AFE-DF9D43F781B8}"/>
              </a:ext>
            </a:extLst>
          </p:cNvPr>
          <p:cNvPicPr>
            <a:picLocks noChangeAspect="1"/>
          </p:cNvPicPr>
          <p:nvPr/>
        </p:nvPicPr>
        <p:blipFill>
          <a:blip r:embed="rId6"/>
          <a:stretch>
            <a:fillRect/>
          </a:stretch>
        </p:blipFill>
        <p:spPr>
          <a:xfrm>
            <a:off x="1515675" y="5355063"/>
            <a:ext cx="4467424" cy="635704"/>
          </a:xfrm>
          <a:prstGeom prst="rect">
            <a:avLst/>
          </a:prstGeom>
        </p:spPr>
      </p:pic>
      <p:pic>
        <p:nvPicPr>
          <p:cNvPr id="12" name="Picture 11" descr="Graphic icon of a triangle with text, Explore, with an icon of a magnifying glass.">
            <a:extLst>
              <a:ext uri="{FF2B5EF4-FFF2-40B4-BE49-F238E27FC236}">
                <a16:creationId xmlns:a16="http://schemas.microsoft.com/office/drawing/2014/main" id="{8BD81FDF-768D-4D4C-88B6-65D860A60CFF}"/>
              </a:ext>
            </a:extLst>
          </p:cNvPr>
          <p:cNvPicPr>
            <a:picLocks noChangeAspect="1"/>
          </p:cNvPicPr>
          <p:nvPr/>
        </p:nvPicPr>
        <p:blipFill>
          <a:blip r:embed="rId7"/>
          <a:stretch>
            <a:fillRect/>
          </a:stretch>
        </p:blipFill>
        <p:spPr>
          <a:xfrm>
            <a:off x="10210677" y="0"/>
            <a:ext cx="1984372" cy="1321446"/>
          </a:xfrm>
          <a:prstGeom prst="rect">
            <a:avLst/>
          </a:prstGeom>
        </p:spPr>
      </p:pic>
    </p:spTree>
    <p:extLst>
      <p:ext uri="{BB962C8B-B14F-4D97-AF65-F5344CB8AC3E}">
        <p14:creationId xmlns:p14="http://schemas.microsoft.com/office/powerpoint/2010/main" val="22436671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2BB6B-E52A-4DB2-83FD-78B1677D44EF}"/>
              </a:ext>
            </a:extLst>
          </p:cNvPr>
          <p:cNvSpPr>
            <a:spLocks noGrp="1"/>
          </p:cNvSpPr>
          <p:nvPr>
            <p:ph type="title"/>
          </p:nvPr>
        </p:nvSpPr>
        <p:spPr/>
        <p:txBody>
          <a:bodyPr>
            <a:normAutofit fontScale="90000"/>
          </a:bodyPr>
          <a:lstStyle/>
          <a:p>
            <a:r>
              <a:rPr lang="en-US" dirty="0"/>
              <a:t>NB Variations Can be Used to Address Spatial or Temporal Correlation in Data</a:t>
            </a:r>
          </a:p>
        </p:txBody>
      </p:sp>
      <p:sp>
        <p:nvSpPr>
          <p:cNvPr id="4" name="Text Placeholder 3"/>
          <p:cNvSpPr>
            <a:spLocks noGrp="1"/>
          </p:cNvSpPr>
          <p:nvPr>
            <p:ph idx="1"/>
          </p:nvPr>
        </p:nvSpPr>
        <p:spPr>
          <a:xfrm>
            <a:off x="838200" y="1825625"/>
            <a:ext cx="5733422" cy="4269167"/>
          </a:xfrm>
        </p:spPr>
        <p:txBody>
          <a:bodyPr>
            <a:normAutofit fontScale="92500" lnSpcReduction="10000"/>
          </a:bodyPr>
          <a:lstStyle/>
          <a:p>
            <a:r>
              <a:rPr lang="en-US" dirty="0"/>
              <a:t>Crash data are often structured in a “panel” format with repeated observations from a given location over multiple years.</a:t>
            </a:r>
          </a:p>
          <a:p>
            <a:r>
              <a:rPr lang="en-US" dirty="0"/>
              <a:t>Random-effects models include observation-specific coefficient to capture differences from individual locations.</a:t>
            </a:r>
          </a:p>
          <a:p>
            <a:pPr marL="0" indent="0">
              <a:buNone/>
            </a:pPr>
            <a:endParaRPr lang="en-US" dirty="0"/>
          </a:p>
          <a:p>
            <a:pPr marL="339725" indent="0">
              <a:buNone/>
            </a:pPr>
            <a:r>
              <a:rPr lang="en-US" dirty="0"/>
              <a:t>Where </a:t>
            </a:r>
            <a:r>
              <a:rPr lang="en-US" i="1" dirty="0">
                <a:sym typeface="Symbol" panose="05050102010706020507" pitchFamily="18" charset="2"/>
              </a:rPr>
              <a:t></a:t>
            </a:r>
            <a:r>
              <a:rPr lang="en-US" i="1" baseline="-25000" dirty="0" err="1">
                <a:sym typeface="Symbol" panose="05050102010706020507" pitchFamily="18" charset="2"/>
              </a:rPr>
              <a:t>i</a:t>
            </a:r>
            <a:r>
              <a:rPr lang="en-US" dirty="0">
                <a:sym typeface="Symbol" panose="05050102010706020507" pitchFamily="18" charset="2"/>
              </a:rPr>
              <a:t> is the random-effect parameter.</a:t>
            </a:r>
            <a:endParaRPr lang="en-US" baseline="-25000" dirty="0"/>
          </a:p>
        </p:txBody>
      </p:sp>
      <p:sp>
        <p:nvSpPr>
          <p:cNvPr id="2" name="Slide Number Placeholder 1">
            <a:extLst>
              <a:ext uri="{FF2B5EF4-FFF2-40B4-BE49-F238E27FC236}">
                <a16:creationId xmlns:a16="http://schemas.microsoft.com/office/drawing/2014/main" id="{C45B4B08-EC42-4BD1-95FF-7DD634CA2528}"/>
              </a:ext>
            </a:extLst>
          </p:cNvPr>
          <p:cNvSpPr>
            <a:spLocks noGrp="1"/>
          </p:cNvSpPr>
          <p:nvPr>
            <p:ph type="sldNum" sz="quarter" idx="4"/>
          </p:nvPr>
        </p:nvSpPr>
        <p:spPr/>
        <p:txBody>
          <a:bodyPr/>
          <a:lstStyle/>
          <a:p>
            <a:fld id="{29691912-3321-4F2D-A980-9CA5FE309265}" type="slidenum">
              <a:rPr lang="en-US" smtClean="0"/>
              <a:t>72</a:t>
            </a:fld>
            <a:endParaRPr lang="en-US"/>
          </a:p>
        </p:txBody>
      </p:sp>
      <p:graphicFrame>
        <p:nvGraphicFramePr>
          <p:cNvPr id="10" name="Table 9">
            <a:extLst>
              <a:ext uri="{FF2B5EF4-FFF2-40B4-BE49-F238E27FC236}">
                <a16:creationId xmlns:a16="http://schemas.microsoft.com/office/drawing/2014/main" id="{9E650599-44A4-44FD-9A46-D70FDF259A57}"/>
              </a:ext>
            </a:extLst>
          </p:cNvPr>
          <p:cNvGraphicFramePr>
            <a:graphicFrameLocks noGrp="1"/>
          </p:cNvGraphicFramePr>
          <p:nvPr>
            <p:extLst>
              <p:ext uri="{D42A27DB-BD31-4B8C-83A1-F6EECF244321}">
                <p14:modId xmlns:p14="http://schemas.microsoft.com/office/powerpoint/2010/main" val="3577744563"/>
              </p:ext>
            </p:extLst>
          </p:nvPr>
        </p:nvGraphicFramePr>
        <p:xfrm>
          <a:off x="6684103" y="2042431"/>
          <a:ext cx="4669697" cy="3061099"/>
        </p:xfrm>
        <a:graphic>
          <a:graphicData uri="http://schemas.openxmlformats.org/drawingml/2006/table">
            <a:tbl>
              <a:tblPr firstRow="1" firstCol="1" bandRow="1">
                <a:tableStyleId>{69012ECD-51FC-41F1-AA8D-1B2483CD663E}</a:tableStyleId>
              </a:tblPr>
              <a:tblGrid>
                <a:gridCol w="1494697">
                  <a:extLst>
                    <a:ext uri="{9D8B030D-6E8A-4147-A177-3AD203B41FA5}">
                      <a16:colId xmlns:a16="http://schemas.microsoft.com/office/drawing/2014/main" val="1063487124"/>
                    </a:ext>
                  </a:extLst>
                </a:gridCol>
                <a:gridCol w="948986">
                  <a:extLst>
                    <a:ext uri="{9D8B030D-6E8A-4147-A177-3AD203B41FA5}">
                      <a16:colId xmlns:a16="http://schemas.microsoft.com/office/drawing/2014/main" val="289074322"/>
                    </a:ext>
                  </a:extLst>
                </a:gridCol>
                <a:gridCol w="938152">
                  <a:extLst>
                    <a:ext uri="{9D8B030D-6E8A-4147-A177-3AD203B41FA5}">
                      <a16:colId xmlns:a16="http://schemas.microsoft.com/office/drawing/2014/main" val="2288079235"/>
                    </a:ext>
                  </a:extLst>
                </a:gridCol>
                <a:gridCol w="1287862">
                  <a:extLst>
                    <a:ext uri="{9D8B030D-6E8A-4147-A177-3AD203B41FA5}">
                      <a16:colId xmlns:a16="http://schemas.microsoft.com/office/drawing/2014/main" val="968643996"/>
                    </a:ext>
                  </a:extLst>
                </a:gridCol>
              </a:tblGrid>
              <a:tr h="687913">
                <a:tc>
                  <a:txBody>
                    <a:bodyPr/>
                    <a:lstStyle/>
                    <a:p>
                      <a:pPr algn="ctr"/>
                      <a:r>
                        <a:rPr lang="en-US" sz="1800" dirty="0">
                          <a:solidFill>
                            <a:schemeClr val="bg1"/>
                          </a:solidFill>
                          <a:latin typeface="Calibri" panose="020F0502020204030204" pitchFamily="34" charset="0"/>
                          <a:cs typeface="Calibri" panose="020F0502020204030204" pitchFamily="34" charset="0"/>
                        </a:rPr>
                        <a:t>Segment ID (</a:t>
                      </a:r>
                      <a:r>
                        <a:rPr lang="en-US" sz="1800" i="1" dirty="0">
                          <a:solidFill>
                            <a:schemeClr val="bg1"/>
                          </a:solidFill>
                          <a:latin typeface="Calibri" panose="020F0502020204030204" pitchFamily="34" charset="0"/>
                          <a:cs typeface="Calibri" panose="020F0502020204030204" pitchFamily="34" charset="0"/>
                        </a:rPr>
                        <a:t>i</a:t>
                      </a:r>
                      <a:r>
                        <a:rPr lang="en-US" sz="1800" dirty="0">
                          <a:solidFill>
                            <a:schemeClr val="bg1"/>
                          </a:solidFill>
                          <a:latin typeface="Calibri" panose="020F0502020204030204" pitchFamily="34" charset="0"/>
                          <a:cs typeface="Calibri" panose="020F0502020204030204" pitchFamily="34" charset="0"/>
                        </a:rPr>
                        <a:t>)</a:t>
                      </a:r>
                    </a:p>
                  </a:txBody>
                  <a:tcPr anchor="ctr">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algn="ctr"/>
                      <a:r>
                        <a:rPr lang="en-US" sz="1800" dirty="0">
                          <a:solidFill>
                            <a:schemeClr val="bg1"/>
                          </a:solidFill>
                          <a:latin typeface="Calibri" panose="020F0502020204030204" pitchFamily="34" charset="0"/>
                          <a:cs typeface="Calibri" panose="020F0502020204030204" pitchFamily="34" charset="0"/>
                        </a:rPr>
                        <a:t>Crashes in 2016</a:t>
                      </a:r>
                    </a:p>
                  </a:txBody>
                  <a:tcPr anchor="ctr">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algn="ctr"/>
                      <a:r>
                        <a:rPr lang="en-US" sz="1800" dirty="0">
                          <a:solidFill>
                            <a:schemeClr val="bg1"/>
                          </a:solidFill>
                          <a:latin typeface="Calibri" panose="020F0502020204030204" pitchFamily="34" charset="0"/>
                          <a:cs typeface="Calibri" panose="020F0502020204030204" pitchFamily="34" charset="0"/>
                        </a:rPr>
                        <a:t>Crashes in 2017</a:t>
                      </a:r>
                    </a:p>
                  </a:txBody>
                  <a:tcPr anchor="ctr">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algn="ctr"/>
                      <a:r>
                        <a:rPr lang="en-US" sz="1800" dirty="0">
                          <a:solidFill>
                            <a:schemeClr val="bg1"/>
                          </a:solidFill>
                          <a:latin typeface="Calibri" panose="020F0502020204030204" pitchFamily="34" charset="0"/>
                          <a:cs typeface="Calibri" panose="020F0502020204030204" pitchFamily="34" charset="0"/>
                        </a:rPr>
                        <a:t>Crashes in year </a:t>
                      </a:r>
                      <a:r>
                        <a:rPr lang="en-US" sz="1800" i="1" dirty="0">
                          <a:solidFill>
                            <a:schemeClr val="bg1"/>
                          </a:solidFill>
                          <a:latin typeface="Calibri" panose="020F0502020204030204" pitchFamily="34" charset="0"/>
                          <a:cs typeface="Calibri" panose="020F0502020204030204" pitchFamily="34" charset="0"/>
                        </a:rPr>
                        <a:t>j</a:t>
                      </a:r>
                    </a:p>
                  </a:txBody>
                  <a:tcPr anchor="ctr">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95531">
                <a:tc>
                  <a:txBody>
                    <a:bodyPr/>
                    <a:lstStyle/>
                    <a:p>
                      <a:pPr algn="ctr"/>
                      <a:r>
                        <a:rPr lang="en-US" sz="1800" dirty="0">
                          <a:latin typeface="Calibri" panose="020F0502020204030204" pitchFamily="34" charset="0"/>
                          <a:cs typeface="Calibri" panose="020F0502020204030204" pitchFamily="34" charset="0"/>
                        </a:rPr>
                        <a:t>001</a:t>
                      </a:r>
                    </a:p>
                  </a:txBody>
                  <a:tcPr anchor="ct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2</a:t>
                      </a:r>
                    </a:p>
                  </a:txBody>
                  <a:tcPr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4</a:t>
                      </a:r>
                    </a:p>
                  </a:txBody>
                  <a:tcPr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0</a:t>
                      </a:r>
                    </a:p>
                  </a:txBody>
                  <a:tcPr anchor="ct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95531">
                <a:tc>
                  <a:txBody>
                    <a:bodyPr/>
                    <a:lstStyle/>
                    <a:p>
                      <a:pPr algn="ctr"/>
                      <a:r>
                        <a:rPr lang="en-US" sz="1800" dirty="0">
                          <a:latin typeface="Calibri" panose="020F0502020204030204" pitchFamily="34" charset="0"/>
                          <a:cs typeface="Calibri" panose="020F0502020204030204" pitchFamily="34" charset="0"/>
                        </a:rPr>
                        <a:t>002</a:t>
                      </a:r>
                    </a:p>
                  </a:txBody>
                  <a:tcPr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0</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1</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3</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95531">
                <a:tc>
                  <a:txBody>
                    <a:bodyPr/>
                    <a:lstStyle/>
                    <a:p>
                      <a:pPr algn="ctr"/>
                      <a:r>
                        <a:rPr lang="en-US" sz="1800" dirty="0">
                          <a:latin typeface="Calibri" panose="020F0502020204030204" pitchFamily="34" charset="0"/>
                          <a:cs typeface="Calibri" panose="020F0502020204030204" pitchFamily="34" charset="0"/>
                        </a:rPr>
                        <a:t>003</a:t>
                      </a:r>
                    </a:p>
                  </a:txBody>
                  <a:tcPr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0</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3</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0</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95531">
                <a:tc>
                  <a:txBody>
                    <a:bodyPr/>
                    <a:lstStyle/>
                    <a:p>
                      <a:pPr algn="ctr"/>
                      <a:r>
                        <a:rPr lang="en-US" sz="1800" dirty="0">
                          <a:latin typeface="Calibri" panose="020F0502020204030204" pitchFamily="34" charset="0"/>
                          <a:cs typeface="Calibri" panose="020F0502020204030204" pitchFamily="34" charset="0"/>
                        </a:rPr>
                        <a:t>004</a:t>
                      </a:r>
                    </a:p>
                  </a:txBody>
                  <a:tcPr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6</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4</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3</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95531">
                <a:tc>
                  <a:txBody>
                    <a:bodyPr/>
                    <a:lstStyle/>
                    <a:p>
                      <a:pPr algn="ctr"/>
                      <a:r>
                        <a:rPr lang="en-US" sz="1800" dirty="0">
                          <a:latin typeface="Calibri" panose="020F0502020204030204" pitchFamily="34" charset="0"/>
                          <a:cs typeface="Calibri" panose="020F0502020204030204" pitchFamily="34" charset="0"/>
                        </a:rPr>
                        <a:t>005</a:t>
                      </a:r>
                    </a:p>
                  </a:txBody>
                  <a:tcPr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4</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5</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800" dirty="0">
                          <a:latin typeface="Calibri" panose="020F0502020204030204" pitchFamily="34" charset="0"/>
                          <a:cs typeface="Calibri" panose="020F0502020204030204" pitchFamily="34" charset="0"/>
                        </a:rPr>
                        <a:t>4</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95531">
                <a:tc>
                  <a:txBody>
                    <a:bodyPr/>
                    <a:lstStyle/>
                    <a:p>
                      <a:pPr algn="ctr"/>
                      <a:r>
                        <a:rPr lang="en-US" sz="1800" dirty="0">
                          <a:latin typeface="Calibri" panose="020F0502020204030204" pitchFamily="34" charset="0"/>
                          <a:cs typeface="Calibri" panose="020F0502020204030204" pitchFamily="34" charset="0"/>
                        </a:rPr>
                        <a:t>006</a:t>
                      </a:r>
                    </a:p>
                  </a:txBody>
                  <a:tcPr anchor="ct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0</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1</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800" dirty="0">
                          <a:latin typeface="Calibri" panose="020F0502020204030204" pitchFamily="34" charset="0"/>
                          <a:cs typeface="Calibri" panose="020F0502020204030204" pitchFamily="34" charset="0"/>
                        </a:rPr>
                        <a:t>1</a:t>
                      </a:r>
                    </a:p>
                  </a:txBody>
                  <a:tcPr anchor="ct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bl>
          </a:graphicData>
        </a:graphic>
      </p:graphicFrame>
      <p:pic>
        <p:nvPicPr>
          <p:cNvPr id="11" name="Picture 10">
            <a:extLst>
              <a:ext uri="{FF2B5EF4-FFF2-40B4-BE49-F238E27FC236}">
                <a16:creationId xmlns:a16="http://schemas.microsoft.com/office/drawing/2014/main" id="{EBCDD3AE-B758-467B-94D5-41051CECD47C}"/>
              </a:ext>
            </a:extLst>
          </p:cNvPr>
          <p:cNvPicPr>
            <a:picLocks noChangeAspect="1"/>
          </p:cNvPicPr>
          <p:nvPr/>
        </p:nvPicPr>
        <p:blipFill rotWithShape="1">
          <a:blip r:embed="rId2"/>
          <a:srcRect l="11966" t="-1" b="6110"/>
          <a:stretch/>
        </p:blipFill>
        <p:spPr>
          <a:xfrm>
            <a:off x="1669839" y="4689069"/>
            <a:ext cx="3080663" cy="560958"/>
          </a:xfrm>
          <a:prstGeom prst="rect">
            <a:avLst/>
          </a:prstGeom>
        </p:spPr>
      </p:pic>
      <p:pic>
        <p:nvPicPr>
          <p:cNvPr id="8" name="Picture 7" descr="Graphic icon of a triangle with text, Explore, with an icon of a magnifying glass.">
            <a:extLst>
              <a:ext uri="{FF2B5EF4-FFF2-40B4-BE49-F238E27FC236}">
                <a16:creationId xmlns:a16="http://schemas.microsoft.com/office/drawing/2014/main" id="{BB16E6DB-2327-42AA-89D8-0F613B820B02}"/>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1357720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2BB6B-E52A-4DB2-83FD-78B1677D44EF}"/>
              </a:ext>
            </a:extLst>
          </p:cNvPr>
          <p:cNvSpPr>
            <a:spLocks noGrp="1"/>
          </p:cNvSpPr>
          <p:nvPr>
            <p:ph type="title"/>
          </p:nvPr>
        </p:nvSpPr>
        <p:spPr/>
        <p:txBody>
          <a:bodyPr>
            <a:normAutofit fontScale="90000"/>
          </a:bodyPr>
          <a:lstStyle/>
          <a:p>
            <a:r>
              <a:rPr lang="en-US" dirty="0"/>
              <a:t>Methods That Can Account for Unobserved Heterogeneity</a:t>
            </a:r>
          </a:p>
        </p:txBody>
      </p:sp>
      <p:sp>
        <p:nvSpPr>
          <p:cNvPr id="4" name="Text Placeholder 3"/>
          <p:cNvSpPr>
            <a:spLocks noGrp="1"/>
          </p:cNvSpPr>
          <p:nvPr>
            <p:ph idx="1"/>
          </p:nvPr>
        </p:nvSpPr>
        <p:spPr>
          <a:xfrm>
            <a:off x="838199" y="1825625"/>
            <a:ext cx="9943681" cy="4269167"/>
          </a:xfrm>
        </p:spPr>
        <p:txBody>
          <a:bodyPr>
            <a:normAutofit/>
          </a:bodyPr>
          <a:lstStyle/>
          <a:p>
            <a:pPr marL="0" indent="0">
              <a:buNone/>
            </a:pPr>
            <a:r>
              <a:rPr lang="en-US" dirty="0"/>
              <a:t>Random parameters formulation: A unique coefficient is estimated for every segment (</a:t>
            </a:r>
            <a:r>
              <a:rPr lang="el-GR" i="1" dirty="0">
                <a:ea typeface="Cambria Math" panose="02040503050406030204" pitchFamily="18" charset="0"/>
              </a:rPr>
              <a:t>β</a:t>
            </a:r>
            <a:r>
              <a:rPr lang="en-US" i="1" baseline="-25000" dirty="0" err="1">
                <a:ea typeface="Cambria Math" panose="02040503050406030204" pitchFamily="18" charset="0"/>
              </a:rPr>
              <a:t>i,j</a:t>
            </a:r>
            <a:r>
              <a:rPr lang="en-US" dirty="0"/>
              <a:t>).</a:t>
            </a:r>
          </a:p>
        </p:txBody>
      </p:sp>
      <p:sp>
        <p:nvSpPr>
          <p:cNvPr id="2" name="Slide Number Placeholder 1">
            <a:extLst>
              <a:ext uri="{FF2B5EF4-FFF2-40B4-BE49-F238E27FC236}">
                <a16:creationId xmlns:a16="http://schemas.microsoft.com/office/drawing/2014/main" id="{C45B4B08-EC42-4BD1-95FF-7DD634CA2528}"/>
              </a:ext>
            </a:extLst>
          </p:cNvPr>
          <p:cNvSpPr>
            <a:spLocks noGrp="1"/>
          </p:cNvSpPr>
          <p:nvPr>
            <p:ph type="sldNum" sz="quarter" idx="4"/>
          </p:nvPr>
        </p:nvSpPr>
        <p:spPr/>
        <p:txBody>
          <a:bodyPr/>
          <a:lstStyle/>
          <a:p>
            <a:fld id="{29691912-3321-4F2D-A980-9CA5FE309265}" type="slidenum">
              <a:rPr lang="en-US" smtClean="0"/>
              <a:t>73</a:t>
            </a:fld>
            <a:endParaRPr lang="en-US"/>
          </a:p>
        </p:txBody>
      </p:sp>
      <mc:AlternateContent xmlns:mc="http://schemas.openxmlformats.org/markup-compatibility/2006" xmlns:a14="http://schemas.microsoft.com/office/drawing/2010/main">
        <mc:Choice Requires="a14">
          <p:sp>
            <p:nvSpPr>
              <p:cNvPr id="9" name="TextBox 8" descr="y subscript ij equals exp open parenthesis beta times X subscript ij plus eta subscript i close parenthesis.">
                <a:extLst>
                  <a:ext uri="{FF2B5EF4-FFF2-40B4-BE49-F238E27FC236}">
                    <a16:creationId xmlns:a16="http://schemas.microsoft.com/office/drawing/2014/main" id="{FBFA6140-EA97-426F-9E89-B7BEC58030C9}"/>
                  </a:ext>
                </a:extLst>
              </p:cNvPr>
              <p:cNvSpPr txBox="1"/>
              <p:nvPr/>
            </p:nvSpPr>
            <p:spPr>
              <a:xfrm>
                <a:off x="4721887" y="2920784"/>
                <a:ext cx="2793009" cy="508216"/>
              </a:xfrm>
              <a:prstGeom prst="rect">
                <a:avLst/>
              </a:prstGeom>
              <a:noFill/>
            </p:spPr>
            <p:txBody>
              <a:bodyPr wrap="square">
                <a:spAutoFit/>
              </a:bodyPr>
              <a:lstStyle/>
              <a:p>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b="0" i="1" smtClean="0">
                        <a:latin typeface="Cambria Math" panose="02040503050406030204" pitchFamily="18" charset="0"/>
                      </a:rPr>
                      <m:t>=</m:t>
                    </m:r>
                    <m:acc>
                      <m:accPr>
                        <m:chr m:val="̅"/>
                        <m:ctrlPr>
                          <a:rPr lang="en-US" b="0" i="1" smtClean="0">
                            <a:latin typeface="Cambria Math" panose="02040503050406030204" pitchFamily="18" charset="0"/>
                          </a:rPr>
                        </m:ctrlPr>
                      </m:accPr>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𝛽</m:t>
                            </m:r>
                          </m:e>
                          <m:sub>
                            <m:r>
                              <a:rPr lang="en-US" b="0" i="1" smtClean="0">
                                <a:latin typeface="Cambria Math" panose="02040503050406030204" pitchFamily="18" charset="0"/>
                                <a:ea typeface="Cambria Math" panose="02040503050406030204" pitchFamily="18" charset="0"/>
                              </a:rPr>
                              <m:t>𝐽</m:t>
                            </m:r>
                          </m:sub>
                        </m:sSub>
                      </m:e>
                    </m:acc>
                  </m:oMath>
                </a14:m>
                <a:r>
                  <a:rPr lang="en-US" i="1" dirty="0"/>
                  <a:t>+</a:t>
                </a:r>
                <a14:m>
                  <m:oMath xmlns:m="http://schemas.openxmlformats.org/officeDocument/2006/math">
                    <m:sSub>
                      <m:sSubPr>
                        <m:ctrlPr>
                          <a:rPr lang="en-US" i="1" dirty="0" smtClean="0">
                            <a:latin typeface="Cambria Math" panose="02040503050406030204" pitchFamily="18" charset="0"/>
                            <a:ea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𝜑</m:t>
                        </m:r>
                      </m:e>
                      <m:sub>
                        <m:r>
                          <a:rPr lang="en-US" b="0" i="1" dirty="0" smtClean="0">
                            <a:latin typeface="Cambria Math" panose="02040503050406030204" pitchFamily="18" charset="0"/>
                            <a:ea typeface="Cambria Math" panose="02040503050406030204" pitchFamily="18" charset="0"/>
                          </a:rPr>
                          <m:t>𝑖</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𝑗</m:t>
                        </m:r>
                      </m:sub>
                    </m:sSub>
                  </m:oMath>
                </a14:m>
                <a:endParaRPr lang="en-US" dirty="0"/>
              </a:p>
            </p:txBody>
          </p:sp>
        </mc:Choice>
        <mc:Fallback xmlns="">
          <p:sp>
            <p:nvSpPr>
              <p:cNvPr id="9" name="TextBox 8" descr="y subscript ij equals exp open parenthesis beta times X subscript ij plus eta subscript i close parenthesis.">
                <a:extLst>
                  <a:ext uri="{FF2B5EF4-FFF2-40B4-BE49-F238E27FC236}">
                    <a16:creationId xmlns:a16="http://schemas.microsoft.com/office/drawing/2014/main" id="{FBFA6140-EA97-426F-9E89-B7BEC58030C9}"/>
                  </a:ext>
                </a:extLst>
              </p:cNvPr>
              <p:cNvSpPr txBox="1">
                <a:spLocks noRot="1" noChangeAspect="1" noMove="1" noResize="1" noEditPoints="1" noAdjustHandles="1" noChangeArrowheads="1" noChangeShapeType="1" noTextEdit="1"/>
              </p:cNvSpPr>
              <p:nvPr/>
            </p:nvSpPr>
            <p:spPr>
              <a:xfrm>
                <a:off x="4721887" y="2920784"/>
                <a:ext cx="2793009" cy="508216"/>
              </a:xfrm>
              <a:prstGeom prst="rect">
                <a:avLst/>
              </a:prstGeom>
              <a:blipFill>
                <a:blip r:embed="rId2"/>
                <a:stretch>
                  <a:fillRect t="-7143" b="-19048"/>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DAEEEEE9-7099-4237-A8E3-194EAF538448}"/>
              </a:ext>
            </a:extLst>
          </p:cNvPr>
          <p:cNvSpPr txBox="1"/>
          <p:nvPr/>
        </p:nvSpPr>
        <p:spPr>
          <a:xfrm>
            <a:off x="1254025" y="3764571"/>
            <a:ext cx="9467385" cy="1994649"/>
          </a:xfrm>
          <a:prstGeom prst="rect">
            <a:avLst/>
          </a:prstGeom>
          <a:noFill/>
        </p:spPr>
        <p:txBody>
          <a:bodyPr wrap="square">
            <a:spAutoFit/>
          </a:bodyPr>
          <a:lstStyle/>
          <a:p>
            <a:pPr marL="623888" lvl="2">
              <a:buNone/>
            </a:pPr>
            <a:r>
              <a:rPr lang="en-US" b="0" dirty="0">
                <a:latin typeface="Arial" panose="020B0604020202020204" pitchFamily="34" charset="0"/>
                <a:ea typeface="Cambria Math" panose="02040503050406030204" pitchFamily="18" charset="0"/>
                <a:cs typeface="Arial" panose="020B0604020202020204" pitchFamily="34" charset="0"/>
              </a:rPr>
              <a:t>Where:</a:t>
            </a:r>
          </a:p>
          <a:p>
            <a:pPr marL="914400" lvl="2" indent="0">
              <a:buNone/>
            </a:pPr>
            <a:r>
              <a:rPr lang="el-GR" b="0" i="1" dirty="0">
                <a:latin typeface="Arial" panose="020B0604020202020204" pitchFamily="34" charset="0"/>
                <a:ea typeface="Cambria Math" panose="02040503050406030204" pitchFamily="18" charset="0"/>
                <a:cs typeface="Arial" panose="020B0604020202020204" pitchFamily="34" charset="0"/>
              </a:rPr>
              <a:t>β</a:t>
            </a:r>
            <a:r>
              <a:rPr lang="en-US" b="0" i="1" baseline="-25000" dirty="0" err="1">
                <a:latin typeface="Arial" panose="020B0604020202020204" pitchFamily="34" charset="0"/>
                <a:ea typeface="Cambria Math" panose="02040503050406030204" pitchFamily="18" charset="0"/>
                <a:cs typeface="Arial" panose="020B0604020202020204" pitchFamily="34" charset="0"/>
              </a:rPr>
              <a:t>i,j</a:t>
            </a:r>
            <a:r>
              <a:rPr lang="en-US" i="1" dirty="0"/>
              <a:t> = </a:t>
            </a:r>
            <a:r>
              <a:rPr lang="en-US" i="1" dirty="0" err="1"/>
              <a:t>j</a:t>
            </a:r>
            <a:r>
              <a:rPr lang="en-US" i="1" baseline="30000" dirty="0" err="1"/>
              <a:t>th</a:t>
            </a:r>
            <a:r>
              <a:rPr lang="en-US" i="1" dirty="0"/>
              <a:t> </a:t>
            </a:r>
            <a:r>
              <a:rPr lang="en-US" dirty="0"/>
              <a:t>coefficient applied to segment </a:t>
            </a:r>
            <a:r>
              <a:rPr lang="en-US" i="1" dirty="0"/>
              <a:t>i.</a:t>
            </a:r>
          </a:p>
          <a:p>
            <a:pPr lvl="2"/>
            <a:r>
              <a:rPr lang="el-GR" i="1" dirty="0">
                <a:latin typeface="Arial" panose="020B0604020202020204" pitchFamily="34" charset="0"/>
                <a:ea typeface="Cambria Math" panose="02040503050406030204" pitchFamily="18" charset="0"/>
                <a:cs typeface="Arial" panose="020B0604020202020204" pitchFamily="34" charset="0"/>
              </a:rPr>
              <a:t>β</a:t>
            </a:r>
            <a:r>
              <a:rPr lang="en-US" i="1" baseline="-25000" dirty="0">
                <a:latin typeface="Arial" panose="020B0604020202020204" pitchFamily="34" charset="0"/>
                <a:ea typeface="Cambria Math" panose="02040503050406030204" pitchFamily="18" charset="0"/>
                <a:cs typeface="Arial" panose="020B0604020202020204" pitchFamily="34" charset="0"/>
              </a:rPr>
              <a:t>J</a:t>
            </a:r>
            <a:r>
              <a:rPr lang="en-US" dirty="0"/>
              <a:t> = mean value for </a:t>
            </a:r>
            <a:r>
              <a:rPr lang="en-US" i="1" dirty="0" err="1"/>
              <a:t>j</a:t>
            </a:r>
            <a:r>
              <a:rPr lang="en-US" i="1" baseline="30000" dirty="0" err="1"/>
              <a:t>th</a:t>
            </a:r>
            <a:r>
              <a:rPr lang="en-US" dirty="0"/>
              <a:t> coefficient.</a:t>
            </a:r>
          </a:p>
          <a:p>
            <a:pPr marL="914400" lvl="2" indent="0">
              <a:buNone/>
            </a:pPr>
            <a:r>
              <a:rPr lang="el-GR" dirty="0">
                <a:latin typeface="Arial" panose="020B0604020202020204" pitchFamily="34" charset="0"/>
                <a:ea typeface="Cambria Math" panose="02040503050406030204" pitchFamily="18" charset="0"/>
                <a:cs typeface="Arial" panose="020B0604020202020204" pitchFamily="34" charset="0"/>
              </a:rPr>
              <a:t>φ</a:t>
            </a:r>
            <a:r>
              <a:rPr lang="en-US" i="1" baseline="-25000" dirty="0" err="1">
                <a:latin typeface="Arial" panose="020B0604020202020204" pitchFamily="34" charset="0"/>
                <a:ea typeface="Cambria Math" panose="02040503050406030204" pitchFamily="18" charset="0"/>
                <a:cs typeface="Arial" panose="020B0604020202020204" pitchFamily="34" charset="0"/>
              </a:rPr>
              <a:t>i,j</a:t>
            </a:r>
            <a:r>
              <a:rPr lang="en-US" i="1" dirty="0"/>
              <a:t> = </a:t>
            </a:r>
            <a:r>
              <a:rPr lang="en-US" dirty="0"/>
              <a:t>randomly distributed term with known distribution (normal in this case).</a:t>
            </a:r>
          </a:p>
        </p:txBody>
      </p:sp>
      <p:pic>
        <p:nvPicPr>
          <p:cNvPr id="8" name="Picture 7" descr="Graphic icon of a triangle with text, Explore, with an icon of a magnifying glass.">
            <a:extLst>
              <a:ext uri="{FF2B5EF4-FFF2-40B4-BE49-F238E27FC236}">
                <a16:creationId xmlns:a16="http://schemas.microsoft.com/office/drawing/2014/main" id="{45DF2954-D7E3-4398-B222-19348BED3EF7}"/>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3281323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2BB6B-E52A-4DB2-83FD-78B1677D44EF}"/>
              </a:ext>
            </a:extLst>
          </p:cNvPr>
          <p:cNvSpPr>
            <a:spLocks noGrp="1"/>
          </p:cNvSpPr>
          <p:nvPr>
            <p:ph type="title"/>
          </p:nvPr>
        </p:nvSpPr>
        <p:spPr/>
        <p:txBody>
          <a:bodyPr>
            <a:normAutofit fontScale="90000"/>
          </a:bodyPr>
          <a:lstStyle/>
          <a:p>
            <a:r>
              <a:rPr lang="en-US" dirty="0"/>
              <a:t>Model-Based Recursive Partitioning (</a:t>
            </a:r>
            <a:r>
              <a:rPr lang="en-US" dirty="0" err="1"/>
              <a:t>MBRP</a:t>
            </a:r>
            <a:r>
              <a:rPr lang="en-US" dirty="0"/>
              <a:t>)</a:t>
            </a:r>
          </a:p>
        </p:txBody>
      </p:sp>
      <p:sp>
        <p:nvSpPr>
          <p:cNvPr id="4" name="Text Placeholder 3"/>
          <p:cNvSpPr>
            <a:spLocks noGrp="1"/>
          </p:cNvSpPr>
          <p:nvPr>
            <p:ph idx="1"/>
          </p:nvPr>
        </p:nvSpPr>
        <p:spPr>
          <a:xfrm>
            <a:off x="838200" y="1825625"/>
            <a:ext cx="5009941" cy="4269167"/>
          </a:xfrm>
        </p:spPr>
        <p:txBody>
          <a:bodyPr>
            <a:normAutofit fontScale="70000" lnSpcReduction="20000"/>
          </a:bodyPr>
          <a:lstStyle/>
          <a:p>
            <a:pPr>
              <a:lnSpc>
                <a:spcPct val="120000"/>
              </a:lnSpc>
              <a:spcBef>
                <a:spcPts val="0"/>
              </a:spcBef>
            </a:pPr>
            <a:r>
              <a:rPr lang="en-US" dirty="0"/>
              <a:t>Combines a parametric model (e.g., NB regression) with data splitting to form unique relationships for different </a:t>
            </a:r>
            <a:br>
              <a:rPr lang="en-US" dirty="0"/>
            </a:br>
            <a:r>
              <a:rPr lang="en-US" dirty="0"/>
              <a:t>subgroups of the data.</a:t>
            </a:r>
          </a:p>
          <a:p>
            <a:pPr>
              <a:lnSpc>
                <a:spcPct val="120000"/>
              </a:lnSpc>
              <a:spcBef>
                <a:spcPts val="0"/>
              </a:spcBef>
            </a:pPr>
            <a:r>
              <a:rPr lang="en-US" dirty="0"/>
              <a:t>Includes the following steps:</a:t>
            </a:r>
          </a:p>
          <a:p>
            <a:pPr marL="803275" lvl="1" indent="-290513">
              <a:lnSpc>
                <a:spcPct val="120000"/>
              </a:lnSpc>
              <a:spcBef>
                <a:spcPts val="0"/>
              </a:spcBef>
              <a:buFont typeface="+mj-lt"/>
              <a:buAutoNum type="arabicPeriod"/>
            </a:pPr>
            <a:r>
              <a:rPr lang="en-US" sz="2600" dirty="0"/>
              <a:t>Fit parametric model to all observations.</a:t>
            </a:r>
          </a:p>
          <a:p>
            <a:pPr marL="803275" lvl="1" indent="-290513">
              <a:lnSpc>
                <a:spcPct val="120000"/>
              </a:lnSpc>
              <a:spcBef>
                <a:spcPts val="0"/>
              </a:spcBef>
              <a:buFont typeface="+mj-lt"/>
              <a:buAutoNum type="arabicPeriod"/>
            </a:pPr>
            <a:r>
              <a:rPr lang="en-US" sz="2600" dirty="0"/>
              <a:t>Test coefficient stability over set </a:t>
            </a:r>
            <a:br>
              <a:rPr lang="en-US" sz="2600" dirty="0"/>
            </a:br>
            <a:r>
              <a:rPr lang="en-US" sz="2600" dirty="0"/>
              <a:t>of partitioning variables.</a:t>
            </a:r>
          </a:p>
          <a:p>
            <a:pPr marL="803275" lvl="1" indent="-290513">
              <a:lnSpc>
                <a:spcPct val="120000"/>
              </a:lnSpc>
              <a:spcBef>
                <a:spcPts val="0"/>
              </a:spcBef>
              <a:buFont typeface="+mj-lt"/>
              <a:buAutoNum type="arabicPeriod"/>
            </a:pPr>
            <a:r>
              <a:rPr lang="en-US" sz="2600" dirty="0"/>
              <a:t>Split model based on highest parameter instability.</a:t>
            </a:r>
          </a:p>
          <a:p>
            <a:pPr marL="803275" lvl="1" indent="-290513">
              <a:lnSpc>
                <a:spcPct val="120000"/>
              </a:lnSpc>
              <a:spcBef>
                <a:spcPts val="0"/>
              </a:spcBef>
              <a:buFont typeface="+mj-lt"/>
              <a:buAutoNum type="arabicPeriod"/>
            </a:pPr>
            <a:r>
              <a:rPr lang="en-US" sz="2600" dirty="0"/>
              <a:t>Repeat procedure until no </a:t>
            </a:r>
            <a:br>
              <a:rPr lang="en-US" sz="2600" dirty="0"/>
            </a:br>
            <a:r>
              <a:rPr lang="en-US" sz="2600" dirty="0"/>
              <a:t>stability is detected.</a:t>
            </a:r>
          </a:p>
        </p:txBody>
      </p:sp>
      <p:sp>
        <p:nvSpPr>
          <p:cNvPr id="2" name="Slide Number Placeholder 1">
            <a:extLst>
              <a:ext uri="{FF2B5EF4-FFF2-40B4-BE49-F238E27FC236}">
                <a16:creationId xmlns:a16="http://schemas.microsoft.com/office/drawing/2014/main" id="{C45B4B08-EC42-4BD1-95FF-7DD634CA2528}"/>
              </a:ext>
            </a:extLst>
          </p:cNvPr>
          <p:cNvSpPr>
            <a:spLocks noGrp="1"/>
          </p:cNvSpPr>
          <p:nvPr>
            <p:ph type="sldNum" sz="quarter" idx="4"/>
          </p:nvPr>
        </p:nvSpPr>
        <p:spPr/>
        <p:txBody>
          <a:bodyPr/>
          <a:lstStyle/>
          <a:p>
            <a:fld id="{29691912-3321-4F2D-A980-9CA5FE309265}" type="slidenum">
              <a:rPr lang="en-US" smtClean="0"/>
              <a:t>74</a:t>
            </a:fld>
            <a:endParaRPr lang="en-US"/>
          </a:p>
        </p:txBody>
      </p:sp>
      <p:pic>
        <p:nvPicPr>
          <p:cNvPr id="8" name="Picture 7" descr="Crash tree that begins with Root Node (full dataset). A dotted line extends from below Root Node. There is an intersecting line to the left which connects to Splitter. The line beneath Root Node splits to the left and right. Both sides mirror each other. The second level begins with Child Node. Beneath Child Node is a line that intersects with a line to the left that connects to Splitter. The line beneath Child Node splits to the left and right, which are both Terminal Node.">
            <a:extLst>
              <a:ext uri="{FF2B5EF4-FFF2-40B4-BE49-F238E27FC236}">
                <a16:creationId xmlns:a16="http://schemas.microsoft.com/office/drawing/2014/main" id="{536EAD3A-C8D0-458F-9556-4F43133C37B8}"/>
              </a:ext>
            </a:extLst>
          </p:cNvPr>
          <p:cNvPicPr>
            <a:picLocks noChangeAspect="1"/>
          </p:cNvPicPr>
          <p:nvPr/>
        </p:nvPicPr>
        <p:blipFill rotWithShape="1">
          <a:blip r:embed="rId2"/>
          <a:srcRect l="3561" t="14622" r="44916" b="9668"/>
          <a:stretch/>
        </p:blipFill>
        <p:spPr>
          <a:xfrm>
            <a:off x="5848141" y="1965130"/>
            <a:ext cx="5849752" cy="3454264"/>
          </a:xfrm>
          <a:prstGeom prst="rect">
            <a:avLst/>
          </a:prstGeom>
        </p:spPr>
      </p:pic>
      <p:sp>
        <p:nvSpPr>
          <p:cNvPr id="10" name="Rectangle 9">
            <a:extLst>
              <a:ext uri="{FF2B5EF4-FFF2-40B4-BE49-F238E27FC236}">
                <a16:creationId xmlns:a16="http://schemas.microsoft.com/office/drawing/2014/main" id="{4996809B-EBE4-409F-94CB-9B83A42DCFB1}"/>
              </a:ext>
            </a:extLst>
          </p:cNvPr>
          <p:cNvSpPr/>
          <p:nvPr/>
        </p:nvSpPr>
        <p:spPr>
          <a:xfrm>
            <a:off x="7179266" y="5693836"/>
            <a:ext cx="3966024" cy="230832"/>
          </a:xfrm>
          <a:prstGeom prst="rect">
            <a:avLst/>
          </a:prstGeom>
        </p:spPr>
        <p:txBody>
          <a:bodyPr wrap="square">
            <a:spAutoFit/>
          </a:bodyPr>
          <a:lstStyle/>
          <a:p>
            <a:r>
              <a:rPr lang="en-US" sz="900" i="1" dirty="0">
                <a:solidFill>
                  <a:srgbClr val="1D3B6B"/>
                </a:solidFill>
              </a:rPr>
              <a:t>Source: FHWA. Adapted from Tang and Donnell.</a:t>
            </a:r>
            <a:r>
              <a:rPr lang="en-US" sz="900" i="1" baseline="30000" dirty="0">
                <a:solidFill>
                  <a:srgbClr val="1D3B6B"/>
                </a:solidFill>
              </a:rPr>
              <a:t>(10)</a:t>
            </a:r>
          </a:p>
        </p:txBody>
      </p:sp>
      <p:pic>
        <p:nvPicPr>
          <p:cNvPr id="9" name="Picture 8" descr="Graphic icon of a triangle with text, Explore, with an icon of a magnifying glass.">
            <a:extLst>
              <a:ext uri="{FF2B5EF4-FFF2-40B4-BE49-F238E27FC236}">
                <a16:creationId xmlns:a16="http://schemas.microsoft.com/office/drawing/2014/main" id="{23558CED-DB24-4CFF-9348-BE24092F233A}"/>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112028872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p:txBody>
          <a:bodyPr>
            <a:normAutofit/>
          </a:bodyPr>
          <a:lstStyle/>
          <a:p>
            <a:r>
              <a:rPr lang="en-US" dirty="0"/>
              <a:t>Exercise/Demonstration: MBRP</a:t>
            </a:r>
          </a:p>
        </p:txBody>
      </p:sp>
      <p:sp>
        <p:nvSpPr>
          <p:cNvPr id="6" name="Slide Number Placeholder 5">
            <a:extLst>
              <a:ext uri="{FF2B5EF4-FFF2-40B4-BE49-F238E27FC236}">
                <a16:creationId xmlns:a16="http://schemas.microsoft.com/office/drawing/2014/main" id="{0C9C5314-2FC8-4EDD-8AB4-AA4CEA00CBD6}"/>
              </a:ext>
            </a:extLst>
          </p:cNvPr>
          <p:cNvSpPr>
            <a:spLocks noGrp="1"/>
          </p:cNvSpPr>
          <p:nvPr>
            <p:ph type="sldNum" sz="quarter" idx="4"/>
          </p:nvPr>
        </p:nvSpPr>
        <p:spPr/>
        <p:txBody>
          <a:bodyPr/>
          <a:lstStyle/>
          <a:p>
            <a:fld id="{29691912-3321-4F2D-A980-9CA5FE309265}" type="slidenum">
              <a:rPr lang="en-US" smtClean="0"/>
              <a:t>75</a:t>
            </a:fld>
            <a:endParaRPr lang="en-US"/>
          </a:p>
        </p:txBody>
      </p:sp>
      <p:sp>
        <p:nvSpPr>
          <p:cNvPr id="5" name="Text Placeholder 5">
            <a:extLst>
              <a:ext uri="{FF2B5EF4-FFF2-40B4-BE49-F238E27FC236}">
                <a16:creationId xmlns:a16="http://schemas.microsoft.com/office/drawing/2014/main" id="{FB4D6A45-EB07-484E-BBF7-56D25A06D354}"/>
              </a:ext>
            </a:extLst>
          </p:cNvPr>
          <p:cNvSpPr>
            <a:spLocks noGrp="1"/>
          </p:cNvSpPr>
          <p:nvPr>
            <p:ph idx="1"/>
          </p:nvPr>
        </p:nvSpPr>
        <p:spPr>
          <a:xfrm>
            <a:off x="838200" y="1928736"/>
            <a:ext cx="10405905" cy="1268608"/>
          </a:xfrm>
        </p:spPr>
        <p:txBody>
          <a:bodyPr>
            <a:normAutofit/>
          </a:bodyPr>
          <a:lstStyle/>
          <a:p>
            <a:r>
              <a:rPr lang="en-US" sz="2800" dirty="0"/>
              <a:t>SPF typically provides statistical relationships between observed crash frequency and explanatory variables for a given roadway type.</a:t>
            </a:r>
          </a:p>
        </p:txBody>
      </p:sp>
      <p:graphicFrame>
        <p:nvGraphicFramePr>
          <p:cNvPr id="7" name="Table 6">
            <a:extLst>
              <a:ext uri="{FF2B5EF4-FFF2-40B4-BE49-F238E27FC236}">
                <a16:creationId xmlns:a16="http://schemas.microsoft.com/office/drawing/2014/main" id="{940338C8-703B-4817-B389-5BDADA3DD25A}"/>
              </a:ext>
            </a:extLst>
          </p:cNvPr>
          <p:cNvGraphicFramePr>
            <a:graphicFrameLocks noGrp="1"/>
          </p:cNvGraphicFramePr>
          <p:nvPr>
            <p:extLst>
              <p:ext uri="{D42A27DB-BD31-4B8C-83A1-F6EECF244321}">
                <p14:modId xmlns:p14="http://schemas.microsoft.com/office/powerpoint/2010/main" val="304763713"/>
              </p:ext>
            </p:extLst>
          </p:nvPr>
        </p:nvGraphicFramePr>
        <p:xfrm>
          <a:off x="5789943" y="2980200"/>
          <a:ext cx="5875664" cy="2832869"/>
        </p:xfrm>
        <a:graphic>
          <a:graphicData uri="http://schemas.openxmlformats.org/drawingml/2006/table">
            <a:tbl>
              <a:tblPr firstRow="1" firstCol="1" bandRow="1">
                <a:tableStyleId>{69012ECD-51FC-41F1-AA8D-1B2483CD663E}</a:tableStyleId>
              </a:tblPr>
              <a:tblGrid>
                <a:gridCol w="3675605">
                  <a:extLst>
                    <a:ext uri="{9D8B030D-6E8A-4147-A177-3AD203B41FA5}">
                      <a16:colId xmlns:a16="http://schemas.microsoft.com/office/drawing/2014/main" val="1063487124"/>
                    </a:ext>
                  </a:extLst>
                </a:gridCol>
                <a:gridCol w="1225899">
                  <a:extLst>
                    <a:ext uri="{9D8B030D-6E8A-4147-A177-3AD203B41FA5}">
                      <a16:colId xmlns:a16="http://schemas.microsoft.com/office/drawing/2014/main" val="289074322"/>
                    </a:ext>
                  </a:extLst>
                </a:gridCol>
                <a:gridCol w="974160">
                  <a:extLst>
                    <a:ext uri="{9D8B030D-6E8A-4147-A177-3AD203B41FA5}">
                      <a16:colId xmlns:a16="http://schemas.microsoft.com/office/drawing/2014/main" val="2288079235"/>
                    </a:ext>
                  </a:extLst>
                </a:gridCol>
              </a:tblGrid>
              <a:tr h="406095">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Variable</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Coefficient</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i="1" dirty="0">
                          <a:solidFill>
                            <a:schemeClr val="bg1"/>
                          </a:solidFill>
                          <a:effectLst/>
                          <a:latin typeface="Arial" panose="020B0604020202020204" pitchFamily="34" charset="0"/>
                          <a:cs typeface="Arial" panose="020B0604020202020204" pitchFamily="34" charset="0"/>
                        </a:rPr>
                        <a:t>P</a:t>
                      </a:r>
                      <a:r>
                        <a:rPr lang="en-US" sz="1600" b="0" dirty="0">
                          <a:solidFill>
                            <a:schemeClr val="bg1"/>
                          </a:solidFill>
                          <a:effectLst/>
                          <a:latin typeface="Arial" panose="020B0604020202020204" pitchFamily="34" charset="0"/>
                          <a:cs typeface="Arial" panose="020B0604020202020204" pitchFamily="34" charset="0"/>
                        </a:rPr>
                        <a:t>-Value</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Intercept</a:t>
                      </a:r>
                    </a:p>
                  </a:txBody>
                  <a:tcP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a:t>
                      </a:r>
                      <a:r>
                        <a:rPr lang="en-US" sz="1600" b="0" kern="1200" dirty="0">
                          <a:solidFill>
                            <a:schemeClr val="tx1"/>
                          </a:solidFill>
                          <a:effectLst/>
                          <a:latin typeface="Arial" panose="020B0604020202020204" pitchFamily="34" charset="0"/>
                          <a:ea typeface="+mn-ea"/>
                          <a:cs typeface="Arial" panose="020B0604020202020204" pitchFamily="34" charset="0"/>
                        </a:rPr>
                        <a:t>5.3668</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Log(segment length) (mi)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0.802</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Log(AADT) (vehicles/day)</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0.650</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Presence of a passing zone (binary)</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1" kern="1200" dirty="0">
                          <a:solidFill>
                            <a:schemeClr val="tx1"/>
                          </a:solidFill>
                          <a:effectLst/>
                          <a:latin typeface="Times New Roman" panose="02020603050405020304" pitchFamily="18" charset="0"/>
                          <a:ea typeface="+mn-ea"/>
                          <a:cs typeface="Times New Roman" panose="02020603050405020304" pitchFamily="18" charset="0"/>
                        </a:rPr>
                        <a:t>−</a:t>
                      </a:r>
                      <a:r>
                        <a:rPr lang="en-US" sz="1600" b="0" kern="1200" dirty="0">
                          <a:solidFill>
                            <a:schemeClr val="tx1"/>
                          </a:solidFill>
                          <a:effectLst/>
                          <a:latin typeface="Arial" panose="020B0604020202020204" pitchFamily="34" charset="0"/>
                          <a:ea typeface="+mn-ea"/>
                          <a:cs typeface="Arial" panose="020B0604020202020204" pitchFamily="34" charset="0"/>
                        </a:rPr>
                        <a:t>0.131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Access density (access points/mi)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0.011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Curve density (curves/mi)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0.041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46682">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Degree of curvature (degree/100 ft/mi)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bl>
          </a:graphicData>
        </a:graphic>
      </p:graphicFrame>
      <p:sp>
        <p:nvSpPr>
          <p:cNvPr id="8" name="Text Placeholder 5">
            <a:extLst>
              <a:ext uri="{FF2B5EF4-FFF2-40B4-BE49-F238E27FC236}">
                <a16:creationId xmlns:a16="http://schemas.microsoft.com/office/drawing/2014/main" id="{2B112465-328E-4B10-9BE2-43679425FFE8}"/>
              </a:ext>
            </a:extLst>
          </p:cNvPr>
          <p:cNvSpPr txBox="1">
            <a:spLocks/>
          </p:cNvSpPr>
          <p:nvPr/>
        </p:nvSpPr>
        <p:spPr>
          <a:xfrm>
            <a:off x="838200" y="3374671"/>
            <a:ext cx="5120474" cy="2240786"/>
          </a:xfrm>
          <a:prstGeom prst="rect">
            <a:avLst/>
          </a:prstGeom>
        </p:spPr>
        <p:txBody>
          <a:bodyPr vert="horz" lIns="91440" tIns="45720" rIns="91440" bIns="45720" rtlCol="0">
            <a:normAutofit/>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Example shown here is for two-lane rural roads in Pennsylvania</a:t>
            </a:r>
            <a:r>
              <a:rPr lang="en-US" dirty="0">
                <a:solidFill>
                  <a:srgbClr val="FF0000"/>
                </a:solidFill>
              </a:rPr>
              <a:t>.</a:t>
            </a:r>
            <a:endParaRPr lang="en-US" dirty="0"/>
          </a:p>
        </p:txBody>
      </p:sp>
      <p:pic>
        <p:nvPicPr>
          <p:cNvPr id="9" name="Picture 8" descr="Graphic icon of a triangle with text, Explore, with an icon of a magnifying glass.">
            <a:extLst>
              <a:ext uri="{FF2B5EF4-FFF2-40B4-BE49-F238E27FC236}">
                <a16:creationId xmlns:a16="http://schemas.microsoft.com/office/drawing/2014/main" id="{D26D824C-B96B-4CF0-BC25-07853990D7EC}"/>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6642399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rmAutofit/>
          </a:bodyPr>
          <a:lstStyle/>
          <a:p>
            <a:r>
              <a:rPr lang="en-US" dirty="0"/>
              <a:t>Exercise/Demonstration: MBRP</a:t>
            </a:r>
          </a:p>
        </p:txBody>
      </p:sp>
      <p:sp>
        <p:nvSpPr>
          <p:cNvPr id="7" name="Content Placeholder 6">
            <a:extLst>
              <a:ext uri="{FF2B5EF4-FFF2-40B4-BE49-F238E27FC236}">
                <a16:creationId xmlns:a16="http://schemas.microsoft.com/office/drawing/2014/main" id="{9C0095A2-B42A-4A41-AA60-9707E6CE55AF}"/>
              </a:ext>
            </a:extLst>
          </p:cNvPr>
          <p:cNvSpPr>
            <a:spLocks noGrp="1"/>
          </p:cNvSpPr>
          <p:nvPr>
            <p:ph idx="1"/>
          </p:nvPr>
        </p:nvSpPr>
        <p:spPr>
          <a:xfrm>
            <a:off x="838200" y="1825625"/>
            <a:ext cx="4935279" cy="4269167"/>
          </a:xfrm>
        </p:spPr>
        <p:txBody>
          <a:bodyPr>
            <a:normAutofit fontScale="85000" lnSpcReduction="10000"/>
          </a:bodyPr>
          <a:lstStyle/>
          <a:p>
            <a:pPr fontAlgn="auto">
              <a:spcAft>
                <a:spcPts val="0"/>
              </a:spcAft>
            </a:pPr>
            <a:r>
              <a:rPr lang="en-US" sz="2800" dirty="0"/>
              <a:t>Crash frequency increases with:</a:t>
            </a:r>
          </a:p>
          <a:p>
            <a:pPr lvl="1" fontAlgn="auto">
              <a:spcAft>
                <a:spcPts val="0"/>
              </a:spcAft>
            </a:pPr>
            <a:r>
              <a:rPr lang="en-US" dirty="0"/>
              <a:t>Segment length.</a:t>
            </a:r>
          </a:p>
          <a:p>
            <a:pPr lvl="1" fontAlgn="auto">
              <a:spcAft>
                <a:spcPts val="0"/>
              </a:spcAft>
            </a:pPr>
            <a:r>
              <a:rPr lang="en-US" dirty="0"/>
              <a:t>Traffic volume.</a:t>
            </a:r>
          </a:p>
          <a:p>
            <a:pPr lvl="1" fontAlgn="auto">
              <a:spcAft>
                <a:spcPts val="0"/>
              </a:spcAft>
            </a:pPr>
            <a:r>
              <a:rPr lang="en-US" dirty="0"/>
              <a:t>Access density.</a:t>
            </a:r>
          </a:p>
          <a:p>
            <a:pPr lvl="1" fontAlgn="auto">
              <a:spcAft>
                <a:spcPts val="0"/>
              </a:spcAft>
            </a:pPr>
            <a:r>
              <a:rPr lang="en-US" dirty="0"/>
              <a:t>Curve density.</a:t>
            </a:r>
          </a:p>
          <a:p>
            <a:pPr lvl="1" fontAlgn="auto">
              <a:spcAft>
                <a:spcPts val="0"/>
              </a:spcAft>
            </a:pPr>
            <a:r>
              <a:rPr lang="en-US" dirty="0"/>
              <a:t>Roadway curvature.</a:t>
            </a:r>
            <a:endParaRPr lang="en-US" sz="2800" dirty="0"/>
          </a:p>
          <a:p>
            <a:pPr fontAlgn="auto">
              <a:spcAft>
                <a:spcPts val="0"/>
              </a:spcAft>
            </a:pPr>
            <a:r>
              <a:rPr lang="en-US" sz="2800" dirty="0"/>
              <a:t>Crash frequency decreases with the presence of a passing zone.</a:t>
            </a:r>
          </a:p>
          <a:p>
            <a:pPr fontAlgn="auto">
              <a:spcAft>
                <a:spcPts val="0"/>
              </a:spcAft>
            </a:pPr>
            <a:r>
              <a:rPr lang="en-US" sz="2800" dirty="0"/>
              <a:t>Crash frequency can be used to identify risk factors for locations with potential for safety issues.</a:t>
            </a:r>
          </a:p>
        </p:txBody>
      </p:sp>
      <p:sp>
        <p:nvSpPr>
          <p:cNvPr id="3" name="Slide Number Placeholder 2">
            <a:extLst>
              <a:ext uri="{FF2B5EF4-FFF2-40B4-BE49-F238E27FC236}">
                <a16:creationId xmlns:a16="http://schemas.microsoft.com/office/drawing/2014/main" id="{5C69FC4C-B36D-4D0C-A663-DCCB3C33527E}"/>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76</a:t>
            </a:fld>
            <a:endParaRPr lang="en-US"/>
          </a:p>
        </p:txBody>
      </p:sp>
      <p:graphicFrame>
        <p:nvGraphicFramePr>
          <p:cNvPr id="11" name="Table 10">
            <a:extLst>
              <a:ext uri="{FF2B5EF4-FFF2-40B4-BE49-F238E27FC236}">
                <a16:creationId xmlns:a16="http://schemas.microsoft.com/office/drawing/2014/main" id="{546B64BF-72D8-4C52-8BB4-93F1D8431F3E}"/>
              </a:ext>
            </a:extLst>
          </p:cNvPr>
          <p:cNvGraphicFramePr>
            <a:graphicFrameLocks noGrp="1"/>
          </p:cNvGraphicFramePr>
          <p:nvPr>
            <p:extLst>
              <p:ext uri="{D42A27DB-BD31-4B8C-83A1-F6EECF244321}">
                <p14:modId xmlns:p14="http://schemas.microsoft.com/office/powerpoint/2010/main" val="1828677743"/>
              </p:ext>
            </p:extLst>
          </p:nvPr>
        </p:nvGraphicFramePr>
        <p:xfrm>
          <a:off x="5773479" y="2148586"/>
          <a:ext cx="6303373" cy="3251038"/>
        </p:xfrm>
        <a:graphic>
          <a:graphicData uri="http://schemas.openxmlformats.org/drawingml/2006/table">
            <a:tbl>
              <a:tblPr firstRow="1" firstCol="1" bandRow="1">
                <a:tableStyleId>{69012ECD-51FC-41F1-AA8D-1B2483CD663E}</a:tableStyleId>
              </a:tblPr>
              <a:tblGrid>
                <a:gridCol w="3976686">
                  <a:extLst>
                    <a:ext uri="{9D8B030D-6E8A-4147-A177-3AD203B41FA5}">
                      <a16:colId xmlns:a16="http://schemas.microsoft.com/office/drawing/2014/main" val="1063487124"/>
                    </a:ext>
                  </a:extLst>
                </a:gridCol>
                <a:gridCol w="1170083">
                  <a:extLst>
                    <a:ext uri="{9D8B030D-6E8A-4147-A177-3AD203B41FA5}">
                      <a16:colId xmlns:a16="http://schemas.microsoft.com/office/drawing/2014/main" val="289074322"/>
                    </a:ext>
                  </a:extLst>
                </a:gridCol>
                <a:gridCol w="1156604">
                  <a:extLst>
                    <a:ext uri="{9D8B030D-6E8A-4147-A177-3AD203B41FA5}">
                      <a16:colId xmlns:a16="http://schemas.microsoft.com/office/drawing/2014/main" val="2288079235"/>
                    </a:ext>
                  </a:extLst>
                </a:gridCol>
              </a:tblGrid>
              <a:tr h="482321">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Variable</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Coefficient</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i="1" dirty="0">
                          <a:solidFill>
                            <a:schemeClr val="bg1"/>
                          </a:solidFill>
                          <a:effectLst/>
                          <a:latin typeface="Arial" panose="020B0604020202020204" pitchFamily="34" charset="0"/>
                          <a:cs typeface="Arial" panose="020B0604020202020204" pitchFamily="34" charset="0"/>
                        </a:rPr>
                        <a:t>P</a:t>
                      </a:r>
                      <a:r>
                        <a:rPr lang="en-US" sz="1600" b="0" dirty="0">
                          <a:solidFill>
                            <a:schemeClr val="bg1"/>
                          </a:solidFill>
                          <a:effectLst/>
                          <a:latin typeface="Arial" panose="020B0604020202020204" pitchFamily="34" charset="0"/>
                          <a:cs typeface="Arial" panose="020B0604020202020204" pitchFamily="34" charset="0"/>
                        </a:rPr>
                        <a:t>-Value</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Intercept</a:t>
                      </a:r>
                    </a:p>
                  </a:txBody>
                  <a:tcP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Times New Roman" panose="02020603050405020304" pitchFamily="18" charset="0"/>
                          <a:ea typeface="+mn-ea"/>
                          <a:cs typeface="Times New Roman" panose="02020603050405020304" pitchFamily="18" charset="0"/>
                        </a:rPr>
                        <a:t>−</a:t>
                      </a:r>
                      <a:r>
                        <a:rPr lang="en-US" sz="1600" b="0" kern="1200" dirty="0">
                          <a:solidFill>
                            <a:schemeClr val="tx1"/>
                          </a:solidFill>
                          <a:effectLst/>
                          <a:latin typeface="Arial" panose="020B0604020202020204" pitchFamily="34" charset="0"/>
                          <a:ea typeface="+mn-ea"/>
                          <a:cs typeface="Arial" panose="020B0604020202020204" pitchFamily="34" charset="0"/>
                        </a:rPr>
                        <a:t>5.3668</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Log(segment length) (mi)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0.802</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Log(AADT) (vehicles/day)</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0.650</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Presence of a passing zone (binary)</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Times New Roman" panose="02020603050405020304" pitchFamily="18" charset="0"/>
                          <a:ea typeface="+mn-ea"/>
                          <a:cs typeface="Times New Roman" panose="02020603050405020304" pitchFamily="18" charset="0"/>
                        </a:rPr>
                        <a:t>−</a:t>
                      </a:r>
                      <a:r>
                        <a:rPr lang="en-US" sz="1600" b="0" kern="1200" dirty="0">
                          <a:solidFill>
                            <a:schemeClr val="tx1"/>
                          </a:solidFill>
                          <a:effectLst/>
                          <a:latin typeface="Arial" panose="020B0604020202020204" pitchFamily="34" charset="0"/>
                          <a:ea typeface="+mn-ea"/>
                          <a:cs typeface="Arial" panose="020B0604020202020204" pitchFamily="34" charset="0"/>
                        </a:rPr>
                        <a:t>0.131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Access density (access points/mi)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0.011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Curve density (curves/mi)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0.041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395531">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Degree of curvature (degree/100 ft/mi)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r" defTabSz="914400" rtl="0" eaLnBrk="1" latinLnBrk="0" hangingPunct="1">
                        <a:spcBef>
                          <a:spcPts val="0"/>
                        </a:spcBef>
                        <a:spcAft>
                          <a:spcPts val="0"/>
                        </a:spcAft>
                      </a:pPr>
                      <a:r>
                        <a:rPr lang="en-US" sz="1600" b="0" kern="1200" dirty="0">
                          <a:solidFill>
                            <a:schemeClr val="tx1"/>
                          </a:solidFill>
                          <a:effectLst/>
                          <a:latin typeface="Arial" panose="020B0604020202020204" pitchFamily="34" charset="0"/>
                          <a:ea typeface="+mn-ea"/>
                          <a:cs typeface="Arial" panose="020B0604020202020204" pitchFamily="34" charset="0"/>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bl>
          </a:graphicData>
        </a:graphic>
      </p:graphicFrame>
      <p:pic>
        <p:nvPicPr>
          <p:cNvPr id="8" name="Picture 7" descr="Graphic icon of a triangle with text, Explore, with an icon of a magnifying glass.">
            <a:extLst>
              <a:ext uri="{FF2B5EF4-FFF2-40B4-BE49-F238E27FC236}">
                <a16:creationId xmlns:a16="http://schemas.microsoft.com/office/drawing/2014/main" id="{89799E45-EE67-4657-9372-CCE721418942}"/>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8667292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838200" y="669924"/>
            <a:ext cx="10515600" cy="1020764"/>
          </a:xfrm>
        </p:spPr>
        <p:txBody>
          <a:bodyPr>
            <a:normAutofit/>
          </a:bodyPr>
          <a:lstStyle/>
          <a:p>
            <a:r>
              <a:rPr lang="en-US" dirty="0"/>
              <a:t>Exercise/Demonstration: MBRP</a:t>
            </a:r>
          </a:p>
        </p:txBody>
      </p:sp>
      <p:sp>
        <p:nvSpPr>
          <p:cNvPr id="11" name="Content Placeholder 10">
            <a:extLst>
              <a:ext uri="{FF2B5EF4-FFF2-40B4-BE49-F238E27FC236}">
                <a16:creationId xmlns:a16="http://schemas.microsoft.com/office/drawing/2014/main" id="{826EDDB8-537B-4C2F-AB27-8D538B7E6215}"/>
              </a:ext>
            </a:extLst>
          </p:cNvPr>
          <p:cNvSpPr>
            <a:spLocks noGrp="1"/>
          </p:cNvSpPr>
          <p:nvPr>
            <p:ph idx="1"/>
          </p:nvPr>
        </p:nvSpPr>
        <p:spPr>
          <a:xfrm>
            <a:off x="288130" y="1540081"/>
            <a:ext cx="6080645" cy="4269167"/>
          </a:xfrm>
        </p:spPr>
        <p:txBody>
          <a:bodyPr>
            <a:normAutofit lnSpcReduction="10000"/>
          </a:bodyPr>
          <a:lstStyle/>
          <a:p>
            <a:pPr marL="0" indent="0">
              <a:lnSpc>
                <a:spcPct val="110000"/>
              </a:lnSpc>
              <a:buNone/>
            </a:pPr>
            <a:r>
              <a:rPr lang="en-US" sz="2800" dirty="0"/>
              <a:t>MBRP can be used to identify more nuanced relationships in a data</a:t>
            </a:r>
            <a:r>
              <a:rPr lang="en-US" sz="2800" dirty="0">
                <a:latin typeface="Calibri" panose="020F0502020204030204" pitchFamily="34" charset="0"/>
                <a:cs typeface="Calibri" panose="020F0502020204030204" pitchFamily="34" charset="0"/>
              </a:rPr>
              <a:t>‐</a:t>
            </a:r>
            <a:r>
              <a:rPr lang="en-US" sz="2800" dirty="0"/>
              <a:t>driven way:</a:t>
            </a:r>
          </a:p>
          <a:p>
            <a:pPr lvl="1" fontAlgn="auto">
              <a:lnSpc>
                <a:spcPct val="110000"/>
              </a:lnSpc>
              <a:spcAft>
                <a:spcPts val="0"/>
              </a:spcAft>
              <a:buFont typeface="Arial" panose="020B0604020202020204" pitchFamily="34" charset="0"/>
              <a:buChar char="►"/>
            </a:pPr>
            <a:r>
              <a:rPr lang="en-US" dirty="0"/>
              <a:t>MBRP algorithm is performed where the posted speed limit is used as a potential means to differentiate safety relationships on two-lane rural roads.</a:t>
            </a:r>
          </a:p>
          <a:p>
            <a:pPr lvl="1" fontAlgn="auto">
              <a:lnSpc>
                <a:spcPct val="110000"/>
              </a:lnSpc>
              <a:spcAft>
                <a:spcPts val="0"/>
              </a:spcAft>
              <a:buFont typeface="Arial" panose="020B0604020202020204" pitchFamily="34" charset="0"/>
              <a:buChar char="►"/>
            </a:pPr>
            <a:r>
              <a:rPr lang="en-US" dirty="0"/>
              <a:t>Algorithm identifies different models are needed for low-speed and high</a:t>
            </a:r>
            <a:r>
              <a:rPr lang="en-US" dirty="0">
                <a:latin typeface="Calibri" panose="020F0502020204030204" pitchFamily="34" charset="0"/>
                <a:cs typeface="Calibri" panose="020F0502020204030204" pitchFamily="34" charset="0"/>
              </a:rPr>
              <a:t>‐</a:t>
            </a:r>
            <a:r>
              <a:rPr lang="en-US" dirty="0"/>
              <a:t>speed roadway segments.</a:t>
            </a:r>
            <a:endParaRPr lang="en-US" sz="2800" dirty="0"/>
          </a:p>
        </p:txBody>
      </p:sp>
      <p:sp>
        <p:nvSpPr>
          <p:cNvPr id="3" name="Slide Number Placeholder 2">
            <a:extLst>
              <a:ext uri="{FF2B5EF4-FFF2-40B4-BE49-F238E27FC236}">
                <a16:creationId xmlns:a16="http://schemas.microsoft.com/office/drawing/2014/main" id="{5C69FC4C-B36D-4D0C-A663-DCCB3C33527E}"/>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77</a:t>
            </a:fld>
            <a:endParaRPr lang="en-US"/>
          </a:p>
        </p:txBody>
      </p:sp>
      <p:grpSp>
        <p:nvGrpSpPr>
          <p:cNvPr id="4" name="Group 3" descr="Crash tree diagram that begins with All two-lane rural roads. Beneath All two-lane rural roads the crash tree splits to the left to Posted speed limit less than or equal to 40 miles per hour (mph), and to the right to Posted speed limit greater than 40 mph.">
            <a:extLst>
              <a:ext uri="{FF2B5EF4-FFF2-40B4-BE49-F238E27FC236}">
                <a16:creationId xmlns:a16="http://schemas.microsoft.com/office/drawing/2014/main" id="{1551C5B9-A878-4D62-8DAF-8883A79A3659}"/>
              </a:ext>
            </a:extLst>
          </p:cNvPr>
          <p:cNvGrpSpPr/>
          <p:nvPr/>
        </p:nvGrpSpPr>
        <p:grpSpPr>
          <a:xfrm>
            <a:off x="6918845" y="2558582"/>
            <a:ext cx="5162550" cy="2668587"/>
            <a:chOff x="6918845" y="2558582"/>
            <a:chExt cx="5162550" cy="2668587"/>
          </a:xfrm>
        </p:grpSpPr>
        <p:sp>
          <p:nvSpPr>
            <p:cNvPr id="7" name="Rectangle 6">
              <a:extLst>
                <a:ext uri="{FF2B5EF4-FFF2-40B4-BE49-F238E27FC236}">
                  <a16:creationId xmlns:a16="http://schemas.microsoft.com/office/drawing/2014/main" id="{F2ECCA5D-16E9-43DE-8F92-0A4359F89507}"/>
                </a:ext>
              </a:extLst>
            </p:cNvPr>
            <p:cNvSpPr/>
            <p:nvPr/>
          </p:nvSpPr>
          <p:spPr>
            <a:xfrm>
              <a:off x="8433320" y="2558582"/>
              <a:ext cx="2200275"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All two-lane rural roads</a:t>
              </a:r>
            </a:p>
          </p:txBody>
        </p:sp>
        <p:sp>
          <p:nvSpPr>
            <p:cNvPr id="8" name="Rectangle 7">
              <a:extLst>
                <a:ext uri="{FF2B5EF4-FFF2-40B4-BE49-F238E27FC236}">
                  <a16:creationId xmlns:a16="http://schemas.microsoft.com/office/drawing/2014/main" id="{F594EDCC-ABE7-4B2D-A703-FB0A4393EC3E}"/>
                </a:ext>
              </a:extLst>
            </p:cNvPr>
            <p:cNvSpPr/>
            <p:nvPr/>
          </p:nvSpPr>
          <p:spPr>
            <a:xfrm>
              <a:off x="6918845" y="4227044"/>
              <a:ext cx="2200275"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Posted speed limit ≤ 40 mph</a:t>
              </a:r>
            </a:p>
          </p:txBody>
        </p:sp>
        <p:sp>
          <p:nvSpPr>
            <p:cNvPr id="9" name="Rectangle 8">
              <a:extLst>
                <a:ext uri="{FF2B5EF4-FFF2-40B4-BE49-F238E27FC236}">
                  <a16:creationId xmlns:a16="http://schemas.microsoft.com/office/drawing/2014/main" id="{180F59FB-C383-41D5-AF4A-6419F02EF2E8}"/>
                </a:ext>
              </a:extLst>
            </p:cNvPr>
            <p:cNvSpPr/>
            <p:nvPr/>
          </p:nvSpPr>
          <p:spPr>
            <a:xfrm>
              <a:off x="9881120" y="4227044"/>
              <a:ext cx="2200275" cy="1000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Posted speed limit &gt; 40 mph</a:t>
              </a:r>
            </a:p>
          </p:txBody>
        </p:sp>
        <p:cxnSp>
          <p:nvCxnSpPr>
            <p:cNvPr id="12" name="Connector: Elbow 11">
              <a:extLst>
                <a:ext uri="{FF2B5EF4-FFF2-40B4-BE49-F238E27FC236}">
                  <a16:creationId xmlns:a16="http://schemas.microsoft.com/office/drawing/2014/main" id="{23BEEBD2-0EF6-436F-960C-F3D12B198197}"/>
                </a:ext>
              </a:extLst>
            </p:cNvPr>
            <p:cNvCxnSpPr>
              <a:stCxn id="7" idx="2"/>
              <a:endCxn id="8" idx="0"/>
            </p:cNvCxnSpPr>
            <p:nvPr/>
          </p:nvCxnSpPr>
          <p:spPr>
            <a:xfrm rot="5400000">
              <a:off x="8442053" y="3135638"/>
              <a:ext cx="668337" cy="1514475"/>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3" name="Connector: Elbow 12">
              <a:extLst>
                <a:ext uri="{FF2B5EF4-FFF2-40B4-BE49-F238E27FC236}">
                  <a16:creationId xmlns:a16="http://schemas.microsoft.com/office/drawing/2014/main" id="{37496941-993C-4917-9F7E-A88F22C877D3}"/>
                </a:ext>
              </a:extLst>
            </p:cNvPr>
            <p:cNvCxnSpPr>
              <a:cxnSpLocks/>
              <a:stCxn id="7" idx="2"/>
              <a:endCxn id="9" idx="0"/>
            </p:cNvCxnSpPr>
            <p:nvPr/>
          </p:nvCxnSpPr>
          <p:spPr>
            <a:xfrm rot="16200000" flipH="1">
              <a:off x="9923190" y="3168975"/>
              <a:ext cx="668337" cy="14478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EF0BE44F-498E-4F6B-B987-1D2A2F968C4A}"/>
              </a:ext>
            </a:extLst>
          </p:cNvPr>
          <p:cNvSpPr txBox="1"/>
          <p:nvPr/>
        </p:nvSpPr>
        <p:spPr>
          <a:xfrm>
            <a:off x="10363200" y="5426725"/>
            <a:ext cx="1024545" cy="230832"/>
          </a:xfrm>
          <a:prstGeom prst="rect">
            <a:avLst/>
          </a:prstGeom>
          <a:noFill/>
        </p:spPr>
        <p:txBody>
          <a:bodyPr wrap="square" rtlCol="0">
            <a:spAutoFit/>
          </a:bodyPr>
          <a:lstStyle/>
          <a:p>
            <a:r>
              <a:rPr lang="en-US" sz="900" i="1" dirty="0"/>
              <a:t>Source: FHWA.</a:t>
            </a:r>
          </a:p>
        </p:txBody>
      </p:sp>
      <p:pic>
        <p:nvPicPr>
          <p:cNvPr id="14" name="Picture 13" descr="Graphic icon of a triangle with text, Explore, with an icon of a magnifying glass.">
            <a:extLst>
              <a:ext uri="{FF2B5EF4-FFF2-40B4-BE49-F238E27FC236}">
                <a16:creationId xmlns:a16="http://schemas.microsoft.com/office/drawing/2014/main" id="{0E42B14C-8D51-42DA-B8A1-A7BDF2B96A65}"/>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3222091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82173" y="379742"/>
            <a:ext cx="10515600" cy="1020764"/>
          </a:xfrm>
        </p:spPr>
        <p:txBody>
          <a:bodyPr>
            <a:normAutofit/>
          </a:bodyPr>
          <a:lstStyle/>
          <a:p>
            <a:r>
              <a:rPr lang="en-US" dirty="0"/>
              <a:t>Exercise</a:t>
            </a:r>
            <a:r>
              <a:rPr lang="en-US" dirty="0">
                <a:solidFill>
                  <a:schemeClr val="tx1"/>
                </a:solidFill>
              </a:rPr>
              <a:t>/Demonstration: MBRP</a:t>
            </a:r>
            <a:endParaRPr lang="en-US" strike="sngStrike" dirty="0">
              <a:solidFill>
                <a:schemeClr val="tx1"/>
              </a:solidFill>
            </a:endParaRPr>
          </a:p>
        </p:txBody>
      </p:sp>
      <p:sp>
        <p:nvSpPr>
          <p:cNvPr id="3" name="Slide Number Placeholder 2">
            <a:extLst>
              <a:ext uri="{FF2B5EF4-FFF2-40B4-BE49-F238E27FC236}">
                <a16:creationId xmlns:a16="http://schemas.microsoft.com/office/drawing/2014/main" id="{5C69FC4C-B36D-4D0C-A663-DCCB3C33527E}"/>
              </a:ext>
            </a:extLst>
          </p:cNvPr>
          <p:cNvSpPr>
            <a:spLocks noGrp="1"/>
          </p:cNvSpPr>
          <p:nvPr>
            <p:ph type="sldNum" sz="quarter" idx="4"/>
          </p:nvPr>
        </p:nvSpPr>
        <p:spPr/>
        <p:txBody>
          <a:bodyPr/>
          <a:lstStyle/>
          <a:p>
            <a:fld id="{29691912-3321-4F2D-A980-9CA5FE309265}" type="slidenum">
              <a:rPr lang="en-US" smtClean="0"/>
              <a:t>78</a:t>
            </a:fld>
            <a:endParaRPr lang="en-US"/>
          </a:p>
        </p:txBody>
      </p:sp>
      <p:sp>
        <p:nvSpPr>
          <p:cNvPr id="10" name="Text Placeholder 5">
            <a:extLst>
              <a:ext uri="{FF2B5EF4-FFF2-40B4-BE49-F238E27FC236}">
                <a16:creationId xmlns:a16="http://schemas.microsoft.com/office/drawing/2014/main" id="{A5CD1F7D-11F9-4AE0-8C2B-9D9CDC471B5A}"/>
              </a:ext>
            </a:extLst>
          </p:cNvPr>
          <p:cNvSpPr txBox="1">
            <a:spLocks/>
          </p:cNvSpPr>
          <p:nvPr/>
        </p:nvSpPr>
        <p:spPr>
          <a:xfrm>
            <a:off x="838200" y="1527349"/>
            <a:ext cx="10515599" cy="890124"/>
          </a:xfrm>
          <a:prstGeom prst="rect">
            <a:avLst/>
          </a:prstGeom>
        </p:spPr>
        <p:txBody>
          <a:bodyPr vert="horz" lIns="91440" tIns="45720" rIns="91440" bIns="45720" rtlCol="0">
            <a:normAutofit/>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dirty="0"/>
              <a:t>MBRP develops unique SPFs for each of these categories</a:t>
            </a:r>
            <a:r>
              <a:rPr lang="en-US" dirty="0">
                <a:solidFill>
                  <a:srgbClr val="FF0000"/>
                </a:solidFill>
              </a:rPr>
              <a:t>.</a:t>
            </a:r>
            <a:endParaRPr lang="en-US" sz="2800" dirty="0"/>
          </a:p>
        </p:txBody>
      </p:sp>
      <p:graphicFrame>
        <p:nvGraphicFramePr>
          <p:cNvPr id="15" name="Table 14">
            <a:extLst>
              <a:ext uri="{FF2B5EF4-FFF2-40B4-BE49-F238E27FC236}">
                <a16:creationId xmlns:a16="http://schemas.microsoft.com/office/drawing/2014/main" id="{52553E5F-B06F-4E8B-8111-9EA62D440390}"/>
              </a:ext>
            </a:extLst>
          </p:cNvPr>
          <p:cNvGraphicFramePr>
            <a:graphicFrameLocks noGrp="1"/>
          </p:cNvGraphicFramePr>
          <p:nvPr>
            <p:extLst>
              <p:ext uri="{D42A27DB-BD31-4B8C-83A1-F6EECF244321}">
                <p14:modId xmlns:p14="http://schemas.microsoft.com/office/powerpoint/2010/main" val="2344093846"/>
              </p:ext>
            </p:extLst>
          </p:nvPr>
        </p:nvGraphicFramePr>
        <p:xfrm>
          <a:off x="482885" y="2918803"/>
          <a:ext cx="5726997" cy="3238231"/>
        </p:xfrm>
        <a:graphic>
          <a:graphicData uri="http://schemas.openxmlformats.org/drawingml/2006/table">
            <a:tbl>
              <a:tblPr firstRow="1" firstCol="1" bandRow="1">
                <a:tableStyleId>{69012ECD-51FC-41F1-AA8D-1B2483CD663E}</a:tableStyleId>
              </a:tblPr>
              <a:tblGrid>
                <a:gridCol w="3392924">
                  <a:extLst>
                    <a:ext uri="{9D8B030D-6E8A-4147-A177-3AD203B41FA5}">
                      <a16:colId xmlns:a16="http://schemas.microsoft.com/office/drawing/2014/main" val="1063487124"/>
                    </a:ext>
                  </a:extLst>
                </a:gridCol>
                <a:gridCol w="1338361">
                  <a:extLst>
                    <a:ext uri="{9D8B030D-6E8A-4147-A177-3AD203B41FA5}">
                      <a16:colId xmlns:a16="http://schemas.microsoft.com/office/drawing/2014/main" val="289074322"/>
                    </a:ext>
                  </a:extLst>
                </a:gridCol>
                <a:gridCol w="995712">
                  <a:extLst>
                    <a:ext uri="{9D8B030D-6E8A-4147-A177-3AD203B41FA5}">
                      <a16:colId xmlns:a16="http://schemas.microsoft.com/office/drawing/2014/main" val="2288079235"/>
                    </a:ext>
                  </a:extLst>
                </a:gridCol>
              </a:tblGrid>
              <a:tr h="329372">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Variable</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Coefficient</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i="1" dirty="0">
                          <a:solidFill>
                            <a:schemeClr val="bg1"/>
                          </a:solidFill>
                          <a:effectLst/>
                          <a:latin typeface="Arial" panose="020B0604020202020204" pitchFamily="34" charset="0"/>
                          <a:cs typeface="Arial" panose="020B0604020202020204" pitchFamily="34" charset="0"/>
                        </a:rPr>
                        <a:t>P</a:t>
                      </a:r>
                      <a:r>
                        <a:rPr lang="en-US" sz="1600" b="0" dirty="0">
                          <a:solidFill>
                            <a:schemeClr val="bg1"/>
                          </a:solidFill>
                          <a:effectLst/>
                          <a:latin typeface="Arial" panose="020B0604020202020204" pitchFamily="34" charset="0"/>
                          <a:cs typeface="Arial" panose="020B0604020202020204" pitchFamily="34" charset="0"/>
                        </a:rPr>
                        <a:t>-Value</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79117">
                <a:tc>
                  <a:txBody>
                    <a:bodyPr/>
                    <a:lstStyle/>
                    <a:p>
                      <a:r>
                        <a:rPr lang="en-US" sz="1400" b="0" dirty="0">
                          <a:solidFill>
                            <a:schemeClr val="tx1"/>
                          </a:solidFill>
                          <a:latin typeface="+mj-lt"/>
                        </a:rPr>
                        <a:t>Intercept</a:t>
                      </a:r>
                    </a:p>
                  </a:txBody>
                  <a:tcP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a:t>
                      </a:r>
                      <a:r>
                        <a:rPr lang="en-US" sz="1400" b="0" dirty="0">
                          <a:solidFill>
                            <a:schemeClr val="tx1"/>
                          </a:solidFill>
                          <a:latin typeface="+mj-lt"/>
                        </a:rPr>
                        <a:t>5.591</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79117">
                <a:tc>
                  <a:txBody>
                    <a:bodyPr/>
                    <a:lstStyle/>
                    <a:p>
                      <a:r>
                        <a:rPr lang="en-US" sz="1400" b="0" dirty="0">
                          <a:solidFill>
                            <a:schemeClr val="tx1"/>
                          </a:solidFill>
                          <a:latin typeface="+mj-lt"/>
                        </a:rPr>
                        <a:t>Log(segment length) (mi)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0.632</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79117">
                <a:tc>
                  <a:txBody>
                    <a:bodyPr/>
                    <a:lstStyle/>
                    <a:p>
                      <a:r>
                        <a:rPr lang="en-US" sz="1400" b="0" dirty="0">
                          <a:solidFill>
                            <a:schemeClr val="tx1"/>
                          </a:solidFill>
                          <a:latin typeface="+mj-lt"/>
                        </a:rPr>
                        <a:t>Log(AADT) (vehicles/day)</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0.680</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506637">
                <a:tc>
                  <a:txBody>
                    <a:bodyPr/>
                    <a:lstStyle/>
                    <a:p>
                      <a:r>
                        <a:rPr lang="en-US" sz="1400" b="0" dirty="0">
                          <a:solidFill>
                            <a:schemeClr val="tx1"/>
                          </a:solidFill>
                          <a:latin typeface="+mj-lt"/>
                        </a:rPr>
                        <a:t>Presence of a passing zone (binary)</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a:t>
                      </a:r>
                      <a:r>
                        <a:rPr lang="en-US" sz="1400" b="0" dirty="0">
                          <a:solidFill>
                            <a:schemeClr val="tx1"/>
                          </a:solidFill>
                          <a:latin typeface="+mj-lt"/>
                        </a:rPr>
                        <a:t>0.151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0.051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79117">
                <a:tc>
                  <a:txBody>
                    <a:bodyPr/>
                    <a:lstStyle/>
                    <a:p>
                      <a:r>
                        <a:rPr lang="en-US" sz="1400" b="0" dirty="0">
                          <a:solidFill>
                            <a:schemeClr val="tx1"/>
                          </a:solidFill>
                          <a:latin typeface="+mj-lt"/>
                        </a:rPr>
                        <a:t>Access density (access points/mi)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0.009</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79117">
                <a:tc>
                  <a:txBody>
                    <a:bodyPr/>
                    <a:lstStyle/>
                    <a:p>
                      <a:r>
                        <a:rPr lang="en-US" sz="1400" b="0" dirty="0">
                          <a:solidFill>
                            <a:schemeClr val="tx1"/>
                          </a:solidFill>
                          <a:latin typeface="+mj-lt"/>
                        </a:rPr>
                        <a:t>Curve density (curves/mi)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0.002</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0.826</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506637">
                <a:tc>
                  <a:txBody>
                    <a:bodyPr/>
                    <a:lstStyle/>
                    <a:p>
                      <a:r>
                        <a:rPr lang="en-US" sz="1400" b="0" dirty="0">
                          <a:solidFill>
                            <a:schemeClr val="tx1"/>
                          </a:solidFill>
                          <a:latin typeface="+mj-lt"/>
                        </a:rPr>
                        <a:t>Degree of curvature (degree/100 ft/mi)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bl>
          </a:graphicData>
        </a:graphic>
      </p:graphicFrame>
      <p:graphicFrame>
        <p:nvGraphicFramePr>
          <p:cNvPr id="17" name="Table 16">
            <a:extLst>
              <a:ext uri="{FF2B5EF4-FFF2-40B4-BE49-F238E27FC236}">
                <a16:creationId xmlns:a16="http://schemas.microsoft.com/office/drawing/2014/main" id="{330369CA-6EF0-49C4-93E7-15C155BF250C}"/>
              </a:ext>
            </a:extLst>
          </p:cNvPr>
          <p:cNvGraphicFramePr>
            <a:graphicFrameLocks noGrp="1"/>
          </p:cNvGraphicFramePr>
          <p:nvPr>
            <p:extLst>
              <p:ext uri="{D42A27DB-BD31-4B8C-83A1-F6EECF244321}">
                <p14:modId xmlns:p14="http://schemas.microsoft.com/office/powerpoint/2010/main" val="4040332672"/>
              </p:ext>
            </p:extLst>
          </p:nvPr>
        </p:nvGraphicFramePr>
        <p:xfrm>
          <a:off x="6402473" y="2890439"/>
          <a:ext cx="5514342" cy="3220592"/>
        </p:xfrm>
        <a:graphic>
          <a:graphicData uri="http://schemas.openxmlformats.org/drawingml/2006/table">
            <a:tbl>
              <a:tblPr firstRow="1" firstCol="1" bandRow="1">
                <a:tableStyleId>{69012ECD-51FC-41F1-AA8D-1B2483CD663E}</a:tableStyleId>
              </a:tblPr>
              <a:tblGrid>
                <a:gridCol w="3209118">
                  <a:extLst>
                    <a:ext uri="{9D8B030D-6E8A-4147-A177-3AD203B41FA5}">
                      <a16:colId xmlns:a16="http://schemas.microsoft.com/office/drawing/2014/main" val="1063487124"/>
                    </a:ext>
                  </a:extLst>
                </a:gridCol>
                <a:gridCol w="1346604">
                  <a:extLst>
                    <a:ext uri="{9D8B030D-6E8A-4147-A177-3AD203B41FA5}">
                      <a16:colId xmlns:a16="http://schemas.microsoft.com/office/drawing/2014/main" val="289074322"/>
                    </a:ext>
                  </a:extLst>
                </a:gridCol>
                <a:gridCol w="958620">
                  <a:extLst>
                    <a:ext uri="{9D8B030D-6E8A-4147-A177-3AD203B41FA5}">
                      <a16:colId xmlns:a16="http://schemas.microsoft.com/office/drawing/2014/main" val="2288079235"/>
                    </a:ext>
                  </a:extLst>
                </a:gridCol>
              </a:tblGrid>
              <a:tr h="365227">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Variable</a:t>
                      </a:r>
                      <a:endParaRPr lang="en-US" sz="1600" b="0" dirty="0">
                        <a:effectLst/>
                        <a:latin typeface="Arial" panose="020B0604020202020204" pitchFamily="34" charset="0"/>
                        <a:ea typeface="Times New Roman" panose="02020603050405020304" pitchFamily="18" charset="0"/>
                        <a:cs typeface="Arial" panose="020B0604020202020204" pitchFamily="34" charset="0"/>
                      </a:endParaRPr>
                    </a:p>
                  </a:txBody>
                  <a:tcPr marR="68580" marT="0" marB="27432" anchor="b">
                    <a:lnL w="6350" cap="flat" cmpd="sng" algn="ctr">
                      <a:noFill/>
                      <a:prstDash val="solid"/>
                      <a:miter lim="800000"/>
                    </a:lnL>
                    <a:lnR>
                      <a:noFill/>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dirty="0">
                          <a:effectLst/>
                          <a:latin typeface="Arial" panose="020B0604020202020204" pitchFamily="34" charset="0"/>
                          <a:cs typeface="Arial" panose="020B0604020202020204" pitchFamily="34" charset="0"/>
                        </a:rPr>
                        <a:t>Coefficient</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tc>
                  <a:txBody>
                    <a:bodyPr/>
                    <a:lstStyle/>
                    <a:p>
                      <a:pPr marL="0" marR="0" algn="ctr">
                        <a:spcBef>
                          <a:spcPts val="0"/>
                        </a:spcBef>
                        <a:spcAft>
                          <a:spcPts val="0"/>
                        </a:spcAft>
                      </a:pPr>
                      <a:r>
                        <a:rPr lang="en-US" sz="1600" b="0" i="1" dirty="0">
                          <a:solidFill>
                            <a:schemeClr val="bg1"/>
                          </a:solidFill>
                          <a:effectLst/>
                          <a:latin typeface="Arial" panose="020B0604020202020204" pitchFamily="34" charset="0"/>
                          <a:cs typeface="Arial" panose="020B0604020202020204" pitchFamily="34" charset="0"/>
                        </a:rPr>
                        <a:t>P</a:t>
                      </a:r>
                      <a:r>
                        <a:rPr lang="en-US" sz="1600" b="0" dirty="0">
                          <a:solidFill>
                            <a:schemeClr val="bg1"/>
                          </a:solidFill>
                          <a:effectLst/>
                          <a:latin typeface="Arial" panose="020B0604020202020204" pitchFamily="34" charset="0"/>
                          <a:cs typeface="Arial" panose="020B0604020202020204" pitchFamily="34" charset="0"/>
                        </a:rPr>
                        <a:t>-Value</a:t>
                      </a:r>
                    </a:p>
                  </a:txBody>
                  <a:tcPr marR="68580" marT="0" marB="27432" anchor="b">
                    <a:lnL>
                      <a:noFill/>
                    </a:lnL>
                    <a:lnR w="6350" cap="flat" cmpd="sng" algn="ctr">
                      <a:noFill/>
                      <a:prstDash val="solid"/>
                      <a:miter lim="800000"/>
                    </a:lnR>
                    <a:lnT w="6350" cap="flat" cmpd="sng" algn="ctr">
                      <a:noFill/>
                      <a:prstDash val="solid"/>
                      <a:miter lim="800000"/>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rgbClr val="1E3A6B"/>
                    </a:solidFill>
                  </a:tcPr>
                </a:tc>
                <a:extLst>
                  <a:ext uri="{0D108BD9-81ED-4DB2-BD59-A6C34878D82A}">
                    <a16:rowId xmlns:a16="http://schemas.microsoft.com/office/drawing/2014/main" val="2398930038"/>
                  </a:ext>
                </a:extLst>
              </a:tr>
              <a:tr h="367337">
                <a:tc>
                  <a:txBody>
                    <a:bodyPr/>
                    <a:lstStyle/>
                    <a:p>
                      <a:r>
                        <a:rPr lang="en-US" sz="1400" b="0" dirty="0">
                          <a:latin typeface="+mj-lt"/>
                        </a:rPr>
                        <a:t>Intercept</a:t>
                      </a:r>
                    </a:p>
                  </a:txBody>
                  <a:tcPr>
                    <a:lnL w="6350" cap="flat" cmpd="sng" algn="ctr">
                      <a:noFill/>
                      <a:prstDash val="solid"/>
                      <a:miter lim="800000"/>
                    </a:lnL>
                    <a:lnR>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a:t>
                      </a:r>
                      <a:r>
                        <a:rPr lang="en-US" sz="1400" b="0" dirty="0">
                          <a:solidFill>
                            <a:schemeClr val="tx1"/>
                          </a:solidFill>
                          <a:latin typeface="+mj-lt"/>
                        </a:rPr>
                        <a:t>5.190</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mj-lt"/>
                        </a:rPr>
                        <a:t>&lt;0.001</a:t>
                      </a:r>
                    </a:p>
                  </a:txBody>
                  <a:tcPr>
                    <a:lnL>
                      <a:noFill/>
                    </a:lnL>
                    <a:lnR w="6350" cap="flat" cmpd="sng" algn="ctr">
                      <a:noFill/>
                      <a:prstDash val="solid"/>
                      <a:miter lim="800000"/>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98240123"/>
                  </a:ext>
                </a:extLst>
              </a:tr>
              <a:tr h="367337">
                <a:tc>
                  <a:txBody>
                    <a:bodyPr/>
                    <a:lstStyle/>
                    <a:p>
                      <a:r>
                        <a:rPr lang="en-US" sz="1400" b="0" dirty="0">
                          <a:solidFill>
                            <a:schemeClr val="tx1"/>
                          </a:solidFill>
                          <a:latin typeface="+mj-lt"/>
                        </a:rPr>
                        <a:t>Log(segment length) </a:t>
                      </a:r>
                      <a:r>
                        <a:rPr lang="en-US" sz="1400" b="0" kern="1200" dirty="0">
                          <a:solidFill>
                            <a:schemeClr val="tx1"/>
                          </a:solidFill>
                          <a:latin typeface="+mn-lt"/>
                          <a:ea typeface="+mn-ea"/>
                          <a:cs typeface="+mn-cs"/>
                        </a:rPr>
                        <a:t>(mi)</a:t>
                      </a:r>
                      <a:endParaRPr lang="en-US" sz="1400" b="0" dirty="0">
                        <a:solidFill>
                          <a:schemeClr val="tx1"/>
                        </a:solidFill>
                        <a:latin typeface="+mj-lt"/>
                      </a:endParaRP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0.916</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606840"/>
                  </a:ext>
                </a:extLst>
              </a:tr>
              <a:tr h="367337">
                <a:tc>
                  <a:txBody>
                    <a:bodyPr/>
                    <a:lstStyle/>
                    <a:p>
                      <a:r>
                        <a:rPr lang="en-US" sz="1400" b="0" dirty="0">
                          <a:solidFill>
                            <a:schemeClr val="tx1"/>
                          </a:solidFill>
                          <a:latin typeface="+mj-lt"/>
                        </a:rPr>
                        <a:t>Log(AADT) </a:t>
                      </a:r>
                      <a:r>
                        <a:rPr lang="en-US" sz="1400" b="0" kern="1200" dirty="0">
                          <a:solidFill>
                            <a:schemeClr val="tx1"/>
                          </a:solidFill>
                          <a:latin typeface="+mn-lt"/>
                          <a:ea typeface="+mn-ea"/>
                          <a:cs typeface="+mn-cs"/>
                        </a:rPr>
                        <a:t>(vehicles/day)</a:t>
                      </a:r>
                      <a:endParaRPr lang="en-US" sz="1400" b="0" dirty="0">
                        <a:solidFill>
                          <a:schemeClr val="tx1"/>
                        </a:solidFill>
                        <a:latin typeface="+mj-lt"/>
                      </a:endParaRP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0.635</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4638657"/>
                  </a:ext>
                </a:extLst>
              </a:tr>
              <a:tr h="509340">
                <a:tc>
                  <a:txBody>
                    <a:bodyPr/>
                    <a:lstStyle/>
                    <a:p>
                      <a:r>
                        <a:rPr lang="en-US" sz="1400" b="0" dirty="0">
                          <a:solidFill>
                            <a:schemeClr val="tx1"/>
                          </a:solidFill>
                          <a:latin typeface="+mj-lt"/>
                        </a:rPr>
                        <a:t>Presence of a passing zone </a:t>
                      </a:r>
                      <a:r>
                        <a:rPr lang="en-US" sz="1400" b="0" kern="1200" dirty="0">
                          <a:solidFill>
                            <a:schemeClr val="tx1"/>
                          </a:solidFill>
                          <a:latin typeface="+mn-lt"/>
                          <a:ea typeface="+mn-ea"/>
                          <a:cs typeface="+mn-cs"/>
                        </a:rPr>
                        <a:t>(binary)</a:t>
                      </a:r>
                      <a:endParaRPr lang="en-US" sz="1400" b="0" dirty="0">
                        <a:solidFill>
                          <a:schemeClr val="tx1"/>
                        </a:solidFill>
                        <a:latin typeface="+mj-lt"/>
                      </a:endParaRP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Times New Roman" panose="02020603050405020304" pitchFamily="18" charset="0"/>
                          <a:cs typeface="Times New Roman" panose="02020603050405020304" pitchFamily="18" charset="0"/>
                        </a:rPr>
                        <a:t>−</a:t>
                      </a:r>
                      <a:r>
                        <a:rPr lang="en-US" sz="1400" b="0" dirty="0">
                          <a:solidFill>
                            <a:schemeClr val="tx1"/>
                          </a:solidFill>
                          <a:latin typeface="+mj-lt"/>
                        </a:rPr>
                        <a:t>0.109</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00526068"/>
                  </a:ext>
                </a:extLst>
              </a:tr>
              <a:tr h="367337">
                <a:tc>
                  <a:txBody>
                    <a:bodyPr/>
                    <a:lstStyle/>
                    <a:p>
                      <a:r>
                        <a:rPr lang="en-US" sz="1400" b="0" dirty="0">
                          <a:solidFill>
                            <a:schemeClr val="tx1"/>
                          </a:solidFill>
                          <a:latin typeface="+mj-lt"/>
                        </a:rPr>
                        <a:t>Access density </a:t>
                      </a:r>
                      <a:r>
                        <a:rPr lang="en-US" sz="1400" b="0" kern="1200" dirty="0">
                          <a:solidFill>
                            <a:schemeClr val="tx1"/>
                          </a:solidFill>
                          <a:latin typeface="+mn-lt"/>
                          <a:ea typeface="+mn-ea"/>
                          <a:cs typeface="+mn-cs"/>
                        </a:rPr>
                        <a:t>(access points/mi)</a:t>
                      </a:r>
                      <a:endParaRPr lang="en-US" sz="1400" b="0" dirty="0">
                        <a:solidFill>
                          <a:schemeClr val="tx1"/>
                        </a:solidFill>
                        <a:latin typeface="+mj-lt"/>
                      </a:endParaRP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0.009</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23681014"/>
                  </a:ext>
                </a:extLst>
              </a:tr>
              <a:tr h="367337">
                <a:tc>
                  <a:txBody>
                    <a:bodyPr/>
                    <a:lstStyle/>
                    <a:p>
                      <a:r>
                        <a:rPr lang="en-US" sz="1400" b="0" dirty="0">
                          <a:solidFill>
                            <a:schemeClr val="tx1"/>
                          </a:solidFill>
                          <a:latin typeface="+mj-lt"/>
                        </a:rPr>
                        <a:t>Curve density (curves/mi)</a:t>
                      </a: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0.050</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0617943"/>
                  </a:ext>
                </a:extLst>
              </a:tr>
              <a:tr h="509340">
                <a:tc>
                  <a:txBody>
                    <a:bodyPr/>
                    <a:lstStyle/>
                    <a:p>
                      <a:r>
                        <a:rPr lang="en-US" sz="1400" b="0" dirty="0">
                          <a:solidFill>
                            <a:schemeClr val="tx1"/>
                          </a:solidFill>
                          <a:latin typeface="+mj-lt"/>
                        </a:rPr>
                        <a:t>Degree of curvature </a:t>
                      </a:r>
                      <a:r>
                        <a:rPr lang="en-US" sz="1400" b="0" kern="1200" dirty="0">
                          <a:solidFill>
                            <a:schemeClr val="tx1"/>
                          </a:solidFill>
                          <a:latin typeface="+mn-lt"/>
                          <a:ea typeface="+mn-ea"/>
                          <a:cs typeface="+mn-cs"/>
                        </a:rPr>
                        <a:t>(degree/100 ft/mi)</a:t>
                      </a:r>
                      <a:endParaRPr lang="en-US" sz="1400" b="0" dirty="0">
                        <a:solidFill>
                          <a:schemeClr val="tx1"/>
                        </a:solidFill>
                        <a:latin typeface="+mj-lt"/>
                      </a:endParaRPr>
                    </a:p>
                  </a:txBody>
                  <a:tcPr>
                    <a:lnL w="6350" cap="flat" cmpd="sng" algn="ctr">
                      <a:noFill/>
                      <a:prstDash val="solid"/>
                      <a:miter lim="800000"/>
                    </a:lnL>
                    <a:lnR>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0.002</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solidFill>
                            <a:schemeClr val="tx1"/>
                          </a:solidFill>
                          <a:latin typeface="+mj-lt"/>
                        </a:rPr>
                        <a:t>&lt;0.001</a:t>
                      </a:r>
                    </a:p>
                  </a:txBody>
                  <a:tcPr>
                    <a:lnL>
                      <a:noFill/>
                    </a:lnL>
                    <a:lnR w="6350" cap="flat" cmpd="sng" algn="ctr">
                      <a:noFill/>
                      <a:prstDash val="solid"/>
                      <a:miter lim="800000"/>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65118519"/>
                  </a:ext>
                </a:extLst>
              </a:tr>
            </a:tbl>
          </a:graphicData>
        </a:graphic>
      </p:graphicFrame>
      <p:sp>
        <p:nvSpPr>
          <p:cNvPr id="18" name="Text Placeholder 5">
            <a:extLst>
              <a:ext uri="{FF2B5EF4-FFF2-40B4-BE49-F238E27FC236}">
                <a16:creationId xmlns:a16="http://schemas.microsoft.com/office/drawing/2014/main" id="{A5497227-8379-4556-A84A-8A3EEFBF27CA}"/>
              </a:ext>
            </a:extLst>
          </p:cNvPr>
          <p:cNvSpPr txBox="1">
            <a:spLocks/>
          </p:cNvSpPr>
          <p:nvPr/>
        </p:nvSpPr>
        <p:spPr>
          <a:xfrm>
            <a:off x="1336431" y="2544316"/>
            <a:ext cx="4622242" cy="318218"/>
          </a:xfrm>
          <a:prstGeom prst="rect">
            <a:avLst/>
          </a:prstGeom>
        </p:spPr>
        <p:txBody>
          <a:bodyPr vert="horz" lIns="91440" tIns="45720" rIns="91440" bIns="45720" rtlCol="0">
            <a:normAutofit fontScale="70000" lnSpcReduction="20000"/>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dirty="0"/>
              <a:t>Low-speed roads (</a:t>
            </a:r>
            <a:r>
              <a:rPr lang="en-US" dirty="0" err="1"/>
              <a:t>PSL</a:t>
            </a:r>
            <a:r>
              <a:rPr lang="en-US" dirty="0"/>
              <a:t> ≤ 40 mph)</a:t>
            </a:r>
            <a:endParaRPr lang="en-US" sz="2800" dirty="0"/>
          </a:p>
        </p:txBody>
      </p:sp>
      <p:sp>
        <p:nvSpPr>
          <p:cNvPr id="19" name="Text Placeholder 5">
            <a:extLst>
              <a:ext uri="{FF2B5EF4-FFF2-40B4-BE49-F238E27FC236}">
                <a16:creationId xmlns:a16="http://schemas.microsoft.com/office/drawing/2014/main" id="{C53F8342-2304-4E45-ACA7-BA4C9B85B355}"/>
              </a:ext>
            </a:extLst>
          </p:cNvPr>
          <p:cNvSpPr txBox="1">
            <a:spLocks/>
          </p:cNvSpPr>
          <p:nvPr/>
        </p:nvSpPr>
        <p:spPr>
          <a:xfrm>
            <a:off x="6908810" y="2572221"/>
            <a:ext cx="4622242" cy="318218"/>
          </a:xfrm>
          <a:prstGeom prst="rect">
            <a:avLst/>
          </a:prstGeom>
        </p:spPr>
        <p:txBody>
          <a:bodyPr vert="horz" lIns="91440" tIns="45720" rIns="91440" bIns="45720" rtlCol="0">
            <a:normAutofit fontScale="70000" lnSpcReduction="20000"/>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dirty="0"/>
              <a:t>High-speed roads (PSL &gt; 40 mph)</a:t>
            </a:r>
            <a:endParaRPr lang="en-US" sz="2800" dirty="0"/>
          </a:p>
        </p:txBody>
      </p:sp>
      <p:sp>
        <p:nvSpPr>
          <p:cNvPr id="5" name="TextBox 4">
            <a:extLst>
              <a:ext uri="{FF2B5EF4-FFF2-40B4-BE49-F238E27FC236}">
                <a16:creationId xmlns:a16="http://schemas.microsoft.com/office/drawing/2014/main" id="{7E43F042-494A-4A83-BF73-0E401D336950}"/>
              </a:ext>
            </a:extLst>
          </p:cNvPr>
          <p:cNvSpPr txBox="1"/>
          <p:nvPr/>
        </p:nvSpPr>
        <p:spPr>
          <a:xfrm>
            <a:off x="8785000" y="6370805"/>
            <a:ext cx="1495922" cy="230832"/>
          </a:xfrm>
          <a:prstGeom prst="rect">
            <a:avLst/>
          </a:prstGeom>
          <a:noFill/>
        </p:spPr>
        <p:txBody>
          <a:bodyPr wrap="none" rtlCol="0">
            <a:spAutoFit/>
          </a:bodyPr>
          <a:lstStyle/>
          <a:p>
            <a:r>
              <a:rPr lang="en-US" sz="900" dirty="0" err="1"/>
              <a:t>PSL</a:t>
            </a:r>
            <a:r>
              <a:rPr lang="en-US" sz="900" dirty="0"/>
              <a:t> = posted speed limit.</a:t>
            </a:r>
          </a:p>
        </p:txBody>
      </p:sp>
      <p:pic>
        <p:nvPicPr>
          <p:cNvPr id="11" name="Picture 10" descr="Graphic icon of a triangle with text, Explore, with an icon of a magnifying glass.">
            <a:extLst>
              <a:ext uri="{FF2B5EF4-FFF2-40B4-BE49-F238E27FC236}">
                <a16:creationId xmlns:a16="http://schemas.microsoft.com/office/drawing/2014/main" id="{770215C9-10D1-48EC-96B2-55238F9BC3DC}"/>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17326888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4" descr="Graph labeled Cumulative Residuals (CURE) plot. The x-axis is labeled Predicted value and ranges from 0.0 to 3.0 in increments of 0.5. The y-axis is labeled CURE and ranges from negative 150 to 150 in increments of 50. The black solid line, representing the negative binomial model, begins at 0 and drops down to 0.2 predicted values at negative 75 CURE. The line then increases up to 0.6 predicted value at 150 CURE. The line then decreases down to 1.6 predicted value at negative 60 CURE. The line then increases and remains constant at 2.7 predicted value at 0 CURE. The red dotted line, which represents the model-based recursive partitioning model, reflects itself in the positive and negative cumulative residuals. The line begins at 0, increases up to 0.5 predicted value at 110 CURE. The line then decreases down to 2.2 predicted value at 50 CURE. The line connects to itself and ends at 3.0 predicted value and 0 CURE. The final dashed line, which represents the two-standard deviation boundaries, begins at 0 and decreases down to 0.3 predicted value at negative 60 CURE. The line then increases up to 0.8 predicted value at 110 CURE. The line then decreases down to 1.6 predicted value at negative 90 CURE. Then line increases up and remains constant at 2.7 predicted value and 0 CURE. ">
            <a:extLst>
              <a:ext uri="{FF2B5EF4-FFF2-40B4-BE49-F238E27FC236}">
                <a16:creationId xmlns:a16="http://schemas.microsoft.com/office/drawing/2014/main" id="{4F9F5F0B-D24D-45E1-95B0-C40C5C83BE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869" y="1142294"/>
            <a:ext cx="5719577" cy="495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61472E8-95B5-4859-868B-B4CCC2DB80B2}"/>
              </a:ext>
            </a:extLst>
          </p:cNvPr>
          <p:cNvSpPr>
            <a:spLocks noGrp="1"/>
          </p:cNvSpPr>
          <p:nvPr>
            <p:ph type="title"/>
          </p:nvPr>
        </p:nvSpPr>
        <p:spPr>
          <a:xfrm>
            <a:off x="482173" y="379742"/>
            <a:ext cx="10515600" cy="1020764"/>
          </a:xfrm>
        </p:spPr>
        <p:txBody>
          <a:bodyPr>
            <a:normAutofit/>
          </a:bodyPr>
          <a:lstStyle/>
          <a:p>
            <a:r>
              <a:rPr lang="en-US" dirty="0">
                <a:solidFill>
                  <a:schemeClr val="tx1"/>
                </a:solidFill>
              </a:rPr>
              <a:t>Exercise/Demonstration: MBRP</a:t>
            </a:r>
            <a:endParaRPr lang="en-US" strike="sngStrike" dirty="0">
              <a:solidFill>
                <a:schemeClr val="tx1"/>
              </a:solidFill>
            </a:endParaRPr>
          </a:p>
        </p:txBody>
      </p:sp>
      <p:sp>
        <p:nvSpPr>
          <p:cNvPr id="3" name="Slide Number Placeholder 2">
            <a:extLst>
              <a:ext uri="{FF2B5EF4-FFF2-40B4-BE49-F238E27FC236}">
                <a16:creationId xmlns:a16="http://schemas.microsoft.com/office/drawing/2014/main" id="{5C69FC4C-B36D-4D0C-A663-DCCB3C33527E}"/>
              </a:ext>
            </a:extLst>
          </p:cNvPr>
          <p:cNvSpPr>
            <a:spLocks noGrp="1"/>
          </p:cNvSpPr>
          <p:nvPr>
            <p:ph type="sldNum" sz="quarter" idx="4"/>
          </p:nvPr>
        </p:nvSpPr>
        <p:spPr/>
        <p:txBody>
          <a:bodyPr/>
          <a:lstStyle/>
          <a:p>
            <a:fld id="{29691912-3321-4F2D-A980-9CA5FE309265}" type="slidenum">
              <a:rPr lang="en-US" smtClean="0"/>
              <a:t>79</a:t>
            </a:fld>
            <a:endParaRPr lang="en-US"/>
          </a:p>
        </p:txBody>
      </p:sp>
      <p:sp>
        <p:nvSpPr>
          <p:cNvPr id="10" name="Text Placeholder 5">
            <a:extLst>
              <a:ext uri="{FF2B5EF4-FFF2-40B4-BE49-F238E27FC236}">
                <a16:creationId xmlns:a16="http://schemas.microsoft.com/office/drawing/2014/main" id="{A5CD1F7D-11F9-4AE0-8C2B-9D9CDC471B5A}"/>
              </a:ext>
            </a:extLst>
          </p:cNvPr>
          <p:cNvSpPr txBox="1">
            <a:spLocks/>
          </p:cNvSpPr>
          <p:nvPr/>
        </p:nvSpPr>
        <p:spPr>
          <a:xfrm>
            <a:off x="838197" y="1527349"/>
            <a:ext cx="4843411" cy="890124"/>
          </a:xfrm>
          <a:prstGeom prst="rect">
            <a:avLst/>
          </a:prstGeom>
        </p:spPr>
        <p:txBody>
          <a:bodyPr vert="horz" lIns="91440" tIns="45720" rIns="91440" bIns="45720" rtlCol="0">
            <a:normAutofit/>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None/>
            </a:pPr>
            <a:r>
              <a:rPr lang="en-US" dirty="0"/>
              <a:t>MBRP also provides a better model fit.</a:t>
            </a:r>
            <a:endParaRPr lang="en-US" sz="2800" dirty="0"/>
          </a:p>
        </p:txBody>
      </p:sp>
      <p:sp>
        <p:nvSpPr>
          <p:cNvPr id="12" name="Content Placeholder 8">
            <a:extLst>
              <a:ext uri="{FF2B5EF4-FFF2-40B4-BE49-F238E27FC236}">
                <a16:creationId xmlns:a16="http://schemas.microsoft.com/office/drawing/2014/main" id="{0BBDDD4B-F01E-43CA-BB49-DD2D27B9ED78}"/>
              </a:ext>
            </a:extLst>
          </p:cNvPr>
          <p:cNvSpPr>
            <a:spLocks noGrp="1"/>
          </p:cNvSpPr>
          <p:nvPr>
            <p:ph sz="half" idx="1"/>
          </p:nvPr>
        </p:nvSpPr>
        <p:spPr>
          <a:xfrm>
            <a:off x="1392865" y="3747719"/>
            <a:ext cx="4288743" cy="1099545"/>
          </a:xfrm>
        </p:spPr>
        <p:txBody>
          <a:bodyPr>
            <a:normAutofit fontScale="92500" lnSpcReduction="20000"/>
          </a:bodyPr>
          <a:lstStyle/>
          <a:p>
            <a:pPr marL="287338" lvl="2"/>
            <a:r>
              <a:rPr lang="en-US" dirty="0"/>
              <a:t>Black solid – NB model.</a:t>
            </a:r>
          </a:p>
          <a:p>
            <a:pPr marL="287338" lvl="2"/>
            <a:r>
              <a:rPr lang="en-US" dirty="0"/>
              <a:t>Red dotted – MBRP model.</a:t>
            </a:r>
          </a:p>
          <a:p>
            <a:pPr marL="287338" lvl="2"/>
            <a:r>
              <a:rPr lang="en-US" dirty="0"/>
              <a:t>Black dashed – two-standard deviation boundaries.</a:t>
            </a:r>
          </a:p>
        </p:txBody>
      </p:sp>
      <p:sp>
        <p:nvSpPr>
          <p:cNvPr id="8" name="TextBox 7">
            <a:extLst>
              <a:ext uri="{FF2B5EF4-FFF2-40B4-BE49-F238E27FC236}">
                <a16:creationId xmlns:a16="http://schemas.microsoft.com/office/drawing/2014/main" id="{430054DB-41EA-4479-BE78-C879FAF44DCC}"/>
              </a:ext>
            </a:extLst>
          </p:cNvPr>
          <p:cNvSpPr txBox="1"/>
          <p:nvPr/>
        </p:nvSpPr>
        <p:spPr>
          <a:xfrm>
            <a:off x="10565929" y="5821226"/>
            <a:ext cx="1273868" cy="234234"/>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endParaRPr lang="en-US" altLang="en-US" sz="900" i="1" baseline="30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BCDA61D-3A5C-49A9-9A88-FC19EFD06560}"/>
              </a:ext>
            </a:extLst>
          </p:cNvPr>
          <p:cNvSpPr txBox="1"/>
          <p:nvPr/>
        </p:nvSpPr>
        <p:spPr>
          <a:xfrm>
            <a:off x="3044308" y="5864232"/>
            <a:ext cx="3310904" cy="230832"/>
          </a:xfrm>
          <a:prstGeom prst="rect">
            <a:avLst/>
          </a:prstGeom>
          <a:noFill/>
        </p:spPr>
        <p:txBody>
          <a:bodyPr wrap="square" rtlCol="0">
            <a:spAutoFit/>
          </a:bodyPr>
          <a:lstStyle/>
          <a:p>
            <a:r>
              <a:rPr lang="en-US" altLang="en-US" sz="900" dirty="0">
                <a:latin typeface="Arial" panose="020B0604020202020204" pitchFamily="34" charset="0"/>
                <a:cs typeface="Arial" panose="020B0604020202020204" pitchFamily="34" charset="0"/>
              </a:rPr>
              <a:t>Graph generated using R</a:t>
            </a:r>
            <a:r>
              <a:rPr lang="en-US" altLang="en-US" sz="900" baseline="30000" dirty="0">
                <a:latin typeface="Arial" panose="020B0604020202020204" pitchFamily="34" charset="0"/>
                <a:cs typeface="Arial" panose="020B0604020202020204" pitchFamily="34" charset="0"/>
              </a:rPr>
              <a:t>(7)</a:t>
            </a:r>
            <a:r>
              <a:rPr lang="en-US" altLang="en-US" sz="900" dirty="0">
                <a:latin typeface="Arial" panose="020B0604020202020204" pitchFamily="34" charset="0"/>
                <a:cs typeface="Arial" panose="020B0604020202020204" pitchFamily="34" charset="0"/>
              </a:rPr>
              <a:t> and ggplot2 package.</a:t>
            </a:r>
            <a:r>
              <a:rPr lang="en-US" altLang="en-US" sz="900" baseline="30000" dirty="0">
                <a:latin typeface="Arial" panose="020B0604020202020204" pitchFamily="34" charset="0"/>
                <a:cs typeface="Arial" panose="020B0604020202020204" pitchFamily="34" charset="0"/>
              </a:rPr>
              <a:t>(11)</a:t>
            </a:r>
            <a:endParaRPr lang="en-US" sz="900" dirty="0"/>
          </a:p>
        </p:txBody>
      </p:sp>
      <p:pic>
        <p:nvPicPr>
          <p:cNvPr id="11" name="Picture 10" descr="Graphic icon of a triangle with text, Explore, with an icon of a magnifying glass.">
            <a:extLst>
              <a:ext uri="{FF2B5EF4-FFF2-40B4-BE49-F238E27FC236}">
                <a16:creationId xmlns:a16="http://schemas.microsoft.com/office/drawing/2014/main" id="{CA1F7B9A-9C46-45C6-AD8D-B6351E3A89E1}"/>
              </a:ext>
            </a:extLst>
          </p:cNvPr>
          <p:cNvPicPr>
            <a:picLocks noChangeAspect="1"/>
          </p:cNvPicPr>
          <p:nvPr/>
        </p:nvPicPr>
        <p:blipFill>
          <a:blip r:embed="rId4"/>
          <a:stretch>
            <a:fillRect/>
          </a:stretch>
        </p:blipFill>
        <p:spPr>
          <a:xfrm>
            <a:off x="10210677" y="0"/>
            <a:ext cx="1984372" cy="1321446"/>
          </a:xfrm>
          <a:prstGeom prst="rect">
            <a:avLst/>
          </a:prstGeom>
        </p:spPr>
      </p:pic>
      <p:sp>
        <p:nvSpPr>
          <p:cNvPr id="4" name="TextBox 3">
            <a:extLst>
              <a:ext uri="{FF2B5EF4-FFF2-40B4-BE49-F238E27FC236}">
                <a16:creationId xmlns:a16="http://schemas.microsoft.com/office/drawing/2014/main" id="{53AAE903-4F94-4699-B7DF-FA8E98B204AA}"/>
              </a:ext>
            </a:extLst>
          </p:cNvPr>
          <p:cNvSpPr txBox="1"/>
          <p:nvPr/>
        </p:nvSpPr>
        <p:spPr>
          <a:xfrm>
            <a:off x="3044308" y="5629998"/>
            <a:ext cx="1720343" cy="230832"/>
          </a:xfrm>
          <a:prstGeom prst="rect">
            <a:avLst/>
          </a:prstGeom>
          <a:noFill/>
        </p:spPr>
        <p:txBody>
          <a:bodyPr wrap="none" rtlCol="0">
            <a:spAutoFit/>
          </a:bodyPr>
          <a:lstStyle/>
          <a:p>
            <a:r>
              <a:rPr lang="en-US" sz="900" dirty="0"/>
              <a:t>CURE = cumulative residuals.</a:t>
            </a:r>
          </a:p>
        </p:txBody>
      </p:sp>
    </p:spTree>
    <p:extLst>
      <p:ext uri="{BB962C8B-B14F-4D97-AF65-F5344CB8AC3E}">
        <p14:creationId xmlns:p14="http://schemas.microsoft.com/office/powerpoint/2010/main" val="397749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DD2D-D6AC-4AEB-B09C-A53AD9A1CAEC}"/>
              </a:ext>
            </a:extLst>
          </p:cNvPr>
          <p:cNvSpPr>
            <a:spLocks noGrp="1"/>
          </p:cNvSpPr>
          <p:nvPr>
            <p:ph type="title"/>
          </p:nvPr>
        </p:nvSpPr>
        <p:spPr/>
        <p:txBody>
          <a:bodyPr>
            <a:normAutofit/>
          </a:bodyPr>
          <a:lstStyle/>
          <a:p>
            <a:r>
              <a:rPr lang="en-US" dirty="0">
                <a:solidFill>
                  <a:srgbClr val="1D3B6B"/>
                </a:solidFill>
              </a:rPr>
              <a:t>Workshop Outline</a:t>
            </a:r>
          </a:p>
        </p:txBody>
      </p:sp>
      <p:sp>
        <p:nvSpPr>
          <p:cNvPr id="3" name="Text Placeholder 2">
            <a:extLst>
              <a:ext uri="{FF2B5EF4-FFF2-40B4-BE49-F238E27FC236}">
                <a16:creationId xmlns:a16="http://schemas.microsoft.com/office/drawing/2014/main" id="{EA7476EE-4F58-4749-96B1-95FCC4F122F4}"/>
              </a:ext>
            </a:extLst>
          </p:cNvPr>
          <p:cNvSpPr>
            <a:spLocks noGrp="1"/>
          </p:cNvSpPr>
          <p:nvPr>
            <p:ph idx="1"/>
          </p:nvPr>
        </p:nvSpPr>
        <p:spPr>
          <a:xfrm>
            <a:off x="838200" y="1690687"/>
            <a:ext cx="10888226" cy="4404105"/>
          </a:xfrm>
        </p:spPr>
        <p:txBody>
          <a:bodyPr>
            <a:normAutofit fontScale="85000" lnSpcReduction="20000"/>
          </a:bodyPr>
          <a:lstStyle/>
          <a:p>
            <a:pPr>
              <a:buClr>
                <a:schemeClr val="bg2"/>
              </a:buClr>
            </a:pPr>
            <a:r>
              <a:rPr lang="en-US" dirty="0"/>
              <a:t>Present an overview of the systemic approach of </a:t>
            </a:r>
            <a:r>
              <a:rPr lang="en-US" dirty="0" err="1"/>
              <a:t>FCFT</a:t>
            </a:r>
            <a:r>
              <a:rPr lang="en-US" dirty="0"/>
              <a:t>.</a:t>
            </a:r>
          </a:p>
          <a:p>
            <a:pPr>
              <a:buClr>
                <a:schemeClr val="bg2"/>
              </a:buClr>
            </a:pPr>
            <a:r>
              <a:rPr lang="en-US" dirty="0"/>
              <a:t>Identify FCFTs:</a:t>
            </a:r>
          </a:p>
          <a:p>
            <a:pPr lvl="1"/>
            <a:r>
              <a:rPr lang="en-US" dirty="0"/>
              <a:t>Review FHWA FCFT study.</a:t>
            </a:r>
          </a:p>
          <a:p>
            <a:pPr lvl="1"/>
            <a:r>
              <a:rPr lang="en-US" dirty="0"/>
              <a:t>Develop agency-specific FCFTs.</a:t>
            </a:r>
          </a:p>
          <a:p>
            <a:pPr>
              <a:buClr>
                <a:schemeClr val="bg2"/>
              </a:buClr>
            </a:pPr>
            <a:r>
              <a:rPr lang="en-US" dirty="0"/>
              <a:t>Identify and evaluate risk factors:</a:t>
            </a:r>
          </a:p>
          <a:p>
            <a:pPr lvl="1"/>
            <a:r>
              <a:rPr lang="en-US" dirty="0"/>
              <a:t>Provide examples from FHWA </a:t>
            </a:r>
            <a:r>
              <a:rPr lang="en-US" dirty="0" err="1"/>
              <a:t>FCFT</a:t>
            </a:r>
            <a:r>
              <a:rPr lang="en-US" dirty="0"/>
              <a:t> study.</a:t>
            </a:r>
          </a:p>
          <a:p>
            <a:pPr lvl="1"/>
            <a:r>
              <a:rPr lang="en-US" dirty="0"/>
              <a:t>Identify agency-specific risk factors.</a:t>
            </a:r>
          </a:p>
          <a:p>
            <a:pPr>
              <a:buClr>
                <a:schemeClr val="bg2"/>
              </a:buClr>
            </a:pPr>
            <a:r>
              <a:rPr lang="en-US" dirty="0"/>
              <a:t>Provide an overview of screening and prioritizing candidate locations.</a:t>
            </a:r>
          </a:p>
          <a:p>
            <a:pPr>
              <a:buClr>
                <a:schemeClr val="bg2"/>
              </a:buClr>
            </a:pPr>
            <a:r>
              <a:rPr lang="en-US" dirty="0"/>
              <a:t>Present an overview of six-step countermeasure selection.</a:t>
            </a:r>
          </a:p>
          <a:p>
            <a:pPr>
              <a:buClr>
                <a:schemeClr val="bg2"/>
              </a:buClr>
            </a:pPr>
            <a:r>
              <a:rPr lang="en-US" dirty="0"/>
              <a:t>Provide an overview of systemic program evaluation methods.</a:t>
            </a:r>
          </a:p>
          <a:p>
            <a:pPr>
              <a:buClr>
                <a:schemeClr val="bg2"/>
              </a:buClr>
            </a:pPr>
            <a:r>
              <a:rPr lang="en-US" dirty="0"/>
              <a:t>Hold discussions and identify opportunities for future research.</a:t>
            </a:r>
          </a:p>
        </p:txBody>
      </p:sp>
      <p:sp>
        <p:nvSpPr>
          <p:cNvPr id="4" name="Slide Number Placeholder 3">
            <a:extLst>
              <a:ext uri="{FF2B5EF4-FFF2-40B4-BE49-F238E27FC236}">
                <a16:creationId xmlns:a16="http://schemas.microsoft.com/office/drawing/2014/main" id="{9FBF5558-1E2D-495B-97EA-0D09EDEBAF12}"/>
              </a:ext>
            </a:extLst>
          </p:cNvPr>
          <p:cNvSpPr>
            <a:spLocks noGrp="1"/>
          </p:cNvSpPr>
          <p:nvPr>
            <p:ph type="sldNum" sz="quarter" idx="10"/>
          </p:nvPr>
        </p:nvSpPr>
        <p:spPr/>
        <p:txBody>
          <a:bodyPr/>
          <a:lstStyle/>
          <a:p>
            <a:fld id="{29691912-3321-4F2D-A980-9CA5FE309265}" type="slidenum">
              <a:rPr lang="en-US" smtClean="0"/>
              <a:t>8</a:t>
            </a:fld>
            <a:endParaRPr lang="en-US"/>
          </a:p>
        </p:txBody>
      </p:sp>
    </p:spTree>
    <p:extLst>
      <p:ext uri="{BB962C8B-B14F-4D97-AF65-F5344CB8AC3E}">
        <p14:creationId xmlns:p14="http://schemas.microsoft.com/office/powerpoint/2010/main" val="40283904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 y="201275"/>
            <a:ext cx="10206446" cy="1020764"/>
          </a:xfrm>
        </p:spPr>
        <p:txBody>
          <a:bodyPr>
            <a:noAutofit/>
          </a:bodyPr>
          <a:lstStyle/>
          <a:p>
            <a:r>
              <a:rPr lang="en-US" dirty="0"/>
              <a:t>Systemic </a:t>
            </a:r>
            <a:r>
              <a:rPr lang="en-US" dirty="0">
                <a:solidFill>
                  <a:schemeClr val="tx2"/>
                </a:solidFill>
              </a:rPr>
              <a:t>Approach: Screen</a:t>
            </a:r>
            <a:br>
              <a:rPr lang="en-US" dirty="0">
                <a:solidFill>
                  <a:schemeClr val="tx2"/>
                </a:solidFill>
              </a:rPr>
            </a:br>
            <a:r>
              <a:rPr lang="en-US" dirty="0">
                <a:solidFill>
                  <a:schemeClr val="tx2"/>
                </a:solidFill>
              </a:rPr>
              <a:t>and Prioritize Candidate </a:t>
            </a:r>
            <a:r>
              <a:rPr lang="en-US" dirty="0"/>
              <a:t>Locations</a:t>
            </a:r>
          </a:p>
        </p:txBody>
      </p:sp>
      <p:sp>
        <p:nvSpPr>
          <p:cNvPr id="3" name="Text Placeholder 2"/>
          <p:cNvSpPr>
            <a:spLocks noGrp="1"/>
          </p:cNvSpPr>
          <p:nvPr>
            <p:ph idx="1"/>
          </p:nvPr>
        </p:nvSpPr>
        <p:spPr>
          <a:xfrm>
            <a:off x="361950" y="1825625"/>
            <a:ext cx="3181350" cy="4269167"/>
          </a:xfrm>
        </p:spPr>
        <p:txBody>
          <a:bodyPr>
            <a:normAutofit/>
          </a:bodyPr>
          <a:lstStyle/>
          <a:p>
            <a:pPr marL="0" indent="0">
              <a:buNone/>
            </a:pPr>
            <a:r>
              <a:rPr lang="en-US" dirty="0"/>
              <a:t>Develop a prioritized list:</a:t>
            </a:r>
          </a:p>
          <a:p>
            <a:pPr marL="514350" lvl="1">
              <a:buFont typeface="Arial" panose="020B0604020202020204" pitchFamily="34" charset="0"/>
              <a:buChar char="►"/>
            </a:pPr>
            <a:r>
              <a:rPr lang="en-US" dirty="0"/>
              <a:t>Identify </a:t>
            </a:r>
            <a:br>
              <a:rPr lang="en-US" dirty="0"/>
            </a:br>
            <a:r>
              <a:rPr lang="en-US" dirty="0"/>
              <a:t>network elements.</a:t>
            </a:r>
          </a:p>
          <a:p>
            <a:pPr marL="514350" lvl="1">
              <a:buFont typeface="Arial" panose="020B0604020202020204" pitchFamily="34" charset="0"/>
              <a:buChar char="►"/>
            </a:pPr>
            <a:r>
              <a:rPr lang="en-US" dirty="0"/>
              <a:t>Conduct risk assessment.</a:t>
            </a:r>
          </a:p>
          <a:p>
            <a:pPr marL="514350" lvl="1">
              <a:buFont typeface="Arial" panose="020B0604020202020204" pitchFamily="34" charset="0"/>
              <a:buChar char="►"/>
            </a:pPr>
            <a:r>
              <a:rPr lang="en-US" dirty="0"/>
              <a:t>Prioritize locations.</a:t>
            </a:r>
          </a:p>
          <a:p>
            <a:pPr marL="0" indent="0">
              <a:buNone/>
            </a:pPr>
            <a:endParaRPr lang="en-US" dirty="0"/>
          </a:p>
        </p:txBody>
      </p:sp>
      <p:sp>
        <p:nvSpPr>
          <p:cNvPr id="7" name="Slide Number Placeholder 6">
            <a:extLst>
              <a:ext uri="{FF2B5EF4-FFF2-40B4-BE49-F238E27FC236}">
                <a16:creationId xmlns:a16="http://schemas.microsoft.com/office/drawing/2014/main" id="{14A3EE92-76EC-44B8-9C81-4A743B80530E}"/>
              </a:ext>
            </a:extLst>
          </p:cNvPr>
          <p:cNvSpPr>
            <a:spLocks noGrp="1"/>
          </p:cNvSpPr>
          <p:nvPr>
            <p:ph type="sldNum" sz="quarter" idx="4"/>
          </p:nvPr>
        </p:nvSpPr>
        <p:spPr/>
        <p:txBody>
          <a:bodyPr/>
          <a:lstStyle/>
          <a:p>
            <a:fld id="{29691912-3321-4F2D-A980-9CA5FE309265}" type="slidenum">
              <a:rPr lang="en-US" smtClean="0"/>
              <a:t>80</a:t>
            </a:fld>
            <a:endParaRPr lang="en-US"/>
          </a:p>
        </p:txBody>
      </p:sp>
      <p:sp>
        <p:nvSpPr>
          <p:cNvPr id="9" name="Text Box 5">
            <a:extLst>
              <a:ext uri="{FF2B5EF4-FFF2-40B4-BE49-F238E27FC236}">
                <a16:creationId xmlns:a16="http://schemas.microsoft.com/office/drawing/2014/main" id="{52E67966-9763-4BF5-8FB7-A4CE65A858A4}"/>
              </a:ext>
            </a:extLst>
          </p:cNvPr>
          <p:cNvSpPr txBox="1">
            <a:spLocks noChangeArrowheads="1"/>
          </p:cNvSpPr>
          <p:nvPr/>
        </p:nvSpPr>
        <p:spPr bwMode="auto">
          <a:xfrm>
            <a:off x="9192992" y="5794457"/>
            <a:ext cx="21066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 Modified by FHWA.</a:t>
            </a:r>
            <a:r>
              <a:rPr lang="en-US" altLang="en-US" sz="900" i="1" baseline="30000" dirty="0">
                <a:latin typeface="Arial" panose="020B0604020202020204" pitchFamily="34" charset="0"/>
                <a:cs typeface="Arial" panose="020B0604020202020204" pitchFamily="34" charset="0"/>
              </a:rPr>
              <a:t>(4)</a:t>
            </a:r>
          </a:p>
        </p:txBody>
      </p:sp>
      <p:graphicFrame>
        <p:nvGraphicFramePr>
          <p:cNvPr id="10" name="Table 3">
            <a:extLst>
              <a:ext uri="{FF2B5EF4-FFF2-40B4-BE49-F238E27FC236}">
                <a16:creationId xmlns:a16="http://schemas.microsoft.com/office/drawing/2014/main" id="{D6AA74FA-1256-43CF-B3F4-BA8B6036FAD1}"/>
              </a:ext>
            </a:extLst>
          </p:cNvPr>
          <p:cNvGraphicFramePr>
            <a:graphicFrameLocks noGrp="1"/>
          </p:cNvGraphicFramePr>
          <p:nvPr>
            <p:extLst>
              <p:ext uri="{D42A27DB-BD31-4B8C-83A1-F6EECF244321}">
                <p14:modId xmlns:p14="http://schemas.microsoft.com/office/powerpoint/2010/main" val="2807617781"/>
              </p:ext>
            </p:extLst>
          </p:nvPr>
        </p:nvGraphicFramePr>
        <p:xfrm>
          <a:off x="3543300" y="1679987"/>
          <a:ext cx="8025251" cy="4102827"/>
        </p:xfrm>
        <a:graphic>
          <a:graphicData uri="http://schemas.openxmlformats.org/drawingml/2006/table">
            <a:tbl>
              <a:tblPr firstRow="1" bandRow="1">
                <a:tableStyleId>{5C22544A-7EE6-4342-B048-85BDC9FD1C3A}</a:tableStyleId>
              </a:tblPr>
              <a:tblGrid>
                <a:gridCol w="707171">
                  <a:extLst>
                    <a:ext uri="{9D8B030D-6E8A-4147-A177-3AD203B41FA5}">
                      <a16:colId xmlns:a16="http://schemas.microsoft.com/office/drawing/2014/main" val="450982878"/>
                    </a:ext>
                  </a:extLst>
                </a:gridCol>
                <a:gridCol w="873700">
                  <a:extLst>
                    <a:ext uri="{9D8B030D-6E8A-4147-A177-3AD203B41FA5}">
                      <a16:colId xmlns:a16="http://schemas.microsoft.com/office/drawing/2014/main" val="472810708"/>
                    </a:ext>
                  </a:extLst>
                </a:gridCol>
                <a:gridCol w="900583">
                  <a:extLst>
                    <a:ext uri="{9D8B030D-6E8A-4147-A177-3AD203B41FA5}">
                      <a16:colId xmlns:a16="http://schemas.microsoft.com/office/drawing/2014/main" val="3336564823"/>
                    </a:ext>
                  </a:extLst>
                </a:gridCol>
                <a:gridCol w="1236620">
                  <a:extLst>
                    <a:ext uri="{9D8B030D-6E8A-4147-A177-3AD203B41FA5}">
                      <a16:colId xmlns:a16="http://schemas.microsoft.com/office/drawing/2014/main" val="3033142359"/>
                    </a:ext>
                  </a:extLst>
                </a:gridCol>
                <a:gridCol w="880419">
                  <a:extLst>
                    <a:ext uri="{9D8B030D-6E8A-4147-A177-3AD203B41FA5}">
                      <a16:colId xmlns:a16="http://schemas.microsoft.com/office/drawing/2014/main" val="1885574315"/>
                    </a:ext>
                  </a:extLst>
                </a:gridCol>
                <a:gridCol w="1420444">
                  <a:extLst>
                    <a:ext uri="{9D8B030D-6E8A-4147-A177-3AD203B41FA5}">
                      <a16:colId xmlns:a16="http://schemas.microsoft.com/office/drawing/2014/main" val="4252287227"/>
                    </a:ext>
                  </a:extLst>
                </a:gridCol>
                <a:gridCol w="1003157">
                  <a:extLst>
                    <a:ext uri="{9D8B030D-6E8A-4147-A177-3AD203B41FA5}">
                      <a16:colId xmlns:a16="http://schemas.microsoft.com/office/drawing/2014/main" val="3320951295"/>
                    </a:ext>
                  </a:extLst>
                </a:gridCol>
                <a:gridCol w="1003157">
                  <a:extLst>
                    <a:ext uri="{9D8B030D-6E8A-4147-A177-3AD203B41FA5}">
                      <a16:colId xmlns:a16="http://schemas.microsoft.com/office/drawing/2014/main" val="819456505"/>
                    </a:ext>
                  </a:extLst>
                </a:gridCol>
              </a:tblGrid>
              <a:tr h="626795">
                <a:tc>
                  <a:txBody>
                    <a:bodyPr/>
                    <a:lstStyle/>
                    <a:p>
                      <a:pPr algn="ctr"/>
                      <a:r>
                        <a:rPr lang="en-US" sz="1400" b="0" dirty="0">
                          <a:latin typeface="Arial" panose="020B0604020202020204" pitchFamily="34" charset="0"/>
                          <a:cs typeface="Arial" panose="020B0604020202020204" pitchFamily="34" charset="0"/>
                        </a:rPr>
                        <a:t>Rank </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Corridor</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ADT Range</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Road Departure Density</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Access Density</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Curve Critical Radius Density</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Edge Risk</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b="0" dirty="0">
                          <a:latin typeface="Arial" panose="020B0604020202020204" pitchFamily="34" charset="0"/>
                          <a:cs typeface="Arial" panose="020B0604020202020204" pitchFamily="34" charset="0"/>
                        </a:rPr>
                        <a:t>Totals</a:t>
                      </a:r>
                    </a:p>
                  </a:txBody>
                  <a:tcPr anchor="b">
                    <a:lnL w="12700" cmpd="sng">
                      <a:noFill/>
                    </a:lnL>
                    <a:lnR w="12700" cmpd="sng">
                      <a:noFill/>
                    </a:lnR>
                    <a:lnT w="12700" cmpd="sng">
                      <a:noFill/>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5328569"/>
                  </a:ext>
                </a:extLst>
              </a:tr>
              <a:tr h="561884">
                <a:tc>
                  <a:txBody>
                    <a:bodyPr/>
                    <a:lstStyle/>
                    <a:p>
                      <a:pPr algn="ctr"/>
                      <a:r>
                        <a:rPr lang="en-US" sz="1400" b="0" dirty="0">
                          <a:latin typeface="Arial" panose="020B0604020202020204" pitchFamily="34" charset="0"/>
                          <a:cs typeface="Arial" panose="020B0604020202020204" pitchFamily="34" charset="0"/>
                        </a:rPr>
                        <a:t>1</a:t>
                      </a: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rPr>
                        <a:t>144.01</a:t>
                      </a: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4565793"/>
                  </a:ext>
                </a:extLst>
              </a:tr>
              <a:tr h="561884">
                <a:tc>
                  <a:txBody>
                    <a:bodyPr/>
                    <a:lstStyle/>
                    <a:p>
                      <a:pPr algn="ctr"/>
                      <a:r>
                        <a:rPr lang="en-US" sz="1400" b="0" dirty="0">
                          <a:latin typeface="Arial" panose="020B0604020202020204" pitchFamily="34" charset="0"/>
                          <a:cs typeface="Arial" panose="020B0604020202020204" pitchFamily="34" charset="0"/>
                        </a:rPr>
                        <a:t>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panose="020B0604020202020204" pitchFamily="34" charset="0"/>
                          <a:cs typeface="Arial" panose="020B0604020202020204" pitchFamily="34" charset="0"/>
                        </a:rPr>
                        <a:t>40.04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77788154"/>
                  </a:ext>
                </a:extLst>
              </a:tr>
              <a:tr h="321077">
                <a:tc>
                  <a:txBody>
                    <a:bodyPr/>
                    <a:lstStyle/>
                    <a:p>
                      <a:pPr algn="ctr"/>
                      <a:r>
                        <a:rPr lang="en-US" sz="1400" b="0" dirty="0">
                          <a:latin typeface="Arial" panose="020B0604020202020204" pitchFamily="34" charset="0"/>
                          <a:cs typeface="Arial" panose="020B0604020202020204" pitchFamily="34" charset="0"/>
                        </a:rPr>
                        <a:t>3</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rPr>
                        <a:t>131.01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52607097"/>
                  </a:ext>
                </a:extLst>
              </a:tr>
              <a:tr h="321077">
                <a:tc>
                  <a:txBody>
                    <a:bodyPr/>
                    <a:lstStyle/>
                    <a:p>
                      <a:pPr algn="ctr"/>
                      <a:r>
                        <a:rPr lang="en-US" sz="1400" b="0" dirty="0">
                          <a:latin typeface="Arial" panose="020B0604020202020204" pitchFamily="34" charset="0"/>
                          <a:cs typeface="Arial" panose="020B0604020202020204" pitchFamily="34" charset="0"/>
                        </a:rPr>
                        <a:t>4</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panose="020B0604020202020204" pitchFamily="34" charset="0"/>
                          <a:cs typeface="Arial" panose="020B0604020202020204" pitchFamily="34" charset="0"/>
                        </a:rPr>
                        <a:t>9.02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1056356"/>
                  </a:ext>
                </a:extLst>
              </a:tr>
              <a:tr h="321077">
                <a:tc>
                  <a:txBody>
                    <a:bodyPr/>
                    <a:lstStyle/>
                    <a:p>
                      <a:pPr algn="ctr"/>
                      <a:r>
                        <a:rPr lang="en-US" sz="1400" b="0" dirty="0">
                          <a:latin typeface="Arial" panose="020B0604020202020204" pitchFamily="34" charset="0"/>
                          <a:cs typeface="Arial" panose="020B0604020202020204" pitchFamily="34" charset="0"/>
                        </a:rPr>
                        <a:t>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rPr>
                        <a:t>5.06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79243597"/>
                  </a:ext>
                </a:extLst>
              </a:tr>
              <a:tr h="321077">
                <a:tc>
                  <a:txBody>
                    <a:bodyPr/>
                    <a:lstStyle/>
                    <a:p>
                      <a:pPr algn="ctr"/>
                      <a:r>
                        <a:rPr lang="en-US" sz="1400" b="0" dirty="0">
                          <a:latin typeface="Arial" panose="020B0604020202020204" pitchFamily="34" charset="0"/>
                          <a:cs typeface="Arial" panose="020B0604020202020204" pitchFamily="34" charset="0"/>
                        </a:rPr>
                        <a:t>6</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panose="020B0604020202020204" pitchFamily="34" charset="0"/>
                          <a:cs typeface="Arial" panose="020B0604020202020204" pitchFamily="34" charset="0"/>
                        </a:rPr>
                        <a:t>31.02</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92555319"/>
                  </a:ext>
                </a:extLst>
              </a:tr>
              <a:tr h="321077">
                <a:tc>
                  <a:txBody>
                    <a:bodyPr/>
                    <a:lstStyle/>
                    <a:p>
                      <a:pPr algn="ctr"/>
                      <a:r>
                        <a:rPr lang="en-US" sz="1400" b="0" dirty="0">
                          <a:latin typeface="Arial" panose="020B0604020202020204" pitchFamily="34" charset="0"/>
                          <a:cs typeface="Arial" panose="020B0604020202020204" pitchFamily="34" charset="0"/>
                        </a:rPr>
                        <a:t>7</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rPr>
                        <a:t>8.01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37262246"/>
                  </a:ext>
                </a:extLst>
              </a:tr>
              <a:tr h="321077">
                <a:tc>
                  <a:txBody>
                    <a:bodyPr/>
                    <a:lstStyle/>
                    <a:p>
                      <a:pPr algn="ctr"/>
                      <a:r>
                        <a:rPr lang="en-US" sz="1400" b="0" dirty="0">
                          <a:latin typeface="Arial" panose="020B0604020202020204" pitchFamily="34" charset="0"/>
                          <a:cs typeface="Arial" panose="020B0604020202020204" pitchFamily="34" charset="0"/>
                        </a:rPr>
                        <a:t>8</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panose="020B0604020202020204" pitchFamily="34" charset="0"/>
                          <a:cs typeface="Arial" panose="020B0604020202020204" pitchFamily="34" charset="0"/>
                        </a:rPr>
                        <a:t>4.01</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7952158"/>
                  </a:ext>
                </a:extLst>
              </a:tr>
              <a:tr h="321077">
                <a:tc>
                  <a:txBody>
                    <a:bodyPr/>
                    <a:lstStyle/>
                    <a:p>
                      <a:pPr algn="ctr"/>
                      <a:r>
                        <a:rPr lang="en-US" sz="1400" b="0" dirty="0">
                          <a:latin typeface="Arial" panose="020B0604020202020204" pitchFamily="34" charset="0"/>
                          <a:cs typeface="Arial" panose="020B0604020202020204" pitchFamily="34" charset="0"/>
                        </a:rPr>
                        <a:t>9</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rPr>
                        <a:t>2.05</a:t>
                      </a: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400" b="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US" sz="1400" b="0" dirty="0">
                          <a:latin typeface="Arial" panose="020B0604020202020204" pitchFamily="34" charset="0"/>
                          <a:cs typeface="Arial" panose="020B0604020202020204" pitchFamily="34" charset="0"/>
                          <a:sym typeface="Wingdings" panose="05000000000000000000" pitchFamily="2" charset="2"/>
                        </a:rPr>
                        <a:t></a:t>
                      </a:r>
                      <a:endParaRPr lang="en-US" sz="1400" b="0" dirty="0">
                        <a:latin typeface="Arial" panose="020B0604020202020204" pitchFamily="34" charset="0"/>
                        <a:cs typeface="Arial" panose="020B0604020202020204" pitchFamily="34" charset="0"/>
                      </a:endParaRPr>
                    </a:p>
                  </a:txBody>
                  <a:tcPr anchor="ctr">
                    <a:lnL w="12700" cmpd="sng">
                      <a:noFill/>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17375675"/>
                  </a:ext>
                </a:extLst>
              </a:tr>
            </a:tbl>
          </a:graphicData>
        </a:graphic>
      </p:graphicFrame>
      <p:sp>
        <p:nvSpPr>
          <p:cNvPr id="11" name="TextBox 10">
            <a:extLst>
              <a:ext uri="{FF2B5EF4-FFF2-40B4-BE49-F238E27FC236}">
                <a16:creationId xmlns:a16="http://schemas.microsoft.com/office/drawing/2014/main" id="{E77898CC-50F5-4D1A-B077-7300C329A7F8}"/>
              </a:ext>
            </a:extLst>
          </p:cNvPr>
          <p:cNvSpPr txBox="1"/>
          <p:nvPr/>
        </p:nvSpPr>
        <p:spPr>
          <a:xfrm>
            <a:off x="7119505" y="5827312"/>
            <a:ext cx="1660732" cy="369332"/>
          </a:xfrm>
          <a:prstGeom prst="rect">
            <a:avLst/>
          </a:prstGeom>
          <a:noFill/>
        </p:spPr>
        <p:txBody>
          <a:bodyPr wrap="square" rtlCol="0">
            <a:spAutoFit/>
          </a:bodyPr>
          <a:lstStyle/>
          <a:p>
            <a:pPr marL="171450" indent="-171450">
              <a:buFont typeface="Wingdings" panose="05000000000000000000" pitchFamily="2" charset="2"/>
              <a:buChar char="«"/>
            </a:pPr>
            <a:r>
              <a:rPr lang="en-US" sz="900" b="0" dirty="0">
                <a:latin typeface="Arial" panose="020B0604020202020204" pitchFamily="34" charset="0"/>
                <a:cs typeface="Arial" panose="020B0604020202020204" pitchFamily="34" charset="0"/>
                <a:sym typeface="Wingdings" panose="05000000000000000000" pitchFamily="2" charset="2"/>
              </a:rPr>
              <a:t>= risk factor present.</a:t>
            </a:r>
          </a:p>
          <a:p>
            <a:r>
              <a:rPr lang="en-US" sz="900" dirty="0">
                <a:latin typeface="Arial" panose="020B0604020202020204" pitchFamily="34" charset="0"/>
                <a:cs typeface="Arial" panose="020B0604020202020204" pitchFamily="34" charset="0"/>
                <a:sym typeface="Wingdings" panose="05000000000000000000" pitchFamily="2" charset="2"/>
              </a:rPr>
              <a:t>ADT = average daily traffic.</a:t>
            </a:r>
            <a:endParaRPr lang="en-US" sz="900" b="0" dirty="0">
              <a:latin typeface="Arial" panose="020B0604020202020204" pitchFamily="34" charset="0"/>
              <a:cs typeface="Arial" panose="020B0604020202020204" pitchFamily="34" charset="0"/>
            </a:endParaRPr>
          </a:p>
        </p:txBody>
      </p:sp>
      <p:pic>
        <p:nvPicPr>
          <p:cNvPr id="12" name="Picture 11" descr="Graphic icon of a triangle with text, Explore, with an icon of a magnifying glass.">
            <a:extLst>
              <a:ext uri="{FF2B5EF4-FFF2-40B4-BE49-F238E27FC236}">
                <a16:creationId xmlns:a16="http://schemas.microsoft.com/office/drawing/2014/main" id="{EABFF93D-6C0E-41A0-9DCD-9E88B608C6E9}"/>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20651180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522" y="620880"/>
            <a:ext cx="10856768" cy="1020764"/>
          </a:xfrm>
        </p:spPr>
        <p:txBody>
          <a:bodyPr>
            <a:noAutofit/>
          </a:bodyPr>
          <a:lstStyle/>
          <a:p>
            <a:r>
              <a:rPr lang="en-US" dirty="0"/>
              <a:t>Systemic </a:t>
            </a:r>
            <a:r>
              <a:rPr lang="en-US" dirty="0">
                <a:solidFill>
                  <a:schemeClr val="tx2"/>
                </a:solidFill>
              </a:rPr>
              <a:t>Approach: Methods of Screening </a:t>
            </a:r>
            <a:r>
              <a:rPr lang="en-US" dirty="0"/>
              <a:t>and Prioritizing Candidate Locations</a:t>
            </a:r>
          </a:p>
        </p:txBody>
      </p:sp>
      <p:sp>
        <p:nvSpPr>
          <p:cNvPr id="4" name="Slide Number Placeholder 3">
            <a:extLst>
              <a:ext uri="{FF2B5EF4-FFF2-40B4-BE49-F238E27FC236}">
                <a16:creationId xmlns:a16="http://schemas.microsoft.com/office/drawing/2014/main" id="{2D7F484B-5C29-4D61-A516-3C8CCE6455F7}"/>
              </a:ext>
            </a:extLst>
          </p:cNvPr>
          <p:cNvSpPr>
            <a:spLocks noGrp="1"/>
          </p:cNvSpPr>
          <p:nvPr>
            <p:ph type="sldNum" sz="quarter" idx="4"/>
          </p:nvPr>
        </p:nvSpPr>
        <p:spPr/>
        <p:txBody>
          <a:bodyPr/>
          <a:lstStyle/>
          <a:p>
            <a:fld id="{29691912-3321-4F2D-A980-9CA5FE309265}" type="slidenum">
              <a:rPr lang="en-US" smtClean="0"/>
              <a:t>81</a:t>
            </a:fld>
            <a:endParaRPr lang="en-US"/>
          </a:p>
        </p:txBody>
      </p:sp>
      <p:sp>
        <p:nvSpPr>
          <p:cNvPr id="9" name="Text Placeholder 2">
            <a:extLst>
              <a:ext uri="{FF2B5EF4-FFF2-40B4-BE49-F238E27FC236}">
                <a16:creationId xmlns:a16="http://schemas.microsoft.com/office/drawing/2014/main" id="{90113E92-ED6B-4062-B841-5CFCBE9F29C4}"/>
              </a:ext>
            </a:extLst>
          </p:cNvPr>
          <p:cNvSpPr>
            <a:spLocks noGrp="1"/>
          </p:cNvSpPr>
          <p:nvPr>
            <p:ph idx="1"/>
          </p:nvPr>
        </p:nvSpPr>
        <p:spPr>
          <a:xfrm>
            <a:off x="470681" y="2200946"/>
            <a:ext cx="10674609" cy="2694420"/>
          </a:xfrm>
        </p:spPr>
        <p:txBody>
          <a:bodyPr>
            <a:normAutofit/>
          </a:bodyPr>
          <a:lstStyle/>
          <a:p>
            <a:pPr lvl="1" indent="-404813">
              <a:lnSpc>
                <a:spcPct val="100000"/>
              </a:lnSpc>
              <a:spcBef>
                <a:spcPts val="600"/>
              </a:spcBef>
              <a:spcAft>
                <a:spcPts val="600"/>
              </a:spcAft>
              <a:buFont typeface="Arial" panose="020B0604020202020204" pitchFamily="34" charset="0"/>
              <a:buChar char="►"/>
            </a:pPr>
            <a:r>
              <a:rPr lang="en-US" sz="2800" dirty="0"/>
              <a:t>Common practice: Basic method of ranking and prioritization. </a:t>
            </a:r>
          </a:p>
          <a:p>
            <a:pPr lvl="1" indent="-404813">
              <a:lnSpc>
                <a:spcPct val="100000"/>
              </a:lnSpc>
              <a:spcBef>
                <a:spcPts val="600"/>
              </a:spcBef>
              <a:spcAft>
                <a:spcPts val="600"/>
              </a:spcAft>
              <a:buFont typeface="Arial" panose="020B0604020202020204" pitchFamily="34" charset="0"/>
              <a:buChar char="►"/>
            </a:pPr>
            <a:r>
              <a:rPr lang="en-US" sz="2800" dirty="0"/>
              <a:t>More rigorous method: Statistical modeling results used to predict risks and rank sites by predicted risk.</a:t>
            </a:r>
          </a:p>
          <a:p>
            <a:pPr marL="457200" lvl="1" indent="0">
              <a:buNone/>
            </a:pPr>
            <a:endParaRPr lang="en-US" dirty="0"/>
          </a:p>
          <a:p>
            <a:endParaRPr lang="en-US" dirty="0"/>
          </a:p>
        </p:txBody>
      </p:sp>
      <p:pic>
        <p:nvPicPr>
          <p:cNvPr id="6" name="Picture 5" descr="Graphic icon of a triangle with text, Explore, with an icon of a magnifying glass.">
            <a:extLst>
              <a:ext uri="{FF2B5EF4-FFF2-40B4-BE49-F238E27FC236}">
                <a16:creationId xmlns:a16="http://schemas.microsoft.com/office/drawing/2014/main" id="{218F6142-296B-475D-8DAA-CBDD14760310}"/>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851303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Systemic </a:t>
            </a:r>
            <a:r>
              <a:rPr lang="en-US" dirty="0">
                <a:solidFill>
                  <a:schemeClr val="tx2"/>
                </a:solidFill>
              </a:rPr>
              <a:t>Approach: Select </a:t>
            </a:r>
            <a:r>
              <a:rPr lang="en-US" dirty="0"/>
              <a:t>Countermeasures</a:t>
            </a:r>
          </a:p>
        </p:txBody>
      </p:sp>
      <p:sp>
        <p:nvSpPr>
          <p:cNvPr id="3" name="Text Placeholder 2"/>
          <p:cNvSpPr>
            <a:spLocks noGrp="1"/>
          </p:cNvSpPr>
          <p:nvPr>
            <p:ph idx="1"/>
          </p:nvPr>
        </p:nvSpPr>
        <p:spPr>
          <a:xfrm>
            <a:off x="470681" y="1825625"/>
            <a:ext cx="10515600" cy="1391381"/>
          </a:xfrm>
        </p:spPr>
        <p:txBody>
          <a:bodyPr>
            <a:normAutofit/>
          </a:bodyPr>
          <a:lstStyle/>
          <a:p>
            <a:pPr lvl="1">
              <a:buFont typeface="Arial" panose="020B0604020202020204" pitchFamily="34" charset="0"/>
              <a:buChar char="►"/>
            </a:pPr>
            <a:r>
              <a:rPr lang="en-US" dirty="0"/>
              <a:t>Assemble comprehensive list of countermeasures.</a:t>
            </a:r>
          </a:p>
          <a:p>
            <a:pPr lvl="1">
              <a:buFont typeface="Arial" panose="020B0604020202020204" pitchFamily="34" charset="0"/>
              <a:buChar char="►"/>
            </a:pPr>
            <a:r>
              <a:rPr lang="en-US" dirty="0"/>
              <a:t>Evaluate/screen countermeasures.</a:t>
            </a:r>
          </a:p>
          <a:p>
            <a:pPr lvl="1">
              <a:buFont typeface="Arial" panose="020B0604020202020204" pitchFamily="34" charset="0"/>
              <a:buChar char="►"/>
            </a:pPr>
            <a:r>
              <a:rPr lang="en-US" dirty="0"/>
              <a:t>Select countermeasures for deployment.</a:t>
            </a:r>
          </a:p>
          <a:p>
            <a:endParaRPr lang="en-US" dirty="0"/>
          </a:p>
        </p:txBody>
      </p:sp>
      <p:pic>
        <p:nvPicPr>
          <p:cNvPr id="9" name="Picture 2" descr="Photograph of a two-lane road with a solid double centerline that curves to the right. ">
            <a:extLst>
              <a:ext uri="{FF2B5EF4-FFF2-40B4-BE49-F238E27FC236}">
                <a16:creationId xmlns:a16="http://schemas.microsoft.com/office/drawing/2014/main" id="{2CCB05D3-0F60-40BF-8857-CCC717BF851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8530" y="3512597"/>
            <a:ext cx="3089168" cy="1035180"/>
          </a:xfrm>
          <a:prstGeom prst="rect">
            <a:avLst/>
          </a:prstGeom>
          <a:noFill/>
          <a:ln>
            <a:solidFill>
              <a:schemeClr val="tx1"/>
            </a:solidFill>
          </a:ln>
        </p:spPr>
      </p:pic>
      <p:sp>
        <p:nvSpPr>
          <p:cNvPr id="10" name="TextBox 9">
            <a:extLst>
              <a:ext uri="{FF2B5EF4-FFF2-40B4-BE49-F238E27FC236}">
                <a16:creationId xmlns:a16="http://schemas.microsoft.com/office/drawing/2014/main" id="{FC9AA91B-4998-4A69-8CDF-D251F4936C53}"/>
              </a:ext>
            </a:extLst>
          </p:cNvPr>
          <p:cNvSpPr txBox="1"/>
          <p:nvPr/>
        </p:nvSpPr>
        <p:spPr>
          <a:xfrm>
            <a:off x="470681" y="3211702"/>
            <a:ext cx="3089168" cy="307777"/>
          </a:xfrm>
          <a:prstGeom prst="rect">
            <a:avLst/>
          </a:prstGeom>
          <a:noFill/>
        </p:spPr>
        <p:txBody>
          <a:bodyPr wrap="square" rtlCol="0">
            <a:spAutoFit/>
          </a:bodyPr>
          <a:lstStyle/>
          <a:p>
            <a:pPr algn="ctr"/>
            <a:r>
              <a:rPr lang="en-US" sz="1400" b="1" dirty="0">
                <a:solidFill>
                  <a:schemeClr val="tx2"/>
                </a:solidFill>
                <a:cs typeface="Arial" pitchFamily="34" charset="0"/>
              </a:rPr>
              <a:t>Chevrons</a:t>
            </a:r>
          </a:p>
        </p:txBody>
      </p:sp>
      <p:pic>
        <p:nvPicPr>
          <p:cNvPr id="12" name="Content Placeholder 13" descr="Photograph of a two-lane road with a dashed centerline. There are milled, evenly spaced rectangular rumble strips in the centerline. ">
            <a:extLst>
              <a:ext uri="{FF2B5EF4-FFF2-40B4-BE49-F238E27FC236}">
                <a16:creationId xmlns:a16="http://schemas.microsoft.com/office/drawing/2014/main" id="{F3DD0166-82D1-4669-B00F-4B4D7C0ACB2A}"/>
              </a:ext>
            </a:extLst>
          </p:cNvPr>
          <p:cNvPicPr>
            <a:picLocks noChangeAspect="1"/>
          </p:cNvPicPr>
          <p:nvPr/>
        </p:nvPicPr>
        <p:blipFill>
          <a:blip r:embed="rId4" cstate="print"/>
          <a:srcRect l="19811" t="776" r="28302"/>
          <a:stretch>
            <a:fillRect/>
          </a:stretch>
        </p:blipFill>
        <p:spPr>
          <a:xfrm>
            <a:off x="3756154" y="3512597"/>
            <a:ext cx="2459975" cy="2356348"/>
          </a:xfrm>
          <a:prstGeom prst="rect">
            <a:avLst/>
          </a:prstGeom>
          <a:ln w="9525">
            <a:solidFill>
              <a:schemeClr val="tx1"/>
            </a:solidFill>
          </a:ln>
        </p:spPr>
      </p:pic>
      <p:sp>
        <p:nvSpPr>
          <p:cNvPr id="13" name="TextBox 12">
            <a:extLst>
              <a:ext uri="{FF2B5EF4-FFF2-40B4-BE49-F238E27FC236}">
                <a16:creationId xmlns:a16="http://schemas.microsoft.com/office/drawing/2014/main" id="{223DF92A-6EA1-4E58-AA5F-B54C18C7539F}"/>
              </a:ext>
            </a:extLst>
          </p:cNvPr>
          <p:cNvSpPr txBox="1"/>
          <p:nvPr/>
        </p:nvSpPr>
        <p:spPr>
          <a:xfrm>
            <a:off x="4189142" y="3217006"/>
            <a:ext cx="1507050" cy="307777"/>
          </a:xfrm>
          <a:prstGeom prst="rect">
            <a:avLst/>
          </a:prstGeom>
          <a:noFill/>
        </p:spPr>
        <p:txBody>
          <a:bodyPr wrap="square" rtlCol="0">
            <a:spAutoFit/>
          </a:bodyPr>
          <a:lstStyle/>
          <a:p>
            <a:pPr algn="ctr"/>
            <a:r>
              <a:rPr lang="en-US" sz="1400" b="1" dirty="0">
                <a:solidFill>
                  <a:schemeClr val="tx2"/>
                </a:solidFill>
                <a:cs typeface="Arial" pitchFamily="34" charset="0"/>
              </a:rPr>
              <a:t>Rumble Strips</a:t>
            </a:r>
          </a:p>
        </p:txBody>
      </p:sp>
      <p:pic>
        <p:nvPicPr>
          <p:cNvPr id="15" name="Picture 14" descr="Photograph with a zoomed-in view of the road noting a clear change in pavement. ">
            <a:extLst>
              <a:ext uri="{FF2B5EF4-FFF2-40B4-BE49-F238E27FC236}">
                <a16:creationId xmlns:a16="http://schemas.microsoft.com/office/drawing/2014/main" id="{5BA5971B-5617-4826-87D9-ED1875EDEE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868" t="-656" r="13604"/>
          <a:stretch/>
        </p:blipFill>
        <p:spPr>
          <a:xfrm>
            <a:off x="6364585" y="3512597"/>
            <a:ext cx="2176620" cy="2356347"/>
          </a:xfrm>
          <a:prstGeom prst="rect">
            <a:avLst/>
          </a:prstGeom>
          <a:ln>
            <a:solidFill>
              <a:schemeClr val="tx1"/>
            </a:solidFill>
          </a:ln>
        </p:spPr>
      </p:pic>
      <p:sp>
        <p:nvSpPr>
          <p:cNvPr id="16" name="TextBox 15">
            <a:extLst>
              <a:ext uri="{FF2B5EF4-FFF2-40B4-BE49-F238E27FC236}">
                <a16:creationId xmlns:a16="http://schemas.microsoft.com/office/drawing/2014/main" id="{2312AE80-C213-48F5-8020-D51CD87ED1F9}"/>
              </a:ext>
            </a:extLst>
          </p:cNvPr>
          <p:cNvSpPr txBox="1"/>
          <p:nvPr/>
        </p:nvSpPr>
        <p:spPr>
          <a:xfrm>
            <a:off x="5770833" y="5926151"/>
            <a:ext cx="3364124" cy="307777"/>
          </a:xfrm>
          <a:prstGeom prst="rect">
            <a:avLst/>
          </a:prstGeom>
          <a:noFill/>
        </p:spPr>
        <p:txBody>
          <a:bodyPr wrap="square" rtlCol="0">
            <a:spAutoFit/>
          </a:bodyPr>
          <a:lstStyle/>
          <a:p>
            <a:pPr algn="ctr"/>
            <a:r>
              <a:rPr lang="en-US" sz="1400" b="1" dirty="0">
                <a:solidFill>
                  <a:schemeClr val="tx2"/>
                </a:solidFill>
                <a:cs typeface="Arial" pitchFamily="34" charset="0"/>
              </a:rPr>
              <a:t>High Friction Surface Treatments</a:t>
            </a:r>
          </a:p>
        </p:txBody>
      </p:sp>
      <p:pic>
        <p:nvPicPr>
          <p:cNvPr id="18" name="Picture 4" descr="Photograph shows the gravel shoulder of the road with a guardrail mounted on wooden posts and wooden blockouts. ">
            <a:extLst>
              <a:ext uri="{FF2B5EF4-FFF2-40B4-BE49-F238E27FC236}">
                <a16:creationId xmlns:a16="http://schemas.microsoft.com/office/drawing/2014/main" id="{4DD59EB6-7AA3-4E42-84A4-325979A5C97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26" r="29318"/>
          <a:stretch/>
        </p:blipFill>
        <p:spPr bwMode="auto">
          <a:xfrm>
            <a:off x="8689661" y="3512597"/>
            <a:ext cx="2191108" cy="23563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A6E98E9-D7D1-4F17-915D-326F9FFF0F5A}"/>
              </a:ext>
            </a:extLst>
          </p:cNvPr>
          <p:cNvSpPr txBox="1"/>
          <p:nvPr/>
        </p:nvSpPr>
        <p:spPr>
          <a:xfrm>
            <a:off x="8689661" y="3147613"/>
            <a:ext cx="2176620" cy="307777"/>
          </a:xfrm>
          <a:prstGeom prst="rect">
            <a:avLst/>
          </a:prstGeom>
          <a:noFill/>
        </p:spPr>
        <p:txBody>
          <a:bodyPr wrap="square" rtlCol="0">
            <a:spAutoFit/>
          </a:bodyPr>
          <a:lstStyle/>
          <a:p>
            <a:pPr algn="ctr"/>
            <a:r>
              <a:rPr lang="en-US" sz="1400" b="1" dirty="0">
                <a:solidFill>
                  <a:schemeClr val="tx2"/>
                </a:solidFill>
                <a:cs typeface="Arial" pitchFamily="34" charset="0"/>
              </a:rPr>
              <a:t>Barriers</a:t>
            </a:r>
          </a:p>
        </p:txBody>
      </p:sp>
      <p:pic>
        <p:nvPicPr>
          <p:cNvPr id="21" name="Picture 20" descr="Photograph of a two-lane road with a dashed centerline and clear grass space on either side of the road. ">
            <a:extLst>
              <a:ext uri="{FF2B5EF4-FFF2-40B4-BE49-F238E27FC236}">
                <a16:creationId xmlns:a16="http://schemas.microsoft.com/office/drawing/2014/main" id="{9E77FAF8-28B8-4659-B648-A5B758CA0F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638" t="59778" r="30727"/>
          <a:stretch/>
        </p:blipFill>
        <p:spPr>
          <a:xfrm>
            <a:off x="505268" y="4665908"/>
            <a:ext cx="3102430" cy="1203036"/>
          </a:xfrm>
          <a:prstGeom prst="rect">
            <a:avLst/>
          </a:prstGeom>
          <a:ln>
            <a:solidFill>
              <a:schemeClr val="tx1"/>
            </a:solidFill>
          </a:ln>
        </p:spPr>
      </p:pic>
      <p:sp>
        <p:nvSpPr>
          <p:cNvPr id="22" name="TextBox 21">
            <a:extLst>
              <a:ext uri="{FF2B5EF4-FFF2-40B4-BE49-F238E27FC236}">
                <a16:creationId xmlns:a16="http://schemas.microsoft.com/office/drawing/2014/main" id="{80DA5BDA-137A-4252-BCCF-E9E6688FACC1}"/>
              </a:ext>
            </a:extLst>
          </p:cNvPr>
          <p:cNvSpPr txBox="1"/>
          <p:nvPr/>
        </p:nvSpPr>
        <p:spPr>
          <a:xfrm>
            <a:off x="599141" y="5872872"/>
            <a:ext cx="2231497" cy="307777"/>
          </a:xfrm>
          <a:prstGeom prst="rect">
            <a:avLst/>
          </a:prstGeom>
          <a:noFill/>
        </p:spPr>
        <p:txBody>
          <a:bodyPr wrap="square" rtlCol="0">
            <a:spAutoFit/>
          </a:bodyPr>
          <a:lstStyle/>
          <a:p>
            <a:pPr algn="ctr"/>
            <a:r>
              <a:rPr lang="en-US" sz="1400" b="1" dirty="0">
                <a:solidFill>
                  <a:schemeClr val="tx2"/>
                </a:solidFill>
                <a:cs typeface="Arial" pitchFamily="34" charset="0"/>
              </a:rPr>
              <a:t>Clear Zones</a:t>
            </a:r>
          </a:p>
        </p:txBody>
      </p:sp>
      <p:sp>
        <p:nvSpPr>
          <p:cNvPr id="23" name="Text Box 5">
            <a:extLst>
              <a:ext uri="{FF2B5EF4-FFF2-40B4-BE49-F238E27FC236}">
                <a16:creationId xmlns:a16="http://schemas.microsoft.com/office/drawing/2014/main" id="{64DAF807-9B56-4473-8856-D7737CBFA18F}"/>
              </a:ext>
            </a:extLst>
          </p:cNvPr>
          <p:cNvSpPr txBox="1">
            <a:spLocks noChangeArrowheads="1"/>
          </p:cNvSpPr>
          <p:nvPr/>
        </p:nvSpPr>
        <p:spPr bwMode="auto">
          <a:xfrm>
            <a:off x="9785215" y="5931525"/>
            <a:ext cx="15055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All photos source: FHWA.</a:t>
            </a:r>
          </a:p>
        </p:txBody>
      </p:sp>
      <p:sp>
        <p:nvSpPr>
          <p:cNvPr id="4" name="Slide Number Placeholder 3">
            <a:extLst>
              <a:ext uri="{FF2B5EF4-FFF2-40B4-BE49-F238E27FC236}">
                <a16:creationId xmlns:a16="http://schemas.microsoft.com/office/drawing/2014/main" id="{15ED45E4-3347-457C-9B64-BA8F500C53E8}"/>
              </a:ext>
            </a:extLst>
          </p:cNvPr>
          <p:cNvSpPr>
            <a:spLocks noGrp="1"/>
          </p:cNvSpPr>
          <p:nvPr>
            <p:ph type="sldNum" sz="quarter" idx="4"/>
          </p:nvPr>
        </p:nvSpPr>
        <p:spPr/>
        <p:txBody>
          <a:bodyPr/>
          <a:lstStyle/>
          <a:p>
            <a:fld id="{29691912-3321-4F2D-A980-9CA5FE309265}" type="slidenum">
              <a:rPr lang="en-US" smtClean="0"/>
              <a:t>82</a:t>
            </a:fld>
            <a:endParaRPr lang="en-US"/>
          </a:p>
        </p:txBody>
      </p:sp>
      <p:pic>
        <p:nvPicPr>
          <p:cNvPr id="20" name="Picture 19" descr="Graphic icon of a triangle with text, Explore, with an icon of a magnifying glass.">
            <a:extLst>
              <a:ext uri="{FF2B5EF4-FFF2-40B4-BE49-F238E27FC236}">
                <a16:creationId xmlns:a16="http://schemas.microsoft.com/office/drawing/2014/main" id="{1E382579-32B7-494B-A957-C83592FC22CD}"/>
              </a:ext>
            </a:extLst>
          </p:cNvPr>
          <p:cNvPicPr>
            <a:picLocks noChangeAspect="1"/>
          </p:cNvPicPr>
          <p:nvPr/>
        </p:nvPicPr>
        <p:blipFill>
          <a:blip r:embed="rId8"/>
          <a:stretch>
            <a:fillRect/>
          </a:stretch>
        </p:blipFill>
        <p:spPr>
          <a:xfrm>
            <a:off x="10210677" y="0"/>
            <a:ext cx="1984372" cy="1321446"/>
          </a:xfrm>
          <a:prstGeom prst="rect">
            <a:avLst/>
          </a:prstGeom>
        </p:spPr>
      </p:pic>
    </p:spTree>
    <p:extLst>
      <p:ext uri="{BB962C8B-B14F-4D97-AF65-F5344CB8AC3E}">
        <p14:creationId xmlns:p14="http://schemas.microsoft.com/office/powerpoint/2010/main" val="157547191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Stacked list of numbers from 1 to 6.">
            <a:extLst>
              <a:ext uri="{FF2B5EF4-FFF2-40B4-BE49-F238E27FC236}">
                <a16:creationId xmlns:a16="http://schemas.microsoft.com/office/drawing/2014/main" id="{26591439-1475-4C39-9669-233F97647BB2}"/>
              </a:ext>
            </a:extLst>
          </p:cNvPr>
          <p:cNvPicPr>
            <a:picLocks noChangeAspect="1"/>
          </p:cNvPicPr>
          <p:nvPr/>
        </p:nvPicPr>
        <p:blipFill>
          <a:blip r:embed="rId2"/>
          <a:stretch>
            <a:fillRect/>
          </a:stretch>
        </p:blipFill>
        <p:spPr>
          <a:xfrm>
            <a:off x="464117" y="1690688"/>
            <a:ext cx="726507" cy="4274564"/>
          </a:xfrm>
          <a:prstGeom prst="rect">
            <a:avLst/>
          </a:prstGeom>
        </p:spPr>
      </p:pic>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385916" y="335689"/>
            <a:ext cx="10515600" cy="1020764"/>
          </a:xfrm>
        </p:spPr>
        <p:txBody>
          <a:bodyPr>
            <a:noAutofit/>
          </a:bodyPr>
          <a:lstStyle/>
          <a:p>
            <a:r>
              <a:rPr lang="en-US" dirty="0">
                <a:solidFill>
                  <a:schemeClr val="tx2"/>
                </a:solidFill>
              </a:rPr>
              <a:t>FHWA FCFT Report: Six-Step Countermeasure Selection</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1190624" y="1825625"/>
            <a:ext cx="10515600" cy="4269167"/>
          </a:xfrm>
        </p:spPr>
        <p:txBody>
          <a:bodyPr>
            <a:normAutofit fontScale="85000" lnSpcReduction="20000"/>
          </a:bodyPr>
          <a:lstStyle/>
          <a:p>
            <a:pPr>
              <a:spcAft>
                <a:spcPts val="1200"/>
              </a:spcAft>
            </a:pPr>
            <a:r>
              <a:rPr lang="en-US" dirty="0"/>
              <a:t>Step 1. Identify focus crash type.</a:t>
            </a:r>
          </a:p>
          <a:p>
            <a:pPr>
              <a:spcAft>
                <a:spcPts val="1200"/>
              </a:spcAft>
            </a:pPr>
            <a:r>
              <a:rPr lang="en-US" dirty="0"/>
              <a:t>Step 2. Identify contributing factors for focus crash type.</a:t>
            </a:r>
          </a:p>
          <a:p>
            <a:pPr>
              <a:spcAft>
                <a:spcPts val="1200"/>
              </a:spcAft>
            </a:pPr>
            <a:r>
              <a:rPr lang="en-US" dirty="0"/>
              <a:t>Step 3. Assemble list of potential countermeasures that address the crash type.</a:t>
            </a:r>
          </a:p>
          <a:p>
            <a:pPr>
              <a:spcAft>
                <a:spcPts val="1200"/>
              </a:spcAft>
            </a:pPr>
            <a:r>
              <a:rPr lang="en-US" dirty="0"/>
              <a:t>Step 4. Identify countermeasures that address the contributing factors associated with the focus crash type.</a:t>
            </a:r>
          </a:p>
          <a:p>
            <a:pPr>
              <a:spcAft>
                <a:spcPts val="1200"/>
              </a:spcAft>
            </a:pPr>
            <a:r>
              <a:rPr lang="en-US" dirty="0"/>
              <a:t>Step 5. Identify countermeasures with CMFs.</a:t>
            </a:r>
          </a:p>
          <a:p>
            <a:pPr>
              <a:spcAft>
                <a:spcPts val="1200"/>
              </a:spcAft>
            </a:pPr>
            <a:r>
              <a:rPr lang="en-US" dirty="0"/>
              <a:t>Step 6. Select countermeasure.</a:t>
            </a:r>
          </a:p>
        </p:txBody>
      </p:sp>
      <p:sp>
        <p:nvSpPr>
          <p:cNvPr id="5" name="Slide Number Placeholder 4">
            <a:extLst>
              <a:ext uri="{FF2B5EF4-FFF2-40B4-BE49-F238E27FC236}">
                <a16:creationId xmlns:a16="http://schemas.microsoft.com/office/drawing/2014/main" id="{206FAFEE-CFA6-4BCB-ADFF-07D63385FE78}"/>
              </a:ext>
            </a:extLst>
          </p:cNvPr>
          <p:cNvSpPr>
            <a:spLocks noGrp="1"/>
          </p:cNvSpPr>
          <p:nvPr>
            <p:ph type="sldNum" sz="quarter" idx="4"/>
          </p:nvPr>
        </p:nvSpPr>
        <p:spPr/>
        <p:txBody>
          <a:bodyPr/>
          <a:lstStyle/>
          <a:p>
            <a:fld id="{29691912-3321-4F2D-A980-9CA5FE309265}" type="slidenum">
              <a:rPr lang="en-US" smtClean="0"/>
              <a:t>83</a:t>
            </a:fld>
            <a:endParaRPr lang="en-US"/>
          </a:p>
        </p:txBody>
      </p:sp>
      <p:pic>
        <p:nvPicPr>
          <p:cNvPr id="7" name="Picture 6" descr="Graphic icon of a triangle with text, Report, with an icon of a star.">
            <a:extLst>
              <a:ext uri="{FF2B5EF4-FFF2-40B4-BE49-F238E27FC236}">
                <a16:creationId xmlns:a16="http://schemas.microsoft.com/office/drawing/2014/main" id="{2D3F515E-4056-47BA-8B91-37186CB03D89}"/>
              </a:ext>
            </a:extLst>
          </p:cNvPr>
          <p:cNvPicPr>
            <a:picLocks noChangeAspect="1"/>
          </p:cNvPicPr>
          <p:nvPr/>
        </p:nvPicPr>
        <p:blipFill>
          <a:blip r:embed="rId3"/>
          <a:stretch>
            <a:fillRect/>
          </a:stretch>
        </p:blipFill>
        <p:spPr>
          <a:xfrm>
            <a:off x="10209831" y="0"/>
            <a:ext cx="1982169" cy="1321446"/>
          </a:xfrm>
          <a:prstGeom prst="rect">
            <a:avLst/>
          </a:prstGeom>
        </p:spPr>
      </p:pic>
    </p:spTree>
    <p:extLst>
      <p:ext uri="{BB962C8B-B14F-4D97-AF65-F5344CB8AC3E}">
        <p14:creationId xmlns:p14="http://schemas.microsoft.com/office/powerpoint/2010/main" val="10028215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396894" y="488539"/>
            <a:ext cx="10515600" cy="1020764"/>
          </a:xfrm>
        </p:spPr>
        <p:txBody>
          <a:bodyPr>
            <a:noAutofit/>
          </a:bodyPr>
          <a:lstStyle/>
          <a:p>
            <a:r>
              <a:rPr lang="en-US" dirty="0"/>
              <a:t>FHWA FCFT Report</a:t>
            </a:r>
            <a:r>
              <a:rPr lang="en-US" dirty="0">
                <a:solidFill>
                  <a:schemeClr val="tx2"/>
                </a:solidFill>
              </a:rPr>
              <a:t>: Six-Step </a:t>
            </a:r>
            <a:r>
              <a:rPr lang="en-US" dirty="0"/>
              <a:t>Countermeasure Selection</a:t>
            </a:r>
          </a:p>
        </p:txBody>
      </p:sp>
      <p:pic>
        <p:nvPicPr>
          <p:cNvPr id="7" name="Picture 6" descr="Graphic of a two-lane road with a curve. Along the road, different elements are labeled. First is an icon of a wheel and a star symbol. Text below reads, Install skid resistant pavement or improve pavement friction. The next icon above shows a circle with an x and text, Remove/relocate objects in hazardous locations. Below along the road are two parallel dashed lines with arrows pointing to them with text, Flatten horizontal curve (increase radius). Below is an icon of a vehicle rolling over with text, Design safer slopes and ditches to prevent rollovers. Above the roadway is an icon of a telephone pole with text above, Delineate roadside objects. To the right is an icon of three arrows pointed to the left with text below, Enhance curve delineation (chevrons, large arrows, or delineators on guardrails). On the roadway is a diamond-shaped icon with a triangle and percent symbol with text, Flatten vertical curve (decrease grade). Below is an icon of a two-lane road with a double arrow on the side pavement marking with text inside, Enhance pavement markings (edge lines). Above is a double arrow on the road with text, Widen lanes. Above is an icon of rectangular rumbles strips with text, Install shoulder and centerline rumble strips. Above is an icon of a diamond-shaped sign with a curved arrow to the left. Text inside reads, Install or improve curve warning signs (i.e., add flashing beacon, warning arrow on pavement, pavement markings to decrease speed). To the right is an icon of a downward line with text, Install Safety Edge. Beneath the road is an arrow pointing down with text, Pave and widen shoulder. To the right are two curved lines on either side of the road with text, Improve design of roadside hardware (e.g., bridge rails) and Improve design and application of barrier and attenuation systems. ">
            <a:extLst>
              <a:ext uri="{FF2B5EF4-FFF2-40B4-BE49-F238E27FC236}">
                <a16:creationId xmlns:a16="http://schemas.microsoft.com/office/drawing/2014/main" id="{0C996059-34FC-459A-969C-AB2D6DE010C9}"/>
              </a:ext>
            </a:extLst>
          </p:cNvPr>
          <p:cNvPicPr>
            <a:picLocks noChangeAspect="1"/>
          </p:cNvPicPr>
          <p:nvPr/>
        </p:nvPicPr>
        <p:blipFill rotWithShape="1">
          <a:blip r:embed="rId2"/>
          <a:srcRect b="7744"/>
          <a:stretch/>
        </p:blipFill>
        <p:spPr>
          <a:xfrm>
            <a:off x="396894" y="1690688"/>
            <a:ext cx="11398212" cy="4222991"/>
          </a:xfrm>
          <a:prstGeom prst="rect">
            <a:avLst/>
          </a:prstGeom>
        </p:spPr>
      </p:pic>
      <p:sp>
        <p:nvSpPr>
          <p:cNvPr id="6" name="Text Box 5">
            <a:extLst>
              <a:ext uri="{FF2B5EF4-FFF2-40B4-BE49-F238E27FC236}">
                <a16:creationId xmlns:a16="http://schemas.microsoft.com/office/drawing/2014/main" id="{5A45C4A1-4AFD-40D4-848F-7E75DDDA134B}"/>
              </a:ext>
            </a:extLst>
          </p:cNvPr>
          <p:cNvSpPr txBox="1">
            <a:spLocks noChangeArrowheads="1"/>
          </p:cNvSpPr>
          <p:nvPr/>
        </p:nvSpPr>
        <p:spPr bwMode="auto">
          <a:xfrm>
            <a:off x="10784516" y="5798263"/>
            <a:ext cx="98616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sp>
        <p:nvSpPr>
          <p:cNvPr id="4" name="Slide Number Placeholder 3">
            <a:extLst>
              <a:ext uri="{FF2B5EF4-FFF2-40B4-BE49-F238E27FC236}">
                <a16:creationId xmlns:a16="http://schemas.microsoft.com/office/drawing/2014/main" id="{0A49673B-5256-49F5-82C0-1CC6DED26807}"/>
              </a:ext>
            </a:extLst>
          </p:cNvPr>
          <p:cNvSpPr>
            <a:spLocks noGrp="1"/>
          </p:cNvSpPr>
          <p:nvPr>
            <p:ph type="sldNum" sz="quarter" idx="4"/>
          </p:nvPr>
        </p:nvSpPr>
        <p:spPr/>
        <p:txBody>
          <a:bodyPr/>
          <a:lstStyle/>
          <a:p>
            <a:fld id="{29691912-3321-4F2D-A980-9CA5FE309265}" type="slidenum">
              <a:rPr lang="en-US" smtClean="0"/>
              <a:t>84</a:t>
            </a:fld>
            <a:endParaRPr lang="en-US"/>
          </a:p>
        </p:txBody>
      </p:sp>
      <p:pic>
        <p:nvPicPr>
          <p:cNvPr id="8" name="Picture 7" descr="Graphic icon of a triangle with text, Report, with an icon of a star.">
            <a:extLst>
              <a:ext uri="{FF2B5EF4-FFF2-40B4-BE49-F238E27FC236}">
                <a16:creationId xmlns:a16="http://schemas.microsoft.com/office/drawing/2014/main" id="{5463B59C-0C47-4491-BC87-721C1D0D768A}"/>
              </a:ext>
            </a:extLst>
          </p:cNvPr>
          <p:cNvPicPr>
            <a:picLocks noChangeAspect="1"/>
          </p:cNvPicPr>
          <p:nvPr/>
        </p:nvPicPr>
        <p:blipFill>
          <a:blip r:embed="rId3"/>
          <a:stretch>
            <a:fillRect/>
          </a:stretch>
        </p:blipFill>
        <p:spPr>
          <a:xfrm>
            <a:off x="10209831" y="0"/>
            <a:ext cx="1982169" cy="1321446"/>
          </a:xfrm>
          <a:prstGeom prst="rect">
            <a:avLst/>
          </a:prstGeom>
        </p:spPr>
      </p:pic>
    </p:spTree>
    <p:extLst>
      <p:ext uri="{BB962C8B-B14F-4D97-AF65-F5344CB8AC3E}">
        <p14:creationId xmlns:p14="http://schemas.microsoft.com/office/powerpoint/2010/main" val="28270129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190CFE6-A33F-490A-B574-BC0AD82A1DE3}"/>
              </a:ext>
            </a:extLst>
          </p:cNvPr>
          <p:cNvSpPr/>
          <p:nvPr/>
        </p:nvSpPr>
        <p:spPr>
          <a:xfrm>
            <a:off x="11465494" y="0"/>
            <a:ext cx="741145" cy="609506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77C578C-5155-4D75-9D21-4D5AF47FD7FF}"/>
              </a:ext>
            </a:extLst>
          </p:cNvPr>
          <p:cNvGrpSpPr/>
          <p:nvPr/>
        </p:nvGrpSpPr>
        <p:grpSpPr>
          <a:xfrm>
            <a:off x="10938080" y="594745"/>
            <a:ext cx="288757" cy="466648"/>
            <a:chOff x="10847672" y="394636"/>
            <a:chExt cx="288757" cy="466648"/>
          </a:xfrm>
          <a:solidFill>
            <a:schemeClr val="accent3"/>
          </a:solidFill>
        </p:grpSpPr>
        <p:sp>
          <p:nvSpPr>
            <p:cNvPr id="11" name="Isosceles Triangle 10">
              <a:extLst>
                <a:ext uri="{FF2B5EF4-FFF2-40B4-BE49-F238E27FC236}">
                  <a16:creationId xmlns:a16="http://schemas.microsoft.com/office/drawing/2014/main" id="{4F01EC3D-6A35-4DC5-B10C-CE53AC4FFE7E}"/>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FFE8728-01AD-4784-8563-9AC250C75E15}"/>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79F77445-E706-4967-8D26-09EE7A228DDD}"/>
              </a:ext>
            </a:extLst>
          </p:cNvPr>
          <p:cNvGrpSpPr/>
          <p:nvPr/>
        </p:nvGrpSpPr>
        <p:grpSpPr>
          <a:xfrm>
            <a:off x="10480895" y="841578"/>
            <a:ext cx="288757" cy="466648"/>
            <a:chOff x="10847672" y="394636"/>
            <a:chExt cx="288757" cy="466648"/>
          </a:xfrm>
          <a:solidFill>
            <a:schemeClr val="accent3"/>
          </a:solidFill>
        </p:grpSpPr>
        <p:sp>
          <p:nvSpPr>
            <p:cNvPr id="14" name="Isosceles Triangle 13">
              <a:extLst>
                <a:ext uri="{FF2B5EF4-FFF2-40B4-BE49-F238E27FC236}">
                  <a16:creationId xmlns:a16="http://schemas.microsoft.com/office/drawing/2014/main" id="{D8A465EF-1B76-4043-B6CA-C7E55D827E3D}"/>
                </a:ext>
              </a:extLst>
            </p:cNvPr>
            <p:cNvSpPr/>
            <p:nvPr/>
          </p:nvSpPr>
          <p:spPr>
            <a:xfrm>
              <a:off x="10847672" y="394636"/>
              <a:ext cx="288757" cy="375385"/>
            </a:xfrm>
            <a:prstGeom prst="triangle">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80487FB-316C-461B-8079-D3329E30D2E6}"/>
                </a:ext>
              </a:extLst>
            </p:cNvPr>
            <p:cNvSpPr/>
            <p:nvPr/>
          </p:nvSpPr>
          <p:spPr>
            <a:xfrm>
              <a:off x="10956331" y="738188"/>
              <a:ext cx="71438" cy="123096"/>
            </a:xfrm>
            <a:prstGeom prst="rect">
              <a:avLst/>
            </a:prstGeom>
            <a:grp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grpSp>
      <p:pic>
        <p:nvPicPr>
          <p:cNvPr id="16" name="Graphic 15">
            <a:extLst>
              <a:ext uri="{FF2B5EF4-FFF2-40B4-BE49-F238E27FC236}">
                <a16:creationId xmlns:a16="http://schemas.microsoft.com/office/drawing/2014/main" id="{6BC03633-BD77-4B35-90B5-4E39F0E74F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499993" y="150344"/>
            <a:ext cx="352312" cy="223583"/>
          </a:xfrm>
          <a:prstGeom prst="rect">
            <a:avLst/>
          </a:prstGeom>
        </p:spPr>
      </p:pic>
      <p:pic>
        <p:nvPicPr>
          <p:cNvPr id="17" name="Graphic 16">
            <a:extLst>
              <a:ext uri="{FF2B5EF4-FFF2-40B4-BE49-F238E27FC236}">
                <a16:creationId xmlns:a16="http://schemas.microsoft.com/office/drawing/2014/main" id="{DD0FB157-62C7-46A5-BA1C-98F0E74A24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11861725" y="5279006"/>
            <a:ext cx="352312" cy="223583"/>
          </a:xfrm>
          <a:prstGeom prst="rect">
            <a:avLst/>
          </a:prstGeom>
        </p:spPr>
      </p:pic>
      <p:graphicFrame>
        <p:nvGraphicFramePr>
          <p:cNvPr id="19" name="Table 18">
            <a:extLst>
              <a:ext uri="{FF2B5EF4-FFF2-40B4-BE49-F238E27FC236}">
                <a16:creationId xmlns:a16="http://schemas.microsoft.com/office/drawing/2014/main" id="{189819C7-A2B5-4557-826B-F2E61490934F}"/>
              </a:ext>
            </a:extLst>
          </p:cNvPr>
          <p:cNvGraphicFramePr>
            <a:graphicFrameLocks noGrp="1"/>
          </p:cNvGraphicFramePr>
          <p:nvPr>
            <p:extLst>
              <p:ext uri="{D42A27DB-BD31-4B8C-83A1-F6EECF244321}">
                <p14:modId xmlns:p14="http://schemas.microsoft.com/office/powerpoint/2010/main" val="3665965198"/>
              </p:ext>
            </p:extLst>
          </p:nvPr>
        </p:nvGraphicFramePr>
        <p:xfrm>
          <a:off x="464978" y="1568938"/>
          <a:ext cx="10761859" cy="4398163"/>
        </p:xfrm>
        <a:graphic>
          <a:graphicData uri="http://schemas.openxmlformats.org/drawingml/2006/table">
            <a:tbl>
              <a:tblPr firstRow="1" firstCol="1" bandRow="1">
                <a:tableStyleId>{5C22544A-7EE6-4342-B048-85BDC9FD1C3A}</a:tableStyleId>
              </a:tblPr>
              <a:tblGrid>
                <a:gridCol w="2267589">
                  <a:extLst>
                    <a:ext uri="{9D8B030D-6E8A-4147-A177-3AD203B41FA5}">
                      <a16:colId xmlns:a16="http://schemas.microsoft.com/office/drawing/2014/main" val="922577928"/>
                    </a:ext>
                  </a:extLst>
                </a:gridCol>
                <a:gridCol w="1002409">
                  <a:extLst>
                    <a:ext uri="{9D8B030D-6E8A-4147-A177-3AD203B41FA5}">
                      <a16:colId xmlns:a16="http://schemas.microsoft.com/office/drawing/2014/main" val="65874676"/>
                    </a:ext>
                  </a:extLst>
                </a:gridCol>
                <a:gridCol w="843827">
                  <a:extLst>
                    <a:ext uri="{9D8B030D-6E8A-4147-A177-3AD203B41FA5}">
                      <a16:colId xmlns:a16="http://schemas.microsoft.com/office/drawing/2014/main" val="65546922"/>
                    </a:ext>
                  </a:extLst>
                </a:gridCol>
                <a:gridCol w="1322267">
                  <a:extLst>
                    <a:ext uri="{9D8B030D-6E8A-4147-A177-3AD203B41FA5}">
                      <a16:colId xmlns:a16="http://schemas.microsoft.com/office/drawing/2014/main" val="848121156"/>
                    </a:ext>
                  </a:extLst>
                </a:gridCol>
                <a:gridCol w="1084521">
                  <a:extLst>
                    <a:ext uri="{9D8B030D-6E8A-4147-A177-3AD203B41FA5}">
                      <a16:colId xmlns:a16="http://schemas.microsoft.com/office/drawing/2014/main" val="2505532122"/>
                    </a:ext>
                  </a:extLst>
                </a:gridCol>
                <a:gridCol w="932865">
                  <a:extLst>
                    <a:ext uri="{9D8B030D-6E8A-4147-A177-3AD203B41FA5}">
                      <a16:colId xmlns:a16="http://schemas.microsoft.com/office/drawing/2014/main" val="3577450501"/>
                    </a:ext>
                  </a:extLst>
                </a:gridCol>
                <a:gridCol w="1161749">
                  <a:extLst>
                    <a:ext uri="{9D8B030D-6E8A-4147-A177-3AD203B41FA5}">
                      <a16:colId xmlns:a16="http://schemas.microsoft.com/office/drawing/2014/main" val="960080921"/>
                    </a:ext>
                  </a:extLst>
                </a:gridCol>
                <a:gridCol w="1239867">
                  <a:extLst>
                    <a:ext uri="{9D8B030D-6E8A-4147-A177-3AD203B41FA5}">
                      <a16:colId xmlns:a16="http://schemas.microsoft.com/office/drawing/2014/main" val="1432514246"/>
                    </a:ext>
                  </a:extLst>
                </a:gridCol>
                <a:gridCol w="906765">
                  <a:extLst>
                    <a:ext uri="{9D8B030D-6E8A-4147-A177-3AD203B41FA5}">
                      <a16:colId xmlns:a16="http://schemas.microsoft.com/office/drawing/2014/main" val="4003554379"/>
                    </a:ext>
                  </a:extLst>
                </a:gridCol>
              </a:tblGrid>
              <a:tr h="288545">
                <a:tc rowSpan="2">
                  <a:txBody>
                    <a:bodyPr/>
                    <a:lstStyle/>
                    <a:p>
                      <a:pPr marL="0" marR="0" algn="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Countermeasure</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accent4"/>
                      </a:solidFill>
                      <a:prstDash val="solid"/>
                      <a:round/>
                      <a:headEnd type="none" w="med" len="med"/>
                      <a:tailEnd type="none" w="med" len="med"/>
                    </a:lnB>
                    <a:solidFill>
                      <a:schemeClr val="tx2"/>
                    </a:solidFill>
                  </a:tcPr>
                </a:tc>
                <a:tc gridSpan="8">
                  <a:txBody>
                    <a:bodyPr/>
                    <a:lstStyle/>
                    <a:p>
                      <a:pPr marL="0" marR="0" algn="ctr">
                        <a:lnSpc>
                          <a:spcPct val="115000"/>
                        </a:lnSpc>
                        <a:spcBef>
                          <a:spcPts val="0"/>
                        </a:spcBef>
                        <a:spcAft>
                          <a:spcPts val="0"/>
                        </a:spcAft>
                      </a:pPr>
                      <a:r>
                        <a:rPr lang="en-US" sz="1300" b="0" dirty="0">
                          <a:effectLst/>
                          <a:latin typeface="Arial" panose="020B0604020202020204" pitchFamily="34" charset="0"/>
                          <a:cs typeface="Arial" panose="020B0604020202020204" pitchFamily="34" charset="0"/>
                        </a:rPr>
                        <a:t>Contributing Factor</a:t>
                      </a:r>
                      <a:endParaRPr lang="en-US" sz="1300" b="0" dirty="0">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58105796"/>
                  </a:ext>
                </a:extLst>
              </a:tr>
              <a:tr h="934756">
                <a:tc vMerge="1">
                  <a:txBody>
                    <a:bodyPr/>
                    <a:lstStyle/>
                    <a:p>
                      <a:endParaRPr lang="en-US"/>
                    </a:p>
                  </a:txBody>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Larger Percent Grade</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Narrower Lane Width</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Narrower Paved Surface Width</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Narrower Shoulder Width</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Unpaved Shoulder</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Higher Speed Limit</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Mountainous Terrain</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marL="0" marR="0" algn="ctr">
                        <a:lnSpc>
                          <a:spcPct val="115000"/>
                        </a:lnSpc>
                        <a:spcBef>
                          <a:spcPts val="0"/>
                        </a:spcBef>
                        <a:spcAft>
                          <a:spcPts val="0"/>
                        </a:spcAft>
                      </a:pPr>
                      <a:r>
                        <a:rPr lang="en-US" sz="1300" b="0" dirty="0">
                          <a:solidFill>
                            <a:schemeClr val="bg1"/>
                          </a:solidFill>
                          <a:effectLst/>
                          <a:latin typeface="Arial" panose="020B0604020202020204" pitchFamily="34" charset="0"/>
                          <a:cs typeface="Arial" panose="020B0604020202020204" pitchFamily="34" charset="0"/>
                        </a:rPr>
                        <a:t>Smaller Curve Radius</a:t>
                      </a:r>
                      <a:endParaRPr lang="en-US" sz="13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27027" marB="27027"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28575"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960347211"/>
                  </a:ext>
                </a:extLst>
              </a:tr>
              <a:tr h="383070">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Safety edge</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400" b="0" dirty="0">
                          <a:solidFill>
                            <a:schemeClr val="tx1"/>
                          </a:solidFill>
                          <a:latin typeface="Arial" panose="020B0604020202020204" pitchFamily="34" charset="0"/>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28575" cap="flat" cmpd="sng" algn="ctr">
                      <a:solidFill>
                        <a:schemeClr val="accent4"/>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43803520"/>
                  </a:ext>
                </a:extLst>
              </a:tr>
              <a:tr h="383070">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Rumble strips/stripes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48097513"/>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Enhanced friction for horizontal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176507761"/>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Enhanced delineation for horizontal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534253"/>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Roadside design improvements at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74845720"/>
                  </a:ext>
                </a:extLst>
              </a:tr>
              <a:tr h="504152">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Advance markings for curves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52306021"/>
                  </a:ext>
                </a:extLst>
              </a:tr>
              <a:tr h="383070">
                <a:tc>
                  <a:txBody>
                    <a:bodyPr/>
                    <a:lstStyle/>
                    <a:p>
                      <a:pPr marL="0" marR="0" algn="r">
                        <a:lnSpc>
                          <a:spcPct val="115000"/>
                        </a:lnSpc>
                        <a:spcBef>
                          <a:spcPts val="0"/>
                        </a:spcBef>
                        <a:spcAft>
                          <a:spcPts val="0"/>
                        </a:spcAft>
                      </a:pPr>
                      <a:r>
                        <a:rPr lang="en-US" sz="1400" b="1" dirty="0">
                          <a:solidFill>
                            <a:schemeClr val="tx1"/>
                          </a:solidFill>
                          <a:effectLst/>
                          <a:latin typeface="Arial" panose="020B0604020202020204" pitchFamily="34" charset="0"/>
                          <a:cs typeface="Arial" panose="020B0604020202020204" pitchFamily="34" charset="0"/>
                        </a:rPr>
                        <a:t>Advance signs</a:t>
                      </a:r>
                      <a:endParaRPr lang="en-US" sz="1400" b="1"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kumimoji="0" lang="en-US" sz="1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4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72280" marR="72280" marT="18288" marB="18288"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824067891"/>
                  </a:ext>
                </a:extLst>
              </a:tr>
            </a:tbl>
          </a:graphicData>
        </a:graphic>
      </p:graphicFrame>
      <p:sp>
        <p:nvSpPr>
          <p:cNvPr id="21" name="Title 1">
            <a:extLst>
              <a:ext uri="{FF2B5EF4-FFF2-40B4-BE49-F238E27FC236}">
                <a16:creationId xmlns:a16="http://schemas.microsoft.com/office/drawing/2014/main" id="{A097E629-E355-4300-9DC0-0E0FE4834362}"/>
              </a:ext>
            </a:extLst>
          </p:cNvPr>
          <p:cNvSpPr>
            <a:spLocks noGrp="1"/>
          </p:cNvSpPr>
          <p:nvPr>
            <p:ph type="title"/>
          </p:nvPr>
        </p:nvSpPr>
        <p:spPr>
          <a:xfrm>
            <a:off x="965163" y="272055"/>
            <a:ext cx="7743717" cy="1020764"/>
          </a:xfrm>
        </p:spPr>
        <p:txBody>
          <a:bodyPr>
            <a:normAutofit fontScale="90000"/>
          </a:bodyPr>
          <a:lstStyle/>
          <a:p>
            <a:r>
              <a:rPr lang="en-US" dirty="0"/>
              <a:t>Example Countermeasures for Non-Intersection</a:t>
            </a:r>
          </a:p>
        </p:txBody>
      </p:sp>
      <p:sp>
        <p:nvSpPr>
          <p:cNvPr id="3" name="Slide Number Placeholder 2">
            <a:extLst>
              <a:ext uri="{FF2B5EF4-FFF2-40B4-BE49-F238E27FC236}">
                <a16:creationId xmlns:a16="http://schemas.microsoft.com/office/drawing/2014/main" id="{50B91CFF-AEBA-4249-B819-6B03C8309FCF}"/>
              </a:ext>
            </a:extLst>
          </p:cNvPr>
          <p:cNvSpPr>
            <a:spLocks noGrp="1"/>
          </p:cNvSpPr>
          <p:nvPr>
            <p:ph type="sldNum" sz="quarter" idx="4"/>
          </p:nvPr>
        </p:nvSpPr>
        <p:spPr/>
        <p:txBody>
          <a:bodyPr/>
          <a:lstStyle/>
          <a:p>
            <a:fld id="{29691912-3321-4F2D-A980-9CA5FE309265}" type="slidenum">
              <a:rPr lang="en-US" smtClean="0"/>
              <a:t>85</a:t>
            </a:fld>
            <a:endParaRPr lang="en-US"/>
          </a:p>
        </p:txBody>
      </p:sp>
      <p:sp>
        <p:nvSpPr>
          <p:cNvPr id="22" name="TextBox 21">
            <a:extLst>
              <a:ext uri="{FF2B5EF4-FFF2-40B4-BE49-F238E27FC236}">
                <a16:creationId xmlns:a16="http://schemas.microsoft.com/office/drawing/2014/main" id="{FBC04CD5-95EE-4BC7-B097-B1A7059ECC17}"/>
              </a:ext>
            </a:extLst>
          </p:cNvPr>
          <p:cNvSpPr txBox="1"/>
          <p:nvPr/>
        </p:nvSpPr>
        <p:spPr>
          <a:xfrm>
            <a:off x="7102550" y="6329298"/>
            <a:ext cx="2934586" cy="230832"/>
          </a:xfrm>
          <a:prstGeom prst="rect">
            <a:avLst/>
          </a:prstGeom>
          <a:noFill/>
        </p:spPr>
        <p:txBody>
          <a:bodyPr wrap="square" rtlCol="0">
            <a:spAutoFit/>
          </a:bodyPr>
          <a:lstStyle/>
          <a:p>
            <a:r>
              <a:rPr lang="en-US" sz="900" b="0" dirty="0">
                <a:latin typeface="Arial" panose="020B0604020202020204" pitchFamily="34" charset="0"/>
                <a:cs typeface="Arial" panose="020B0604020202020204" pitchFamily="34" charset="0"/>
                <a:sym typeface="Wingdings" panose="05000000000000000000" pitchFamily="2" charset="2"/>
              </a:rPr>
              <a:t> = countermeasure directly addresses risk factor. </a:t>
            </a:r>
            <a:endParaRPr lang="en-US" sz="900" b="0" dirty="0">
              <a:latin typeface="Arial" panose="020B0604020202020204" pitchFamily="34" charset="0"/>
              <a:cs typeface="Arial" panose="020B0604020202020204" pitchFamily="34" charset="0"/>
            </a:endParaRPr>
          </a:p>
        </p:txBody>
      </p:sp>
      <p:sp>
        <p:nvSpPr>
          <p:cNvPr id="23" name="Text Box 5">
            <a:extLst>
              <a:ext uri="{FF2B5EF4-FFF2-40B4-BE49-F238E27FC236}">
                <a16:creationId xmlns:a16="http://schemas.microsoft.com/office/drawing/2014/main" id="{0C052947-E024-4629-A36F-7F4B3F791F96}"/>
              </a:ext>
            </a:extLst>
          </p:cNvPr>
          <p:cNvSpPr txBox="1">
            <a:spLocks noChangeArrowheads="1"/>
          </p:cNvSpPr>
          <p:nvPr/>
        </p:nvSpPr>
        <p:spPr bwMode="auto">
          <a:xfrm>
            <a:off x="4393765" y="6246466"/>
            <a:ext cx="112402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99">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mbria" panose="02040503050406030204" pitchFamily="18" charset="0"/>
              </a:defRPr>
            </a:lvl1pPr>
            <a:lvl2pPr marL="742950" indent="-285750" eaLnBrk="0" hangingPunct="0">
              <a:spcBef>
                <a:spcPct val="20000"/>
              </a:spcBef>
              <a:buFont typeface="Arial" panose="020B0604020202020204" pitchFamily="34" charset="0"/>
              <a:buChar char="–"/>
              <a:defRPr sz="2800">
                <a:solidFill>
                  <a:schemeClr val="tx1"/>
                </a:solidFill>
                <a:latin typeface="Cambria" panose="02040503050406030204"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Cambria" panose="02040503050406030204"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Cambria" panose="020405030504060302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mbria" panose="02040503050406030204" pitchFamily="18" charset="0"/>
              </a:defRPr>
            </a:lvl9p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r>
              <a:rPr lang="en-US" altLang="en-US" sz="900" i="1" baseline="30000" dirty="0">
                <a:latin typeface="Arial" panose="020B0604020202020204" pitchFamily="34" charset="0"/>
                <a:cs typeface="Arial" panose="020B0604020202020204" pitchFamily="34" charset="0"/>
              </a:rPr>
              <a:t>(12)</a:t>
            </a:r>
          </a:p>
        </p:txBody>
      </p:sp>
      <p:pic>
        <p:nvPicPr>
          <p:cNvPr id="18" name="Picture 17" descr="Graphic icon of a triangle with text, Report, with an icon of a star.">
            <a:extLst>
              <a:ext uri="{FF2B5EF4-FFF2-40B4-BE49-F238E27FC236}">
                <a16:creationId xmlns:a16="http://schemas.microsoft.com/office/drawing/2014/main" id="{0F93BEDF-8D00-4631-B934-341A57C1D33F}"/>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2245273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p:txBody>
          <a:bodyPr/>
          <a:lstStyle/>
          <a:p>
            <a:r>
              <a:rPr lang="en-US" dirty="0"/>
              <a:t>FHWA FCFT Report: Summary</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434856" y="1825625"/>
            <a:ext cx="8918943" cy="4269167"/>
          </a:xfrm>
        </p:spPr>
        <p:txBody>
          <a:bodyPr>
            <a:normAutofit/>
          </a:bodyPr>
          <a:lstStyle/>
          <a:p>
            <a:r>
              <a:rPr lang="en-US" b="1" dirty="0"/>
              <a:t>Main goal</a:t>
            </a:r>
            <a:r>
              <a:rPr lang="en-US" dirty="0"/>
              <a:t>—Inform applications of systemic safety improvements by identifying:</a:t>
            </a:r>
          </a:p>
          <a:p>
            <a:pPr lvl="1"/>
            <a:r>
              <a:rPr lang="en-US" dirty="0"/>
              <a:t>Focus crash types.</a:t>
            </a:r>
          </a:p>
          <a:p>
            <a:pPr lvl="1"/>
            <a:r>
              <a:rPr lang="en-US" dirty="0"/>
              <a:t>Focus facility types.</a:t>
            </a:r>
          </a:p>
          <a:p>
            <a:pPr lvl="1"/>
            <a:r>
              <a:rPr lang="en-US" dirty="0"/>
              <a:t>Associated contributing factors.</a:t>
            </a:r>
          </a:p>
          <a:p>
            <a:r>
              <a:rPr lang="en-US" b="1" dirty="0"/>
              <a:t>Scope</a:t>
            </a:r>
            <a:r>
              <a:rPr lang="en-US" dirty="0"/>
              <a:t>—There are three main technical tasks:</a:t>
            </a:r>
          </a:p>
          <a:p>
            <a:pPr lvl="1"/>
            <a:r>
              <a:rPr lang="en-US" dirty="0"/>
              <a:t>Identify FCFTs—17 FCFTs (9 non-intersection and 8 intersection FCFTs).</a:t>
            </a:r>
          </a:p>
          <a:p>
            <a:pPr lvl="1"/>
            <a:r>
              <a:rPr lang="en-US" dirty="0"/>
              <a:t>Identify contributing factors associated with the FCFTs.</a:t>
            </a:r>
          </a:p>
          <a:p>
            <a:pPr lvl="1"/>
            <a:r>
              <a:rPr lang="en-US" dirty="0"/>
              <a:t>Develop a process to select countermeasures.</a:t>
            </a:r>
          </a:p>
          <a:p>
            <a:pPr lvl="1"/>
            <a:endParaRPr lang="en-US" dirty="0"/>
          </a:p>
          <a:p>
            <a:pPr lvl="1"/>
            <a:endParaRPr lang="en-US" dirty="0"/>
          </a:p>
          <a:p>
            <a:pPr lvl="1"/>
            <a:endParaRPr lang="en-US" dirty="0"/>
          </a:p>
        </p:txBody>
      </p:sp>
      <p:pic>
        <p:nvPicPr>
          <p:cNvPr id="6" name="Graphic 5" descr="Graphic icon of three concentric circles with a check mark inside.">
            <a:extLst>
              <a:ext uri="{FF2B5EF4-FFF2-40B4-BE49-F238E27FC236}">
                <a16:creationId xmlns:a16="http://schemas.microsoft.com/office/drawing/2014/main" id="{C402D96C-E68E-4813-9E23-E9F4B77B933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4334"/>
          <a:stretch/>
        </p:blipFill>
        <p:spPr>
          <a:xfrm>
            <a:off x="25681" y="2039480"/>
            <a:ext cx="1824893" cy="2779040"/>
          </a:xfrm>
          <a:prstGeom prst="rect">
            <a:avLst/>
          </a:prstGeom>
        </p:spPr>
      </p:pic>
      <p:sp>
        <p:nvSpPr>
          <p:cNvPr id="5" name="Slide Number Placeholder 4">
            <a:extLst>
              <a:ext uri="{FF2B5EF4-FFF2-40B4-BE49-F238E27FC236}">
                <a16:creationId xmlns:a16="http://schemas.microsoft.com/office/drawing/2014/main" id="{A8E590DD-E7AC-4449-8D11-13EE7E06CA13}"/>
              </a:ext>
            </a:extLst>
          </p:cNvPr>
          <p:cNvSpPr>
            <a:spLocks noGrp="1"/>
          </p:cNvSpPr>
          <p:nvPr>
            <p:ph type="sldNum" sz="quarter" idx="4"/>
          </p:nvPr>
        </p:nvSpPr>
        <p:spPr/>
        <p:txBody>
          <a:bodyPr/>
          <a:lstStyle/>
          <a:p>
            <a:fld id="{29691912-3321-4F2D-A980-9CA5FE309265}" type="slidenum">
              <a:rPr lang="en-US" smtClean="0"/>
              <a:t>86</a:t>
            </a:fld>
            <a:endParaRPr lang="en-US"/>
          </a:p>
        </p:txBody>
      </p:sp>
      <p:sp>
        <p:nvSpPr>
          <p:cNvPr id="7" name="Rectangle 6">
            <a:extLst>
              <a:ext uri="{FF2B5EF4-FFF2-40B4-BE49-F238E27FC236}">
                <a16:creationId xmlns:a16="http://schemas.microsoft.com/office/drawing/2014/main" id="{CC7A2597-D7A2-4AE0-B0CA-D9A3BE89307C}"/>
              </a:ext>
            </a:extLst>
          </p:cNvPr>
          <p:cNvSpPr/>
          <p:nvPr/>
        </p:nvSpPr>
        <p:spPr>
          <a:xfrm>
            <a:off x="253273" y="4944427"/>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Graphic icon of a triangle with text, Report, with an icon of a star.">
            <a:extLst>
              <a:ext uri="{FF2B5EF4-FFF2-40B4-BE49-F238E27FC236}">
                <a16:creationId xmlns:a16="http://schemas.microsoft.com/office/drawing/2014/main" id="{97EE8703-E70D-48B4-8B95-96FCD5A397B4}"/>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26634172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p:txBody>
          <a:bodyPr>
            <a:normAutofit fontScale="90000"/>
          </a:bodyPr>
          <a:lstStyle/>
          <a:p>
            <a:r>
              <a:rPr lang="en-US" sz="4900" dirty="0"/>
              <a:t>FHWA FCFT Report: Conclusions, Recommendations</a:t>
            </a:r>
            <a:r>
              <a:rPr lang="en-US" dirty="0"/>
              <a:t> </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200940" y="2200940"/>
            <a:ext cx="9152860" cy="3893852"/>
          </a:xfrm>
        </p:spPr>
        <p:txBody>
          <a:bodyPr>
            <a:normAutofit/>
          </a:bodyPr>
          <a:lstStyle/>
          <a:p>
            <a:pPr marL="0" indent="0">
              <a:buNone/>
            </a:pPr>
            <a:r>
              <a:rPr lang="en-US" dirty="0"/>
              <a:t>Identifying FCFTs and risk factors:</a:t>
            </a:r>
          </a:p>
          <a:p>
            <a:pPr lvl="1">
              <a:buFont typeface="Arial" panose="020B0604020202020204" pitchFamily="34" charset="0"/>
              <a:buChar char="►"/>
            </a:pPr>
            <a:r>
              <a:rPr lang="en-US" dirty="0"/>
              <a:t>Agency with sufficient data and analysis capability:</a:t>
            </a:r>
          </a:p>
          <a:p>
            <a:pPr lvl="2">
              <a:buSzPct val="100000"/>
              <a:buFont typeface="Wingdings 3" panose="05040102010807070707" pitchFamily="18" charset="2"/>
              <a:buChar char="w"/>
            </a:pPr>
            <a:r>
              <a:rPr lang="en-US" dirty="0"/>
              <a:t>Develop agency-specific list of FCFTs.</a:t>
            </a:r>
          </a:p>
          <a:p>
            <a:pPr lvl="2">
              <a:buSzPct val="100000"/>
              <a:buFont typeface="Wingdings 3" panose="05040102010807070707" pitchFamily="18" charset="2"/>
              <a:buChar char="w"/>
            </a:pPr>
            <a:r>
              <a:rPr lang="en-US" dirty="0"/>
              <a:t>Identify risk factors.</a:t>
            </a:r>
          </a:p>
          <a:p>
            <a:pPr lvl="1">
              <a:buFont typeface="Arial" panose="020B0604020202020204" pitchFamily="34" charset="0"/>
              <a:buChar char="►"/>
            </a:pPr>
            <a:r>
              <a:rPr lang="en-US" dirty="0"/>
              <a:t>Agency with limited data and analysis capability:</a:t>
            </a:r>
          </a:p>
          <a:p>
            <a:pPr lvl="2">
              <a:buSzPct val="100000"/>
              <a:buFont typeface="Wingdings 3" panose="05040102010807070707" pitchFamily="18" charset="2"/>
              <a:buChar char="w"/>
            </a:pPr>
            <a:r>
              <a:rPr lang="en-US" dirty="0"/>
              <a:t>Refer to Strategic Highway Safety Plan for focus crash types.</a:t>
            </a:r>
          </a:p>
          <a:p>
            <a:pPr lvl="2">
              <a:buSzPct val="100000"/>
              <a:buFont typeface="Wingdings 3" panose="05040102010807070707" pitchFamily="18" charset="2"/>
              <a:buChar char="w"/>
            </a:pPr>
            <a:r>
              <a:rPr lang="en-US" dirty="0"/>
              <a:t>Refer to the FCFT list and risk factors developed from the research.</a:t>
            </a:r>
          </a:p>
          <a:p>
            <a:pPr lvl="1"/>
            <a:endParaRPr lang="en-US" dirty="0"/>
          </a:p>
          <a:p>
            <a:pPr lvl="1"/>
            <a:endParaRPr lang="en-US" dirty="0"/>
          </a:p>
        </p:txBody>
      </p:sp>
      <p:pic>
        <p:nvPicPr>
          <p:cNvPr id="5" name="Graphic 4" descr="Graphic icon of three concentric circles with a check mark inside.">
            <a:extLst>
              <a:ext uri="{FF2B5EF4-FFF2-40B4-BE49-F238E27FC236}">
                <a16:creationId xmlns:a16="http://schemas.microsoft.com/office/drawing/2014/main" id="{4CBA11D9-C17D-40C9-B269-CC32C1CCB02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4334"/>
          <a:stretch/>
        </p:blipFill>
        <p:spPr>
          <a:xfrm>
            <a:off x="0" y="2039480"/>
            <a:ext cx="1824893" cy="2779040"/>
          </a:xfrm>
          <a:prstGeom prst="rect">
            <a:avLst/>
          </a:prstGeom>
        </p:spPr>
      </p:pic>
      <p:sp>
        <p:nvSpPr>
          <p:cNvPr id="6" name="Slide Number Placeholder 5">
            <a:extLst>
              <a:ext uri="{FF2B5EF4-FFF2-40B4-BE49-F238E27FC236}">
                <a16:creationId xmlns:a16="http://schemas.microsoft.com/office/drawing/2014/main" id="{E278CBEB-7C8A-4E27-9FFB-C3CF8020E0AD}"/>
              </a:ext>
            </a:extLst>
          </p:cNvPr>
          <p:cNvSpPr>
            <a:spLocks noGrp="1"/>
          </p:cNvSpPr>
          <p:nvPr>
            <p:ph type="sldNum" sz="quarter" idx="4"/>
          </p:nvPr>
        </p:nvSpPr>
        <p:spPr/>
        <p:txBody>
          <a:bodyPr/>
          <a:lstStyle/>
          <a:p>
            <a:fld id="{29691912-3321-4F2D-A980-9CA5FE309265}" type="slidenum">
              <a:rPr lang="en-US" smtClean="0"/>
              <a:t>87</a:t>
            </a:fld>
            <a:endParaRPr lang="en-US"/>
          </a:p>
        </p:txBody>
      </p:sp>
      <p:sp>
        <p:nvSpPr>
          <p:cNvPr id="7" name="Rectangle 6">
            <a:extLst>
              <a:ext uri="{FF2B5EF4-FFF2-40B4-BE49-F238E27FC236}">
                <a16:creationId xmlns:a16="http://schemas.microsoft.com/office/drawing/2014/main" id="{CAD7C3AF-629F-4D22-9FE9-AEE2875698C4}"/>
              </a:ext>
            </a:extLst>
          </p:cNvPr>
          <p:cNvSpPr/>
          <p:nvPr/>
        </p:nvSpPr>
        <p:spPr>
          <a:xfrm>
            <a:off x="253273" y="4944427"/>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Graphic icon of a triangle with text, Report, with an icon of a star.">
            <a:extLst>
              <a:ext uri="{FF2B5EF4-FFF2-40B4-BE49-F238E27FC236}">
                <a16:creationId xmlns:a16="http://schemas.microsoft.com/office/drawing/2014/main" id="{D2B1265E-6DB3-4961-A9E8-FEA25A4866F7}"/>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12115530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a:xfrm>
            <a:off x="886350" y="669924"/>
            <a:ext cx="10515600" cy="1020764"/>
          </a:xfrm>
        </p:spPr>
        <p:txBody>
          <a:bodyPr>
            <a:normAutofit fontScale="90000"/>
          </a:bodyPr>
          <a:lstStyle/>
          <a:p>
            <a:r>
              <a:rPr lang="en-US" sz="4900" dirty="0"/>
              <a:t>FHWA FCFT Report: Conclusions, Recommendations</a:t>
            </a:r>
            <a:r>
              <a:rPr lang="en-US" dirty="0"/>
              <a:t> </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434856" y="1825625"/>
            <a:ext cx="8918944" cy="4269167"/>
          </a:xfrm>
        </p:spPr>
        <p:txBody>
          <a:bodyPr>
            <a:normAutofit/>
          </a:bodyPr>
          <a:lstStyle/>
          <a:p>
            <a:r>
              <a:rPr lang="en-US" dirty="0"/>
              <a:t>Using random forest to identify contributing factors, there is a limited ability to interpret the direction and form a relationship:</a:t>
            </a:r>
          </a:p>
          <a:p>
            <a:pPr marL="966788" lvl="2">
              <a:buSzPct val="100000"/>
              <a:buFont typeface="Wingdings 3" panose="05040102010807070707" pitchFamily="18" charset="2"/>
              <a:buChar char="w"/>
            </a:pPr>
            <a:r>
              <a:rPr lang="en-US" sz="2400" dirty="0"/>
              <a:t>This research: Simple approach looking for linear trend.</a:t>
            </a:r>
          </a:p>
          <a:p>
            <a:pPr marL="966788" lvl="2">
              <a:buSzPct val="100000"/>
              <a:buFont typeface="Wingdings 3" panose="05040102010807070707" pitchFamily="18" charset="2"/>
              <a:buChar char="w"/>
            </a:pPr>
            <a:r>
              <a:rPr lang="en-US" sz="2400" dirty="0"/>
              <a:t>Recommendation for future work: Exploring more effective ways to uncover the relationship.</a:t>
            </a:r>
          </a:p>
          <a:p>
            <a:r>
              <a:rPr lang="en-US" dirty="0"/>
              <a:t>Identifying contributing factors using the Bayesian approach shows significant potential—Causal Bayesian networks.</a:t>
            </a:r>
          </a:p>
          <a:p>
            <a:pPr lvl="2">
              <a:buFont typeface="Courier New" panose="02070309020205020404" pitchFamily="49" charset="0"/>
              <a:buChar char="o"/>
            </a:pPr>
            <a:endParaRPr lang="en-US" dirty="0"/>
          </a:p>
        </p:txBody>
      </p:sp>
      <p:pic>
        <p:nvPicPr>
          <p:cNvPr id="5" name="Graphic 4" descr="Graphic icon of three concentric circles with a check mark inside.">
            <a:extLst>
              <a:ext uri="{FF2B5EF4-FFF2-40B4-BE49-F238E27FC236}">
                <a16:creationId xmlns:a16="http://schemas.microsoft.com/office/drawing/2014/main" id="{A0AEF6EC-E4F7-40D4-8A1C-4448C040F8DA}"/>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4334"/>
          <a:stretch/>
        </p:blipFill>
        <p:spPr>
          <a:xfrm>
            <a:off x="0" y="2039480"/>
            <a:ext cx="1824893" cy="2779040"/>
          </a:xfrm>
          <a:prstGeom prst="rect">
            <a:avLst/>
          </a:prstGeom>
        </p:spPr>
      </p:pic>
      <p:sp>
        <p:nvSpPr>
          <p:cNvPr id="6" name="Slide Number Placeholder 5">
            <a:extLst>
              <a:ext uri="{FF2B5EF4-FFF2-40B4-BE49-F238E27FC236}">
                <a16:creationId xmlns:a16="http://schemas.microsoft.com/office/drawing/2014/main" id="{FDFB0597-B0C8-4ED6-A056-7F1F5F8B14CC}"/>
              </a:ext>
            </a:extLst>
          </p:cNvPr>
          <p:cNvSpPr>
            <a:spLocks noGrp="1"/>
          </p:cNvSpPr>
          <p:nvPr>
            <p:ph type="sldNum" sz="quarter" idx="4"/>
          </p:nvPr>
        </p:nvSpPr>
        <p:spPr/>
        <p:txBody>
          <a:bodyPr/>
          <a:lstStyle/>
          <a:p>
            <a:fld id="{29691912-3321-4F2D-A980-9CA5FE309265}" type="slidenum">
              <a:rPr lang="en-US" smtClean="0"/>
              <a:t>88</a:t>
            </a:fld>
            <a:endParaRPr lang="en-US"/>
          </a:p>
        </p:txBody>
      </p:sp>
      <p:sp>
        <p:nvSpPr>
          <p:cNvPr id="7" name="Rectangle 6">
            <a:extLst>
              <a:ext uri="{FF2B5EF4-FFF2-40B4-BE49-F238E27FC236}">
                <a16:creationId xmlns:a16="http://schemas.microsoft.com/office/drawing/2014/main" id="{1C291121-0D8F-4AB5-B164-E8133E392C7B}"/>
              </a:ext>
            </a:extLst>
          </p:cNvPr>
          <p:cNvSpPr/>
          <p:nvPr/>
        </p:nvSpPr>
        <p:spPr>
          <a:xfrm>
            <a:off x="253273" y="4944427"/>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Graphic icon of a triangle with text, Report, with an icon of a star.">
            <a:extLst>
              <a:ext uri="{FF2B5EF4-FFF2-40B4-BE49-F238E27FC236}">
                <a16:creationId xmlns:a16="http://schemas.microsoft.com/office/drawing/2014/main" id="{8D71992E-6677-49F0-BAF3-48DB1E5E1EAA}"/>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6847849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E2E1-C044-4968-AFEA-6FD364C8D911}"/>
              </a:ext>
            </a:extLst>
          </p:cNvPr>
          <p:cNvSpPr>
            <a:spLocks noGrp="1"/>
          </p:cNvSpPr>
          <p:nvPr>
            <p:ph type="title"/>
          </p:nvPr>
        </p:nvSpPr>
        <p:spPr/>
        <p:txBody>
          <a:bodyPr>
            <a:normAutofit fontScale="90000"/>
          </a:bodyPr>
          <a:lstStyle/>
          <a:p>
            <a:r>
              <a:rPr lang="en-US" sz="4900" dirty="0"/>
              <a:t>FHWA FCFT Report: Conclusions, Recommendations</a:t>
            </a:r>
            <a:r>
              <a:rPr lang="en-US" dirty="0"/>
              <a:t> </a:t>
            </a:r>
          </a:p>
        </p:txBody>
      </p:sp>
      <p:sp>
        <p:nvSpPr>
          <p:cNvPr id="3" name="Text Placeholder 2">
            <a:extLst>
              <a:ext uri="{FF2B5EF4-FFF2-40B4-BE49-F238E27FC236}">
                <a16:creationId xmlns:a16="http://schemas.microsoft.com/office/drawing/2014/main" id="{72ABF12B-D61D-41CE-A0C4-93E02CAA4BE0}"/>
              </a:ext>
            </a:extLst>
          </p:cNvPr>
          <p:cNvSpPr>
            <a:spLocks noGrp="1"/>
          </p:cNvSpPr>
          <p:nvPr>
            <p:ph idx="1"/>
          </p:nvPr>
        </p:nvSpPr>
        <p:spPr>
          <a:xfrm>
            <a:off x="2541180" y="2178939"/>
            <a:ext cx="8812619" cy="3978913"/>
          </a:xfrm>
        </p:spPr>
        <p:txBody>
          <a:bodyPr>
            <a:normAutofit/>
          </a:bodyPr>
          <a:lstStyle/>
          <a:p>
            <a:pPr marL="0" indent="0">
              <a:buNone/>
            </a:pPr>
            <a:r>
              <a:rPr lang="en-US" dirty="0"/>
              <a:t>Considering socioeconomic and weather factors:</a:t>
            </a:r>
          </a:p>
          <a:p>
            <a:pPr lvl="1">
              <a:buFont typeface="Arial" panose="020B0604020202020204" pitchFamily="34" charset="0"/>
              <a:buChar char="►"/>
            </a:pPr>
            <a:r>
              <a:rPr lang="en-US" dirty="0"/>
              <a:t> Potential for supporting informed decisions.</a:t>
            </a:r>
          </a:p>
          <a:p>
            <a:pPr lvl="1">
              <a:buFont typeface="Arial" panose="020B0604020202020204" pitchFamily="34" charset="0"/>
              <a:buChar char="►"/>
            </a:pPr>
            <a:r>
              <a:rPr lang="en-US" dirty="0"/>
              <a:t> Not enough theory to support or refute the results.</a:t>
            </a:r>
          </a:p>
          <a:p>
            <a:pPr lvl="1">
              <a:buFont typeface="Arial" panose="020B0604020202020204" pitchFamily="34" charset="0"/>
              <a:buChar char="►"/>
            </a:pPr>
            <a:r>
              <a:rPr lang="en-US" dirty="0"/>
              <a:t> More work in this area possibly needed.</a:t>
            </a:r>
          </a:p>
          <a:p>
            <a:pPr lvl="1"/>
            <a:endParaRPr lang="en-US" dirty="0"/>
          </a:p>
        </p:txBody>
      </p:sp>
      <p:pic>
        <p:nvPicPr>
          <p:cNvPr id="5" name="Graphic 4" descr="Graphic icon of three concentric circles with a check mark inside.">
            <a:extLst>
              <a:ext uri="{FF2B5EF4-FFF2-40B4-BE49-F238E27FC236}">
                <a16:creationId xmlns:a16="http://schemas.microsoft.com/office/drawing/2014/main" id="{FF60AAE2-E1DB-43D6-8795-6A8F2A72AB5B}"/>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34334"/>
          <a:stretch/>
        </p:blipFill>
        <p:spPr>
          <a:xfrm>
            <a:off x="0" y="2039480"/>
            <a:ext cx="1824893" cy="2779040"/>
          </a:xfrm>
          <a:prstGeom prst="rect">
            <a:avLst/>
          </a:prstGeom>
        </p:spPr>
      </p:pic>
      <p:sp>
        <p:nvSpPr>
          <p:cNvPr id="6" name="Slide Number Placeholder 5">
            <a:extLst>
              <a:ext uri="{FF2B5EF4-FFF2-40B4-BE49-F238E27FC236}">
                <a16:creationId xmlns:a16="http://schemas.microsoft.com/office/drawing/2014/main" id="{54D3B070-E646-4E95-9E8C-EF1E4DBE558E}"/>
              </a:ext>
            </a:extLst>
          </p:cNvPr>
          <p:cNvSpPr>
            <a:spLocks noGrp="1"/>
          </p:cNvSpPr>
          <p:nvPr>
            <p:ph type="sldNum" sz="quarter" idx="4"/>
          </p:nvPr>
        </p:nvSpPr>
        <p:spPr/>
        <p:txBody>
          <a:bodyPr/>
          <a:lstStyle/>
          <a:p>
            <a:fld id="{29691912-3321-4F2D-A980-9CA5FE309265}" type="slidenum">
              <a:rPr lang="en-US" smtClean="0"/>
              <a:t>89</a:t>
            </a:fld>
            <a:endParaRPr lang="en-US"/>
          </a:p>
        </p:txBody>
      </p:sp>
      <p:sp>
        <p:nvSpPr>
          <p:cNvPr id="7" name="Rectangle 6">
            <a:extLst>
              <a:ext uri="{FF2B5EF4-FFF2-40B4-BE49-F238E27FC236}">
                <a16:creationId xmlns:a16="http://schemas.microsoft.com/office/drawing/2014/main" id="{74A49C9D-65D1-416A-B1DD-28C62D4F0303}"/>
              </a:ext>
            </a:extLst>
          </p:cNvPr>
          <p:cNvSpPr/>
          <p:nvPr/>
        </p:nvSpPr>
        <p:spPr>
          <a:xfrm>
            <a:off x="253273" y="4944427"/>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Graphic icon of a triangle with text, Report, with an icon of a star.">
            <a:extLst>
              <a:ext uri="{FF2B5EF4-FFF2-40B4-BE49-F238E27FC236}">
                <a16:creationId xmlns:a16="http://schemas.microsoft.com/office/drawing/2014/main" id="{B7459134-9084-4F45-B53E-A7FE3CC5F0A3}"/>
              </a:ext>
            </a:extLst>
          </p:cNvPr>
          <p:cNvPicPr>
            <a:picLocks noChangeAspect="1"/>
          </p:cNvPicPr>
          <p:nvPr/>
        </p:nvPicPr>
        <p:blipFill>
          <a:blip r:embed="rId4"/>
          <a:stretch>
            <a:fillRect/>
          </a:stretch>
        </p:blipFill>
        <p:spPr>
          <a:xfrm>
            <a:off x="10209831" y="0"/>
            <a:ext cx="1982169" cy="1321446"/>
          </a:xfrm>
          <a:prstGeom prst="rect">
            <a:avLst/>
          </a:prstGeom>
        </p:spPr>
      </p:pic>
    </p:spTree>
    <p:extLst>
      <p:ext uri="{BB962C8B-B14F-4D97-AF65-F5344CB8AC3E}">
        <p14:creationId xmlns:p14="http://schemas.microsoft.com/office/powerpoint/2010/main" val="3436328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 of the United States indicating four regions North, South, Midwest, and West in different colors. ">
            <a:extLst>
              <a:ext uri="{FF2B5EF4-FFF2-40B4-BE49-F238E27FC236}">
                <a16:creationId xmlns:a16="http://schemas.microsoft.com/office/drawing/2014/main" id="{9BA21752-C67A-49B0-B4CC-7E481FE291CC}"/>
              </a:ext>
            </a:extLst>
          </p:cNvPr>
          <p:cNvPicPr>
            <a:picLocks noChangeAspect="1"/>
          </p:cNvPicPr>
          <p:nvPr/>
        </p:nvPicPr>
        <p:blipFill>
          <a:blip r:embed="rId3"/>
          <a:stretch>
            <a:fillRect/>
          </a:stretch>
        </p:blipFill>
        <p:spPr>
          <a:xfrm>
            <a:off x="6653340" y="651366"/>
            <a:ext cx="5489448" cy="5292234"/>
          </a:xfrm>
          <a:prstGeom prst="rect">
            <a:avLst/>
          </a:prstGeom>
        </p:spPr>
      </p:pic>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838200" y="669924"/>
            <a:ext cx="10515600" cy="1020764"/>
          </a:xfrm>
        </p:spPr>
        <p:txBody>
          <a:bodyPr>
            <a:normAutofit/>
          </a:bodyPr>
          <a:lstStyle/>
          <a:p>
            <a:r>
              <a:rPr lang="en-US" dirty="0"/>
              <a:t>Polling Question</a:t>
            </a:r>
          </a:p>
        </p:txBody>
      </p:sp>
      <p:sp>
        <p:nvSpPr>
          <p:cNvPr id="4" name="Slide Number Placeholder 3">
            <a:extLst>
              <a:ext uri="{FF2B5EF4-FFF2-40B4-BE49-F238E27FC236}">
                <a16:creationId xmlns:a16="http://schemas.microsoft.com/office/drawing/2014/main" id="{3AFAA8A6-71BD-496A-8E0D-16751D506834}"/>
              </a:ext>
            </a:extLst>
          </p:cNvPr>
          <p:cNvSpPr>
            <a:spLocks noGrp="1"/>
          </p:cNvSpPr>
          <p:nvPr>
            <p:ph type="sldNum" sz="quarter" idx="4"/>
          </p:nvPr>
        </p:nvSpPr>
        <p:spPr>
          <a:xfrm>
            <a:off x="11145290" y="6095064"/>
            <a:ext cx="771525" cy="234234"/>
          </a:xfrm>
        </p:spPr>
        <p:txBody>
          <a:bodyPr/>
          <a:lstStyle/>
          <a:p>
            <a:fld id="{29691912-3321-4F2D-A980-9CA5FE309265}" type="slidenum">
              <a:rPr lang="en-US" smtClean="0"/>
              <a:pPr/>
              <a:t>9</a:t>
            </a:fld>
            <a:endParaRPr lang="en-US"/>
          </a:p>
        </p:txBody>
      </p:sp>
      <p:sp>
        <p:nvSpPr>
          <p:cNvPr id="10" name="Title 4">
            <a:extLst>
              <a:ext uri="{FF2B5EF4-FFF2-40B4-BE49-F238E27FC236}">
                <a16:creationId xmlns:a16="http://schemas.microsoft.com/office/drawing/2014/main" id="{B53FEADA-99E5-47D7-A625-5AAD535D7120}"/>
              </a:ext>
            </a:extLst>
          </p:cNvPr>
          <p:cNvSpPr txBox="1">
            <a:spLocks/>
          </p:cNvSpPr>
          <p:nvPr/>
        </p:nvSpPr>
        <p:spPr>
          <a:xfrm>
            <a:off x="2670506" y="4798814"/>
            <a:ext cx="6850988" cy="763494"/>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From what </a:t>
            </a:r>
            <a:r>
              <a:rPr lang="en-US" sz="3200" cap="none" dirty="0">
                <a:solidFill>
                  <a:schemeClr val="tx1"/>
                </a:solidFill>
                <a:latin typeface="Arial" panose="020B0604020202020204" pitchFamily="34" charset="0"/>
                <a:cs typeface="Arial" panose="020B0604020202020204" pitchFamily="34" charset="0"/>
              </a:rPr>
              <a:t>r</a:t>
            </a:r>
            <a:r>
              <a:rPr lang="en-US" sz="3200" cap="none" dirty="0">
                <a:solidFill>
                  <a:schemeClr val="accent2"/>
                </a:solidFill>
              </a:rPr>
              <a:t>egion</a:t>
            </a:r>
            <a:r>
              <a:rPr lang="en-US" sz="3200" cap="none" dirty="0">
                <a:solidFill>
                  <a:schemeClr val="accent2"/>
                </a:solidFill>
                <a:latin typeface="Arial" panose="020B0604020202020204" pitchFamily="34" charset="0"/>
                <a:cs typeface="Arial" panose="020B0604020202020204" pitchFamily="34" charset="0"/>
              </a:rPr>
              <a:t> are you calling?</a:t>
            </a:r>
          </a:p>
        </p:txBody>
      </p:sp>
      <p:sp>
        <p:nvSpPr>
          <p:cNvPr id="12" name="Title 4" descr="Graphic illustration of Q1.">
            <a:extLst>
              <a:ext uri="{FF2B5EF4-FFF2-40B4-BE49-F238E27FC236}">
                <a16:creationId xmlns:a16="http://schemas.microsoft.com/office/drawing/2014/main" id="{7301436C-05E2-40D8-8E74-08042672101F}"/>
              </a:ext>
            </a:extLst>
          </p:cNvPr>
          <p:cNvSpPr txBox="1">
            <a:spLocks/>
          </p:cNvSpPr>
          <p:nvPr/>
        </p:nvSpPr>
        <p:spPr>
          <a:xfrm>
            <a:off x="1496773" y="2446213"/>
            <a:ext cx="2055180" cy="1347636"/>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Q1</a:t>
            </a:r>
          </a:p>
        </p:txBody>
      </p:sp>
      <p:pic>
        <p:nvPicPr>
          <p:cNvPr id="13" name="Graphic 12" descr="Graphic illustration of a bar chart with four lines running horizontally on the graph.">
            <a:extLst>
              <a:ext uri="{FF2B5EF4-FFF2-40B4-BE49-F238E27FC236}">
                <a16:creationId xmlns:a16="http://schemas.microsoft.com/office/drawing/2014/main" id="{AEB60380-F4C0-46BB-88CD-0356D9B90F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42677" y="2079942"/>
            <a:ext cx="1893591" cy="1713907"/>
          </a:xfrm>
          <a:prstGeom prst="rect">
            <a:avLst/>
          </a:prstGeom>
        </p:spPr>
      </p:pic>
      <p:sp>
        <p:nvSpPr>
          <p:cNvPr id="14" name="TextBox 13">
            <a:extLst>
              <a:ext uri="{FF2B5EF4-FFF2-40B4-BE49-F238E27FC236}">
                <a16:creationId xmlns:a16="http://schemas.microsoft.com/office/drawing/2014/main" id="{946A8F05-9A08-4DEC-B6A8-2C233843496A}"/>
              </a:ext>
            </a:extLst>
          </p:cNvPr>
          <p:cNvSpPr txBox="1"/>
          <p:nvPr/>
        </p:nvSpPr>
        <p:spPr>
          <a:xfrm>
            <a:off x="3826886" y="3768737"/>
            <a:ext cx="1034449"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sp>
        <p:nvSpPr>
          <p:cNvPr id="11" name="TextBox 10">
            <a:extLst>
              <a:ext uri="{FF2B5EF4-FFF2-40B4-BE49-F238E27FC236}">
                <a16:creationId xmlns:a16="http://schemas.microsoft.com/office/drawing/2014/main" id="{49BC2B26-CA6F-4656-A93F-0BC161605A34}"/>
              </a:ext>
            </a:extLst>
          </p:cNvPr>
          <p:cNvSpPr txBox="1"/>
          <p:nvPr/>
        </p:nvSpPr>
        <p:spPr>
          <a:xfrm>
            <a:off x="10283252" y="4012541"/>
            <a:ext cx="1070548" cy="230832"/>
          </a:xfrm>
          <a:prstGeom prst="rect">
            <a:avLst/>
          </a:prstGeom>
          <a:noFill/>
        </p:spPr>
        <p:txBody>
          <a:bodyPr wrap="square" rtlCol="0">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5" name="Picture 14" descr="Turner-Fairbank Highway Research Center logo. ">
            <a:extLst>
              <a:ext uri="{FF2B5EF4-FFF2-40B4-BE49-F238E27FC236}">
                <a16:creationId xmlns:a16="http://schemas.microsoft.com/office/drawing/2014/main" id="{79AA394A-FF12-4B48-A138-10C9688369C3}"/>
              </a:ext>
            </a:extLst>
          </p:cNvPr>
          <p:cNvPicPr>
            <a:picLocks noChangeAspect="1"/>
          </p:cNvPicPr>
          <p:nvPr/>
        </p:nvPicPr>
        <p:blipFill>
          <a:blip r:embed="rId6">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6" name="Group 15" descr="U.S. Department of Transportation, Federal Highway Administration logo. ">
            <a:extLst>
              <a:ext uri="{FF2B5EF4-FFF2-40B4-BE49-F238E27FC236}">
                <a16:creationId xmlns:a16="http://schemas.microsoft.com/office/drawing/2014/main" id="{BC93FDE4-117C-48E2-8142-42731860F453}"/>
              </a:ext>
            </a:extLst>
          </p:cNvPr>
          <p:cNvGrpSpPr/>
          <p:nvPr/>
        </p:nvGrpSpPr>
        <p:grpSpPr>
          <a:xfrm>
            <a:off x="328719" y="6295114"/>
            <a:ext cx="1110196" cy="435762"/>
            <a:chOff x="290022" y="6147173"/>
            <a:chExt cx="1512938" cy="593842"/>
          </a:xfrm>
        </p:grpSpPr>
        <p:sp>
          <p:nvSpPr>
            <p:cNvPr id="17" name="Rectangle 16">
              <a:extLst>
                <a:ext uri="{FF2B5EF4-FFF2-40B4-BE49-F238E27FC236}">
                  <a16:creationId xmlns:a16="http://schemas.microsoft.com/office/drawing/2014/main" id="{868FF999-36AC-457D-BF4B-EA34A025BDC6}"/>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US DOT logo. ">
              <a:extLst>
                <a:ext uri="{FF2B5EF4-FFF2-40B4-BE49-F238E27FC236}">
                  <a16:creationId xmlns:a16="http://schemas.microsoft.com/office/drawing/2014/main" id="{F70B29B3-4320-4E22-BBC1-71D5A0FA4957}"/>
                </a:ext>
              </a:extLst>
            </p:cNvPr>
            <p:cNvPicPr>
              <a:picLocks noChangeAspect="1"/>
            </p:cNvPicPr>
            <p:nvPr userDrawn="1"/>
          </p:nvPicPr>
          <p:blipFill>
            <a:blip r:embed="rId7">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5342879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8702"/>
            <a:ext cx="10515600" cy="1020764"/>
          </a:xfrm>
        </p:spPr>
        <p:txBody>
          <a:bodyPr>
            <a:noAutofit/>
          </a:bodyPr>
          <a:lstStyle/>
          <a:p>
            <a:r>
              <a:rPr lang="en-US" dirty="0"/>
              <a:t>Systemic Program Evaluation</a:t>
            </a:r>
          </a:p>
        </p:txBody>
      </p:sp>
      <p:sp>
        <p:nvSpPr>
          <p:cNvPr id="3" name="Text Placeholder 2"/>
          <p:cNvSpPr>
            <a:spLocks noGrp="1"/>
          </p:cNvSpPr>
          <p:nvPr>
            <p:ph idx="1"/>
          </p:nvPr>
        </p:nvSpPr>
        <p:spPr>
          <a:xfrm>
            <a:off x="838200" y="1742535"/>
            <a:ext cx="5728846" cy="4352258"/>
          </a:xfrm>
        </p:spPr>
        <p:txBody>
          <a:bodyPr>
            <a:normAutofit fontScale="77500" lnSpcReduction="20000"/>
          </a:bodyPr>
          <a:lstStyle/>
          <a:p>
            <a:pPr>
              <a:lnSpc>
                <a:spcPct val="120000"/>
              </a:lnSpc>
              <a:spcBef>
                <a:spcPts val="0"/>
              </a:spcBef>
            </a:pPr>
            <a:r>
              <a:rPr lang="en-US" dirty="0"/>
              <a:t>CMFs exist to select countermeasures for implementation in systemic safety management process:</a:t>
            </a:r>
          </a:p>
          <a:p>
            <a:pPr lvl="1">
              <a:lnSpc>
                <a:spcPct val="120000"/>
              </a:lnSpc>
              <a:spcBef>
                <a:spcPts val="0"/>
              </a:spcBef>
            </a:pPr>
            <a:r>
              <a:rPr lang="en-US" dirty="0"/>
              <a:t>CMFs are often contained in the CMF Clearinghouse.</a:t>
            </a:r>
          </a:p>
          <a:p>
            <a:pPr lvl="1">
              <a:lnSpc>
                <a:spcPct val="120000"/>
              </a:lnSpc>
              <a:spcBef>
                <a:spcPts val="0"/>
              </a:spcBef>
            </a:pPr>
            <a:r>
              <a:rPr lang="en-US" dirty="0"/>
              <a:t>Countermeasures are often deployed using the “hot spot” approach.</a:t>
            </a:r>
          </a:p>
          <a:p>
            <a:pPr lvl="1">
              <a:lnSpc>
                <a:spcPct val="120000"/>
              </a:lnSpc>
              <a:spcBef>
                <a:spcPts val="0"/>
              </a:spcBef>
            </a:pPr>
            <a:r>
              <a:rPr lang="en-US" dirty="0"/>
              <a:t>Is there any difference in CMF when countermeasure is deployed systemically?</a:t>
            </a:r>
          </a:p>
          <a:p>
            <a:pPr>
              <a:lnSpc>
                <a:spcPct val="120000"/>
              </a:lnSpc>
              <a:spcBef>
                <a:spcPts val="0"/>
              </a:spcBef>
            </a:pPr>
            <a:r>
              <a:rPr lang="en-US" dirty="0"/>
              <a:t>Candidate evaluation methods are:</a:t>
            </a:r>
          </a:p>
          <a:p>
            <a:pPr lvl="1">
              <a:lnSpc>
                <a:spcPct val="120000"/>
              </a:lnSpc>
              <a:spcBef>
                <a:spcPts val="0"/>
              </a:spcBef>
            </a:pPr>
            <a:r>
              <a:rPr lang="en-US" dirty="0"/>
              <a:t>Empirical Bayes (EB) before-after.</a:t>
            </a:r>
          </a:p>
          <a:p>
            <a:pPr lvl="1">
              <a:lnSpc>
                <a:spcPct val="120000"/>
              </a:lnSpc>
              <a:spcBef>
                <a:spcPts val="0"/>
              </a:spcBef>
            </a:pPr>
            <a:r>
              <a:rPr lang="en-US" dirty="0"/>
              <a:t>Cross-sectional methods.</a:t>
            </a:r>
          </a:p>
          <a:p>
            <a:pPr lvl="1">
              <a:lnSpc>
                <a:spcPct val="120000"/>
              </a:lnSpc>
              <a:spcBef>
                <a:spcPts val="0"/>
              </a:spcBef>
            </a:pPr>
            <a:r>
              <a:rPr lang="en-US" dirty="0"/>
              <a:t>Causal inference.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1C83597-BFE5-4894-B7DB-A31B004FF6C0}"/>
              </a:ext>
            </a:extLst>
          </p:cNvPr>
          <p:cNvSpPr>
            <a:spLocks noGrp="1"/>
          </p:cNvSpPr>
          <p:nvPr>
            <p:ph type="sldNum" sz="quarter" idx="4"/>
          </p:nvPr>
        </p:nvSpPr>
        <p:spPr/>
        <p:txBody>
          <a:bodyPr/>
          <a:lstStyle/>
          <a:p>
            <a:fld id="{29691912-3321-4F2D-A980-9CA5FE309265}" type="slidenum">
              <a:rPr lang="en-US" smtClean="0"/>
              <a:t>90</a:t>
            </a:fld>
            <a:endParaRPr lang="en-US"/>
          </a:p>
        </p:txBody>
      </p:sp>
      <p:pic>
        <p:nvPicPr>
          <p:cNvPr id="7" name="Picture 6" descr="Screenshot from the Crash Modification Factors Clearinghouse. At the top of the screenshot is text, The Crash Modification Factors Clearinghouse provides a searchable database of CMFs along with guidance and resources on using CMFs in road safety practice. Beneath the text is a search bar to enter search terms. To the right is a button with a drop-down list, with Countermeasure Name selected. To the right is another button labeled Search. Below the search bar are three sections, on the left, What are CMFs?, in the middle, Getting Started, and on the right, Updated Ratings. Above What are CMFs? is a photograph of a two-lane road, zoomed in on the double solid centerline. Text below reads, A crash modification factor (CMF) is used to compute the expected number of crashes after implementing a countermeasure on a road or intersection. At the bottom is text underlined, Learn More. Above Getting Started is a photograph of a person reading a book. Below is text, Learn more about how to use this site in our User Guide section. At the bottom is text underlined, User Guide. Above Updated Rating is a photograph zoomed in on a vehicle on a roadway with a solid double centerline. Below Updated Rating is text, The CMF Clearinghouse transitioned to the CMF rating criteria developed as part of the NCHRP 17-72 project for the second edition of the Highway Safety Manual on February 15, 2021. Below is underlined text, Learn More. At the bottom of the screenshot is the label, Receive the Quarterly Email Newsletter. There are four boxes where users can enter their email address, first name, last name, and organization. The final button on the far-right is labeled Sign Up. ">
            <a:extLst>
              <a:ext uri="{FF2B5EF4-FFF2-40B4-BE49-F238E27FC236}">
                <a16:creationId xmlns:a16="http://schemas.microsoft.com/office/drawing/2014/main" id="{12EE3CDD-AED5-471E-949D-8FC9F484BAD7}"/>
              </a:ext>
            </a:extLst>
          </p:cNvPr>
          <p:cNvPicPr>
            <a:picLocks noChangeAspect="1"/>
          </p:cNvPicPr>
          <p:nvPr/>
        </p:nvPicPr>
        <p:blipFill>
          <a:blip r:embed="rId3"/>
          <a:stretch>
            <a:fillRect/>
          </a:stretch>
        </p:blipFill>
        <p:spPr>
          <a:xfrm>
            <a:off x="6567046" y="1742534"/>
            <a:ext cx="5205854" cy="3693188"/>
          </a:xfrm>
          <a:prstGeom prst="rect">
            <a:avLst/>
          </a:prstGeom>
        </p:spPr>
      </p:pic>
      <p:sp>
        <p:nvSpPr>
          <p:cNvPr id="9" name="Rectangle 8">
            <a:extLst>
              <a:ext uri="{FF2B5EF4-FFF2-40B4-BE49-F238E27FC236}">
                <a16:creationId xmlns:a16="http://schemas.microsoft.com/office/drawing/2014/main" id="{EB753550-1F54-47D7-9EBB-49C56B490862}"/>
              </a:ext>
            </a:extLst>
          </p:cNvPr>
          <p:cNvSpPr/>
          <p:nvPr/>
        </p:nvSpPr>
        <p:spPr>
          <a:xfrm>
            <a:off x="9637024" y="5397958"/>
            <a:ext cx="2246128"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 CMF Clearinghouse.</a:t>
            </a:r>
            <a:r>
              <a:rPr lang="en-US" altLang="en-US" sz="900" i="1" baseline="30000" dirty="0">
                <a:latin typeface="Arial" panose="020B0604020202020204" pitchFamily="34" charset="0"/>
                <a:cs typeface="Arial" panose="020B0604020202020204" pitchFamily="34" charset="0"/>
              </a:rPr>
              <a:t>(13)</a:t>
            </a:r>
          </a:p>
        </p:txBody>
      </p:sp>
      <p:pic>
        <p:nvPicPr>
          <p:cNvPr id="8" name="Picture 7" descr="Graphic icon of a triangle with text, Explore, with an icon of a magnifying glass.">
            <a:extLst>
              <a:ext uri="{FF2B5EF4-FFF2-40B4-BE49-F238E27FC236}">
                <a16:creationId xmlns:a16="http://schemas.microsoft.com/office/drawing/2014/main" id="{91522911-96ED-4F6F-BDBA-CE92B9BBA7ED}"/>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15911577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13038-D0EC-4173-A1DD-C05A1CF174B4}"/>
              </a:ext>
            </a:extLst>
          </p:cNvPr>
          <p:cNvSpPr>
            <a:spLocks noGrp="1"/>
          </p:cNvSpPr>
          <p:nvPr>
            <p:ph type="title"/>
          </p:nvPr>
        </p:nvSpPr>
        <p:spPr/>
        <p:txBody>
          <a:bodyPr/>
          <a:lstStyle/>
          <a:p>
            <a:r>
              <a:rPr lang="en-US" dirty="0"/>
              <a:t>EB Method</a:t>
            </a:r>
          </a:p>
        </p:txBody>
      </p:sp>
      <p:sp>
        <p:nvSpPr>
          <p:cNvPr id="3" name="Slide Number Placeholder 2">
            <a:extLst>
              <a:ext uri="{FF2B5EF4-FFF2-40B4-BE49-F238E27FC236}">
                <a16:creationId xmlns:a16="http://schemas.microsoft.com/office/drawing/2014/main" id="{0F7B226B-04DF-4B1D-9478-9918971C95C6}"/>
              </a:ext>
            </a:extLst>
          </p:cNvPr>
          <p:cNvSpPr>
            <a:spLocks noGrp="1"/>
          </p:cNvSpPr>
          <p:nvPr>
            <p:ph type="sldNum" sz="quarter" idx="10"/>
          </p:nvPr>
        </p:nvSpPr>
        <p:spPr/>
        <p:txBody>
          <a:bodyPr/>
          <a:lstStyle/>
          <a:p>
            <a:fld id="{29691912-3321-4F2D-A980-9CA5FE309265}" type="slidenum">
              <a:rPr lang="en-US" smtClean="0"/>
              <a:t>91</a:t>
            </a:fld>
            <a:endParaRPr lang="en-US"/>
          </a:p>
        </p:txBody>
      </p:sp>
      <p:sp>
        <p:nvSpPr>
          <p:cNvPr id="4" name="Rectangle 3">
            <a:extLst>
              <a:ext uri="{FF2B5EF4-FFF2-40B4-BE49-F238E27FC236}">
                <a16:creationId xmlns:a16="http://schemas.microsoft.com/office/drawing/2014/main" id="{EBB01F05-F9AC-4D57-830F-E98436FF9B83}"/>
              </a:ext>
            </a:extLst>
          </p:cNvPr>
          <p:cNvSpPr/>
          <p:nvPr/>
        </p:nvSpPr>
        <p:spPr>
          <a:xfrm>
            <a:off x="838200" y="1390749"/>
            <a:ext cx="10698126" cy="4661276"/>
          </a:xfrm>
          <a:prstGeom prst="rect">
            <a:avLst/>
          </a:prstGeom>
        </p:spPr>
        <p:txBody>
          <a:bodyPr wrap="square">
            <a:spAutoFit/>
          </a:bodyPr>
          <a:lstStyle/>
          <a:p>
            <a:pPr marL="342900" indent="-342900">
              <a:lnSpc>
                <a:spcPct val="110000"/>
              </a:lnSpc>
              <a:spcBef>
                <a:spcPts val="0"/>
              </a:spcBef>
              <a:buClr>
                <a:schemeClr val="bg2"/>
              </a:buClr>
              <a:buFont typeface="Arial" panose="020B0604020202020204" pitchFamily="34" charset="0"/>
              <a:buChar char="►"/>
            </a:pPr>
            <a:r>
              <a:rPr lang="en-US" altLang="en-US" sz="1900" dirty="0"/>
              <a:t>Use the following evaluation steps:</a:t>
            </a:r>
            <a:endParaRPr lang="en-US" sz="1900" dirty="0"/>
          </a:p>
          <a:p>
            <a:pPr marL="800100" lvl="1" indent="-342900">
              <a:lnSpc>
                <a:spcPct val="110000"/>
              </a:lnSpc>
              <a:spcBef>
                <a:spcPts val="0"/>
              </a:spcBef>
              <a:buClr>
                <a:schemeClr val="bg2"/>
              </a:buClr>
              <a:buSzPct val="95000"/>
              <a:buFont typeface="Wingdings 3" panose="05040102010807070707" pitchFamily="18" charset="2"/>
              <a:buChar char="w"/>
            </a:pPr>
            <a:r>
              <a:rPr lang="en-US" altLang="en-US" sz="1900" dirty="0"/>
              <a:t>Step 1:  Develop SPF to predict safety performance of roadways without countermeasure.</a:t>
            </a:r>
          </a:p>
          <a:p>
            <a:pPr marL="800100" lvl="1" indent="-342900">
              <a:lnSpc>
                <a:spcPct val="110000"/>
              </a:lnSpc>
              <a:spcBef>
                <a:spcPts val="0"/>
              </a:spcBef>
              <a:buClr>
                <a:schemeClr val="bg2"/>
              </a:buClr>
              <a:buSzPct val="95000"/>
              <a:buFont typeface="Wingdings 3" panose="05040102010807070707" pitchFamily="18" charset="2"/>
              <a:buChar char="w"/>
            </a:pPr>
            <a:r>
              <a:rPr lang="en-US" altLang="en-US" sz="1900" dirty="0"/>
              <a:t>Step 2:  Estimate what safety performance of sites should be at sites with countermeasure, had countermeasure not been applied.</a:t>
            </a:r>
          </a:p>
          <a:p>
            <a:pPr marL="800100" lvl="1" indent="-342900">
              <a:lnSpc>
                <a:spcPct val="110000"/>
              </a:lnSpc>
              <a:spcBef>
                <a:spcPts val="0"/>
              </a:spcBef>
              <a:buClr>
                <a:schemeClr val="bg2"/>
              </a:buClr>
              <a:buSzPct val="95000"/>
              <a:buFont typeface="Wingdings 3" panose="05040102010807070707" pitchFamily="18" charset="2"/>
              <a:buChar char="w"/>
            </a:pPr>
            <a:r>
              <a:rPr lang="en-US" altLang="en-US" sz="1900" dirty="0"/>
              <a:t>Step 3:  Compare estimated and reported safety performance at sites with countermeasure.</a:t>
            </a:r>
          </a:p>
          <a:p>
            <a:pPr marL="342900" indent="-342900">
              <a:lnSpc>
                <a:spcPct val="110000"/>
              </a:lnSpc>
              <a:spcBef>
                <a:spcPts val="0"/>
              </a:spcBef>
              <a:spcAft>
                <a:spcPts val="1200"/>
              </a:spcAft>
              <a:buClr>
                <a:schemeClr val="bg2"/>
              </a:buClr>
              <a:buFont typeface="Arial" panose="020B0604020202020204" pitchFamily="34" charset="0"/>
              <a:buChar char="►"/>
            </a:pPr>
            <a:r>
              <a:rPr lang="en-US" altLang="en-US" sz="1900" dirty="0"/>
              <a:t>Calculate predicted average crash frequency (</a:t>
            </a:r>
            <a:r>
              <a:rPr lang="en-US" altLang="en-US" sz="1900" i="1" dirty="0" err="1"/>
              <a:t>N</a:t>
            </a:r>
            <a:r>
              <a:rPr lang="en-US" altLang="en-US" sz="1900" i="1" baseline="-25000" dirty="0" err="1"/>
              <a:t>predict</a:t>
            </a:r>
            <a:r>
              <a:rPr lang="en-US" altLang="en-US" sz="1900" dirty="0"/>
              <a:t>) using SPF.</a:t>
            </a:r>
          </a:p>
          <a:p>
            <a:pPr>
              <a:lnSpc>
                <a:spcPct val="110000"/>
              </a:lnSpc>
              <a:spcBef>
                <a:spcPts val="0"/>
              </a:spcBef>
            </a:pPr>
            <a:endParaRPr lang="en-US" altLang="en-US" sz="1900" dirty="0"/>
          </a:p>
          <a:p>
            <a:pPr marL="342900" indent="-342900">
              <a:lnSpc>
                <a:spcPct val="110000"/>
              </a:lnSpc>
              <a:spcBef>
                <a:spcPts val="0"/>
              </a:spcBef>
              <a:buClr>
                <a:schemeClr val="bg2"/>
              </a:buClr>
              <a:buFont typeface="Arial" panose="020B0604020202020204" pitchFamily="34" charset="0"/>
              <a:buChar char="►"/>
            </a:pPr>
            <a:endParaRPr lang="en-US" altLang="en-US" sz="1900" dirty="0"/>
          </a:p>
          <a:p>
            <a:pPr marL="342900" indent="-342900">
              <a:lnSpc>
                <a:spcPct val="110000"/>
              </a:lnSpc>
              <a:spcBef>
                <a:spcPts val="0"/>
              </a:spcBef>
              <a:buClr>
                <a:schemeClr val="bg2"/>
              </a:buClr>
              <a:buFont typeface="Arial" panose="020B0604020202020204" pitchFamily="34" charset="0"/>
              <a:buChar char="►"/>
            </a:pPr>
            <a:r>
              <a:rPr lang="en-US" altLang="en-US" sz="1900" dirty="0"/>
              <a:t>Combine reported crash frequency (</a:t>
            </a:r>
            <a:r>
              <a:rPr lang="en-US" altLang="en-US" sz="1900" i="1" dirty="0" err="1"/>
              <a:t>N</a:t>
            </a:r>
            <a:r>
              <a:rPr lang="en-US" altLang="en-US" sz="1900" i="1" baseline="-25000" dirty="0" err="1"/>
              <a:t>report</a:t>
            </a:r>
            <a:r>
              <a:rPr lang="en-US" altLang="en-US" sz="1900" dirty="0"/>
              <a:t>) with predicted crash frequency using EB method: </a:t>
            </a:r>
          </a:p>
          <a:p>
            <a:pPr>
              <a:lnSpc>
                <a:spcPct val="110000"/>
              </a:lnSpc>
              <a:spcBef>
                <a:spcPts val="0"/>
              </a:spcBef>
            </a:pPr>
            <a:endParaRPr lang="en-US" altLang="en-US" sz="1900" dirty="0"/>
          </a:p>
          <a:p>
            <a:pPr marL="0" indent="0">
              <a:buNone/>
            </a:pPr>
            <a:r>
              <a:rPr lang="en-US" sz="1900" dirty="0"/>
              <a:t>   </a:t>
            </a:r>
          </a:p>
          <a:p>
            <a:pPr marL="0" indent="0">
              <a:buNone/>
            </a:pPr>
            <a:endParaRPr lang="en-US" sz="1900" dirty="0"/>
          </a:p>
          <a:p>
            <a:pPr marL="0" indent="0">
              <a:buNone/>
            </a:pPr>
            <a:r>
              <a:rPr lang="en-US" sz="1900" dirty="0"/>
              <a:t>    Where </a:t>
            </a:r>
            <a:r>
              <a:rPr lang="en-US" sz="1900" i="1" dirty="0"/>
              <a:t>w</a:t>
            </a:r>
            <a:r>
              <a:rPr lang="en-US" sz="1900" dirty="0"/>
              <a:t> is the SPF weight, accounting for the accuracy of SPF prediction.</a:t>
            </a:r>
          </a:p>
        </p:txBody>
      </p:sp>
      <p:pic>
        <p:nvPicPr>
          <p:cNvPr id="5" name="Picture 4" descr="N subscript predict equals L times AADT superscript beta subscript 1 times beta subscript 0 times open parentheses e superscript beta subscript 1 superscript X subscript 1 times ellipsis times e superscript beta subscript n superscript X subscript n.">
            <a:extLst>
              <a:ext uri="{FF2B5EF4-FFF2-40B4-BE49-F238E27FC236}">
                <a16:creationId xmlns:a16="http://schemas.microsoft.com/office/drawing/2014/main" id="{E956999F-72DA-4108-B083-C4BCF820827F}"/>
              </a:ext>
            </a:extLst>
          </p:cNvPr>
          <p:cNvPicPr>
            <a:picLocks noChangeAspect="1"/>
          </p:cNvPicPr>
          <p:nvPr/>
        </p:nvPicPr>
        <p:blipFill>
          <a:blip r:embed="rId2"/>
          <a:stretch>
            <a:fillRect/>
          </a:stretch>
        </p:blipFill>
        <p:spPr>
          <a:xfrm>
            <a:off x="2039676" y="3721387"/>
            <a:ext cx="5535648" cy="475529"/>
          </a:xfrm>
          <a:prstGeom prst="rect">
            <a:avLst/>
          </a:prstGeom>
        </p:spPr>
      </p:pic>
      <p:pic>
        <p:nvPicPr>
          <p:cNvPr id="6" name="Picture 5" descr="N subscript EB equals w times N subscript predict plus open parenthesis 1 minus w close parenthesis N subscript report.">
            <a:extLst>
              <a:ext uri="{FF2B5EF4-FFF2-40B4-BE49-F238E27FC236}">
                <a16:creationId xmlns:a16="http://schemas.microsoft.com/office/drawing/2014/main" id="{DBBAFC37-9CC9-4761-A24B-86CC008C144B}"/>
              </a:ext>
            </a:extLst>
          </p:cNvPr>
          <p:cNvPicPr>
            <a:picLocks noChangeAspect="1"/>
          </p:cNvPicPr>
          <p:nvPr/>
        </p:nvPicPr>
        <p:blipFill>
          <a:blip r:embed="rId3"/>
          <a:stretch>
            <a:fillRect/>
          </a:stretch>
        </p:blipFill>
        <p:spPr>
          <a:xfrm>
            <a:off x="1892797" y="4781254"/>
            <a:ext cx="4294466" cy="686432"/>
          </a:xfrm>
          <a:prstGeom prst="rect">
            <a:avLst/>
          </a:prstGeom>
        </p:spPr>
      </p:pic>
      <p:pic>
        <p:nvPicPr>
          <p:cNvPr id="7" name="Picture 6" descr="Graphic icon of a triangle with text, Explore, with an icon of a magnifying glass.">
            <a:extLst>
              <a:ext uri="{FF2B5EF4-FFF2-40B4-BE49-F238E27FC236}">
                <a16:creationId xmlns:a16="http://schemas.microsoft.com/office/drawing/2014/main" id="{7B99ACE4-73A9-4C22-B9F9-0431DD3E1B78}"/>
              </a:ext>
            </a:extLst>
          </p:cNvPr>
          <p:cNvPicPr>
            <a:picLocks noChangeAspect="1"/>
          </p:cNvPicPr>
          <p:nvPr/>
        </p:nvPicPr>
        <p:blipFill>
          <a:blip r:embed="rId4"/>
          <a:stretch>
            <a:fillRect/>
          </a:stretch>
        </p:blipFill>
        <p:spPr>
          <a:xfrm>
            <a:off x="10210677" y="0"/>
            <a:ext cx="1984372" cy="1321446"/>
          </a:xfrm>
          <a:prstGeom prst="rect">
            <a:avLst/>
          </a:prstGeom>
        </p:spPr>
      </p:pic>
    </p:spTree>
    <p:extLst>
      <p:ext uri="{BB962C8B-B14F-4D97-AF65-F5344CB8AC3E}">
        <p14:creationId xmlns:p14="http://schemas.microsoft.com/office/powerpoint/2010/main" val="3527270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8702"/>
            <a:ext cx="10515600" cy="1020764"/>
          </a:xfrm>
        </p:spPr>
        <p:txBody>
          <a:bodyPr>
            <a:noAutofit/>
          </a:bodyPr>
          <a:lstStyle/>
          <a:p>
            <a:r>
              <a:rPr lang="en-US" dirty="0"/>
              <a:t>Cross-</a:t>
            </a:r>
            <a:r>
              <a:rPr lang="en-US" dirty="0">
                <a:solidFill>
                  <a:schemeClr val="tx1"/>
                </a:solidFill>
              </a:rPr>
              <a:t>S</a:t>
            </a:r>
            <a:r>
              <a:rPr lang="en-US" dirty="0"/>
              <a:t>ectional Studies</a:t>
            </a:r>
          </a:p>
        </p:txBody>
      </p:sp>
      <p:sp>
        <p:nvSpPr>
          <p:cNvPr id="3" name="Text Placeholder 2"/>
          <p:cNvSpPr>
            <a:spLocks noGrp="1"/>
          </p:cNvSpPr>
          <p:nvPr>
            <p:ph idx="1"/>
          </p:nvPr>
        </p:nvSpPr>
        <p:spPr>
          <a:xfrm>
            <a:off x="838200" y="1742535"/>
            <a:ext cx="5257800" cy="3944832"/>
          </a:xfrm>
        </p:spPr>
        <p:txBody>
          <a:bodyPr>
            <a:normAutofit lnSpcReduction="10000"/>
          </a:bodyPr>
          <a:lstStyle/>
          <a:p>
            <a:pPr>
              <a:lnSpc>
                <a:spcPct val="110000"/>
              </a:lnSpc>
            </a:pPr>
            <a:r>
              <a:rPr lang="en-US" sz="2700" dirty="0"/>
              <a:t>Study a group of sites both with and without the countermeasure.</a:t>
            </a:r>
          </a:p>
          <a:p>
            <a:pPr>
              <a:lnSpc>
                <a:spcPct val="110000"/>
              </a:lnSpc>
            </a:pPr>
            <a:r>
              <a:rPr lang="en-US" sz="2700" dirty="0"/>
              <a:t>Combine both treated and untreated sites into one group:</a:t>
            </a:r>
          </a:p>
          <a:p>
            <a:pPr lvl="1">
              <a:lnSpc>
                <a:spcPct val="110000"/>
              </a:lnSpc>
            </a:pPr>
            <a:r>
              <a:rPr lang="en-US" sz="2100" dirty="0"/>
              <a:t>No major changes should occur within study time frame.</a:t>
            </a:r>
          </a:p>
          <a:p>
            <a:pPr lvl="1">
              <a:lnSpc>
                <a:spcPct val="110000"/>
              </a:lnSpc>
            </a:pPr>
            <a:r>
              <a:rPr lang="en-US" sz="2100" dirty="0"/>
              <a:t>There is no need to convert from one to the other. </a:t>
            </a:r>
            <a:r>
              <a:rPr lang="en-US" b="0" dirty="0">
                <a:ea typeface="Cambria Math" panose="02040503050406030204" pitchFamily="18" charset="0"/>
              </a:rPr>
              <a:t>		</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1C83597-BFE5-4894-B7DB-A31B004FF6C0}"/>
              </a:ext>
            </a:extLst>
          </p:cNvPr>
          <p:cNvSpPr>
            <a:spLocks noGrp="1"/>
          </p:cNvSpPr>
          <p:nvPr>
            <p:ph type="sldNum" sz="quarter" idx="4"/>
          </p:nvPr>
        </p:nvSpPr>
        <p:spPr/>
        <p:txBody>
          <a:bodyPr/>
          <a:lstStyle/>
          <a:p>
            <a:fld id="{29691912-3321-4F2D-A980-9CA5FE309265}" type="slidenum">
              <a:rPr lang="en-US" smtClean="0"/>
              <a:t>92</a:t>
            </a:fld>
            <a:endParaRPr lang="en-US"/>
          </a:p>
        </p:txBody>
      </p:sp>
      <p:sp>
        <p:nvSpPr>
          <p:cNvPr id="6" name="Text Placeholder 2">
            <a:extLst>
              <a:ext uri="{FF2B5EF4-FFF2-40B4-BE49-F238E27FC236}">
                <a16:creationId xmlns:a16="http://schemas.microsoft.com/office/drawing/2014/main" id="{43AD5817-0B39-4645-836A-A466E1E6A05E}"/>
              </a:ext>
            </a:extLst>
          </p:cNvPr>
          <p:cNvSpPr txBox="1">
            <a:spLocks/>
          </p:cNvSpPr>
          <p:nvPr/>
        </p:nvSpPr>
        <p:spPr>
          <a:xfrm>
            <a:off x="6273252" y="1742535"/>
            <a:ext cx="5257800" cy="4586763"/>
          </a:xfrm>
          <a:prstGeom prst="rect">
            <a:avLst/>
          </a:prstGeom>
        </p:spPr>
        <p:txBody>
          <a:bodyPr vert="horz" lIns="91440" tIns="45720" rIns="91440" bIns="45720" rtlCol="0">
            <a:normAutofit fontScale="62500" lnSpcReduction="20000"/>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Aft>
                <a:spcPts val="0"/>
              </a:spcAft>
            </a:pPr>
            <a:r>
              <a:rPr lang="en-US" sz="4000" dirty="0"/>
              <a:t>Advantages:</a:t>
            </a:r>
          </a:p>
          <a:p>
            <a:pPr lvl="1">
              <a:lnSpc>
                <a:spcPct val="120000"/>
              </a:lnSpc>
            </a:pPr>
            <a:r>
              <a:rPr lang="en-US" sz="2800" dirty="0"/>
              <a:t>Larger number of sites with and without countermeasure can usually be identified.</a:t>
            </a:r>
          </a:p>
          <a:p>
            <a:pPr lvl="1">
              <a:lnSpc>
                <a:spcPct val="120000"/>
              </a:lnSpc>
            </a:pPr>
            <a:r>
              <a:rPr lang="en-US" sz="2800" dirty="0"/>
              <a:t>Countermeasure can be used when not enough before-after information is available.</a:t>
            </a:r>
          </a:p>
          <a:p>
            <a:pPr fontAlgn="auto">
              <a:lnSpc>
                <a:spcPct val="120000"/>
              </a:lnSpc>
              <a:spcAft>
                <a:spcPts val="0"/>
              </a:spcAft>
            </a:pPr>
            <a:r>
              <a:rPr lang="en-US" sz="4000" dirty="0"/>
              <a:t>Disadvantages:</a:t>
            </a:r>
          </a:p>
          <a:p>
            <a:pPr lvl="1">
              <a:lnSpc>
                <a:spcPct val="120000"/>
              </a:lnSpc>
            </a:pPr>
            <a:r>
              <a:rPr lang="en-US" sz="3100" dirty="0"/>
              <a:t>Sites with and without countermeasure need to be as similar as possible.</a:t>
            </a:r>
          </a:p>
          <a:p>
            <a:pPr lvl="1">
              <a:lnSpc>
                <a:spcPct val="120000"/>
              </a:lnSpc>
            </a:pPr>
            <a:r>
              <a:rPr lang="en-US" sz="3100" dirty="0"/>
              <a:t>It is difficult to determine if the reason countermeasure was installed is the same at different sites.</a:t>
            </a:r>
          </a:p>
        </p:txBody>
      </p:sp>
      <p:pic>
        <p:nvPicPr>
          <p:cNvPr id="7" name="Picture 6" descr="Graphic icon of a triangle with text, Explore, with an icon of a magnifying glass.">
            <a:extLst>
              <a:ext uri="{FF2B5EF4-FFF2-40B4-BE49-F238E27FC236}">
                <a16:creationId xmlns:a16="http://schemas.microsoft.com/office/drawing/2014/main" id="{C0FF809F-2FC0-4AF0-A700-894C4ECFDC92}"/>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632372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hotograph of a two-lane road with a double solid centerline. The road curves to the right and then to the left. ">
            <a:extLst>
              <a:ext uri="{FF2B5EF4-FFF2-40B4-BE49-F238E27FC236}">
                <a16:creationId xmlns:a16="http://schemas.microsoft.com/office/drawing/2014/main" id="{80198255-F45D-418C-8090-337F9FF1FC59}"/>
              </a:ext>
            </a:extLst>
          </p:cNvPr>
          <p:cNvPicPr>
            <a:picLocks noChangeAspect="1"/>
          </p:cNvPicPr>
          <p:nvPr/>
        </p:nvPicPr>
        <p:blipFill>
          <a:blip r:embed="rId3"/>
          <a:stretch>
            <a:fillRect/>
          </a:stretch>
        </p:blipFill>
        <p:spPr>
          <a:xfrm>
            <a:off x="6441050" y="3661631"/>
            <a:ext cx="3857651" cy="2337236"/>
          </a:xfrm>
          <a:prstGeom prst="rect">
            <a:avLst/>
          </a:prstGeom>
        </p:spPr>
      </p:pic>
      <p:sp>
        <p:nvSpPr>
          <p:cNvPr id="2" name="Title 1"/>
          <p:cNvSpPr>
            <a:spLocks noGrp="1"/>
          </p:cNvSpPr>
          <p:nvPr>
            <p:ph type="title"/>
          </p:nvPr>
        </p:nvSpPr>
        <p:spPr>
          <a:xfrm>
            <a:off x="838200" y="528702"/>
            <a:ext cx="10515600" cy="1020764"/>
          </a:xfrm>
        </p:spPr>
        <p:txBody>
          <a:bodyPr>
            <a:noAutofit/>
          </a:bodyPr>
          <a:lstStyle/>
          <a:p>
            <a:r>
              <a:rPr lang="en-US" dirty="0"/>
              <a:t>Issues </a:t>
            </a:r>
            <a:r>
              <a:rPr lang="en-US" dirty="0">
                <a:solidFill>
                  <a:schemeClr val="tx1"/>
                </a:solidFill>
              </a:rPr>
              <a:t>Related to</a:t>
            </a:r>
            <a:r>
              <a:rPr lang="en-US" dirty="0"/>
              <a:t> With/Without Samples</a:t>
            </a:r>
          </a:p>
        </p:txBody>
      </p:sp>
      <p:sp>
        <p:nvSpPr>
          <p:cNvPr id="3" name="Text Placeholder 2"/>
          <p:cNvSpPr>
            <a:spLocks noGrp="1"/>
          </p:cNvSpPr>
          <p:nvPr>
            <p:ph idx="1"/>
          </p:nvPr>
        </p:nvSpPr>
        <p:spPr>
          <a:xfrm>
            <a:off x="838199" y="1742536"/>
            <a:ext cx="10307091" cy="1528146"/>
          </a:xfrm>
        </p:spPr>
        <p:txBody>
          <a:bodyPr>
            <a:normAutofit/>
          </a:bodyPr>
          <a:lstStyle/>
          <a:p>
            <a:r>
              <a:rPr lang="en-US" dirty="0"/>
              <a:t>A common problem is that the distribution of other characteristics might be different between groups (with and without), which can introduce bias into the model.</a:t>
            </a:r>
          </a:p>
          <a:p>
            <a:endParaRPr lang="en-US" dirty="0"/>
          </a:p>
          <a:p>
            <a:endParaRPr lang="en-US" dirty="0"/>
          </a:p>
        </p:txBody>
      </p:sp>
      <p:sp>
        <p:nvSpPr>
          <p:cNvPr id="4" name="Slide Number Placeholder 3">
            <a:extLst>
              <a:ext uri="{FF2B5EF4-FFF2-40B4-BE49-F238E27FC236}">
                <a16:creationId xmlns:a16="http://schemas.microsoft.com/office/drawing/2014/main" id="{A1C83597-BFE5-4894-B7DB-A31B004FF6C0}"/>
              </a:ext>
            </a:extLst>
          </p:cNvPr>
          <p:cNvSpPr>
            <a:spLocks noGrp="1"/>
          </p:cNvSpPr>
          <p:nvPr>
            <p:ph type="sldNum" sz="quarter" idx="4"/>
          </p:nvPr>
        </p:nvSpPr>
        <p:spPr/>
        <p:txBody>
          <a:bodyPr/>
          <a:lstStyle/>
          <a:p>
            <a:fld id="{29691912-3321-4F2D-A980-9CA5FE309265}" type="slidenum">
              <a:rPr lang="en-US" smtClean="0"/>
              <a:t>93</a:t>
            </a:fld>
            <a:endParaRPr lang="en-US"/>
          </a:p>
        </p:txBody>
      </p:sp>
      <p:sp>
        <p:nvSpPr>
          <p:cNvPr id="7" name="Text Placeholder 2">
            <a:extLst>
              <a:ext uri="{FF2B5EF4-FFF2-40B4-BE49-F238E27FC236}">
                <a16:creationId xmlns:a16="http://schemas.microsoft.com/office/drawing/2014/main" id="{C8E18C84-C6FB-4DC6-87B8-6D5494B97B9D}"/>
              </a:ext>
            </a:extLst>
          </p:cNvPr>
          <p:cNvSpPr txBox="1">
            <a:spLocks/>
          </p:cNvSpPr>
          <p:nvPr/>
        </p:nvSpPr>
        <p:spPr>
          <a:xfrm>
            <a:off x="838199" y="3270681"/>
            <a:ext cx="5636315" cy="3944832"/>
          </a:xfrm>
          <a:prstGeom prst="rect">
            <a:avLst/>
          </a:prstGeom>
        </p:spPr>
        <p:txBody>
          <a:bodyPr vert="horz" lIns="91440" tIns="45720" rIns="91440" bIns="45720" rtlCol="0">
            <a:normAutofit/>
          </a:bodyPr>
          <a:lstStyle>
            <a:lvl1pPr marL="404813" indent="-404813" algn="l" defTabSz="914400" rtl="0" eaLnBrk="1" latinLnBrk="0" hangingPunct="1">
              <a:lnSpc>
                <a:spcPct val="90000"/>
              </a:lnSpc>
              <a:spcBef>
                <a:spcPts val="1800"/>
              </a:spcBef>
              <a:buClr>
                <a:schemeClr val="bg2"/>
              </a:buClr>
              <a:buSzPct val="80000"/>
              <a:buFont typeface="Arial" panose="020B0604020202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1pPr>
            <a:lvl2pPr marL="744538" indent="-287338" algn="l" defTabSz="914400" rtl="0" eaLnBrk="1" latinLnBrk="0" hangingPunct="1">
              <a:lnSpc>
                <a:spcPct val="9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A randomized experiment could be performed in other fields to help minimize differences between treatment (with countermeasure) and control (without countermeasure) groups.</a:t>
            </a:r>
          </a:p>
          <a:p>
            <a:pPr fontAlgn="auto">
              <a:spcAft>
                <a:spcPts val="0"/>
              </a:spcAft>
            </a:pPr>
            <a:endParaRPr lang="en-US" dirty="0"/>
          </a:p>
          <a:p>
            <a:pPr fontAlgn="auto">
              <a:spcAft>
                <a:spcPts val="0"/>
              </a:spcAft>
            </a:pPr>
            <a:endParaRPr lang="en-US" dirty="0"/>
          </a:p>
          <a:p>
            <a:pPr fontAlgn="auto">
              <a:spcAft>
                <a:spcPts val="0"/>
              </a:spcAft>
            </a:pPr>
            <a:endParaRPr lang="en-US" dirty="0"/>
          </a:p>
        </p:txBody>
      </p:sp>
      <p:pic>
        <p:nvPicPr>
          <p:cNvPr id="8" name="Picture 7" descr="Photograph of a two-lane road with a dashed centerline and clear grass space on either side of the road. ">
            <a:extLst>
              <a:ext uri="{FF2B5EF4-FFF2-40B4-BE49-F238E27FC236}">
                <a16:creationId xmlns:a16="http://schemas.microsoft.com/office/drawing/2014/main" id="{D3D6B6B4-907B-4FF5-B85D-2637E68CE385}"/>
              </a:ext>
            </a:extLst>
          </p:cNvPr>
          <p:cNvPicPr>
            <a:picLocks noChangeAspect="1"/>
          </p:cNvPicPr>
          <p:nvPr/>
        </p:nvPicPr>
        <p:blipFill rotWithShape="1">
          <a:blip r:embed="rId4"/>
          <a:srcRect l="-1167" r="1167" b="3953"/>
          <a:stretch/>
        </p:blipFill>
        <p:spPr>
          <a:xfrm>
            <a:off x="9845830" y="3661630"/>
            <a:ext cx="2196319" cy="2337236"/>
          </a:xfrm>
          <a:prstGeom prst="rect">
            <a:avLst/>
          </a:prstGeom>
        </p:spPr>
      </p:pic>
      <p:sp>
        <p:nvSpPr>
          <p:cNvPr id="5" name="TextBox 4">
            <a:extLst>
              <a:ext uri="{FF2B5EF4-FFF2-40B4-BE49-F238E27FC236}">
                <a16:creationId xmlns:a16="http://schemas.microsoft.com/office/drawing/2014/main" id="{29A500ED-77C5-43E1-B2F9-F1EC1C926FD4}"/>
              </a:ext>
            </a:extLst>
          </p:cNvPr>
          <p:cNvSpPr txBox="1"/>
          <p:nvPr/>
        </p:nvSpPr>
        <p:spPr>
          <a:xfrm>
            <a:off x="6474514" y="5979648"/>
            <a:ext cx="1132609" cy="230832"/>
          </a:xfrm>
          <a:prstGeom prst="rect">
            <a:avLst/>
          </a:prstGeom>
          <a:noFill/>
        </p:spPr>
        <p:txBody>
          <a:bodyPr wrap="square" rtlCol="0">
            <a:spAutoFit/>
          </a:bodyPr>
          <a:lstStyle/>
          <a:p>
            <a:r>
              <a:rPr lang="en-US" sz="900" i="1" dirty="0"/>
              <a:t>Source: FHWA.</a:t>
            </a:r>
          </a:p>
        </p:txBody>
      </p:sp>
      <p:pic>
        <p:nvPicPr>
          <p:cNvPr id="10" name="Picture 9" descr="Graphic icon of a triangle with text, Explore, with an icon of a magnifying glass.">
            <a:extLst>
              <a:ext uri="{FF2B5EF4-FFF2-40B4-BE49-F238E27FC236}">
                <a16:creationId xmlns:a16="http://schemas.microsoft.com/office/drawing/2014/main" id="{38863C70-61C5-460B-BCDF-81EC2F8A5740}"/>
              </a:ext>
            </a:extLst>
          </p:cNvPr>
          <p:cNvPicPr>
            <a:picLocks noChangeAspect="1"/>
          </p:cNvPicPr>
          <p:nvPr/>
        </p:nvPicPr>
        <p:blipFill>
          <a:blip r:embed="rId5"/>
          <a:stretch>
            <a:fillRect/>
          </a:stretch>
        </p:blipFill>
        <p:spPr>
          <a:xfrm>
            <a:off x="10210677" y="0"/>
            <a:ext cx="1984372" cy="1321446"/>
          </a:xfrm>
          <a:prstGeom prst="rect">
            <a:avLst/>
          </a:prstGeom>
        </p:spPr>
      </p:pic>
    </p:spTree>
    <p:extLst>
      <p:ext uri="{BB962C8B-B14F-4D97-AF65-F5344CB8AC3E}">
        <p14:creationId xmlns:p14="http://schemas.microsoft.com/office/powerpoint/2010/main" val="19806589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8702"/>
            <a:ext cx="10515600" cy="1020764"/>
          </a:xfrm>
        </p:spPr>
        <p:txBody>
          <a:bodyPr>
            <a:noAutofit/>
          </a:bodyPr>
          <a:lstStyle/>
          <a:p>
            <a:r>
              <a:rPr lang="en-US" dirty="0"/>
              <a:t>Propensity Scores-Potential Outcomes</a:t>
            </a:r>
          </a:p>
        </p:txBody>
      </p:sp>
      <p:sp>
        <p:nvSpPr>
          <p:cNvPr id="3" name="Text Placeholder 2"/>
          <p:cNvSpPr>
            <a:spLocks noGrp="1"/>
          </p:cNvSpPr>
          <p:nvPr>
            <p:ph idx="1"/>
          </p:nvPr>
        </p:nvSpPr>
        <p:spPr>
          <a:xfrm>
            <a:off x="838199" y="1742536"/>
            <a:ext cx="10657115" cy="3985024"/>
          </a:xfrm>
        </p:spPr>
        <p:txBody>
          <a:bodyPr>
            <a:normAutofit lnSpcReduction="10000"/>
          </a:bodyPr>
          <a:lstStyle/>
          <a:p>
            <a:r>
              <a:rPr lang="en-US" dirty="0"/>
              <a:t>Propensity score-potential outcome framework, which seeks to “simulate” a randomized experiment using nonrandom data has recently emerged as a solution.</a:t>
            </a:r>
          </a:p>
          <a:p>
            <a:r>
              <a:rPr lang="en-US" dirty="0"/>
              <a:t>Evaluation steps</a:t>
            </a:r>
            <a:r>
              <a:rPr lang="en-US" dirty="0">
                <a:solidFill>
                  <a:srgbClr val="FF0000"/>
                </a:solidFill>
              </a:rPr>
              <a:t> </a:t>
            </a:r>
            <a:r>
              <a:rPr lang="en-US" dirty="0"/>
              <a:t>are as follows:</a:t>
            </a:r>
          </a:p>
          <a:p>
            <a:pPr lvl="1"/>
            <a:r>
              <a:rPr lang="en-US" altLang="en-US" dirty="0"/>
              <a:t>Propensity scores used to determine probability that an entity contains treatment of interest based on site-specific conditions (binary logistic regression).</a:t>
            </a:r>
          </a:p>
          <a:p>
            <a:pPr lvl="1"/>
            <a:r>
              <a:rPr lang="en-US" dirty="0"/>
              <a:t>Treatment observations matched with control observations based on other features and based on probability of a given site receiving treatment.</a:t>
            </a:r>
          </a:p>
          <a:p>
            <a:pPr lvl="1"/>
            <a:r>
              <a:rPr lang="en-US" dirty="0"/>
              <a:t>Potential outcomes estimated using count regression model.</a:t>
            </a:r>
          </a:p>
          <a:p>
            <a:endParaRPr lang="en-US" dirty="0"/>
          </a:p>
        </p:txBody>
      </p:sp>
      <p:sp>
        <p:nvSpPr>
          <p:cNvPr id="4" name="Slide Number Placeholder 3">
            <a:extLst>
              <a:ext uri="{FF2B5EF4-FFF2-40B4-BE49-F238E27FC236}">
                <a16:creationId xmlns:a16="http://schemas.microsoft.com/office/drawing/2014/main" id="{A1C83597-BFE5-4894-B7DB-A31B004FF6C0}"/>
              </a:ext>
            </a:extLst>
          </p:cNvPr>
          <p:cNvSpPr>
            <a:spLocks noGrp="1"/>
          </p:cNvSpPr>
          <p:nvPr>
            <p:ph type="sldNum" sz="quarter" idx="4"/>
          </p:nvPr>
        </p:nvSpPr>
        <p:spPr/>
        <p:txBody>
          <a:bodyPr/>
          <a:lstStyle/>
          <a:p>
            <a:fld id="{29691912-3321-4F2D-A980-9CA5FE309265}" type="slidenum">
              <a:rPr lang="en-US" smtClean="0"/>
              <a:t>94</a:t>
            </a:fld>
            <a:endParaRPr lang="en-US"/>
          </a:p>
        </p:txBody>
      </p:sp>
      <p:pic>
        <p:nvPicPr>
          <p:cNvPr id="6" name="Picture 5" descr="Graphic icon of a triangle with text, Explore, with an icon of a magnifying glass.">
            <a:extLst>
              <a:ext uri="{FF2B5EF4-FFF2-40B4-BE49-F238E27FC236}">
                <a16:creationId xmlns:a16="http://schemas.microsoft.com/office/drawing/2014/main" id="{CFE67FF8-8DB4-4864-AA53-089E58F24C57}"/>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4144740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28702"/>
            <a:ext cx="10515600" cy="1020764"/>
          </a:xfrm>
        </p:spPr>
        <p:txBody>
          <a:bodyPr>
            <a:noAutofit/>
          </a:bodyPr>
          <a:lstStyle/>
          <a:p>
            <a:r>
              <a:rPr lang="en-US" dirty="0"/>
              <a:t>Concluding Thoughts for Discussion</a:t>
            </a:r>
          </a:p>
        </p:txBody>
      </p:sp>
      <p:sp>
        <p:nvSpPr>
          <p:cNvPr id="3" name="Text Placeholder 2"/>
          <p:cNvSpPr>
            <a:spLocks noGrp="1"/>
          </p:cNvSpPr>
          <p:nvPr>
            <p:ph idx="1"/>
          </p:nvPr>
        </p:nvSpPr>
        <p:spPr>
          <a:xfrm>
            <a:off x="838199" y="1742536"/>
            <a:ext cx="10657115" cy="3985024"/>
          </a:xfrm>
        </p:spPr>
        <p:txBody>
          <a:bodyPr>
            <a:normAutofit/>
          </a:bodyPr>
          <a:lstStyle/>
          <a:p>
            <a:pPr marL="0" indent="0">
              <a:lnSpc>
                <a:spcPct val="100000"/>
              </a:lnSpc>
              <a:buNone/>
            </a:pPr>
            <a:r>
              <a:rPr lang="en-US" dirty="0"/>
              <a:t>Are there opportunities to integrate emerging statistical methods into the systemic safety management process?</a:t>
            </a:r>
          </a:p>
          <a:p>
            <a:pPr lvl="1">
              <a:lnSpc>
                <a:spcPct val="100000"/>
              </a:lnSpc>
              <a:buFont typeface="Arial" panose="020B0604020202020204" pitchFamily="34" charset="0"/>
              <a:buChar char="►"/>
            </a:pPr>
            <a:r>
              <a:rPr lang="en-US" dirty="0"/>
              <a:t>Identify target crash types.</a:t>
            </a:r>
          </a:p>
          <a:p>
            <a:pPr lvl="1">
              <a:lnSpc>
                <a:spcPct val="100000"/>
              </a:lnSpc>
              <a:buFont typeface="Arial" panose="020B0604020202020204" pitchFamily="34" charset="0"/>
              <a:buChar char="►"/>
            </a:pPr>
            <a:r>
              <a:rPr lang="en-US" dirty="0"/>
              <a:t>Determine risk factors.</a:t>
            </a:r>
          </a:p>
          <a:p>
            <a:pPr lvl="1">
              <a:lnSpc>
                <a:spcPct val="100000"/>
              </a:lnSpc>
              <a:buFont typeface="Arial" panose="020B0604020202020204" pitchFamily="34" charset="0"/>
              <a:buChar char="►"/>
            </a:pPr>
            <a:r>
              <a:rPr lang="en-US" dirty="0"/>
              <a:t>Evaluate program.</a:t>
            </a:r>
          </a:p>
        </p:txBody>
      </p:sp>
      <p:sp>
        <p:nvSpPr>
          <p:cNvPr id="4" name="Slide Number Placeholder 3">
            <a:extLst>
              <a:ext uri="{FF2B5EF4-FFF2-40B4-BE49-F238E27FC236}">
                <a16:creationId xmlns:a16="http://schemas.microsoft.com/office/drawing/2014/main" id="{A1C83597-BFE5-4894-B7DB-A31B004FF6C0}"/>
              </a:ext>
            </a:extLst>
          </p:cNvPr>
          <p:cNvSpPr>
            <a:spLocks noGrp="1"/>
          </p:cNvSpPr>
          <p:nvPr>
            <p:ph type="sldNum" sz="quarter" idx="4"/>
          </p:nvPr>
        </p:nvSpPr>
        <p:spPr/>
        <p:txBody>
          <a:bodyPr/>
          <a:lstStyle/>
          <a:p>
            <a:fld id="{29691912-3321-4F2D-A980-9CA5FE309265}" type="slidenum">
              <a:rPr lang="en-US" smtClean="0"/>
              <a:t>95</a:t>
            </a:fld>
            <a:endParaRPr lang="en-US"/>
          </a:p>
        </p:txBody>
      </p:sp>
      <p:pic>
        <p:nvPicPr>
          <p:cNvPr id="6" name="Picture 5" descr="Graphic icon of a triangle with text, Explore, with an icon of a magnifying glass.">
            <a:extLst>
              <a:ext uri="{FF2B5EF4-FFF2-40B4-BE49-F238E27FC236}">
                <a16:creationId xmlns:a16="http://schemas.microsoft.com/office/drawing/2014/main" id="{FEB2F631-DE16-44B5-9CE6-EBD38CD26C49}"/>
              </a:ext>
            </a:extLst>
          </p:cNvPr>
          <p:cNvPicPr>
            <a:picLocks noChangeAspect="1"/>
          </p:cNvPicPr>
          <p:nvPr/>
        </p:nvPicPr>
        <p:blipFill>
          <a:blip r:embed="rId3"/>
          <a:stretch>
            <a:fillRect/>
          </a:stretch>
        </p:blipFill>
        <p:spPr>
          <a:xfrm>
            <a:off x="10210677" y="0"/>
            <a:ext cx="1984372" cy="1321446"/>
          </a:xfrm>
          <a:prstGeom prst="rect">
            <a:avLst/>
          </a:prstGeom>
        </p:spPr>
      </p:pic>
    </p:spTree>
    <p:extLst>
      <p:ext uri="{BB962C8B-B14F-4D97-AF65-F5344CB8AC3E}">
        <p14:creationId xmlns:p14="http://schemas.microsoft.com/office/powerpoint/2010/main" val="388056338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p:txBody>
          <a:bodyPr>
            <a:normAutofit/>
          </a:bodyPr>
          <a:lstStyle/>
          <a:p>
            <a:r>
              <a:rPr lang="en-US" dirty="0"/>
              <a:t>Discussion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Graphic icon of two overlapping quote boxes.">
            <a:extLst>
              <a:ext uri="{FF2B5EF4-FFF2-40B4-BE49-F238E27FC236}">
                <a16:creationId xmlns:a16="http://schemas.microsoft.com/office/drawing/2014/main" id="{CEA1F9B9-89E1-4A7F-A81D-6A98B57B05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06252" y="2130459"/>
            <a:ext cx="2779495" cy="1940988"/>
          </a:xfrm>
          <a:prstGeom prst="rect">
            <a:avLst/>
          </a:prstGeom>
        </p:spPr>
      </p:pic>
      <p:sp>
        <p:nvSpPr>
          <p:cNvPr id="6" name="Slide Number Placeholder 5">
            <a:extLst>
              <a:ext uri="{FF2B5EF4-FFF2-40B4-BE49-F238E27FC236}">
                <a16:creationId xmlns:a16="http://schemas.microsoft.com/office/drawing/2014/main" id="{3988874D-FDEF-4A73-8211-0E8921CBDF48}"/>
              </a:ext>
            </a:extLst>
          </p:cNvPr>
          <p:cNvSpPr>
            <a:spLocks noGrp="1"/>
          </p:cNvSpPr>
          <p:nvPr>
            <p:ph type="sldNum" sz="quarter" idx="4"/>
          </p:nvPr>
        </p:nvSpPr>
        <p:spPr/>
        <p:txBody>
          <a:bodyPr/>
          <a:lstStyle/>
          <a:p>
            <a:fld id="{29691912-3321-4F2D-A980-9CA5FE309265}" type="slidenum">
              <a:rPr lang="en-US" smtClean="0"/>
              <a:t>96</a:t>
            </a:fld>
            <a:endParaRPr lang="en-US"/>
          </a:p>
        </p:txBody>
      </p:sp>
      <p:sp>
        <p:nvSpPr>
          <p:cNvPr id="7" name="Rectangle 6">
            <a:extLst>
              <a:ext uri="{FF2B5EF4-FFF2-40B4-BE49-F238E27FC236}">
                <a16:creationId xmlns:a16="http://schemas.microsoft.com/office/drawing/2014/main" id="{CD1C0DAB-35EC-4B74-B372-EE0C752B001F}"/>
              </a:ext>
            </a:extLst>
          </p:cNvPr>
          <p:cNvSpPr/>
          <p:nvPr/>
        </p:nvSpPr>
        <p:spPr>
          <a:xfrm>
            <a:off x="6779627" y="3984616"/>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8" name="Picture 7" descr="Turner-Fairbank Highway Research Center logo. ">
            <a:extLst>
              <a:ext uri="{FF2B5EF4-FFF2-40B4-BE49-F238E27FC236}">
                <a16:creationId xmlns:a16="http://schemas.microsoft.com/office/drawing/2014/main" id="{59DEE39B-47A5-4570-9CA3-2E3A3D058766}"/>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9" name="Group 8" descr="U.S. Department of Transportation, Federal Highway Administration logo. ">
            <a:extLst>
              <a:ext uri="{FF2B5EF4-FFF2-40B4-BE49-F238E27FC236}">
                <a16:creationId xmlns:a16="http://schemas.microsoft.com/office/drawing/2014/main" id="{1EDE989D-8FC2-415C-B580-61EC61BB4037}"/>
              </a:ext>
            </a:extLst>
          </p:cNvPr>
          <p:cNvGrpSpPr/>
          <p:nvPr/>
        </p:nvGrpSpPr>
        <p:grpSpPr>
          <a:xfrm>
            <a:off x="328719" y="6295114"/>
            <a:ext cx="1110196" cy="435762"/>
            <a:chOff x="290022" y="6147173"/>
            <a:chExt cx="1512938" cy="593842"/>
          </a:xfrm>
        </p:grpSpPr>
        <p:sp>
          <p:nvSpPr>
            <p:cNvPr id="10" name="Rectangle 9">
              <a:extLst>
                <a:ext uri="{FF2B5EF4-FFF2-40B4-BE49-F238E27FC236}">
                  <a16:creationId xmlns:a16="http://schemas.microsoft.com/office/drawing/2014/main" id="{D78AAA0F-5B7A-4CCA-8449-C41EEBBDF877}"/>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US DOT logo. ">
              <a:extLst>
                <a:ext uri="{FF2B5EF4-FFF2-40B4-BE49-F238E27FC236}">
                  <a16:creationId xmlns:a16="http://schemas.microsoft.com/office/drawing/2014/main" id="{B432D1B8-6528-4ACE-9C58-0C74055DCB0A}"/>
                </a:ext>
              </a:extLst>
            </p:cNvPr>
            <p:cNvPicPr>
              <a:picLocks noChangeAspect="1"/>
            </p:cNvPicPr>
            <p:nvPr userDrawn="1"/>
          </p:nvPicPr>
          <p:blipFill>
            <a:blip r:embed="rId5">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16925533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7D43B5-1C03-4AE7-9DAC-805DEEDDAC74}"/>
              </a:ext>
            </a:extLst>
          </p:cNvPr>
          <p:cNvSpPr>
            <a:spLocks noGrp="1"/>
          </p:cNvSpPr>
          <p:nvPr>
            <p:ph type="title"/>
          </p:nvPr>
        </p:nvSpPr>
        <p:spPr>
          <a:xfrm>
            <a:off x="715234" y="643964"/>
            <a:ext cx="10515600" cy="1020764"/>
          </a:xfrm>
        </p:spPr>
        <p:txBody>
          <a:bodyPr>
            <a:normAutofit/>
          </a:bodyPr>
          <a:lstStyle/>
          <a:p>
            <a:r>
              <a:rPr lang="en-US" dirty="0"/>
              <a:t>Polling Question</a:t>
            </a:r>
          </a:p>
        </p:txBody>
      </p:sp>
      <p:sp>
        <p:nvSpPr>
          <p:cNvPr id="2" name="Rectangle 1">
            <a:extLst>
              <a:ext uri="{FF2B5EF4-FFF2-40B4-BE49-F238E27FC236}">
                <a16:creationId xmlns:a16="http://schemas.microsoft.com/office/drawing/2014/main" id="{A48D0C50-CF56-4DA7-94B7-5D70AF379115}"/>
              </a:ext>
            </a:extLst>
          </p:cNvPr>
          <p:cNvSpPr/>
          <p:nvPr/>
        </p:nvSpPr>
        <p:spPr>
          <a:xfrm>
            <a:off x="0" y="6231118"/>
            <a:ext cx="12192000" cy="626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4" descr="Graphic illustration of Q7.">
            <a:extLst>
              <a:ext uri="{FF2B5EF4-FFF2-40B4-BE49-F238E27FC236}">
                <a16:creationId xmlns:a16="http://schemas.microsoft.com/office/drawing/2014/main" id="{6E41A389-893E-41EB-9388-0B9AD9FA3FDF}"/>
              </a:ext>
            </a:extLst>
          </p:cNvPr>
          <p:cNvSpPr txBox="1">
            <a:spLocks/>
          </p:cNvSpPr>
          <p:nvPr/>
        </p:nvSpPr>
        <p:spPr>
          <a:xfrm>
            <a:off x="3718433" y="1923734"/>
            <a:ext cx="2010052" cy="155806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9600" dirty="0"/>
              <a:t>Q7</a:t>
            </a:r>
          </a:p>
        </p:txBody>
      </p:sp>
      <p:pic>
        <p:nvPicPr>
          <p:cNvPr id="9" name="Graphic 8" descr="Graphic illustration of a bar chart with four lines running horizontally on the graph.">
            <a:extLst>
              <a:ext uri="{FF2B5EF4-FFF2-40B4-BE49-F238E27FC236}">
                <a16:creationId xmlns:a16="http://schemas.microsoft.com/office/drawing/2014/main" id="{41D8A780-B2B3-42B6-88D8-774938EE55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37511" y="1908295"/>
            <a:ext cx="1852011" cy="1676273"/>
          </a:xfrm>
          <a:prstGeom prst="rect">
            <a:avLst/>
          </a:prstGeom>
        </p:spPr>
      </p:pic>
      <p:sp>
        <p:nvSpPr>
          <p:cNvPr id="10" name="Title 4">
            <a:extLst>
              <a:ext uri="{FF2B5EF4-FFF2-40B4-BE49-F238E27FC236}">
                <a16:creationId xmlns:a16="http://schemas.microsoft.com/office/drawing/2014/main" id="{B53FEADA-99E5-47D7-A625-5AAD535D7120}"/>
              </a:ext>
            </a:extLst>
          </p:cNvPr>
          <p:cNvSpPr txBox="1">
            <a:spLocks/>
          </p:cNvSpPr>
          <p:nvPr/>
        </p:nvSpPr>
        <p:spPr>
          <a:xfrm>
            <a:off x="3030431" y="4154156"/>
            <a:ext cx="6131137" cy="1676272"/>
          </a:xfrm>
          <a:prstGeom prst="rect">
            <a:avLst/>
          </a:prstGeom>
        </p:spPr>
        <p:txBody>
          <a:bodyPr vert="horz" lIns="91440" tIns="45720" rIns="91440" bIns="45720" rtlCol="0" anchor="b" anchorCtr="1">
            <a:noAutofit/>
          </a:bodyPr>
          <a:lst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200" cap="none" dirty="0">
                <a:solidFill>
                  <a:schemeClr val="accent2"/>
                </a:solidFill>
                <a:latin typeface="Arial" panose="020B0604020202020204" pitchFamily="34" charset="0"/>
                <a:cs typeface="Arial" panose="020B0604020202020204" pitchFamily="34" charset="0"/>
              </a:rPr>
              <a:t>What is one takeaway from today’s presentation that you can use to guide your future research?</a:t>
            </a:r>
            <a:r>
              <a:rPr lang="en-US" sz="3200" cap="none" dirty="0">
                <a:solidFill>
                  <a:schemeClr val="accent2"/>
                </a:solidFill>
              </a:rPr>
              <a:t> </a:t>
            </a:r>
          </a:p>
        </p:txBody>
      </p:sp>
      <p:sp>
        <p:nvSpPr>
          <p:cNvPr id="4" name="Slide Number Placeholder 3">
            <a:extLst>
              <a:ext uri="{FF2B5EF4-FFF2-40B4-BE49-F238E27FC236}">
                <a16:creationId xmlns:a16="http://schemas.microsoft.com/office/drawing/2014/main" id="{717AA90E-4CD4-454B-A65A-01AECF89A08A}"/>
              </a:ext>
            </a:extLst>
          </p:cNvPr>
          <p:cNvSpPr>
            <a:spLocks noGrp="1"/>
          </p:cNvSpPr>
          <p:nvPr>
            <p:ph type="sldNum" sz="quarter" idx="4"/>
          </p:nvPr>
        </p:nvSpPr>
        <p:spPr/>
        <p:txBody>
          <a:bodyPr/>
          <a:lstStyle/>
          <a:p>
            <a:fld id="{29691912-3321-4F2D-A980-9CA5FE309265}" type="slidenum">
              <a:rPr lang="en-US" smtClean="0"/>
              <a:t>97</a:t>
            </a:fld>
            <a:endParaRPr lang="en-US"/>
          </a:p>
        </p:txBody>
      </p:sp>
      <p:sp>
        <p:nvSpPr>
          <p:cNvPr id="8" name="Rectangle 7">
            <a:extLst>
              <a:ext uri="{FF2B5EF4-FFF2-40B4-BE49-F238E27FC236}">
                <a16:creationId xmlns:a16="http://schemas.microsoft.com/office/drawing/2014/main" id="{BFD1146A-3C62-415E-B52E-4C3F2F0A998E}"/>
              </a:ext>
            </a:extLst>
          </p:cNvPr>
          <p:cNvSpPr/>
          <p:nvPr/>
        </p:nvSpPr>
        <p:spPr>
          <a:xfrm>
            <a:off x="6683402" y="3483466"/>
            <a:ext cx="986167" cy="230832"/>
          </a:xfrm>
          <a:prstGeom prst="rect">
            <a:avLst/>
          </a:prstGeom>
        </p:spPr>
        <p:txBody>
          <a:bodyPr wrap="none">
            <a:spAutoFit/>
          </a:bodyPr>
          <a:lstStyle/>
          <a:p>
            <a:pPr eaLnBrk="1" hangingPunct="1">
              <a:spcBef>
                <a:spcPct val="0"/>
              </a:spcBef>
              <a:buFontTx/>
              <a:buNone/>
            </a:pPr>
            <a:r>
              <a:rPr lang="en-US" altLang="en-US" sz="900" i="1" dirty="0">
                <a:latin typeface="Arial" panose="020B0604020202020204" pitchFamily="34" charset="0"/>
                <a:cs typeface="Arial" panose="020B0604020202020204" pitchFamily="34" charset="0"/>
              </a:rPr>
              <a:t>Source: FHWA.</a:t>
            </a:r>
          </a:p>
        </p:txBody>
      </p:sp>
      <p:pic>
        <p:nvPicPr>
          <p:cNvPr id="13" name="Picture 12" descr="Turner-Fairbank Highway Research Center logo. ">
            <a:extLst>
              <a:ext uri="{FF2B5EF4-FFF2-40B4-BE49-F238E27FC236}">
                <a16:creationId xmlns:a16="http://schemas.microsoft.com/office/drawing/2014/main" id="{C519478C-6516-4BCE-AC15-D08669DD0AEB}"/>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a:off x="1571496" y="6451308"/>
            <a:ext cx="1317430" cy="279954"/>
          </a:xfrm>
          <a:prstGeom prst="rect">
            <a:avLst/>
          </a:prstGeom>
        </p:spPr>
      </p:pic>
      <p:grpSp>
        <p:nvGrpSpPr>
          <p:cNvPr id="14" name="Group 13" descr="U.S. Department of Transportation, Federal Highway Administration logo. ">
            <a:extLst>
              <a:ext uri="{FF2B5EF4-FFF2-40B4-BE49-F238E27FC236}">
                <a16:creationId xmlns:a16="http://schemas.microsoft.com/office/drawing/2014/main" id="{3A55BE17-A51B-4E4C-9EAA-394C2F3347C2}"/>
              </a:ext>
            </a:extLst>
          </p:cNvPr>
          <p:cNvGrpSpPr/>
          <p:nvPr/>
        </p:nvGrpSpPr>
        <p:grpSpPr>
          <a:xfrm>
            <a:off x="328719" y="6295114"/>
            <a:ext cx="1110196" cy="435762"/>
            <a:chOff x="290022" y="6147173"/>
            <a:chExt cx="1512938" cy="593842"/>
          </a:xfrm>
        </p:grpSpPr>
        <p:sp>
          <p:nvSpPr>
            <p:cNvPr id="15" name="Rectangle 14">
              <a:extLst>
                <a:ext uri="{FF2B5EF4-FFF2-40B4-BE49-F238E27FC236}">
                  <a16:creationId xmlns:a16="http://schemas.microsoft.com/office/drawing/2014/main" id="{E1BF5C12-6C23-4CFE-9656-64AF50029ED4}"/>
                </a:ext>
              </a:extLst>
            </p:cNvPr>
            <p:cNvSpPr/>
            <p:nvPr userDrawn="1"/>
          </p:nvSpPr>
          <p:spPr>
            <a:xfrm>
              <a:off x="290022" y="6227455"/>
              <a:ext cx="303687" cy="147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US DOT logo. ">
              <a:extLst>
                <a:ext uri="{FF2B5EF4-FFF2-40B4-BE49-F238E27FC236}">
                  <a16:creationId xmlns:a16="http://schemas.microsoft.com/office/drawing/2014/main" id="{520D62BE-FC98-4330-BDA3-9FD6D2547F4F}"/>
                </a:ext>
              </a:extLst>
            </p:cNvPr>
            <p:cNvPicPr>
              <a:picLocks noChangeAspect="1"/>
            </p:cNvPicPr>
            <p:nvPr userDrawn="1"/>
          </p:nvPicPr>
          <p:blipFill>
            <a:blip r:embed="rId6">
              <a:alphaModFix amt="50000"/>
              <a:extLst>
                <a:ext uri="{28A0092B-C50C-407E-A947-70E740481C1C}">
                  <a14:useLocalDpi xmlns:a14="http://schemas.microsoft.com/office/drawing/2010/main" val="0"/>
                </a:ext>
              </a:extLst>
            </a:blip>
            <a:stretch>
              <a:fillRect/>
            </a:stretch>
          </p:blipFill>
          <p:spPr>
            <a:xfrm>
              <a:off x="307358" y="6147173"/>
              <a:ext cx="1495602" cy="593842"/>
            </a:xfrm>
            <a:prstGeom prst="rect">
              <a:avLst/>
            </a:prstGeom>
          </p:spPr>
        </p:pic>
      </p:grpSp>
    </p:spTree>
    <p:extLst>
      <p:ext uri="{BB962C8B-B14F-4D97-AF65-F5344CB8AC3E}">
        <p14:creationId xmlns:p14="http://schemas.microsoft.com/office/powerpoint/2010/main" val="33030978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F203-C5C4-4C4C-9A11-6E03B813BCAE}"/>
              </a:ext>
            </a:extLst>
          </p:cNvPr>
          <p:cNvSpPr>
            <a:spLocks noGrp="1"/>
          </p:cNvSpPr>
          <p:nvPr>
            <p:ph type="title"/>
          </p:nvPr>
        </p:nvSpPr>
        <p:spPr>
          <a:xfrm>
            <a:off x="838200" y="252826"/>
            <a:ext cx="10307090" cy="731912"/>
          </a:xfrm>
        </p:spPr>
        <p:txBody>
          <a:bodyPr/>
          <a:lstStyle/>
          <a:p>
            <a:r>
              <a:rPr lang="en-US" dirty="0"/>
              <a:t>References</a:t>
            </a:r>
          </a:p>
        </p:txBody>
      </p:sp>
      <p:sp>
        <p:nvSpPr>
          <p:cNvPr id="4" name="Slide Number Placeholder 3">
            <a:extLst>
              <a:ext uri="{FF2B5EF4-FFF2-40B4-BE49-F238E27FC236}">
                <a16:creationId xmlns:a16="http://schemas.microsoft.com/office/drawing/2014/main" id="{292A3B56-08C4-4843-84B4-41CFE3961391}"/>
              </a:ext>
            </a:extLst>
          </p:cNvPr>
          <p:cNvSpPr>
            <a:spLocks noGrp="1"/>
          </p:cNvSpPr>
          <p:nvPr>
            <p:ph type="sldNum" sz="quarter" idx="4"/>
          </p:nvPr>
        </p:nvSpPr>
        <p:spPr/>
        <p:txBody>
          <a:bodyPr/>
          <a:lstStyle/>
          <a:p>
            <a:fld id="{29691912-3321-4F2D-A980-9CA5FE309265}" type="slidenum">
              <a:rPr lang="en-US" smtClean="0"/>
              <a:t>98</a:t>
            </a:fld>
            <a:endParaRPr lang="en-US"/>
          </a:p>
        </p:txBody>
      </p:sp>
      <p:sp>
        <p:nvSpPr>
          <p:cNvPr id="8" name="Content Placeholder 2">
            <a:extLst>
              <a:ext uri="{FF2B5EF4-FFF2-40B4-BE49-F238E27FC236}">
                <a16:creationId xmlns:a16="http://schemas.microsoft.com/office/drawing/2014/main" id="{36CAF45A-5A13-4813-8819-2F12F34A2828}"/>
              </a:ext>
            </a:extLst>
          </p:cNvPr>
          <p:cNvSpPr>
            <a:spLocks noGrp="1"/>
          </p:cNvSpPr>
          <p:nvPr>
            <p:ph idx="1"/>
          </p:nvPr>
        </p:nvSpPr>
        <p:spPr>
          <a:xfrm>
            <a:off x="697104" y="1102127"/>
            <a:ext cx="10797792" cy="4992937"/>
          </a:xfrm>
        </p:spPr>
        <p:txBody>
          <a:bodyPr>
            <a:noAutofit/>
          </a:bodyPr>
          <a:lstStyle/>
          <a:p>
            <a:pPr marL="287338" indent="-287338">
              <a:lnSpc>
                <a:spcPct val="110000"/>
              </a:lnSpc>
              <a:spcBef>
                <a:spcPts val="0"/>
              </a:spcBef>
              <a:buNone/>
            </a:pPr>
            <a:r>
              <a:rPr lang="en-US" sz="1400" baseline="30000" dirty="0"/>
              <a:t>1</a:t>
            </a:r>
            <a:r>
              <a:rPr lang="en-US" sz="1400" dirty="0"/>
              <a:t>	</a:t>
            </a:r>
            <a:r>
              <a:rPr lang="en-US" sz="1700" dirty="0"/>
              <a:t>Saleem T., R. Porter, R. Srinivasan, D. Carter, S. Himes, and T. Le. 2020. </a:t>
            </a:r>
            <a:r>
              <a:rPr lang="en-US" sz="1700" i="1" dirty="0"/>
              <a:t>Contributing Factors for Focus Crash and Facility Types</a:t>
            </a:r>
            <a:r>
              <a:rPr lang="en-US" sz="1700" dirty="0"/>
              <a:t>. Report No. FHWA-HRT-20-052. Washington, DC: Federal Highway Administration. </a:t>
            </a:r>
            <a:r>
              <a:rPr lang="en-US" sz="1700" dirty="0">
                <a:hlinkClick r:id="rId2">
                  <a:extLst>
                    <a:ext uri="{A12FA001-AC4F-418D-AE19-62706E023703}">
                      <ahyp:hlinkClr xmlns:ahyp="http://schemas.microsoft.com/office/drawing/2018/hyperlinkcolor" val="tx"/>
                    </a:ext>
                  </a:extLst>
                </a:hlinkClick>
              </a:rPr>
              <a:t>https://www.fhwa.dot.gov/publications/research/safety/20052/index.cfm</a:t>
            </a:r>
            <a:r>
              <a:rPr lang="en-US" sz="1700" dirty="0"/>
              <a:t>, last accessed October 21, 2021.</a:t>
            </a:r>
          </a:p>
          <a:p>
            <a:pPr marL="287338" indent="-287338">
              <a:lnSpc>
                <a:spcPct val="110000"/>
              </a:lnSpc>
              <a:spcBef>
                <a:spcPts val="0"/>
              </a:spcBef>
              <a:buNone/>
            </a:pPr>
            <a:r>
              <a:rPr lang="en-US" sz="1700" baseline="30000" dirty="0"/>
              <a:t>2	</a:t>
            </a:r>
            <a:r>
              <a:rPr lang="en-US" sz="1700" dirty="0"/>
              <a:t>Donnell E., E. Hanks, R. J. Porter, L. Cook, R. Srinivasan, F. Li, M. Nguyen, and K. Eccles. 2020. </a:t>
            </a:r>
            <a:r>
              <a:rPr lang="en-US" sz="1700" i="1" dirty="0"/>
              <a:t>The Development of Crash Modification Factors: Highway Safety Statistical Paper Synthesis. </a:t>
            </a:r>
            <a:r>
              <a:rPr lang="en-US" sz="1700" dirty="0"/>
              <a:t>Report No. FHWA-HRT-20-069. Washington, DC: Federal Highway Administration. </a:t>
            </a:r>
            <a:r>
              <a:rPr lang="en-US" sz="1700" dirty="0">
                <a:hlinkClick r:id="rId3">
                  <a:extLst>
                    <a:ext uri="{A12FA001-AC4F-418D-AE19-62706E023703}">
                      <ahyp:hlinkClr xmlns:ahyp="http://schemas.microsoft.com/office/drawing/2018/hyperlinkcolor" val="tx"/>
                    </a:ext>
                  </a:extLst>
                </a:hlinkClick>
              </a:rPr>
              <a:t>https://www.fhwa.dot.gov/publications/research/safety/20069/index.cfm</a:t>
            </a:r>
            <a:r>
              <a:rPr lang="en-US" sz="1700" dirty="0"/>
              <a:t>, last accessed October 21, 2021.</a:t>
            </a:r>
          </a:p>
          <a:p>
            <a:pPr marL="287338" indent="-287338">
              <a:lnSpc>
                <a:spcPct val="110000"/>
              </a:lnSpc>
              <a:spcBef>
                <a:spcPts val="0"/>
              </a:spcBef>
              <a:buNone/>
            </a:pPr>
            <a:r>
              <a:rPr lang="en-US" sz="1700" baseline="30000" dirty="0"/>
              <a:t>3</a:t>
            </a:r>
            <a:r>
              <a:rPr lang="en-US" sz="1700" dirty="0"/>
              <a:t> 	FHWA. 2016. Electronic Code of Federal Regulations. 23 CFR §924.3 Definitions.</a:t>
            </a:r>
            <a:endParaRPr lang="en-US" sz="1700" baseline="-25000" dirty="0"/>
          </a:p>
          <a:p>
            <a:pPr marL="287338" indent="-287338">
              <a:lnSpc>
                <a:spcPct val="110000"/>
              </a:lnSpc>
              <a:spcBef>
                <a:spcPts val="0"/>
              </a:spcBef>
              <a:buNone/>
            </a:pPr>
            <a:r>
              <a:rPr lang="en-US" sz="1700" baseline="30000" dirty="0"/>
              <a:t>4	</a:t>
            </a:r>
            <a:r>
              <a:rPr lang="en-US" sz="1700" dirty="0"/>
              <a:t>Preston, H., R. Storm, J. D. Bennett, and B. Wemple. 2013. </a:t>
            </a:r>
            <a:r>
              <a:rPr lang="en-US" sz="1700" i="1" dirty="0"/>
              <a:t>Systemic Safety Project Selection Tool</a:t>
            </a:r>
            <a:r>
              <a:rPr lang="en-US" sz="1700" dirty="0"/>
              <a:t>. Report No. FHWA-SA-13-019. Washington, DC: Federal Highway Administration. </a:t>
            </a:r>
            <a:r>
              <a:rPr lang="en-US" sz="1700" u="sng" dirty="0">
                <a:hlinkClick r:id="rId4">
                  <a:extLst>
                    <a:ext uri="{A12FA001-AC4F-418D-AE19-62706E023703}">
                      <ahyp:hlinkClr xmlns:ahyp="http://schemas.microsoft.com/office/drawing/2018/hyperlinkcolor" val="tx"/>
                    </a:ext>
                  </a:extLst>
                </a:hlinkClick>
              </a:rPr>
              <a:t>https://safety.fhwa.dot.gov/systemic/fhwasa13019/</a:t>
            </a:r>
            <a:r>
              <a:rPr lang="en-US" sz="1700" dirty="0"/>
              <a:t>, last accessed October 21, 2021.</a:t>
            </a:r>
            <a:endParaRPr lang="en-US" sz="1700" baseline="30000" dirty="0"/>
          </a:p>
          <a:p>
            <a:pPr marL="287338" indent="-287338">
              <a:lnSpc>
                <a:spcPct val="110000"/>
              </a:lnSpc>
              <a:spcBef>
                <a:spcPts val="0"/>
              </a:spcBef>
              <a:buNone/>
            </a:pPr>
            <a:r>
              <a:rPr lang="en-US" sz="1700" baseline="30000" dirty="0"/>
              <a:t>5</a:t>
            </a:r>
            <a:r>
              <a:rPr lang="en-US" sz="1700" dirty="0"/>
              <a:t>	NHTSA. 2018. “Fatality Analysis Reporting System (FARS)” (website). </a:t>
            </a:r>
            <a:r>
              <a:rPr lang="en-US" sz="1700" dirty="0">
                <a:hlinkClick r:id="rId5">
                  <a:extLst>
                    <a:ext uri="{A12FA001-AC4F-418D-AE19-62706E023703}">
                      <ahyp:hlinkClr xmlns:ahyp="http://schemas.microsoft.com/office/drawing/2018/hyperlinkcolor" val="tx"/>
                    </a:ext>
                  </a:extLst>
                </a:hlinkClick>
              </a:rPr>
              <a:t>https://www.nhtsa.gov/research-data/fatality-analysis-reporting-system-fars</a:t>
            </a:r>
            <a:r>
              <a:rPr lang="en-US" sz="1700" dirty="0"/>
              <a:t>, last accessed January 19, 2018.</a:t>
            </a:r>
          </a:p>
          <a:p>
            <a:pPr marL="287338" indent="-287338">
              <a:lnSpc>
                <a:spcPct val="110000"/>
              </a:lnSpc>
              <a:spcBef>
                <a:spcPts val="0"/>
              </a:spcBef>
              <a:buNone/>
            </a:pPr>
            <a:r>
              <a:rPr lang="en-US" sz="1700" baseline="30000" dirty="0"/>
              <a:t>6	</a:t>
            </a:r>
            <a:r>
              <a:rPr lang="en-US" sz="1700" dirty="0"/>
              <a:t>FHWA. n.d. “HSIS” (website). https://www.hsisinfo.org/, last accessed October 21, 2121.</a:t>
            </a:r>
          </a:p>
          <a:p>
            <a:pPr marL="285750" indent="-285750">
              <a:lnSpc>
                <a:spcPct val="110000"/>
              </a:lnSpc>
              <a:spcBef>
                <a:spcPts val="0"/>
              </a:spcBef>
              <a:buNone/>
            </a:pPr>
            <a:r>
              <a:rPr lang="en-US" sz="1700" baseline="30000" dirty="0"/>
              <a:t>7	</a:t>
            </a:r>
            <a:r>
              <a:rPr lang="en-US" sz="1700" dirty="0"/>
              <a:t>R Core Team. 2014. </a:t>
            </a:r>
            <a:r>
              <a:rPr lang="en-US" sz="1700" i="1" dirty="0"/>
              <a:t>R: A language and environment for statistical computing </a:t>
            </a:r>
            <a:r>
              <a:rPr lang="en-US" sz="1700" dirty="0"/>
              <a:t>(software). Vienna, Austria: R Foundation for Statistical Computing. </a:t>
            </a:r>
            <a:r>
              <a:rPr lang="en-US" sz="1700" dirty="0">
                <a:hlinkClick r:id="rId6">
                  <a:extLst>
                    <a:ext uri="{A12FA001-AC4F-418D-AE19-62706E023703}">
                      <ahyp:hlinkClr xmlns:ahyp="http://schemas.microsoft.com/office/drawing/2018/hyperlinkcolor" val="tx"/>
                    </a:ext>
                  </a:extLst>
                </a:hlinkClick>
              </a:rPr>
              <a:t>http://www.R-project.org/</a:t>
            </a:r>
            <a:r>
              <a:rPr lang="en-US" sz="1700" dirty="0"/>
              <a:t>, last accessed October 28, 2021.</a:t>
            </a:r>
          </a:p>
          <a:p>
            <a:endParaRPr lang="en-US" sz="1400" dirty="0"/>
          </a:p>
          <a:p>
            <a:endParaRPr lang="en-US" sz="1400" dirty="0"/>
          </a:p>
        </p:txBody>
      </p:sp>
    </p:spTree>
    <p:extLst>
      <p:ext uri="{BB962C8B-B14F-4D97-AF65-F5344CB8AC3E}">
        <p14:creationId xmlns:p14="http://schemas.microsoft.com/office/powerpoint/2010/main" val="591055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F203-C5C4-4C4C-9A11-6E03B813BCAE}"/>
              </a:ext>
            </a:extLst>
          </p:cNvPr>
          <p:cNvSpPr>
            <a:spLocks noGrp="1"/>
          </p:cNvSpPr>
          <p:nvPr>
            <p:ph type="title"/>
          </p:nvPr>
        </p:nvSpPr>
        <p:spPr>
          <a:xfrm>
            <a:off x="838200" y="252826"/>
            <a:ext cx="10307090" cy="731912"/>
          </a:xfrm>
        </p:spPr>
        <p:txBody>
          <a:bodyPr/>
          <a:lstStyle/>
          <a:p>
            <a:r>
              <a:rPr lang="en-US" dirty="0"/>
              <a:t>References</a:t>
            </a:r>
          </a:p>
        </p:txBody>
      </p:sp>
      <p:sp>
        <p:nvSpPr>
          <p:cNvPr id="4" name="Slide Number Placeholder 3">
            <a:extLst>
              <a:ext uri="{FF2B5EF4-FFF2-40B4-BE49-F238E27FC236}">
                <a16:creationId xmlns:a16="http://schemas.microsoft.com/office/drawing/2014/main" id="{292A3B56-08C4-4843-84B4-41CFE3961391}"/>
              </a:ext>
            </a:extLst>
          </p:cNvPr>
          <p:cNvSpPr>
            <a:spLocks noGrp="1"/>
          </p:cNvSpPr>
          <p:nvPr>
            <p:ph type="sldNum" sz="quarter" idx="4"/>
          </p:nvPr>
        </p:nvSpPr>
        <p:spPr/>
        <p:txBody>
          <a:bodyPr/>
          <a:lstStyle/>
          <a:p>
            <a:fld id="{29691912-3321-4F2D-A980-9CA5FE309265}" type="slidenum">
              <a:rPr lang="en-US" smtClean="0"/>
              <a:t>99</a:t>
            </a:fld>
            <a:endParaRPr lang="en-US"/>
          </a:p>
        </p:txBody>
      </p:sp>
      <p:sp>
        <p:nvSpPr>
          <p:cNvPr id="8" name="Content Placeholder 2">
            <a:extLst>
              <a:ext uri="{FF2B5EF4-FFF2-40B4-BE49-F238E27FC236}">
                <a16:creationId xmlns:a16="http://schemas.microsoft.com/office/drawing/2014/main" id="{36CAF45A-5A13-4813-8819-2F12F34A2828}"/>
              </a:ext>
            </a:extLst>
          </p:cNvPr>
          <p:cNvSpPr>
            <a:spLocks noGrp="1"/>
          </p:cNvSpPr>
          <p:nvPr>
            <p:ph idx="1"/>
          </p:nvPr>
        </p:nvSpPr>
        <p:spPr>
          <a:xfrm>
            <a:off x="697104" y="1102127"/>
            <a:ext cx="10797792" cy="4992937"/>
          </a:xfrm>
        </p:spPr>
        <p:txBody>
          <a:bodyPr>
            <a:noAutofit/>
          </a:bodyPr>
          <a:lstStyle/>
          <a:p>
            <a:pPr marL="290513" indent="-290513">
              <a:lnSpc>
                <a:spcPct val="110000"/>
              </a:lnSpc>
              <a:spcBef>
                <a:spcPts val="0"/>
              </a:spcBef>
              <a:buNone/>
            </a:pPr>
            <a:r>
              <a:rPr lang="en-US" sz="1400" baseline="30000" dirty="0"/>
              <a:t>8</a:t>
            </a:r>
            <a:r>
              <a:rPr lang="en-US" sz="1400" dirty="0"/>
              <a:t>	</a:t>
            </a:r>
            <a:r>
              <a:rPr lang="en-US" sz="1700" dirty="0"/>
              <a:t>Barrowman, N., S. </a:t>
            </a:r>
            <a:r>
              <a:rPr lang="en-US" sz="1700" dirty="0" err="1"/>
              <a:t>Gatscha</a:t>
            </a:r>
            <a:r>
              <a:rPr lang="en-US" sz="1700" dirty="0"/>
              <a:t>, and F. </a:t>
            </a:r>
            <a:r>
              <a:rPr lang="en-US" sz="1700" dirty="0" err="1"/>
              <a:t>Momoli</a:t>
            </a:r>
            <a:r>
              <a:rPr lang="en-US" sz="1700" dirty="0"/>
              <a:t>. 2021. </a:t>
            </a:r>
            <a:r>
              <a:rPr lang="en-US" sz="1700" i="1" dirty="0" err="1"/>
              <a:t>vtree</a:t>
            </a:r>
            <a:r>
              <a:rPr lang="en-US" sz="1700" i="1" dirty="0"/>
              <a:t>: Display Information About Nested Subsets of a Data Frame</a:t>
            </a:r>
            <a:r>
              <a:rPr lang="en-US" sz="1700" dirty="0"/>
              <a:t> (software). </a:t>
            </a:r>
            <a:r>
              <a:rPr lang="en-US" sz="1700" dirty="0">
                <a:hlinkClick r:id="rId2">
                  <a:extLst>
                    <a:ext uri="{A12FA001-AC4F-418D-AE19-62706E023703}">
                      <ahyp:hlinkClr xmlns:ahyp="http://schemas.microsoft.com/office/drawing/2018/hyperlinkcolor" val="tx"/>
                    </a:ext>
                  </a:extLst>
                </a:hlinkClick>
              </a:rPr>
              <a:t>https://CRAN.R-project.org/package=vtree</a:t>
            </a:r>
            <a:r>
              <a:rPr lang="en-US" sz="1700" dirty="0"/>
              <a:t>, last accessed October 28, 2021.</a:t>
            </a:r>
          </a:p>
          <a:p>
            <a:pPr marL="290513" indent="-290513">
              <a:lnSpc>
                <a:spcPct val="110000"/>
              </a:lnSpc>
              <a:spcBef>
                <a:spcPts val="0"/>
              </a:spcBef>
              <a:buNone/>
            </a:pPr>
            <a:r>
              <a:rPr lang="en-US" sz="1700" baseline="30000" dirty="0"/>
              <a:t>9	</a:t>
            </a:r>
            <a:r>
              <a:rPr lang="en-US" sz="1700" dirty="0" err="1"/>
              <a:t>Gayah</a:t>
            </a:r>
            <a:r>
              <a:rPr lang="en-US" sz="1700" dirty="0"/>
              <a:t>, V., and E. Donnell. 2021. “Estimating safety performance functions for two-lane rural roads using an alternative functional form for traffic volume.” </a:t>
            </a:r>
            <a:r>
              <a:rPr lang="en-US" sz="1700" i="1" dirty="0"/>
              <a:t>Accident Analysis and Prevention</a:t>
            </a:r>
            <a:r>
              <a:rPr lang="en-US" sz="1700" dirty="0"/>
              <a:t> 157: 106173.</a:t>
            </a:r>
            <a:endParaRPr lang="en-US" sz="1700" strike="sngStrike" dirty="0"/>
          </a:p>
          <a:p>
            <a:pPr marL="290513" indent="-290513">
              <a:lnSpc>
                <a:spcPct val="110000"/>
              </a:lnSpc>
              <a:spcBef>
                <a:spcPts val="0"/>
              </a:spcBef>
              <a:buNone/>
            </a:pPr>
            <a:r>
              <a:rPr lang="en-US" sz="1700" baseline="30000" dirty="0"/>
              <a:t>10</a:t>
            </a:r>
            <a:r>
              <a:rPr lang="en-US" sz="1700" dirty="0"/>
              <a:t>	Tang, H. and E. T. Donnell. 2019. “Application of a Model-based Recursive Partitioning Algorithm to Predict Crash Frequency.”  </a:t>
            </a:r>
            <a:r>
              <a:rPr lang="en-US" sz="1700" i="1" dirty="0"/>
              <a:t>Accident Analysis and Prevention</a:t>
            </a:r>
            <a:r>
              <a:rPr lang="en-US" sz="1700" dirty="0"/>
              <a:t>  132: 105274.</a:t>
            </a:r>
            <a:endParaRPr lang="en-US" sz="1700" strike="sngStrike" dirty="0"/>
          </a:p>
          <a:p>
            <a:pPr marL="290513" indent="-290513">
              <a:lnSpc>
                <a:spcPct val="110000"/>
              </a:lnSpc>
              <a:spcBef>
                <a:spcPts val="0"/>
              </a:spcBef>
              <a:buNone/>
            </a:pPr>
            <a:r>
              <a:rPr lang="en-US" sz="1700" baseline="30000" dirty="0"/>
              <a:t>11</a:t>
            </a:r>
            <a:r>
              <a:rPr lang="en-US" sz="1700" dirty="0"/>
              <a:t>	Wickham, H., W. Chang, L. Henry, T. L. Pedersen, K. Takahashi, C. Wilke, K. Woo, H. </a:t>
            </a:r>
            <a:r>
              <a:rPr lang="en-US" sz="1700" dirty="0" err="1"/>
              <a:t>Yutani</a:t>
            </a:r>
            <a:r>
              <a:rPr lang="en-US" sz="1700" dirty="0"/>
              <a:t>, and D. </a:t>
            </a:r>
            <a:r>
              <a:rPr lang="en-US" sz="1700" dirty="0" err="1"/>
              <a:t>Dunnington</a:t>
            </a:r>
            <a:r>
              <a:rPr lang="en-US" sz="1700" dirty="0"/>
              <a:t>. 2021.</a:t>
            </a:r>
            <a:r>
              <a:rPr lang="en-US" sz="1700" i="1" dirty="0"/>
              <a:t> ggplot2: Create Elegant Data </a:t>
            </a:r>
            <a:r>
              <a:rPr lang="en-US" sz="1700" i="1" dirty="0" err="1"/>
              <a:t>Visualisations</a:t>
            </a:r>
            <a:r>
              <a:rPr lang="en-US" sz="1700" i="1" dirty="0"/>
              <a:t> Using the Grammar of Graphics</a:t>
            </a:r>
            <a:r>
              <a:rPr lang="en-US" sz="1700" dirty="0"/>
              <a:t> (software). </a:t>
            </a:r>
            <a:r>
              <a:rPr lang="en-US" sz="1700" dirty="0">
                <a:hlinkClick r:id="rId3">
                  <a:extLst>
                    <a:ext uri="{A12FA001-AC4F-418D-AE19-62706E023703}">
                      <ahyp:hlinkClr xmlns:ahyp="http://schemas.microsoft.com/office/drawing/2018/hyperlinkcolor" val="tx"/>
                    </a:ext>
                  </a:extLst>
                </a:hlinkClick>
              </a:rPr>
              <a:t>https://CRAN.R-project.org/package=ggplot2</a:t>
            </a:r>
            <a:r>
              <a:rPr lang="en-US" sz="1700" dirty="0"/>
              <a:t>, last accessed October 28, 2021.</a:t>
            </a:r>
          </a:p>
          <a:p>
            <a:pPr marL="290513" indent="-290513">
              <a:lnSpc>
                <a:spcPct val="110000"/>
              </a:lnSpc>
              <a:spcBef>
                <a:spcPts val="0"/>
              </a:spcBef>
              <a:buNone/>
            </a:pPr>
            <a:r>
              <a:rPr lang="en-US" sz="1700" baseline="30000" dirty="0"/>
              <a:t>12</a:t>
            </a:r>
            <a:r>
              <a:rPr lang="en-US" sz="1700" dirty="0"/>
              <a:t>	Porter, R., T. Le, F. Gross, D. Carter, Saleem T., and R. Srinivasan. 2020. </a:t>
            </a:r>
            <a:r>
              <a:rPr lang="en-US" sz="1700" i="1" dirty="0"/>
              <a:t>Contributing Factors for Focus Crash and Facility Types: Quick Reference Guide</a:t>
            </a:r>
            <a:r>
              <a:rPr lang="en-US" sz="1700" dirty="0"/>
              <a:t>. Report No. FHWA-HRT-20-053. Washington, DC: Federal Highway Administration.</a:t>
            </a:r>
          </a:p>
          <a:p>
            <a:pPr marL="290513" indent="-290513">
              <a:lnSpc>
                <a:spcPct val="110000"/>
              </a:lnSpc>
              <a:spcBef>
                <a:spcPts val="0"/>
              </a:spcBef>
              <a:buNone/>
            </a:pPr>
            <a:r>
              <a:rPr lang="en-US" sz="1700" baseline="30000" dirty="0"/>
              <a:t>13</a:t>
            </a:r>
            <a:r>
              <a:rPr lang="en-US" sz="1700" dirty="0"/>
              <a:t>	FHWA. 2018. “CMF Clearinghouse. 2018” (website). </a:t>
            </a:r>
            <a:r>
              <a:rPr lang="en-US" sz="1700" dirty="0">
                <a:hlinkClick r:id="rId4">
                  <a:extLst>
                    <a:ext uri="{A12FA001-AC4F-418D-AE19-62706E023703}">
                      <ahyp:hlinkClr xmlns:ahyp="http://schemas.microsoft.com/office/drawing/2018/hyperlinkcolor" val="tx"/>
                    </a:ext>
                  </a:extLst>
                </a:hlinkClick>
              </a:rPr>
              <a:t>https://cmfclearinghouse.fhwa.dot.gov</a:t>
            </a:r>
            <a:r>
              <a:rPr lang="en-US" sz="1700" dirty="0"/>
              <a:t>, last accessed November 3, 2021.</a:t>
            </a:r>
          </a:p>
          <a:p>
            <a:endParaRPr lang="en-US" sz="1400" dirty="0"/>
          </a:p>
          <a:p>
            <a:endParaRPr lang="en-US" sz="1400" dirty="0"/>
          </a:p>
          <a:p>
            <a:endParaRPr lang="en-US" sz="1400" dirty="0"/>
          </a:p>
        </p:txBody>
      </p:sp>
    </p:spTree>
    <p:extLst>
      <p:ext uri="{BB962C8B-B14F-4D97-AF65-F5344CB8AC3E}">
        <p14:creationId xmlns:p14="http://schemas.microsoft.com/office/powerpoint/2010/main" val="1287694239"/>
      </p:ext>
    </p:extLst>
  </p:cSld>
  <p:clrMapOvr>
    <a:masterClrMapping/>
  </p:clrMapOvr>
</p:sld>
</file>

<file path=ppt/theme/theme1.xml><?xml version="1.0" encoding="utf-8"?>
<a:theme xmlns:a="http://schemas.openxmlformats.org/drawingml/2006/main" name="Infrastructure">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 PowerPoint Presentation Template_FINAL_09082021.potx" id="{BA039D5D-A7C6-4AB6-AA23-8EB40F181B2A}" vid="{7716F3F9-FC67-4EAC-99E1-54950645057F}"/>
    </a:ext>
  </a:extLst>
</a:theme>
</file>

<file path=ppt/theme/theme2.xml><?xml version="1.0" encoding="utf-8"?>
<a:theme xmlns:a="http://schemas.openxmlformats.org/drawingml/2006/main" name="Corporate Research, Technology, and Innovation Management">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 PowerPoint Presentation Template_FINAL_09082021.potx" id="{BA039D5D-A7C6-4AB6-AA23-8EB40F181B2A}" vid="{3E2F9FEE-3D34-4DF1-BF3B-29F3A4210721}"/>
    </a:ext>
  </a:extLst>
</a:theme>
</file>

<file path=ppt/theme/theme3.xml><?xml version="1.0" encoding="utf-8"?>
<a:theme xmlns:a="http://schemas.openxmlformats.org/drawingml/2006/main" name="Resource Management">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 PowerPoint Presentation Template_FINAL_09082021.potx" id="{BA039D5D-A7C6-4AB6-AA23-8EB40F181B2A}" vid="{668C8AB5-CC61-40D5-8810-6F0CD2493DCD}"/>
    </a:ext>
  </a:extLst>
</a:theme>
</file>

<file path=ppt/theme/theme4.xml><?xml version="1.0" encoding="utf-8"?>
<a:theme xmlns:a="http://schemas.openxmlformats.org/drawingml/2006/main" name="Safety and Operations">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 PowerPoint Presentation Template_FINAL_09082021.potx" id="{BA039D5D-A7C6-4AB6-AA23-8EB40F181B2A}" vid="{1DC0521A-9AA4-4E24-968B-394E112A46FB}"/>
    </a:ext>
  </a:extLst>
</a:theme>
</file>

<file path=ppt/theme/theme5.xml><?xml version="1.0" encoding="utf-8"?>
<a:theme xmlns:a="http://schemas.openxmlformats.org/drawingml/2006/main" name="1_TFHRC Main">
  <a:themeElements>
    <a:clrScheme name="FHWA">
      <a:dk1>
        <a:sysClr val="windowText" lastClr="000000"/>
      </a:dk1>
      <a:lt1>
        <a:sysClr val="window" lastClr="FFFFFF"/>
      </a:lt1>
      <a:dk2>
        <a:srgbClr val="1C3B6B"/>
      </a:dk2>
      <a:lt2>
        <a:srgbClr val="1C6EA8"/>
      </a:lt2>
      <a:accent1>
        <a:srgbClr val="036068"/>
      </a:accent1>
      <a:accent2>
        <a:srgbClr val="344C5E"/>
      </a:accent2>
      <a:accent3>
        <a:srgbClr val="871A0F"/>
      </a:accent3>
      <a:accent4>
        <a:srgbClr val="083B2D"/>
      </a:accent4>
      <a:accent5>
        <a:srgbClr val="FFC000"/>
      </a:accent5>
      <a:accent6>
        <a:srgbClr val="7AC143"/>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 PowerPoint Presentation Template_FINAL_09082021.potx" id="{BA039D5D-A7C6-4AB6-AA23-8EB40F181B2A}" vid="{92AC9D53-7D77-44B6-8750-FE42A6E613F7}"/>
    </a:ext>
  </a:extLst>
</a:theme>
</file>

<file path=ppt/theme/theme6.xml><?xml version="1.0" encoding="utf-8"?>
<a:theme xmlns:a="http://schemas.openxmlformats.org/drawingml/2006/main" name="1_Infrastructure">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 PowerPoint Presentation Template_FINAL_09082021.potx" id="{BA039D5D-A7C6-4AB6-AA23-8EB40F181B2A}" vid="{7716F3F9-FC67-4EAC-99E1-54950645057F}"/>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cationNumber xmlns="f59c6dac-6104-4136-96ad-e8ff6a40640b" xsi:nil="true"/>
    <Office xmlns="f59c6dac-6104-4136-96ad-e8ff6a40640b">HRDS</Office>
    <TitleofDocument xmlns="f59c6dac-6104-4136-96ad-e8ff6a40640b">Focus Crash and Facility Type (FCFT): Researcher Workshop</TitleofDocument>
    <NameofPerson xmlns="f59c6dac-6104-4136-96ad-e8ff6a40640b">
      <UserInfo>
        <DisplayName>Amjadi, Roya (FHWA)</DisplayName>
        <AccountId>664</AccountId>
        <AccountType/>
      </UserInfo>
    </NameofPerson>
    <Task_x0020_Number xmlns="f59c6dac-6104-4136-96ad-e8ff6a40640b">741</Task_x0020_Numb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E7B2747FF769499499A87B824BD6C9" ma:contentTypeVersion="7" ma:contentTypeDescription="Create a new document." ma:contentTypeScope="" ma:versionID="c8b247e314ad741951b54d6a49634c9c">
  <xsd:schema xmlns:xsd="http://www.w3.org/2001/XMLSchema" xmlns:xs="http://www.w3.org/2001/XMLSchema" xmlns:p="http://schemas.microsoft.com/office/2006/metadata/properties" xmlns:ns1="f59c6dac-6104-4136-96ad-e8ff6a40640b" targetNamespace="http://schemas.microsoft.com/office/2006/metadata/properties" ma:root="true" ma:fieldsID="f23afd0a73f3c0e6478ffdc6f1b88ccf" ns1:_="">
    <xsd:import namespace="f59c6dac-6104-4136-96ad-e8ff6a40640b"/>
    <xsd:element name="properties">
      <xsd:complexType>
        <xsd:sequence>
          <xsd:element name="documentManagement">
            <xsd:complexType>
              <xsd:all>
                <xsd:element ref="ns1:Task_x0020_Number" minOccurs="0"/>
                <xsd:element ref="ns1:Office" minOccurs="0"/>
                <xsd:element ref="ns1:PublicationNumber" minOccurs="0"/>
                <xsd:element ref="ns1:TitleofDocument" minOccurs="0"/>
                <xsd:element ref="ns1:NameofPerson" minOccurs="0"/>
                <xsd:element ref="ns1:MediaServiceMetadata" minOccurs="0"/>
                <xsd:element ref="ns1: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c6dac-6104-4136-96ad-e8ff6a40640b" elementFormDefault="qualified">
    <xsd:import namespace="http://schemas.microsoft.com/office/2006/documentManagement/types"/>
    <xsd:import namespace="http://schemas.microsoft.com/office/infopath/2007/PartnerControls"/>
    <xsd:element name="Task_x0020_Number" ma:index="0" nillable="true" ma:displayName="Task Number" ma:internalName="Task_x0020_Number">
      <xsd:simpleType>
        <xsd:restriction base="dms:Text">
          <xsd:maxLength value="255"/>
        </xsd:restriction>
      </xsd:simpleType>
    </xsd:element>
    <xsd:element name="Office" ma:index="9" nillable="true" ma:displayName="Office " ma:format="Dropdown" ma:internalName="Office">
      <xsd:simpleType>
        <xsd:union memberTypes="dms:Text">
          <xsd:simpleType>
            <xsd:restriction base="dms:Choice">
              <xsd:enumeration value="HRDI"/>
              <xsd:enumeration value="HRDO"/>
              <xsd:enumeration value="HRDS"/>
              <xsd:enumeration value="HRRM"/>
              <xsd:enumeration value="HRTM"/>
            </xsd:restriction>
          </xsd:simpleType>
        </xsd:union>
      </xsd:simpleType>
    </xsd:element>
    <xsd:element name="PublicationNumber" ma:index="10" nillable="true" ma:displayName="Publication Number" ma:format="Dropdown" ma:internalName="PublicationNumber">
      <xsd:simpleType>
        <xsd:restriction base="dms:Text">
          <xsd:maxLength value="255"/>
        </xsd:restriction>
      </xsd:simpleType>
    </xsd:element>
    <xsd:element name="TitleofDocument" ma:index="11" nillable="true" ma:displayName="Title of Document" ma:format="Dropdown" ma:internalName="TitleofDocument">
      <xsd:simpleType>
        <xsd:restriction base="dms:Text">
          <xsd:maxLength value="255"/>
        </xsd:restriction>
      </xsd:simpleType>
    </xsd:element>
    <xsd:element name="NameofPerson" ma:index="12" nillable="true" ma:displayName="Name of Person" ma:format="Dropdown" ma:list="UserInfo" ma:SharePointGroup="0" ma:internalName="Nameof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2"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E59FA-D4B3-486F-A283-413859A4BA6F}">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f59c6dac-6104-4136-96ad-e8ff6a40640b"/>
  </ds:schemaRefs>
</ds:datastoreItem>
</file>

<file path=customXml/itemProps2.xml><?xml version="1.0" encoding="utf-8"?>
<ds:datastoreItem xmlns:ds="http://schemas.openxmlformats.org/officeDocument/2006/customXml" ds:itemID="{9343D555-1A9F-48A2-A31D-D79786A804A4}">
  <ds:schemaRefs>
    <ds:schemaRef ds:uri="http://schemas.microsoft.com/sharepoint/v3/contenttype/forms"/>
  </ds:schemaRefs>
</ds:datastoreItem>
</file>

<file path=customXml/itemProps3.xml><?xml version="1.0" encoding="utf-8"?>
<ds:datastoreItem xmlns:ds="http://schemas.openxmlformats.org/officeDocument/2006/customXml" ds:itemID="{E4CB7387-2792-444E-84FA-D236C876C9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9c6dac-6104-4136-96ad-e8ff6a4064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ARA_2016PPT.potx</Template>
  <TotalTime>18751</TotalTime>
  <Words>7937</Words>
  <Application>Microsoft Office PowerPoint</Application>
  <PresentationFormat>Widescreen</PresentationFormat>
  <Paragraphs>1851</Paragraphs>
  <Slides>100</Slides>
  <Notes>38</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100</vt:i4>
      </vt:variant>
    </vt:vector>
  </HeadingPairs>
  <TitlesOfParts>
    <vt:vector size="117" baseType="lpstr">
      <vt:lpstr>Arial Unicode MS</vt:lpstr>
      <vt:lpstr>Arial</vt:lpstr>
      <vt:lpstr>Book Antiqua</vt:lpstr>
      <vt:lpstr>Calibri</vt:lpstr>
      <vt:lpstr>Cambria Math</vt:lpstr>
      <vt:lpstr>Courier New</vt:lpstr>
      <vt:lpstr>Lucida Sans Unicode</vt:lpstr>
      <vt:lpstr>Times New Roman</vt:lpstr>
      <vt:lpstr>Trebuchet MS</vt:lpstr>
      <vt:lpstr>Wingdings</vt:lpstr>
      <vt:lpstr>Wingdings 3</vt:lpstr>
      <vt:lpstr>Infrastructure</vt:lpstr>
      <vt:lpstr>Corporate Research, Technology, and Innovation Management</vt:lpstr>
      <vt:lpstr>Resource Management</vt:lpstr>
      <vt:lpstr>Safety and Operations</vt:lpstr>
      <vt:lpstr>1_TFHRC Main</vt:lpstr>
      <vt:lpstr>1_Infrastructure</vt:lpstr>
      <vt:lpstr>Focus Crash and Facility Type (FCFT): Researcher Workshop An Evaluation of Low-Cost Safety Improvements Pooled Fund Study Effort</vt:lpstr>
      <vt:lpstr>Disclaimer</vt:lpstr>
      <vt:lpstr>Purpose of the Workshop and Learning Objectives</vt:lpstr>
      <vt:lpstr>Workshop Purpose</vt:lpstr>
      <vt:lpstr>Today’s Learning Objectives</vt:lpstr>
      <vt:lpstr>Workshop Icons </vt:lpstr>
      <vt:lpstr>Questions?</vt:lpstr>
      <vt:lpstr>Workshop Outline</vt:lpstr>
      <vt:lpstr>Polling Question</vt:lpstr>
      <vt:lpstr>Polling Question</vt:lpstr>
      <vt:lpstr>Systemic Definition</vt:lpstr>
      <vt:lpstr>Overview of the Systemic Approach</vt:lpstr>
      <vt:lpstr>Polling Question</vt:lpstr>
      <vt:lpstr>Systemic Approach:  Select Focus Crash Types</vt:lpstr>
      <vt:lpstr>Systemic Approach: Select Focus Facilities</vt:lpstr>
      <vt:lpstr>FHWA FCFT Study Objectives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FHWA FCFT Report: Identifying FCFTs</vt:lpstr>
      <vt:lpstr>Developing Agency-Specific FCFTs</vt:lpstr>
      <vt:lpstr>Data Sources</vt:lpstr>
      <vt:lpstr>Option 1: Using Crash Reports</vt:lpstr>
      <vt:lpstr>Option 2: Merging Data</vt:lpstr>
      <vt:lpstr>Polling Question</vt:lpstr>
      <vt:lpstr>What Is a Linear Referencing System?</vt:lpstr>
      <vt:lpstr>Merging Crash and Roadway Data for FCFT Identification</vt:lpstr>
      <vt:lpstr>Merging Crash and Roadway Data for FCFT Identification</vt:lpstr>
      <vt:lpstr>Analyzing Data for FCFT Identification</vt:lpstr>
      <vt:lpstr>Exercise: Identify FCFTs</vt:lpstr>
      <vt:lpstr>Exercise: Identify FCFTs From Crash Tree</vt:lpstr>
      <vt:lpstr>Question</vt:lpstr>
      <vt:lpstr>Systemic Approach: Identify and Evaluate Risk Factors </vt:lpstr>
      <vt:lpstr>Systemic Approach: Identify and Evaluate Risk Factors</vt:lpstr>
      <vt:lpstr>Systemic Approach: Identify and Evaluate Risk Factors</vt:lpstr>
      <vt:lpstr>FHWA FCFT Report: Risk Factors</vt:lpstr>
      <vt:lpstr>FHWA FCFT Report: Risk Factors</vt:lpstr>
      <vt:lpstr>FHWA FCFT Report: Risk Factors</vt:lpstr>
      <vt:lpstr>FHWA FCFT Report:  Roadway Risk Factors</vt:lpstr>
      <vt:lpstr>FHWA FCFT Report:  Climate Risk Factors</vt:lpstr>
      <vt:lpstr>FHWA FCFT Report: Socioeconomic Risk Factors</vt:lpstr>
      <vt:lpstr>FHWA FCFT Report: Identify Risk Factors</vt:lpstr>
      <vt:lpstr>FHWA FCFT Report: Identify Risk Factors</vt:lpstr>
      <vt:lpstr>FHWA FCFT Report: Identify Risk Factors</vt:lpstr>
      <vt:lpstr>Shortcomings of the Risk Factor Identification Methods</vt:lpstr>
      <vt:lpstr>FHWA FCFT Report: Identify Risk Factors</vt:lpstr>
      <vt:lpstr>PowerPoint Presentation</vt:lpstr>
      <vt:lpstr>FHWA FCFT Report: Identify Risk Factors</vt:lpstr>
      <vt:lpstr>FHWA FCFT Report: Identify Risk Factors</vt:lpstr>
      <vt:lpstr>FHWA FCFT Report: Identify Risk Factors</vt:lpstr>
      <vt:lpstr>Questions</vt:lpstr>
      <vt:lpstr>What Have We Covered?</vt:lpstr>
      <vt:lpstr>Break</vt:lpstr>
      <vt:lpstr>Quantifying Agency-Specific Risk Factors</vt:lpstr>
      <vt:lpstr>Data Sources</vt:lpstr>
      <vt:lpstr>Linking Data</vt:lpstr>
      <vt:lpstr>Merging Roadway and Crash Data</vt:lpstr>
      <vt:lpstr>Data Merge Solution</vt:lpstr>
      <vt:lpstr>Data Analysis</vt:lpstr>
      <vt:lpstr>Logistic Regression</vt:lpstr>
      <vt:lpstr>NB Regression</vt:lpstr>
      <vt:lpstr>Extensions to the Traditional NB  Model Have Been Used to Account for Issues in Crash Data </vt:lpstr>
      <vt:lpstr>Alternative Model Forms Can Be Used to Improve Fit to Observed Data</vt:lpstr>
      <vt:lpstr>NB Variations Can be Used to Address Spatial or Temporal Correlation in Data</vt:lpstr>
      <vt:lpstr>Methods That Can Account for Unobserved Heterogeneity</vt:lpstr>
      <vt:lpstr>Model-Based Recursive Partitioning (MBRP)</vt:lpstr>
      <vt:lpstr>Exercise/Demonstration: MBRP</vt:lpstr>
      <vt:lpstr>Exercise/Demonstration: MBRP</vt:lpstr>
      <vt:lpstr>Exercise/Demonstration: MBRP</vt:lpstr>
      <vt:lpstr>Exercise/Demonstration: MBRP</vt:lpstr>
      <vt:lpstr>Exercise/Demonstration: MBRP</vt:lpstr>
      <vt:lpstr>Systemic Approach: Screen and Prioritize Candidate Locations</vt:lpstr>
      <vt:lpstr>Systemic Approach: Methods of Screening and Prioritizing Candidate Locations</vt:lpstr>
      <vt:lpstr>Systemic Approach: Select Countermeasures</vt:lpstr>
      <vt:lpstr>FHWA FCFT Report: Six-Step Countermeasure Selection</vt:lpstr>
      <vt:lpstr>FHWA FCFT Report: Six-Step Countermeasure Selection</vt:lpstr>
      <vt:lpstr>Example Countermeasures for Non-Intersection</vt:lpstr>
      <vt:lpstr>FHWA FCFT Report: Summary</vt:lpstr>
      <vt:lpstr>FHWA FCFT Report: Conclusions, Recommendations </vt:lpstr>
      <vt:lpstr>FHWA FCFT Report: Conclusions, Recommendations </vt:lpstr>
      <vt:lpstr>FHWA FCFT Report: Conclusions, Recommendations </vt:lpstr>
      <vt:lpstr>Systemic Program Evaluation</vt:lpstr>
      <vt:lpstr>EB Method</vt:lpstr>
      <vt:lpstr>Cross-Sectional Studies</vt:lpstr>
      <vt:lpstr>Issues Related to With/Without Samples</vt:lpstr>
      <vt:lpstr>Propensity Scores-Potential Outcomes</vt:lpstr>
      <vt:lpstr>Concluding Thoughts for Discussion</vt:lpstr>
      <vt:lpstr>Discussion</vt:lpstr>
      <vt:lpstr>Polling Question</vt:lpstr>
      <vt:lpstr>References</vt:lpstr>
      <vt:lpstr>References</vt:lpstr>
      <vt:lpstr>Contacts</vt:lpstr>
    </vt:vector>
  </TitlesOfParts>
  <Manager/>
  <Company>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 Crash and Facility Type (FCFT): Researcher Workshop</dc:title>
  <dc:subject>ARA PowerPoint Template</dc:subject>
  <dc:creator>NAlford@ara.com</dc:creator>
  <cp:keywords/>
  <dc:description/>
  <cp:lastModifiedBy>Phelps, Shirl CTR (FHWA)</cp:lastModifiedBy>
  <cp:revision>1185</cp:revision>
  <cp:lastPrinted>2014-07-31T19:59:31Z</cp:lastPrinted>
  <dcterms:created xsi:type="dcterms:W3CDTF">2014-10-27T17:38:25Z</dcterms:created>
  <dcterms:modified xsi:type="dcterms:W3CDTF">2022-03-15T17:07:43Z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0x01010079E7B2747FF769499499A87B824BD6C9</vt:lpwstr>
  </property>
</Properties>
</file>