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5" r:id="rId4"/>
  </p:sldMasterIdLst>
  <p:notesMasterIdLst>
    <p:notesMasterId r:id="rId15"/>
  </p:notesMasterIdLst>
  <p:handoutMasterIdLst>
    <p:handoutMasterId r:id="rId16"/>
  </p:handoutMasterIdLst>
  <p:sldIdLst>
    <p:sldId id="533" r:id="rId5"/>
    <p:sldId id="837" r:id="rId6"/>
    <p:sldId id="753" r:id="rId7"/>
    <p:sldId id="756" r:id="rId8"/>
    <p:sldId id="872" r:id="rId9"/>
    <p:sldId id="752" r:id="rId10"/>
    <p:sldId id="809" r:id="rId11"/>
    <p:sldId id="873" r:id="rId12"/>
    <p:sldId id="870" r:id="rId13"/>
    <p:sldId id="833" r:id="rId14"/>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charset="-128"/>
        <a:cs typeface="+mn-cs"/>
      </a:defRPr>
    </a:lvl5pPr>
    <a:lvl6pPr marL="2286000" algn="l" defTabSz="914400" rtl="0" eaLnBrk="1" latinLnBrk="0" hangingPunct="1">
      <a:defRPr sz="2400" kern="1200">
        <a:solidFill>
          <a:schemeClr val="tx1"/>
        </a:solidFill>
        <a:latin typeface="Arial" pitchFamily="34" charset="0"/>
        <a:ea typeface="ＭＳ Ｐゴシック" charset="-128"/>
        <a:cs typeface="+mn-cs"/>
      </a:defRPr>
    </a:lvl6pPr>
    <a:lvl7pPr marL="2743200" algn="l" defTabSz="914400" rtl="0" eaLnBrk="1" latinLnBrk="0" hangingPunct="1">
      <a:defRPr sz="2400" kern="1200">
        <a:solidFill>
          <a:schemeClr val="tx1"/>
        </a:solidFill>
        <a:latin typeface="Arial" pitchFamily="34" charset="0"/>
        <a:ea typeface="ＭＳ Ｐゴシック" charset="-128"/>
        <a:cs typeface="+mn-cs"/>
      </a:defRPr>
    </a:lvl7pPr>
    <a:lvl8pPr marL="3200400" algn="l" defTabSz="914400" rtl="0" eaLnBrk="1" latinLnBrk="0" hangingPunct="1">
      <a:defRPr sz="2400" kern="1200">
        <a:solidFill>
          <a:schemeClr val="tx1"/>
        </a:solidFill>
        <a:latin typeface="Arial" pitchFamily="34" charset="0"/>
        <a:ea typeface="ＭＳ Ｐゴシック" charset="-128"/>
        <a:cs typeface="+mn-cs"/>
      </a:defRPr>
    </a:lvl8pPr>
    <a:lvl9pPr marL="3657600" algn="l" defTabSz="914400" rtl="0" eaLnBrk="1" latinLnBrk="0" hangingPunct="1">
      <a:defRPr sz="2400" kern="1200">
        <a:solidFill>
          <a:schemeClr val="tx1"/>
        </a:solidFill>
        <a:latin typeface="Arial"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userDrawn="1">
          <p15:clr>
            <a:srgbClr val="A4A3A4"/>
          </p15:clr>
        </p15:guide>
        <p15:guide id="2" pos="230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F95834C-D9A9-93C7-F071-C9A472551123}" name="Harkins, Michael (FHWA)" initials="HM(" userId="S::Michael.Harkins@ad.dot.gov::10cbe9d1-b896-4387-b76e-7ff7961c5c28" providerId="AD"/>
  <p188:author id="{69716673-5AA4-EC01-D96D-3A8F0FB01186}" name="Gabrilovich, Lev (FHWA)" initials="GL(" userId="S::lev.gabrilovich@ad.dot.gov::355d3e64-94d7-4423-84f3-4176af462e41" providerId="AD"/>
  <p188:author id="{2C06B980-8C06-5770-FB7E-153FA85B2F16}" name="Maiefski, Melissa (FHWA)" initials="M(" userId="S::melissa.maiefski@ad.dot.gov::2f573e1d-58b0-4667-8784-7422894fcf3e" providerId="AD"/>
  <p188:author id="{19C4C882-8235-398C-3973-AFFFEE581509}" name="Kohr, Todd (FHWA)" initials="KT(" userId="S::todd.kohr@ad.dot.gov::e1539694-79f6-4f18-8ceb-8948c2ec9ec8" providerId="AD"/>
  <p188:author id="{0DAAA2B0-F174-F0FD-1019-3A30DF153C3A}" name="Sleeter, Adam (FHWA)" initials="SA(" userId="S::adam.sleeter@ad.dot.gov::3d797a73-43f3-45ce-bf10-d9526f8e7ad2" providerId="AD"/>
  <p188:author id="{713300BE-F96B-6167-052C-B195DA9821C0}" name="Maiefski, Melissa (FHWA)" initials="MM(" userId="S::Melissa.Maiefski@ad.dot.gov::2f573e1d-58b0-4667-8784-7422894fcf3e" providerId="AD"/>
  <p188:author id="{57B91CCD-5CE5-EF3D-DCA8-DC448D48F0ED}" name="Esselman, James (FHWA)" initials="EJ(" userId="S::james.esselman@ad.dot.gov::b6f121d4-a1c6-482a-b091-ca0ee3f612d1" providerId="AD"/>
  <p188:author id="{13A612D0-F678-7632-1700-FBE719E0D7C3}" name="Rusnak, Allison (FHWA)" initials="RA(" userId="S::Allison.Rusnak@ad.dot.gov::d3149fc9-4011-47d3-aec1-f626af0f4e1d" providerId="AD"/>
  <p188:author id="{724B45D1-36C4-38CC-5A03-34EF1DA55DAE}" name="Lynch, Michael (FHWA)" initials="L(" userId="S::michael.lynch@ad.dot.gov::0d0ab971-8d6c-415b-af6d-d1ce3e8f22d4" providerId="AD"/>
  <p188:author id="{CD67B3FF-0ADE-58B0-C036-7DFA55ADF5E1}" name="Soppet, Katie (FHWA)" initials="SK(" userId="S::katie.soppet@ad.dot.gov::d029d3af-7f8f-42c8-9bc6-397e998f9be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524" clrIdx="0"/>
  <p:cmAuthor id="2" name="Serody, David (FHWA)" initials="S(" lastIdx="11" clrIdx="1">
    <p:extLst>
      <p:ext uri="{19B8F6BF-5375-455C-9EA6-DF929625EA0E}">
        <p15:presenceInfo xmlns:p15="http://schemas.microsoft.com/office/powerpoint/2012/main" userId="S::david.serody@ad.dot.gov::3de3ec13-2a78-4e2e-bd2c-f100f2920dfd" providerId="AD"/>
      </p:ext>
    </p:extLst>
  </p:cmAuthor>
  <p:cmAuthor id="3" name="Zawadzki, Meaghan (FHWA)" initials="ZM(" lastIdx="6" clrIdx="2">
    <p:extLst>
      <p:ext uri="{19B8F6BF-5375-455C-9EA6-DF929625EA0E}">
        <p15:presenceInfo xmlns:p15="http://schemas.microsoft.com/office/powerpoint/2012/main" userId="S::meaghan.zawadzki@ad.dot.gov::a45c62f2-f8c0-4959-853b-183bfe0f163f" providerId="AD"/>
      </p:ext>
    </p:extLst>
  </p:cmAuthor>
  <p:cmAuthor id="4" name="Malinoff, Aaron (FHWA)" initials="M(" lastIdx="5" clrIdx="3">
    <p:extLst>
      <p:ext uri="{19B8F6BF-5375-455C-9EA6-DF929625EA0E}">
        <p15:presenceInfo xmlns:p15="http://schemas.microsoft.com/office/powerpoint/2012/main" userId="S::aaron.malinoff@ad.dot.gov::3a5ede15-3b01-4411-b2a7-929d9efd64e4" providerId="AD"/>
      </p:ext>
    </p:extLst>
  </p:cmAuthor>
  <p:cmAuthor id="5" name="Sleeter, Adam (FHWA)" initials="S(" lastIdx="2" clrIdx="4">
    <p:extLst>
      <p:ext uri="{19B8F6BF-5375-455C-9EA6-DF929625EA0E}">
        <p15:presenceInfo xmlns:p15="http://schemas.microsoft.com/office/powerpoint/2012/main" userId="S::adam.sleeter@ad.dot.gov::3d797a73-43f3-45ce-bf10-d9526f8e7ad2" providerId="AD"/>
      </p:ext>
    </p:extLst>
  </p:cmAuthor>
  <p:cmAuthor id="6" name="Maiefski, Melissa (FHWA)" initials="MM(" lastIdx="23" clrIdx="5">
    <p:extLst>
      <p:ext uri="{19B8F6BF-5375-455C-9EA6-DF929625EA0E}">
        <p15:presenceInfo xmlns:p15="http://schemas.microsoft.com/office/powerpoint/2012/main" userId="S::Melissa.Maiefski@ad.dot.gov::2f573e1d-58b0-4667-8784-7422894fcf3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D2DC"/>
    <a:srgbClr val="E8EAEE"/>
    <a:srgbClr val="C4C4C4"/>
    <a:srgbClr val="0033CC"/>
    <a:srgbClr val="C0504D"/>
    <a:srgbClr val="D0D8E8"/>
    <a:srgbClr val="4F81BD"/>
    <a:srgbClr val="CDCDCD"/>
    <a:srgbClr val="000099"/>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65" autoAdjust="0"/>
    <p:restoredTop sz="88344" autoAdjust="0"/>
  </p:normalViewPr>
  <p:slideViewPr>
    <p:cSldViewPr snapToGrid="0">
      <p:cViewPr varScale="1">
        <p:scale>
          <a:sx n="71" d="100"/>
          <a:sy n="71" d="100"/>
        </p:scale>
        <p:origin x="1478"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guide orient="horz" pos="3025"/>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1"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39939" name="Rectangle 3"/>
          <p:cNvSpPr>
            <a:spLocks noGrp="1" noChangeArrowheads="1"/>
          </p:cNvSpPr>
          <p:nvPr>
            <p:ph type="dt" sz="quarter" idx="1"/>
          </p:nvPr>
        </p:nvSpPr>
        <p:spPr bwMode="auto">
          <a:xfrm>
            <a:off x="4142963"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r" defTabSz="966984">
              <a:defRPr sz="1200">
                <a:latin typeface="Arial" charset="0"/>
                <a:ea typeface="+mn-ea"/>
                <a:cs typeface="+mn-cs"/>
              </a:defRPr>
            </a:lvl1pPr>
          </a:lstStyle>
          <a:p>
            <a:pPr>
              <a:defRPr/>
            </a:pPr>
            <a:endParaRPr lang="en-US"/>
          </a:p>
        </p:txBody>
      </p:sp>
      <p:sp>
        <p:nvSpPr>
          <p:cNvPr id="39940" name="Rectangle 4"/>
          <p:cNvSpPr>
            <a:spLocks noGrp="1" noChangeArrowheads="1"/>
          </p:cNvSpPr>
          <p:nvPr>
            <p:ph type="ftr" sz="quarter" idx="2"/>
          </p:nvPr>
        </p:nvSpPr>
        <p:spPr bwMode="auto">
          <a:xfrm>
            <a:off x="1"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39941" name="Rectangle 5"/>
          <p:cNvSpPr>
            <a:spLocks noGrp="1" noChangeArrowheads="1"/>
          </p:cNvSpPr>
          <p:nvPr>
            <p:ph type="sldNum" sz="quarter" idx="3"/>
          </p:nvPr>
        </p:nvSpPr>
        <p:spPr bwMode="auto">
          <a:xfrm>
            <a:off x="4142963"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algn="r" defTabSz="966984">
              <a:defRPr sz="1200"/>
            </a:lvl1pPr>
          </a:lstStyle>
          <a:p>
            <a:fld id="{1762441A-2457-4905-836A-D004E2ACD6ED}" type="slidenum">
              <a:rPr lang="en-US"/>
              <a:pPr/>
              <a:t>‹#›</a:t>
            </a:fld>
            <a:endParaRPr lang="en-US"/>
          </a:p>
        </p:txBody>
      </p:sp>
    </p:spTree>
    <p:extLst>
      <p:ext uri="{BB962C8B-B14F-4D97-AF65-F5344CB8AC3E}">
        <p14:creationId xmlns:p14="http://schemas.microsoft.com/office/powerpoint/2010/main" val="894227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1"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43011" name="Rectangle 3"/>
          <p:cNvSpPr>
            <a:spLocks noGrp="1" noChangeArrowheads="1"/>
          </p:cNvSpPr>
          <p:nvPr>
            <p:ph type="dt" idx="1"/>
          </p:nvPr>
        </p:nvSpPr>
        <p:spPr bwMode="auto">
          <a:xfrm>
            <a:off x="4142963"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r" defTabSz="966984">
              <a:defRPr sz="1200">
                <a:latin typeface="Arial" charset="0"/>
                <a:ea typeface="+mn-ea"/>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257300" y="719138"/>
            <a:ext cx="4803775" cy="3602037"/>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732183" y="45599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3014" name="Rectangle 6"/>
          <p:cNvSpPr>
            <a:spLocks noGrp="1" noChangeArrowheads="1"/>
          </p:cNvSpPr>
          <p:nvPr>
            <p:ph type="ftr" sz="quarter" idx="4"/>
          </p:nvPr>
        </p:nvSpPr>
        <p:spPr bwMode="auto">
          <a:xfrm>
            <a:off x="1"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43015" name="Rectangle 7"/>
          <p:cNvSpPr>
            <a:spLocks noGrp="1" noChangeArrowheads="1"/>
          </p:cNvSpPr>
          <p:nvPr>
            <p:ph type="sldNum" sz="quarter" idx="5"/>
          </p:nvPr>
        </p:nvSpPr>
        <p:spPr bwMode="auto">
          <a:xfrm>
            <a:off x="4142963"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algn="r" defTabSz="966984">
              <a:defRPr sz="1200"/>
            </a:lvl1pPr>
          </a:lstStyle>
          <a:p>
            <a:fld id="{34EEC880-C233-41B2-B74E-1FF2F2FE44BB}" type="slidenum">
              <a:rPr lang="en-US"/>
              <a:pPr/>
              <a:t>‹#›</a:t>
            </a:fld>
            <a:endParaRPr lang="en-US"/>
          </a:p>
        </p:txBody>
      </p:sp>
    </p:spTree>
    <p:extLst>
      <p:ext uri="{BB962C8B-B14F-4D97-AF65-F5344CB8AC3E}">
        <p14:creationId xmlns:p14="http://schemas.microsoft.com/office/powerpoint/2010/main" val="26340596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4EEC880-C233-41B2-B74E-1FF2F2FE44BB}" type="slidenum">
              <a:rPr lang="en-US" smtClean="0"/>
              <a:pPr/>
              <a:t>1</a:t>
            </a:fld>
            <a:endParaRPr lang="en-US"/>
          </a:p>
        </p:txBody>
      </p:sp>
    </p:spTree>
    <p:extLst>
      <p:ext uri="{BB962C8B-B14F-4D97-AF65-F5344CB8AC3E}">
        <p14:creationId xmlns:p14="http://schemas.microsoft.com/office/powerpoint/2010/main" val="2774549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10</a:t>
            </a:fld>
            <a:endParaRPr lang="en-US"/>
          </a:p>
        </p:txBody>
      </p:sp>
    </p:spTree>
    <p:extLst>
      <p:ext uri="{BB962C8B-B14F-4D97-AF65-F5344CB8AC3E}">
        <p14:creationId xmlns:p14="http://schemas.microsoft.com/office/powerpoint/2010/main" val="1360907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a:t>
            </a:fld>
            <a:endParaRPr lang="en-US"/>
          </a:p>
        </p:txBody>
      </p:sp>
    </p:spTree>
    <p:extLst>
      <p:ext uri="{BB962C8B-B14F-4D97-AF65-F5344CB8AC3E}">
        <p14:creationId xmlns:p14="http://schemas.microsoft.com/office/powerpoint/2010/main" val="1526273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a:t>
            </a:fld>
            <a:endParaRPr lang="en-US"/>
          </a:p>
        </p:txBody>
      </p:sp>
    </p:spTree>
    <p:extLst>
      <p:ext uri="{BB962C8B-B14F-4D97-AF65-F5344CB8AC3E}">
        <p14:creationId xmlns:p14="http://schemas.microsoft.com/office/powerpoint/2010/main" val="806164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4</a:t>
            </a:fld>
            <a:endParaRPr lang="en-US"/>
          </a:p>
        </p:txBody>
      </p:sp>
    </p:spTree>
    <p:extLst>
      <p:ext uri="{BB962C8B-B14F-4D97-AF65-F5344CB8AC3E}">
        <p14:creationId xmlns:p14="http://schemas.microsoft.com/office/powerpoint/2010/main" val="2137292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5</a:t>
            </a:fld>
            <a:endParaRPr lang="en-US"/>
          </a:p>
        </p:txBody>
      </p:sp>
    </p:spTree>
    <p:extLst>
      <p:ext uri="{BB962C8B-B14F-4D97-AF65-F5344CB8AC3E}">
        <p14:creationId xmlns:p14="http://schemas.microsoft.com/office/powerpoint/2010/main" val="214606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a:t>
            </a:fld>
            <a:endParaRPr lang="en-US"/>
          </a:p>
        </p:txBody>
      </p:sp>
    </p:spTree>
    <p:extLst>
      <p:ext uri="{BB962C8B-B14F-4D97-AF65-F5344CB8AC3E}">
        <p14:creationId xmlns:p14="http://schemas.microsoft.com/office/powerpoint/2010/main" val="74067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7</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pPr marL="171450" lvl="0" indent="-171450">
              <a:buFont typeface="Arial" panose="020B0604020202020204" pitchFamily="34" charset="0"/>
              <a:buChar char="•"/>
            </a:pPr>
            <a:endParaRPr lang="en-US" dirty="0"/>
          </a:p>
        </p:txBody>
      </p:sp>
    </p:spTree>
    <p:extLst>
      <p:ext uri="{BB962C8B-B14F-4D97-AF65-F5344CB8AC3E}">
        <p14:creationId xmlns:p14="http://schemas.microsoft.com/office/powerpoint/2010/main" val="2369038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8</a:t>
            </a:fld>
            <a:endParaRPr lang="en-US"/>
          </a:p>
        </p:txBody>
      </p:sp>
    </p:spTree>
    <p:extLst>
      <p:ext uri="{BB962C8B-B14F-4D97-AF65-F5344CB8AC3E}">
        <p14:creationId xmlns:p14="http://schemas.microsoft.com/office/powerpoint/2010/main" val="3069144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9</a:t>
            </a:fld>
            <a:endParaRPr lang="en-US"/>
          </a:p>
        </p:txBody>
      </p:sp>
    </p:spTree>
    <p:extLst>
      <p:ext uri="{BB962C8B-B14F-4D97-AF65-F5344CB8AC3E}">
        <p14:creationId xmlns:p14="http://schemas.microsoft.com/office/powerpoint/2010/main" val="3077091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pening Title">
    <p:spTree>
      <p:nvGrpSpPr>
        <p:cNvPr id="1" name=""/>
        <p:cNvGrpSpPr/>
        <p:nvPr/>
      </p:nvGrpSpPr>
      <p:grpSpPr>
        <a:xfrm>
          <a:off x="0" y="0"/>
          <a:ext cx="0" cy="0"/>
          <a:chOff x="0" y="0"/>
          <a:chExt cx="0" cy="0"/>
        </a:xfrm>
      </p:grpSpPr>
      <p:sp>
        <p:nvSpPr>
          <p:cNvPr id="2" name="Title 1"/>
          <p:cNvSpPr>
            <a:spLocks noGrp="1"/>
          </p:cNvSpPr>
          <p:nvPr>
            <p:ph type="ctrTitle"/>
          </p:nvPr>
        </p:nvSpPr>
        <p:spPr>
          <a:xfrm>
            <a:off x="427013" y="1775642"/>
            <a:ext cx="5438949" cy="1927225"/>
          </a:xfrm>
        </p:spPr>
        <p:txBody>
          <a:bodyPr anchor="b">
            <a:noAutofit/>
          </a:bodyPr>
          <a:lstStyle>
            <a:lvl1pPr>
              <a:defRPr sz="5400" cap="all" baseline="0">
                <a:solidFill>
                  <a:schemeClr val="tx1"/>
                </a:solidFill>
                <a:latin typeface="Century Gothic" panose="020B0502020202020204" pitchFamily="34" charset="0"/>
              </a:defRPr>
            </a:lvl1pPr>
          </a:lstStyle>
          <a:p>
            <a:r>
              <a:rPr lang="en-US"/>
              <a:t>Click to edit Master title style</a:t>
            </a:r>
          </a:p>
        </p:txBody>
      </p:sp>
      <p:sp>
        <p:nvSpPr>
          <p:cNvPr id="3" name="Subtitle 2"/>
          <p:cNvSpPr>
            <a:spLocks noGrp="1"/>
          </p:cNvSpPr>
          <p:nvPr>
            <p:ph type="subTitle" idx="1"/>
          </p:nvPr>
        </p:nvSpPr>
        <p:spPr>
          <a:xfrm>
            <a:off x="427013" y="3877341"/>
            <a:ext cx="5438949" cy="914400"/>
          </a:xfrm>
        </p:spPr>
        <p:txBody>
          <a:bodyPr/>
          <a:lstStyle>
            <a:lvl1pPr marL="0" indent="0" algn="l">
              <a:buNone/>
              <a:defRPr>
                <a:solidFill>
                  <a:schemeClr val="tx1"/>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a:cxnSpLocks/>
          </p:cNvCxnSpPr>
          <p:nvPr/>
        </p:nvCxnSpPr>
        <p:spPr>
          <a:xfrm>
            <a:off x="392503" y="3728131"/>
            <a:ext cx="547041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2" descr="H:\FHWA Graphics\White\FHWA_vertical_96dpi_600_wh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3214" y="5209948"/>
            <a:ext cx="1091670" cy="110076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Closing Slide/Team Nam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371601"/>
            <a:ext cx="7848600" cy="1600200"/>
          </a:xfrm>
        </p:spPr>
        <p:txBody>
          <a:bodyPr anchor="b">
            <a:noAutofit/>
          </a:bodyPr>
          <a:lstStyle>
            <a:lvl1pPr>
              <a:defRPr sz="2800" cap="none" baseline="0">
                <a:solidFill>
                  <a:schemeClr val="tx1"/>
                </a:solidFill>
                <a:latin typeface="Century Gothic" panose="020B0502020202020204" pitchFamily="34" charset="0"/>
              </a:defRPr>
            </a:lvl1pPr>
          </a:lstStyle>
          <a:p>
            <a:r>
              <a:rPr lang="en-US"/>
              <a:t>Office of Policy &amp;</a:t>
            </a:r>
            <a:br>
              <a:rPr lang="en-US"/>
            </a:br>
            <a:r>
              <a:rPr lang="en-US"/>
              <a:t>Governmental Affairs</a:t>
            </a:r>
          </a:p>
        </p:txBody>
      </p:sp>
      <p:sp>
        <p:nvSpPr>
          <p:cNvPr id="3" name="Subtitle 2"/>
          <p:cNvSpPr>
            <a:spLocks noGrp="1"/>
          </p:cNvSpPr>
          <p:nvPr>
            <p:ph type="subTitle" idx="1"/>
          </p:nvPr>
        </p:nvSpPr>
        <p:spPr>
          <a:xfrm>
            <a:off x="685800" y="3124200"/>
            <a:ext cx="6400800" cy="914400"/>
          </a:xfrm>
        </p:spPr>
        <p:txBody>
          <a:bodyPr/>
          <a:lstStyle>
            <a:lvl1pPr marL="0" indent="0" algn="l">
              <a:buNone/>
              <a:defRPr>
                <a:solidFill>
                  <a:schemeClr val="tx1"/>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p:nvCxnSpPr>
        <p:spPr>
          <a:xfrm>
            <a:off x="685800" y="3048000"/>
            <a:ext cx="78486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2" descr="H:\FHWA Graphics\White\FHWA_vertical_96dpi_600_wh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1" y="5029200"/>
            <a:ext cx="1270924" cy="1281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28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03760" y="274638"/>
            <a:ext cx="8740240" cy="1143000"/>
          </a:xfrm>
        </p:spPr>
        <p:txBody>
          <a:bodyPr>
            <a:normAutofit/>
          </a:bodyPr>
          <a:lstStyle>
            <a:lvl1pPr algn="l" rtl="0" eaLnBrk="1" latinLnBrk="0" hangingPunct="1">
              <a:spcBef>
                <a:spcPct val="0"/>
              </a:spcBef>
              <a:buNone/>
              <a:defRPr lang="en-US" sz="4000" kern="1200" spc="-100" baseline="0" dirty="0">
                <a:solidFill>
                  <a:schemeClr val="tx1"/>
                </a:solidFill>
                <a:latin typeface="+mj-lt"/>
                <a:ea typeface="+mj-ea"/>
                <a:cs typeface="+mj-cs"/>
              </a:defRPr>
            </a:lvl1pPr>
          </a:lstStyle>
          <a:p>
            <a:r>
              <a:rPr lang="en-US"/>
              <a:t>Click to edit Master title style</a:t>
            </a:r>
          </a:p>
        </p:txBody>
      </p:sp>
      <p:sp>
        <p:nvSpPr>
          <p:cNvPr id="3" name="Chart Placeholder 2"/>
          <p:cNvSpPr>
            <a:spLocks noGrp="1"/>
          </p:cNvSpPr>
          <p:nvPr>
            <p:ph type="chart" idx="1"/>
          </p:nvPr>
        </p:nvSpPr>
        <p:spPr>
          <a:xfrm>
            <a:off x="457200" y="1828800"/>
            <a:ext cx="8229600" cy="4297363"/>
          </a:xfrm>
          <a:prstGeom prst="rect">
            <a:avLst/>
          </a:prstGeom>
        </p:spPr>
        <p:txBody>
          <a:bodyPr/>
          <a:lstStyle/>
          <a:p>
            <a:pPr lvl="0"/>
            <a:endParaRPr lang="en-US" noProof="0"/>
          </a:p>
        </p:txBody>
      </p:sp>
      <p:sp>
        <p:nvSpPr>
          <p:cNvPr id="4" name="Rectangle 5"/>
          <p:cNvSpPr>
            <a:spLocks noGrp="1" noChangeArrowheads="1"/>
          </p:cNvSpPr>
          <p:nvPr>
            <p:ph type="ftr" sz="quarter" idx="10"/>
          </p:nvPr>
        </p:nvSpPr>
        <p:spPr>
          <a:xfrm>
            <a:off x="3124200" y="6245225"/>
            <a:ext cx="2895600" cy="476250"/>
          </a:xfrm>
          <a:prstGeom prst="rect">
            <a:avLst/>
          </a:prstGeom>
        </p:spPr>
        <p:txBody>
          <a:bodyPr/>
          <a:lstStyle>
            <a:lvl1pPr>
              <a:defRPr sz="1800">
                <a:latin typeface="Arial" charset="0"/>
                <a:ea typeface="+mn-ea"/>
                <a:cs typeface="+mn-cs"/>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51000"/>
            <a:ext cx="4038600" cy="5124387"/>
          </a:xfrm>
          <a:prstGeom prst="rect">
            <a:avLst/>
          </a:prstGeom>
        </p:spPr>
        <p:txBody>
          <a:bodyPr/>
          <a:lstStyle>
            <a:lvl1pPr>
              <a:defRPr sz="2000"/>
            </a:lvl1pPr>
            <a:lvl2pPr>
              <a:defRPr sz="16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1000"/>
            <a:ext cx="4038600" cy="5124387"/>
          </a:xfrm>
          <a:prstGeom prst="rect">
            <a:avLst/>
          </a:prstGeom>
        </p:spPr>
        <p:txBody>
          <a:bodyPr/>
          <a:lstStyle>
            <a:lvl1pPr>
              <a:defRPr sz="2000"/>
            </a:lvl1pPr>
            <a:lvl2pPr>
              <a:defRPr sz="16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p:nvPr>
        </p:nvSpPr>
        <p:spPr>
          <a:xfrm>
            <a:off x="457200" y="609600"/>
            <a:ext cx="8229600" cy="685800"/>
          </a:xfrm>
        </p:spPr>
        <p:txBody>
          <a:bodyPr anchor="t">
            <a:normAutofit/>
          </a:bodyPr>
          <a:lstStyle>
            <a:lvl1pPr>
              <a:defRPr sz="3200" b="1"/>
            </a:lvl1p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48734"/>
            <a:ext cx="8229600" cy="889953"/>
          </a:xfrm>
        </p:spPr>
        <p:txBody>
          <a:bodyPr>
            <a:normAutofit/>
          </a:bodyPr>
          <a:lstStyle>
            <a:lvl1pPr>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457200" y="1281022"/>
            <a:ext cx="8229600" cy="4876800"/>
          </a:xfrm>
        </p:spPr>
        <p:txBody>
          <a:bodyPr/>
          <a:lstStyle>
            <a:lvl2pPr marL="457200" indent="-182880">
              <a:buSzPct val="75000"/>
              <a:buFont typeface="Courier New" panose="02070309020205020404" pitchFamily="49" charset="0"/>
              <a:buChar char="o"/>
              <a:defRPr/>
            </a:lvl2pPr>
            <a:lvl3pPr>
              <a:defRPr sz="16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042690" y="-50723"/>
            <a:ext cx="1066800" cy="329184"/>
          </a:xfrm>
        </p:spPr>
        <p:txBody>
          <a:bodyPr/>
          <a:lstStyle>
            <a:lvl1pPr algn="r">
              <a:defRPr/>
            </a:lvl1pPr>
          </a:lstStyle>
          <a:p>
            <a:fld id="{1A97B858-7F87-4293-BC05-FFDEB8F8B7A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128628"/>
            <a:ext cx="7772400" cy="2200275"/>
          </a:xfrm>
        </p:spPr>
        <p:txBody>
          <a:bodyPr anchor="b">
            <a:normAutofit/>
          </a:bodyPr>
          <a:lstStyle>
            <a:lvl1pPr algn="l">
              <a:defRPr sz="4200" b="0" cap="all">
                <a:solidFill>
                  <a:schemeClr val="tx1"/>
                </a:solidFill>
                <a:latin typeface="Century Gothic" panose="020B0502020202020204" pitchFamily="34" charset="0"/>
              </a:defRPr>
            </a:lvl1pPr>
          </a:lstStyle>
          <a:p>
            <a:r>
              <a:rPr lang="en-US"/>
              <a:t>Click to edit SECTION HEADER style</a:t>
            </a:r>
          </a:p>
        </p:txBody>
      </p:sp>
      <p:sp>
        <p:nvSpPr>
          <p:cNvPr id="3" name="Text Placeholder 2"/>
          <p:cNvSpPr>
            <a:spLocks noGrp="1"/>
          </p:cNvSpPr>
          <p:nvPr>
            <p:ph type="body" idx="1" hasCustomPrompt="1"/>
          </p:nvPr>
        </p:nvSpPr>
        <p:spPr>
          <a:xfrm>
            <a:off x="722313" y="3393292"/>
            <a:ext cx="7772400" cy="1500187"/>
          </a:xfrm>
        </p:spPr>
        <p:txBody>
          <a:bodyPr anchor="t">
            <a:normAutofit/>
          </a:bodyPr>
          <a:lstStyle>
            <a:lvl1pPr marL="342900" indent="-342900">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header styles</a:t>
            </a:r>
          </a:p>
        </p:txBody>
      </p:sp>
      <p:cxnSp>
        <p:nvCxnSpPr>
          <p:cNvPr id="7" name="Straight Connector 6"/>
          <p:cNvCxnSpPr/>
          <p:nvPr/>
        </p:nvCxnSpPr>
        <p:spPr>
          <a:xfrm>
            <a:off x="731520" y="3365860"/>
            <a:ext cx="78486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65726"/>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7956428"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A97B858-7F87-4293-BC05-FFDEB8F8B7A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 id="2147484121" r:id="rId6"/>
    <p:sldLayoutId id="2147484122" r:id="rId7"/>
    <p:sldLayoutId id="2147484123" r:id="rId8"/>
    <p:sldLayoutId id="2147484124" r:id="rId9"/>
    <p:sldLayoutId id="2147484125" r:id="rId10"/>
    <p:sldLayoutId id="2147484126" r:id="rId11"/>
    <p:sldLayoutId id="2147484113" r:id="rId12"/>
  </p:sldLayoutIdLst>
  <p:hf hdr="0" ftr="0" dt="0"/>
  <p:txStyles>
    <p:titleStyle>
      <a:lvl1pPr algn="l" defTabSz="914400" rtl="0" eaLnBrk="1" latinLnBrk="0" hangingPunct="1">
        <a:spcBef>
          <a:spcPct val="0"/>
        </a:spcBef>
        <a:buNone/>
        <a:defRPr sz="4000" kern="1200" spc="-100" baseline="0">
          <a:solidFill>
            <a:schemeClr val="bg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whitehouse.gov/cleanenergy/inflation-reduction-act-guideboo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7012" y="702532"/>
            <a:ext cx="8616627" cy="2865858"/>
          </a:xfrm>
        </p:spPr>
        <p:txBody>
          <a:bodyPr>
            <a:noAutofit/>
          </a:bodyPr>
          <a:lstStyle/>
          <a:p>
            <a:pPr>
              <a:spcBef>
                <a:spcPts val="600"/>
              </a:spcBef>
              <a:spcAft>
                <a:spcPts val="600"/>
              </a:spcAft>
            </a:pPr>
            <a:br>
              <a:rPr lang="en-US" sz="3200" cap="none" dirty="0">
                <a:latin typeface="+mj-lt"/>
              </a:rPr>
            </a:br>
            <a:r>
              <a:rPr lang="en-US" sz="5000" b="1" cap="none" dirty="0"/>
              <a:t>The Inflation Reduction Act of 2022 (IRA)</a:t>
            </a:r>
            <a:br>
              <a:rPr lang="en-US" sz="4000" b="1" cap="none" dirty="0"/>
            </a:br>
            <a:r>
              <a:rPr lang="en-US" sz="3200" cap="none" dirty="0">
                <a:latin typeface="Arial" panose="020B0604020202020204" pitchFamily="34" charset="0"/>
                <a:cs typeface="Arial" panose="020B0604020202020204" pitchFamily="34" charset="0"/>
              </a:rPr>
              <a:t>Overview of FHWA Programs</a:t>
            </a:r>
          </a:p>
        </p:txBody>
      </p:sp>
      <p:sp>
        <p:nvSpPr>
          <p:cNvPr id="3" name="Subtitle 2"/>
          <p:cNvSpPr>
            <a:spLocks noGrp="1"/>
          </p:cNvSpPr>
          <p:nvPr>
            <p:ph type="subTitle" idx="1"/>
          </p:nvPr>
        </p:nvSpPr>
        <p:spPr>
          <a:xfrm flipH="1">
            <a:off x="11201694" y="6198122"/>
            <a:ext cx="45719" cy="45719"/>
          </a:xfrm>
        </p:spPr>
        <p:txBody>
          <a:bodyPr>
            <a:normAutofit fontScale="25000" lnSpcReduction="20000"/>
          </a:bodyPr>
          <a:lstStyle/>
          <a:p>
            <a:endParaRPr lang="en-US" sz="1600" dirty="0"/>
          </a:p>
        </p:txBody>
      </p:sp>
    </p:spTree>
    <p:extLst>
      <p:ext uri="{BB962C8B-B14F-4D97-AF65-F5344CB8AC3E}">
        <p14:creationId xmlns:p14="http://schemas.microsoft.com/office/powerpoint/2010/main" val="2850390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a:xfrm>
            <a:off x="697147" y="860180"/>
            <a:ext cx="8217150" cy="2200275"/>
          </a:xfrm>
        </p:spPr>
        <p:txBody>
          <a:bodyPr>
            <a:normAutofit/>
          </a:bodyPr>
          <a:lstStyle/>
          <a:p>
            <a:r>
              <a:rPr lang="en-US" dirty="0"/>
              <a:t>For more information</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905435" y="3393292"/>
            <a:ext cx="8217150" cy="2503655"/>
          </a:xfrm>
        </p:spPr>
        <p:txBody>
          <a:bodyPr>
            <a:normAutofit/>
          </a:bodyPr>
          <a:lstStyle/>
          <a:p>
            <a:pPr marL="0" indent="0">
              <a:buNone/>
            </a:pPr>
            <a:endParaRPr lang="en-US" dirty="0"/>
          </a:p>
          <a:p>
            <a:r>
              <a:rPr lang="en-US" dirty="0"/>
              <a:t>Please visit:</a:t>
            </a:r>
            <a:br>
              <a:rPr lang="en-US" dirty="0"/>
            </a:br>
            <a:r>
              <a:rPr lang="en-US" i="1" u="sng" dirty="0"/>
              <a:t>https://www.fhwa.dot.gov/inflation-reduction-act</a:t>
            </a:r>
          </a:p>
          <a:p>
            <a:r>
              <a:rPr lang="en-US" i="1" u="sng" dirty="0"/>
              <a:t>https://www.whitehouse.gov/cleanenergy/inflation-reduction-act-guidebook/</a:t>
            </a:r>
          </a:p>
          <a:p>
            <a:endParaRPr lang="en-US" i="1" u="sng" dirty="0"/>
          </a:p>
          <a:p>
            <a:endParaRPr lang="en-US" dirty="0"/>
          </a:p>
        </p:txBody>
      </p:sp>
      <p:pic>
        <p:nvPicPr>
          <p:cNvPr id="4" name="Picture 2" descr="USDOT/FHWA logo">
            <a:extLst>
              <a:ext uri="{FF2B5EF4-FFF2-40B4-BE49-F238E27FC236}">
                <a16:creationId xmlns:a16="http://schemas.microsoft.com/office/drawing/2014/main" id="{F36D4FC3-33DA-4771-9669-CA0CA834EF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1" y="5373960"/>
            <a:ext cx="929013" cy="9367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377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0474-3630-489F-A118-CF1CA0A282CC}"/>
              </a:ext>
            </a:extLst>
          </p:cNvPr>
          <p:cNvSpPr>
            <a:spLocks noGrp="1"/>
          </p:cNvSpPr>
          <p:nvPr>
            <p:ph type="title"/>
          </p:nvPr>
        </p:nvSpPr>
        <p:spPr/>
        <p:txBody>
          <a:bodyPr/>
          <a:lstStyle/>
          <a:p>
            <a:r>
              <a:rPr lang="en-US" dirty="0"/>
              <a:t>Introductory Notes</a:t>
            </a:r>
          </a:p>
        </p:txBody>
      </p:sp>
      <p:sp>
        <p:nvSpPr>
          <p:cNvPr id="3" name="Content Placeholder 2">
            <a:extLst>
              <a:ext uri="{FF2B5EF4-FFF2-40B4-BE49-F238E27FC236}">
                <a16:creationId xmlns:a16="http://schemas.microsoft.com/office/drawing/2014/main" id="{8C4FA8E4-D440-4A9A-BA77-E03CD666B214}"/>
              </a:ext>
            </a:extLst>
          </p:cNvPr>
          <p:cNvSpPr>
            <a:spLocks noGrp="1"/>
          </p:cNvSpPr>
          <p:nvPr>
            <p:ph idx="1"/>
          </p:nvPr>
        </p:nvSpPr>
        <p:spPr>
          <a:xfrm>
            <a:off x="457200" y="1030147"/>
            <a:ext cx="8229600" cy="5579119"/>
          </a:xfrm>
        </p:spPr>
        <p:txBody>
          <a:bodyPr vert="horz" lIns="91440" tIns="45720" rIns="91440" bIns="45720" rtlCol="0" anchor="t">
            <a:normAutofit/>
          </a:bodyPr>
          <a:lstStyle/>
          <a:p>
            <a:pPr marL="0" indent="0">
              <a:buNone/>
            </a:pPr>
            <a:endParaRPr lang="en-US" i="1" dirty="0">
              <a:latin typeface="+mj-lt"/>
            </a:endParaRPr>
          </a:p>
          <a:p>
            <a:pPr marL="0" indent="0">
              <a:buNone/>
            </a:pPr>
            <a:r>
              <a:rPr lang="en-US" i="1" dirty="0">
                <a:latin typeface="+mj-lt"/>
              </a:rPr>
              <a:t>For general IRA information, please visit the White House’s Inflation Reduction Act Guidebook:</a:t>
            </a:r>
          </a:p>
          <a:p>
            <a:pPr marL="0" indent="0">
              <a:buNone/>
            </a:pPr>
            <a:endParaRPr lang="en-US" i="1" dirty="0">
              <a:latin typeface="+mj-lt"/>
            </a:endParaRPr>
          </a:p>
          <a:p>
            <a:pPr marL="0" indent="0">
              <a:buNone/>
            </a:pPr>
            <a:r>
              <a:rPr lang="en-US" i="1" u="sng" dirty="0">
                <a:solidFill>
                  <a:schemeClr val="tx2">
                    <a:lumMod val="60000"/>
                    <a:lumOff val="40000"/>
                  </a:schemeClr>
                </a:solidFill>
                <a:hlinkClick r:id="rId3"/>
              </a:rPr>
              <a:t>https://www.whitehouse.gov/cleanenergy/inflation-reduction-act-guidebook/</a:t>
            </a:r>
            <a:endParaRPr lang="en-US" i="1" u="sng" dirty="0">
              <a:solidFill>
                <a:schemeClr val="tx2">
                  <a:lumMod val="60000"/>
                  <a:lumOff val="40000"/>
                </a:schemeClr>
              </a:solidFill>
            </a:endParaRPr>
          </a:p>
          <a:p>
            <a:pPr marL="0" indent="0">
              <a:buNone/>
            </a:pPr>
            <a:endParaRPr lang="en-US" i="1" u="sng" dirty="0">
              <a:solidFill>
                <a:schemeClr val="tx2">
                  <a:lumMod val="60000"/>
                  <a:lumOff val="40000"/>
                </a:schemeClr>
              </a:solidFill>
            </a:endParaRPr>
          </a:p>
          <a:p>
            <a:pPr marL="0" indent="0">
              <a:buNone/>
            </a:pPr>
            <a:endParaRPr lang="en-US" i="1" u="sng" dirty="0">
              <a:solidFill>
                <a:schemeClr val="tx2">
                  <a:lumMod val="60000"/>
                  <a:lumOff val="40000"/>
                </a:schemeClr>
              </a:solidFill>
            </a:endParaRPr>
          </a:p>
          <a:p>
            <a:pPr marL="0" indent="0">
              <a:buNone/>
            </a:pPr>
            <a:r>
              <a:rPr lang="en-US" sz="1800" b="1" dirty="0">
                <a:latin typeface="+mj-lt"/>
              </a:rPr>
              <a:t>Disclaimer: </a:t>
            </a:r>
            <a:r>
              <a:rPr lang="en-US" sz="1800" dirty="0">
                <a:latin typeface="+mj-lt"/>
              </a:rPr>
              <a:t>Except for any statutes or regulations cited, the contents of this presentation do not have the force and effect of law and are not meant to bind the public in any way. This presentation is intended only to provide information regarding existing requirements under the law or agency policies.</a:t>
            </a:r>
            <a:endParaRPr lang="en-US" sz="1800" i="1" dirty="0">
              <a:latin typeface="+mj-lt"/>
            </a:endParaRPr>
          </a:p>
        </p:txBody>
      </p:sp>
      <p:sp>
        <p:nvSpPr>
          <p:cNvPr id="4" name="Slide Number Placeholder 3">
            <a:extLst>
              <a:ext uri="{FF2B5EF4-FFF2-40B4-BE49-F238E27FC236}">
                <a16:creationId xmlns:a16="http://schemas.microsoft.com/office/drawing/2014/main" id="{8025C81F-B27B-4C01-8AD5-B9685CB39622}"/>
              </a:ext>
            </a:extLst>
          </p:cNvPr>
          <p:cNvSpPr>
            <a:spLocks noGrp="1"/>
          </p:cNvSpPr>
          <p:nvPr>
            <p:ph type="sldNum" sz="quarter" idx="12"/>
          </p:nvPr>
        </p:nvSpPr>
        <p:spPr/>
        <p:txBody>
          <a:bodyPr/>
          <a:lstStyle/>
          <a:p>
            <a:fld id="{1A97B858-7F87-4293-BC05-FFDEB8F8B7A1}" type="slidenum">
              <a:rPr lang="en-US" smtClean="0"/>
              <a:pPr/>
              <a:t>2</a:t>
            </a:fld>
            <a:endParaRPr lang="en-US" dirty="0"/>
          </a:p>
        </p:txBody>
      </p:sp>
    </p:spTree>
    <p:extLst>
      <p:ext uri="{BB962C8B-B14F-4D97-AF65-F5344CB8AC3E}">
        <p14:creationId xmlns:p14="http://schemas.microsoft.com/office/powerpoint/2010/main" val="3064132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15138-BA08-4D55-BD97-1D45543FE401}"/>
              </a:ext>
            </a:extLst>
          </p:cNvPr>
          <p:cNvSpPr>
            <a:spLocks noGrp="1"/>
          </p:cNvSpPr>
          <p:nvPr>
            <p:ph type="title"/>
          </p:nvPr>
        </p:nvSpPr>
        <p:spPr>
          <a:xfrm>
            <a:off x="606174" y="248734"/>
            <a:ext cx="8080625" cy="889953"/>
          </a:xfrm>
        </p:spPr>
        <p:txBody>
          <a:bodyPr>
            <a:normAutofit/>
          </a:bodyPr>
          <a:lstStyle/>
          <a:p>
            <a:r>
              <a:rPr lang="en-US" dirty="0"/>
              <a:t>IRA Legislative History </a:t>
            </a:r>
          </a:p>
        </p:txBody>
      </p:sp>
      <p:graphicFrame>
        <p:nvGraphicFramePr>
          <p:cNvPr id="5" name="Table 5">
            <a:extLst>
              <a:ext uri="{FF2B5EF4-FFF2-40B4-BE49-F238E27FC236}">
                <a16:creationId xmlns:a16="http://schemas.microsoft.com/office/drawing/2014/main" id="{15F611B1-7166-48FB-AE1E-C8E5EEDE8FAD}"/>
              </a:ext>
            </a:extLst>
          </p:cNvPr>
          <p:cNvGraphicFramePr>
            <a:graphicFrameLocks noGrp="1"/>
          </p:cNvGraphicFramePr>
          <p:nvPr>
            <p:ph idx="1"/>
            <p:extLst>
              <p:ext uri="{D42A27DB-BD31-4B8C-83A1-F6EECF244321}">
                <p14:modId xmlns:p14="http://schemas.microsoft.com/office/powerpoint/2010/main" val="1707362518"/>
              </p:ext>
            </p:extLst>
          </p:nvPr>
        </p:nvGraphicFramePr>
        <p:xfrm>
          <a:off x="830047" y="1452118"/>
          <a:ext cx="7483906" cy="4319507"/>
        </p:xfrm>
        <a:graphic>
          <a:graphicData uri="http://schemas.openxmlformats.org/drawingml/2006/table">
            <a:tbl>
              <a:tblPr firstRow="1" firstCol="1" bandRow="1">
                <a:tableStyleId>{5C22544A-7EE6-4342-B048-85BDC9FD1C3A}</a:tableStyleId>
              </a:tblPr>
              <a:tblGrid>
                <a:gridCol w="1877705">
                  <a:extLst>
                    <a:ext uri="{9D8B030D-6E8A-4147-A177-3AD203B41FA5}">
                      <a16:colId xmlns:a16="http://schemas.microsoft.com/office/drawing/2014/main" val="894497359"/>
                    </a:ext>
                  </a:extLst>
                </a:gridCol>
                <a:gridCol w="5606201">
                  <a:extLst>
                    <a:ext uri="{9D8B030D-6E8A-4147-A177-3AD203B41FA5}">
                      <a16:colId xmlns:a16="http://schemas.microsoft.com/office/drawing/2014/main" val="2536870640"/>
                    </a:ext>
                  </a:extLst>
                </a:gridCol>
              </a:tblGrid>
              <a:tr h="497603">
                <a:tc>
                  <a:txBody>
                    <a:bodyPr/>
                    <a:lstStyle/>
                    <a:p>
                      <a:r>
                        <a:rPr lang="en-US" sz="1600" dirty="0"/>
                        <a:t>Date</a:t>
                      </a:r>
                    </a:p>
                  </a:txBody>
                  <a:tcPr/>
                </a:tc>
                <a:tc>
                  <a:txBody>
                    <a:bodyPr/>
                    <a:lstStyle/>
                    <a:p>
                      <a:r>
                        <a:rPr lang="en-US" sz="1600" dirty="0"/>
                        <a:t>Milestone</a:t>
                      </a:r>
                    </a:p>
                  </a:txBody>
                  <a:tcPr/>
                </a:tc>
                <a:extLst>
                  <a:ext uri="{0D108BD9-81ED-4DB2-BD59-A6C34878D82A}">
                    <a16:rowId xmlns:a16="http://schemas.microsoft.com/office/drawing/2014/main" val="1129766243"/>
                  </a:ext>
                </a:extLst>
              </a:tr>
              <a:tr h="822847">
                <a:tc>
                  <a:txBody>
                    <a:bodyPr/>
                    <a:lstStyle/>
                    <a:p>
                      <a:pPr>
                        <a:spcAft>
                          <a:spcPts val="300"/>
                        </a:spcAft>
                      </a:pPr>
                      <a:r>
                        <a:rPr lang="en-US" sz="1600" b="0" dirty="0">
                          <a:solidFill>
                            <a:schemeClr val="tx1"/>
                          </a:solidFill>
                        </a:rPr>
                        <a:t>September 27, 2021</a:t>
                      </a:r>
                    </a:p>
                  </a:txBody>
                  <a:tcPr>
                    <a:solidFill>
                      <a:srgbClr val="CED2DC"/>
                    </a:solidFill>
                  </a:tcPr>
                </a:tc>
                <a:tc>
                  <a:txBody>
                    <a:bodyPr/>
                    <a:lstStyle/>
                    <a:p>
                      <a:pPr>
                        <a:spcAft>
                          <a:spcPts val="300"/>
                        </a:spcAft>
                      </a:pPr>
                      <a:r>
                        <a:rPr lang="en-US" sz="1600" dirty="0"/>
                        <a:t>The Build Back Better Act passed the House, providing a legislative vehicle for the IRA</a:t>
                      </a:r>
                    </a:p>
                  </a:txBody>
                  <a:tcPr/>
                </a:tc>
                <a:extLst>
                  <a:ext uri="{0D108BD9-81ED-4DB2-BD59-A6C34878D82A}">
                    <a16:rowId xmlns:a16="http://schemas.microsoft.com/office/drawing/2014/main" val="3653374069"/>
                  </a:ext>
                </a:extLst>
              </a:tr>
              <a:tr h="1169308">
                <a:tc>
                  <a:txBody>
                    <a:bodyPr/>
                    <a:lstStyle/>
                    <a:p>
                      <a:pPr>
                        <a:spcAft>
                          <a:spcPts val="300"/>
                        </a:spcAft>
                      </a:pPr>
                      <a:r>
                        <a:rPr lang="en-US" sz="1600" b="0" dirty="0">
                          <a:solidFill>
                            <a:schemeClr val="tx1"/>
                          </a:solidFill>
                        </a:rPr>
                        <a:t>August 6, 2022</a:t>
                      </a:r>
                    </a:p>
                  </a:txBody>
                  <a:tcPr>
                    <a:solidFill>
                      <a:srgbClr val="E8EAEE"/>
                    </a:solidFill>
                  </a:tcPr>
                </a:tc>
                <a:tc>
                  <a:txBody>
                    <a:bodyPr/>
                    <a:lstStyle/>
                    <a:p>
                      <a:pPr>
                        <a:spcAft>
                          <a:spcPts val="300"/>
                        </a:spcAft>
                      </a:pPr>
                      <a:r>
                        <a:rPr lang="en-US" sz="1600" strike="noStrike" dirty="0">
                          <a:solidFill>
                            <a:schemeClr val="tx1"/>
                          </a:solidFill>
                        </a:rPr>
                        <a:t>Senate Majority Leader proposed an amendment that would replace the text of the </a:t>
                      </a:r>
                      <a:r>
                        <a:rPr lang="en-US" sz="1600" dirty="0"/>
                        <a:t>previously passed Build Back Better Act with the text of the Inflation Reduction Act of 2022 </a:t>
                      </a:r>
                    </a:p>
                  </a:txBody>
                  <a:tcPr/>
                </a:tc>
                <a:extLst>
                  <a:ext uri="{0D108BD9-81ED-4DB2-BD59-A6C34878D82A}">
                    <a16:rowId xmlns:a16="http://schemas.microsoft.com/office/drawing/2014/main" val="4014538399"/>
                  </a:ext>
                </a:extLst>
              </a:tr>
              <a:tr h="476384">
                <a:tc>
                  <a:txBody>
                    <a:bodyPr/>
                    <a:lstStyle/>
                    <a:p>
                      <a:pPr>
                        <a:spcAft>
                          <a:spcPts val="300"/>
                        </a:spcAft>
                      </a:pPr>
                      <a:r>
                        <a:rPr lang="en-US" sz="1600" b="0" dirty="0">
                          <a:solidFill>
                            <a:schemeClr val="tx1"/>
                          </a:solidFill>
                        </a:rPr>
                        <a:t>August 7, 2022</a:t>
                      </a:r>
                    </a:p>
                  </a:txBody>
                  <a:tcPr>
                    <a:solidFill>
                      <a:srgbClr val="CED2DC"/>
                    </a:solidFill>
                  </a:tcPr>
                </a:tc>
                <a:tc>
                  <a:txBody>
                    <a:bodyPr/>
                    <a:lstStyle/>
                    <a:p>
                      <a:pPr>
                        <a:spcAft>
                          <a:spcPts val="300"/>
                        </a:spcAft>
                      </a:pPr>
                      <a:r>
                        <a:rPr lang="en-US" sz="1600" dirty="0">
                          <a:solidFill>
                            <a:schemeClr val="tx1"/>
                          </a:solidFill>
                        </a:rPr>
                        <a:t>Th</a:t>
                      </a:r>
                      <a:r>
                        <a:rPr lang="en-US" sz="1600" dirty="0"/>
                        <a:t>e Senate passed the IRA</a:t>
                      </a:r>
                      <a:endParaRPr lang="en-US" sz="1600" strike="sngStrike" baseline="0" dirty="0">
                        <a:solidFill>
                          <a:srgbClr val="FF0000"/>
                        </a:solidFill>
                      </a:endParaRPr>
                    </a:p>
                  </a:txBody>
                  <a:tcPr/>
                </a:tc>
                <a:extLst>
                  <a:ext uri="{0D108BD9-81ED-4DB2-BD59-A6C34878D82A}">
                    <a16:rowId xmlns:a16="http://schemas.microsoft.com/office/drawing/2014/main" val="1749478537"/>
                  </a:ext>
                </a:extLst>
              </a:tr>
              <a:tr h="476384">
                <a:tc>
                  <a:txBody>
                    <a:bodyPr/>
                    <a:lstStyle/>
                    <a:p>
                      <a:pPr>
                        <a:spcAft>
                          <a:spcPts val="300"/>
                        </a:spcAft>
                      </a:pPr>
                      <a:r>
                        <a:rPr lang="en-US" sz="1600" b="0" dirty="0">
                          <a:solidFill>
                            <a:schemeClr val="tx1"/>
                          </a:solidFill>
                        </a:rPr>
                        <a:t>August 12, 2022</a:t>
                      </a:r>
                    </a:p>
                  </a:txBody>
                  <a:tcPr>
                    <a:solidFill>
                      <a:srgbClr val="E8EAEE"/>
                    </a:solidFill>
                  </a:tcPr>
                </a:tc>
                <a:tc>
                  <a:txBody>
                    <a:bodyPr/>
                    <a:lstStyle/>
                    <a:p>
                      <a:pPr>
                        <a:spcAft>
                          <a:spcPts val="300"/>
                        </a:spcAft>
                      </a:pPr>
                      <a:r>
                        <a:rPr lang="en-US" sz="1600" dirty="0"/>
                        <a:t>The House passed the IRA</a:t>
                      </a:r>
                    </a:p>
                  </a:txBody>
                  <a:tcPr/>
                </a:tc>
                <a:extLst>
                  <a:ext uri="{0D108BD9-81ED-4DB2-BD59-A6C34878D82A}">
                    <a16:rowId xmlns:a16="http://schemas.microsoft.com/office/drawing/2014/main" val="1174577842"/>
                  </a:ext>
                </a:extLst>
              </a:tr>
              <a:tr h="876981">
                <a:tc>
                  <a:txBody>
                    <a:bodyPr/>
                    <a:lstStyle/>
                    <a:p>
                      <a:pPr>
                        <a:spcAft>
                          <a:spcPts val="300"/>
                        </a:spcAft>
                      </a:pPr>
                      <a:r>
                        <a:rPr lang="en-US" sz="1600" b="0" dirty="0">
                          <a:solidFill>
                            <a:schemeClr val="tx1"/>
                          </a:solidFill>
                        </a:rPr>
                        <a:t>August 16, 2022</a:t>
                      </a:r>
                    </a:p>
                  </a:txBody>
                  <a:tcPr>
                    <a:solidFill>
                      <a:srgbClr val="CED2DC"/>
                    </a:solidFill>
                  </a:tcPr>
                </a:tc>
                <a:tc>
                  <a:txBody>
                    <a:bodyPr/>
                    <a:lstStyle/>
                    <a:p>
                      <a:pPr>
                        <a:spcAft>
                          <a:spcPts val="300"/>
                        </a:spcAft>
                      </a:pPr>
                      <a:r>
                        <a:rPr lang="en-US" sz="1600" dirty="0"/>
                        <a:t>President Biden signed the IRA into law</a:t>
                      </a:r>
                    </a:p>
                    <a:p>
                      <a:pPr>
                        <a:spcAft>
                          <a:spcPts val="300"/>
                        </a:spcAft>
                      </a:pPr>
                      <a:r>
                        <a:rPr lang="en-US" sz="1600" dirty="0"/>
                        <a:t>(</a:t>
                      </a:r>
                      <a:r>
                        <a:rPr lang="en-US" sz="1600" b="0" i="0" kern="1200" dirty="0">
                          <a:solidFill>
                            <a:schemeClr val="dk1"/>
                          </a:solidFill>
                          <a:effectLst/>
                          <a:latin typeface="+mn-lt"/>
                          <a:ea typeface="+mn-ea"/>
                          <a:cs typeface="+mn-cs"/>
                        </a:rPr>
                        <a:t>Public Law No: 117-169</a:t>
                      </a:r>
                      <a:r>
                        <a:rPr lang="en-US" sz="1600" dirty="0"/>
                        <a:t>)</a:t>
                      </a:r>
                    </a:p>
                  </a:txBody>
                  <a:tcPr/>
                </a:tc>
                <a:extLst>
                  <a:ext uri="{0D108BD9-81ED-4DB2-BD59-A6C34878D82A}">
                    <a16:rowId xmlns:a16="http://schemas.microsoft.com/office/drawing/2014/main" val="1130623427"/>
                  </a:ext>
                </a:extLst>
              </a:tr>
            </a:tbl>
          </a:graphicData>
        </a:graphic>
      </p:graphicFrame>
      <p:sp>
        <p:nvSpPr>
          <p:cNvPr id="3" name="Slide Number Placeholder 2">
            <a:extLst>
              <a:ext uri="{FF2B5EF4-FFF2-40B4-BE49-F238E27FC236}">
                <a16:creationId xmlns:a16="http://schemas.microsoft.com/office/drawing/2014/main" id="{071C2228-0188-40A0-B762-3ACFA75C11A0}"/>
              </a:ext>
            </a:extLst>
          </p:cNvPr>
          <p:cNvSpPr>
            <a:spLocks noGrp="1"/>
          </p:cNvSpPr>
          <p:nvPr>
            <p:ph type="sldNum" sz="quarter" idx="12"/>
          </p:nvPr>
        </p:nvSpPr>
        <p:spPr/>
        <p:txBody>
          <a:bodyPr/>
          <a:lstStyle/>
          <a:p>
            <a:fld id="{1A97B858-7F87-4293-BC05-FFDEB8F8B7A1}" type="slidenum">
              <a:rPr lang="en-US" smtClean="0"/>
              <a:pPr/>
              <a:t>3</a:t>
            </a:fld>
            <a:endParaRPr lang="en-US"/>
          </a:p>
        </p:txBody>
      </p:sp>
    </p:spTree>
    <p:extLst>
      <p:ext uri="{BB962C8B-B14F-4D97-AF65-F5344CB8AC3E}">
        <p14:creationId xmlns:p14="http://schemas.microsoft.com/office/powerpoint/2010/main" val="291969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a:xfrm>
            <a:off x="164592" y="1128629"/>
            <a:ext cx="8769096" cy="1806596"/>
          </a:xfrm>
        </p:spPr>
        <p:txBody>
          <a:bodyPr>
            <a:normAutofit/>
          </a:bodyPr>
          <a:lstStyle/>
          <a:p>
            <a:r>
              <a:rPr lang="en-US" sz="3800" dirty="0"/>
              <a:t>Federal Highway Administration:</a:t>
            </a:r>
            <a:br>
              <a:rPr lang="en-US" sz="3800" dirty="0"/>
            </a:br>
            <a:r>
              <a:rPr lang="en-US" sz="3800" dirty="0"/>
              <a:t> IRA Programs </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489204" y="3852120"/>
            <a:ext cx="8165591" cy="2200275"/>
          </a:xfrm>
        </p:spPr>
        <p:txBody>
          <a:bodyPr>
            <a:normAutofit/>
          </a:bodyPr>
          <a:lstStyle/>
          <a:p>
            <a:pPr marL="800100" lvl="1" indent="-342900">
              <a:spcBef>
                <a:spcPts val="0"/>
              </a:spcBef>
              <a:spcAft>
                <a:spcPts val="1200"/>
              </a:spcAft>
              <a:buFont typeface="Arial" panose="020B0604020202020204" pitchFamily="34" charset="0"/>
              <a:buChar char="•"/>
            </a:pPr>
            <a:r>
              <a:rPr lang="en-US" sz="2400" dirty="0"/>
              <a:t>Neighborhood Access and Equity Program</a:t>
            </a:r>
          </a:p>
          <a:p>
            <a:pPr marL="800100" lvl="1" indent="-342900">
              <a:spcBef>
                <a:spcPts val="0"/>
              </a:spcBef>
              <a:spcAft>
                <a:spcPts val="1200"/>
              </a:spcAft>
              <a:buFont typeface="Arial" panose="020B0604020202020204" pitchFamily="34" charset="0"/>
              <a:buChar char="•"/>
            </a:pPr>
            <a:r>
              <a:rPr lang="en-US" sz="2400" dirty="0"/>
              <a:t>Environmental Review Implementation Funds</a:t>
            </a:r>
          </a:p>
          <a:p>
            <a:pPr marL="800100" lvl="1" indent="-342900">
              <a:spcBef>
                <a:spcPts val="0"/>
              </a:spcBef>
              <a:spcAft>
                <a:spcPts val="1200"/>
              </a:spcAft>
              <a:buFont typeface="Arial" panose="020B0604020202020204" pitchFamily="34" charset="0"/>
              <a:buChar char="•"/>
            </a:pPr>
            <a:r>
              <a:rPr lang="en-US" sz="2400" dirty="0"/>
              <a:t>Low-Carbon Transportation Materials Grants</a:t>
            </a:r>
            <a:endParaRPr lang="en-US" dirty="0"/>
          </a:p>
          <a:p>
            <a:endParaRPr lang="en-US" dirty="0"/>
          </a:p>
        </p:txBody>
      </p:sp>
    </p:spTree>
    <p:extLst>
      <p:ext uri="{BB962C8B-B14F-4D97-AF65-F5344CB8AC3E}">
        <p14:creationId xmlns:p14="http://schemas.microsoft.com/office/powerpoint/2010/main" val="3827053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575732" y="349336"/>
            <a:ext cx="8568268" cy="889953"/>
          </a:xfrm>
        </p:spPr>
        <p:txBody>
          <a:bodyPr>
            <a:noAutofit/>
          </a:bodyPr>
          <a:lstStyle/>
          <a:p>
            <a:r>
              <a:rPr lang="en-US" sz="2800" b="1" dirty="0">
                <a:solidFill>
                  <a:schemeClr val="tx1"/>
                </a:solidFill>
              </a:rPr>
              <a:t>IRA Funding</a:t>
            </a:r>
          </a:p>
        </p:txBody>
      </p:sp>
      <p:sp>
        <p:nvSpPr>
          <p:cNvPr id="7" name="Content Placeholder 6">
            <a:extLst>
              <a:ext uri="{FF2B5EF4-FFF2-40B4-BE49-F238E27FC236}">
                <a16:creationId xmlns:a16="http://schemas.microsoft.com/office/drawing/2014/main" id="{F32819F6-537A-490E-A5B4-10BD4857D711}"/>
              </a:ext>
            </a:extLst>
          </p:cNvPr>
          <p:cNvSpPr>
            <a:spLocks noGrp="1"/>
          </p:cNvSpPr>
          <p:nvPr>
            <p:ph idx="1"/>
          </p:nvPr>
        </p:nvSpPr>
        <p:spPr>
          <a:xfrm>
            <a:off x="287866" y="1421552"/>
            <a:ext cx="8568268" cy="4876800"/>
          </a:xfrm>
        </p:spPr>
        <p:txBody>
          <a:bodyPr/>
          <a:lstStyle/>
          <a:p>
            <a:pPr marL="800100" lvl="1" indent="-342900">
              <a:lnSpc>
                <a:spcPct val="150000"/>
              </a:lnSpc>
              <a:spcBef>
                <a:spcPts val="0"/>
              </a:spcBef>
              <a:spcAft>
                <a:spcPts val="1200"/>
              </a:spcAft>
              <a:buFont typeface="Arial" panose="020B0604020202020204" pitchFamily="34" charset="0"/>
              <a:buChar char="•"/>
            </a:pPr>
            <a:r>
              <a:rPr lang="en-US" dirty="0"/>
              <a:t>More than $5 billion (all FY 2022 appropriations from General Fund) for three programs administered by FHWA:</a:t>
            </a:r>
          </a:p>
          <a:p>
            <a:pPr marL="1254125" lvl="2" indent="-339725">
              <a:lnSpc>
                <a:spcPct val="150000"/>
              </a:lnSpc>
              <a:spcBef>
                <a:spcPts val="0"/>
              </a:spcBef>
              <a:spcAft>
                <a:spcPts val="1200"/>
              </a:spcAft>
              <a:buFont typeface="Courier New" panose="02070309020205020404" pitchFamily="49" charset="0"/>
              <a:buChar char="o"/>
            </a:pPr>
            <a:r>
              <a:rPr lang="en-US" sz="1800" dirty="0"/>
              <a:t>$3.2 billion for Neighborhood Access and Equity Program (to be jointly administered by OST and FHWA)</a:t>
            </a:r>
          </a:p>
          <a:p>
            <a:pPr marL="1254125" lvl="2" indent="-339725">
              <a:spcBef>
                <a:spcPts val="0"/>
              </a:spcBef>
              <a:spcAft>
                <a:spcPts val="1200"/>
              </a:spcAft>
              <a:buFont typeface="Courier New" panose="02070309020205020404" pitchFamily="49" charset="0"/>
              <a:buChar char="o"/>
            </a:pPr>
            <a:r>
              <a:rPr lang="en-US" sz="1800" dirty="0"/>
              <a:t>$100 million in Environmental Review Implementation Funds</a:t>
            </a:r>
          </a:p>
          <a:p>
            <a:pPr marL="1254125" lvl="2" indent="-339725">
              <a:spcBef>
                <a:spcPts val="0"/>
              </a:spcBef>
              <a:spcAft>
                <a:spcPts val="1200"/>
              </a:spcAft>
              <a:buFont typeface="Courier New" panose="02070309020205020404" pitchFamily="49" charset="0"/>
              <a:buChar char="o"/>
            </a:pPr>
            <a:r>
              <a:rPr lang="en-US" sz="1800" dirty="0"/>
              <a:t>$2.0 billion for Low-Carbon Transportation Materials Grants</a:t>
            </a:r>
          </a:p>
          <a:p>
            <a:pPr lvl="2" indent="0">
              <a:spcBef>
                <a:spcPts val="0"/>
              </a:spcBef>
              <a:spcAft>
                <a:spcPts val="1200"/>
              </a:spcAft>
              <a:buNone/>
            </a:pPr>
            <a:endParaRPr lang="en-US" sz="1800" dirty="0"/>
          </a:p>
          <a:p>
            <a:pPr marL="914400" lvl="1" indent="-457200">
              <a:spcBef>
                <a:spcPts val="0"/>
              </a:spcBef>
              <a:spcAft>
                <a:spcPts val="1200"/>
              </a:spcAft>
              <a:buFont typeface="Arial" panose="020B0604020202020204" pitchFamily="34" charset="0"/>
              <a:buChar char="•"/>
            </a:pPr>
            <a:r>
              <a:rPr lang="en-US" dirty="0"/>
              <a:t>Funds are available for obligation until September 30, 2026.</a:t>
            </a:r>
          </a:p>
          <a:p>
            <a:pPr marL="1074420" lvl="2" indent="-342900">
              <a:spcBef>
                <a:spcPts val="0"/>
              </a:spcBef>
              <a:spcAft>
                <a:spcPts val="1200"/>
              </a:spcAft>
            </a:pPr>
            <a:endParaRPr lang="en-US" sz="1800" dirty="0"/>
          </a:p>
          <a:p>
            <a:pPr marL="1074420" lvl="2" indent="-342900">
              <a:spcBef>
                <a:spcPts val="0"/>
              </a:spcBef>
              <a:spcAft>
                <a:spcPts val="1200"/>
              </a:spcAft>
            </a:pPr>
            <a:endParaRPr lang="en-US" sz="650" dirty="0">
              <a:solidFill>
                <a:srgbClr val="FF0000"/>
              </a:solidFill>
            </a:endParaRPr>
          </a:p>
          <a:p>
            <a:endParaRPr lang="en-US" dirty="0"/>
          </a:p>
        </p:txBody>
      </p:sp>
      <p:sp>
        <p:nvSpPr>
          <p:cNvPr id="3" name="Slide Number Placeholder 2">
            <a:extLst>
              <a:ext uri="{FF2B5EF4-FFF2-40B4-BE49-F238E27FC236}">
                <a16:creationId xmlns:a16="http://schemas.microsoft.com/office/drawing/2014/main" id="{233743AD-1477-4F83-8897-5CDDD9CFA0F5}"/>
              </a:ext>
            </a:extLst>
          </p:cNvPr>
          <p:cNvSpPr>
            <a:spLocks noGrp="1"/>
          </p:cNvSpPr>
          <p:nvPr>
            <p:ph type="sldNum" sz="quarter" idx="12"/>
          </p:nvPr>
        </p:nvSpPr>
        <p:spPr/>
        <p:txBody>
          <a:bodyPr/>
          <a:lstStyle/>
          <a:p>
            <a:fld id="{1A97B858-7F87-4293-BC05-FFDEB8F8B7A1}" type="slidenum">
              <a:rPr lang="en-US" smtClean="0"/>
              <a:pPr/>
              <a:t>5</a:t>
            </a:fld>
            <a:endParaRPr lang="en-US"/>
          </a:p>
        </p:txBody>
      </p:sp>
    </p:spTree>
    <p:extLst>
      <p:ext uri="{BB962C8B-B14F-4D97-AF65-F5344CB8AC3E}">
        <p14:creationId xmlns:p14="http://schemas.microsoft.com/office/powerpoint/2010/main" val="3644512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4A546B-1FBF-4D74-824A-2F6B6833984F}"/>
              </a:ext>
            </a:extLst>
          </p:cNvPr>
          <p:cNvSpPr txBox="1"/>
          <p:nvPr/>
        </p:nvSpPr>
        <p:spPr>
          <a:xfrm>
            <a:off x="457200" y="-51155"/>
            <a:ext cx="7628468" cy="369332"/>
          </a:xfrm>
          <a:prstGeom prst="rect">
            <a:avLst/>
          </a:prstGeom>
          <a:noFill/>
        </p:spPr>
        <p:txBody>
          <a:bodyPr wrap="square" rtlCol="0">
            <a:spAutoFit/>
          </a:bodyPr>
          <a:lstStyle/>
          <a:p>
            <a:r>
              <a:rPr lang="en-US" sz="1800" dirty="0">
                <a:solidFill>
                  <a:schemeClr val="bg1"/>
                </a:solidFill>
              </a:rPr>
              <a:t>§60501</a:t>
            </a:r>
            <a:endParaRPr lang="en-US" sz="1800" strike="sngStrike" dirty="0">
              <a:solidFill>
                <a:schemeClr val="bg1"/>
              </a:solidFill>
            </a:endParaRPr>
          </a:p>
        </p:txBody>
      </p:sp>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73152" y="187971"/>
            <a:ext cx="9070848" cy="889953"/>
          </a:xfrm>
        </p:spPr>
        <p:txBody>
          <a:bodyPr>
            <a:noAutofit/>
          </a:bodyPr>
          <a:lstStyle/>
          <a:p>
            <a:r>
              <a:rPr lang="en-US" sz="2600" dirty="0"/>
              <a:t>Neighborhood Access and Equity Grant Program</a:t>
            </a:r>
          </a:p>
        </p:txBody>
      </p:sp>
      <p:graphicFrame>
        <p:nvGraphicFramePr>
          <p:cNvPr id="5" name="Table 5">
            <a:extLst>
              <a:ext uri="{FF2B5EF4-FFF2-40B4-BE49-F238E27FC236}">
                <a16:creationId xmlns:a16="http://schemas.microsoft.com/office/drawing/2014/main" id="{481B7196-767C-4C7A-9840-7FFB9A52085A}"/>
              </a:ext>
            </a:extLst>
          </p:cNvPr>
          <p:cNvGraphicFramePr>
            <a:graphicFrameLocks noGrp="1"/>
          </p:cNvGraphicFramePr>
          <p:nvPr>
            <p:ph idx="1"/>
            <p:extLst>
              <p:ext uri="{D42A27DB-BD31-4B8C-83A1-F6EECF244321}">
                <p14:modId xmlns:p14="http://schemas.microsoft.com/office/powerpoint/2010/main" val="869804312"/>
              </p:ext>
            </p:extLst>
          </p:nvPr>
        </p:nvGraphicFramePr>
        <p:xfrm>
          <a:off x="213919" y="907595"/>
          <a:ext cx="8716161" cy="5955218"/>
        </p:xfrm>
        <a:graphic>
          <a:graphicData uri="http://schemas.openxmlformats.org/drawingml/2006/table">
            <a:tbl>
              <a:tblPr firstCol="1" bandRow="1">
                <a:tableStyleId>{5C22544A-7EE6-4342-B048-85BDC9FD1C3A}</a:tableStyleId>
              </a:tblPr>
              <a:tblGrid>
                <a:gridCol w="1296175">
                  <a:extLst>
                    <a:ext uri="{9D8B030D-6E8A-4147-A177-3AD203B41FA5}">
                      <a16:colId xmlns:a16="http://schemas.microsoft.com/office/drawing/2014/main" val="3786751265"/>
                    </a:ext>
                  </a:extLst>
                </a:gridCol>
                <a:gridCol w="7419986">
                  <a:extLst>
                    <a:ext uri="{9D8B030D-6E8A-4147-A177-3AD203B41FA5}">
                      <a16:colId xmlns:a16="http://schemas.microsoft.com/office/drawing/2014/main" val="2364451682"/>
                    </a:ext>
                  </a:extLst>
                </a:gridCol>
              </a:tblGrid>
              <a:tr h="3425378">
                <a:tc>
                  <a:txBody>
                    <a:bodyPr/>
                    <a:lstStyle/>
                    <a:p>
                      <a:r>
                        <a:rPr lang="en-US" sz="1800" b="0" dirty="0">
                          <a:solidFill>
                            <a:schemeClr val="tx1"/>
                          </a:solidFill>
                          <a:highlight>
                            <a:srgbClr val="CED2DC"/>
                          </a:highlight>
                        </a:rPr>
                        <a:t>Purpose</a:t>
                      </a:r>
                    </a:p>
                  </a:txBody>
                  <a:tcPr>
                    <a:lnT w="38100" cmpd="sng">
                      <a:noFill/>
                    </a:lnT>
                    <a:solidFill>
                      <a:srgbClr val="CED2DC"/>
                    </a:solidFill>
                  </a:tcPr>
                </a:tc>
                <a:tc>
                  <a:txBody>
                    <a:bodyPr/>
                    <a:lstStyle/>
                    <a:p>
                      <a:r>
                        <a:rPr lang="en-US" sz="1600" b="0" i="0" u="none" strike="noStrike" kern="1200" baseline="0" dirty="0">
                          <a:solidFill>
                            <a:schemeClr val="tx1"/>
                          </a:solidFill>
                          <a:latin typeface="+mn-lt"/>
                          <a:ea typeface="+mn-ea"/>
                          <a:cs typeface="+mn-cs"/>
                        </a:rPr>
                        <a:t>Creates a new competitive grant program: </a:t>
                      </a:r>
                    </a:p>
                    <a:p>
                      <a:pPr marL="285750" indent="-285750" algn="l" defTabSz="914400" rtl="0" eaLnBrk="1" latinLnBrk="0" hangingPunct="1">
                        <a:spcAft>
                          <a:spcPts val="300"/>
                        </a:spcAft>
                        <a:buFont typeface="Arial" panose="020B0604020202020204" pitchFamily="34" charset="0"/>
                        <a:buChar char="•"/>
                      </a:pPr>
                      <a:r>
                        <a:rPr lang="en-US" sz="1600" strike="noStrike" kern="1200" dirty="0">
                          <a:solidFill>
                            <a:schemeClr val="tx1"/>
                          </a:solidFill>
                          <a:latin typeface="+mn-lt"/>
                          <a:ea typeface="+mn-ea"/>
                          <a:cs typeface="+mn-cs"/>
                        </a:rPr>
                        <a:t>for context-sensitive projects to improve walkability, safety, and affordable transportation access; </a:t>
                      </a:r>
                    </a:p>
                    <a:p>
                      <a:pPr marL="285750" indent="-285750" algn="l" defTabSz="914400" rtl="0" eaLnBrk="1" latinLnBrk="0" hangingPunct="1">
                        <a:spcAft>
                          <a:spcPts val="300"/>
                        </a:spcAft>
                        <a:buFont typeface="Arial" panose="020B0604020202020204" pitchFamily="34" charset="0"/>
                        <a:buChar char="•"/>
                      </a:pPr>
                      <a:r>
                        <a:rPr lang="en-US" sz="1600" strike="noStrike" kern="1200" dirty="0">
                          <a:solidFill>
                            <a:schemeClr val="tx1"/>
                          </a:solidFill>
                          <a:latin typeface="+mn-lt"/>
                          <a:ea typeface="+mn-ea"/>
                          <a:cs typeface="+mn-cs"/>
                        </a:rPr>
                        <a:t>to mitigate or remediate negative impacts on the human or natural environment from a surface transportation facility in a disadvantaged or underserved community; and </a:t>
                      </a:r>
                    </a:p>
                    <a:p>
                      <a:pPr marL="285750" indent="-285750" algn="l" defTabSz="914400" rtl="0" eaLnBrk="1" latinLnBrk="0" hangingPunct="1">
                        <a:spcAft>
                          <a:spcPts val="300"/>
                        </a:spcAft>
                        <a:buFont typeface="Arial" panose="020B0604020202020204" pitchFamily="34" charset="0"/>
                        <a:buChar char="•"/>
                      </a:pPr>
                      <a:r>
                        <a:rPr lang="en-US" sz="1600" strike="noStrike" kern="1200" dirty="0">
                          <a:solidFill>
                            <a:schemeClr val="tx1"/>
                          </a:solidFill>
                          <a:latin typeface="+mn-lt"/>
                          <a:ea typeface="+mn-ea"/>
                          <a:cs typeface="+mn-cs"/>
                        </a:rPr>
                        <a:t>for planning and capacity building activities in disadvantaged or underserved communities. </a:t>
                      </a:r>
                      <a:r>
                        <a:rPr lang="en-US" sz="1600" b="0" i="0" u="none" strike="noStrike" kern="1200" baseline="0" dirty="0">
                          <a:solidFill>
                            <a:schemeClr val="tx1"/>
                          </a:solidFill>
                          <a:latin typeface="+mn-lt"/>
                          <a:ea typeface="+mn-ea"/>
                          <a:cs typeface="+mn-cs"/>
                        </a:rPr>
                        <a:t>	</a:t>
                      </a:r>
                    </a:p>
                    <a:p>
                      <a:pPr marL="0" indent="0" algn="l" defTabSz="914400" rtl="0" eaLnBrk="1" latinLnBrk="0" hangingPunct="1">
                        <a:spcAft>
                          <a:spcPts val="300"/>
                        </a:spcAft>
                        <a:buFont typeface="Arial" panose="020B0604020202020204" pitchFamily="34" charset="0"/>
                        <a:buNone/>
                      </a:pPr>
                      <a:endParaRPr lang="en-US" sz="1600" b="0" i="0" u="none" strike="noStrike" kern="1200" baseline="0" dirty="0">
                        <a:solidFill>
                          <a:schemeClr val="tx1"/>
                        </a:solidFill>
                        <a:latin typeface="+mn-lt"/>
                        <a:ea typeface="+mn-ea"/>
                        <a:cs typeface="+mn-cs"/>
                      </a:endParaRPr>
                    </a:p>
                    <a:p>
                      <a:r>
                        <a:rPr lang="en-US" sz="1600" b="0" i="0" u="none" strike="noStrike" kern="1200" baseline="0" dirty="0">
                          <a:solidFill>
                            <a:schemeClr val="tx1"/>
                          </a:solidFill>
                          <a:latin typeface="+mn-lt"/>
                          <a:ea typeface="+mn-ea"/>
                          <a:cs typeface="+mn-cs"/>
                        </a:rPr>
                        <a:t>In addition, provides funding</a:t>
                      </a:r>
                      <a:r>
                        <a:rPr lang="en-US" sz="1600" b="0" i="0" u="none" strike="noStrike" kern="1200" baseline="0" dirty="0">
                          <a:solidFill>
                            <a:srgbClr val="FF0000"/>
                          </a:solidFill>
                          <a:latin typeface="+mn-lt"/>
                          <a:ea typeface="+mn-ea"/>
                          <a:cs typeface="+mn-cs"/>
                        </a:rPr>
                        <a:t> </a:t>
                      </a:r>
                      <a:r>
                        <a:rPr lang="en-US" sz="1600" b="0" i="0" u="none" strike="noStrike" kern="1200" baseline="0" dirty="0">
                          <a:solidFill>
                            <a:schemeClr val="tx1"/>
                          </a:solidFill>
                          <a:latin typeface="+mn-lt"/>
                          <a:ea typeface="+mn-ea"/>
                          <a:cs typeface="+mn-cs"/>
                        </a:rPr>
                        <a:t>for technical assistance, guidance and other tools to facilitate contracting, design and project delivery by units of local government; and for subgrants to units of local government to build capacity for delivering surface transportation projects.</a:t>
                      </a:r>
                      <a:endParaRPr lang="en-US" sz="1600" b="0" i="0" u="none" strike="noStrike" kern="1200" baseline="0" dirty="0">
                        <a:solidFill>
                          <a:srgbClr val="000000"/>
                        </a:solidFill>
                        <a:latin typeface="+mn-lt"/>
                        <a:ea typeface="+mn-ea"/>
                        <a:cs typeface="+mn-cs"/>
                      </a:endParaRPr>
                    </a:p>
                  </a:txBody>
                  <a:tcPr>
                    <a:lnT w="38100" cmpd="sng">
                      <a:noFill/>
                    </a:lnT>
                  </a:tcPr>
                </a:tc>
                <a:extLst>
                  <a:ext uri="{0D108BD9-81ED-4DB2-BD59-A6C34878D82A}">
                    <a16:rowId xmlns:a16="http://schemas.microsoft.com/office/drawing/2014/main" val="1561421398"/>
                  </a:ext>
                </a:extLst>
              </a:tr>
              <a:tr h="384050">
                <a:tc>
                  <a:txBody>
                    <a:bodyPr/>
                    <a:lstStyle/>
                    <a:p>
                      <a:pPr algn="l" rtl="0" fontAlgn="base"/>
                      <a:r>
                        <a:rPr lang="en-US" sz="1800" b="0" i="0" dirty="0">
                          <a:solidFill>
                            <a:srgbClr val="000000"/>
                          </a:solidFill>
                          <a:effectLst/>
                          <a:highlight>
                            <a:srgbClr val="CED2DC"/>
                          </a:highlight>
                          <a:latin typeface="Arial" panose="020B0604020202020204" pitchFamily="34" charset="0"/>
                        </a:rPr>
                        <a:t>Funding</a:t>
                      </a:r>
                      <a:r>
                        <a:rPr lang="en-US" sz="1800" b="1" i="0" dirty="0">
                          <a:solidFill>
                            <a:srgbClr val="000000"/>
                          </a:solidFill>
                          <a:effectLst/>
                          <a:highlight>
                            <a:srgbClr val="CED2DC"/>
                          </a:highlight>
                          <a:latin typeface="Arial" panose="020B0604020202020204" pitchFamily="34" charset="0"/>
                        </a:rPr>
                        <a:t>​</a:t>
                      </a:r>
                      <a:endParaRPr lang="en-US" sz="1800" b="1" i="0" dirty="0">
                        <a:solidFill>
                          <a:srgbClr val="FFFFFF"/>
                        </a:solidFill>
                        <a:effectLst/>
                        <a:highlight>
                          <a:srgbClr val="CED2DC"/>
                        </a:highlight>
                      </a:endParaRPr>
                    </a:p>
                  </a:txBody>
                  <a:tcPr>
                    <a:solidFill>
                      <a:srgbClr val="E8EAEE"/>
                    </a:solidFill>
                  </a:tcPr>
                </a:tc>
                <a:tc>
                  <a:txBody>
                    <a:bodyPr/>
                    <a:lstStyle/>
                    <a:p>
                      <a:pPr algn="l" rtl="0" fontAlgn="base"/>
                      <a:r>
                        <a:rPr lang="en-US" sz="1600" b="0" i="0" u="none" strike="noStrike" dirty="0">
                          <a:solidFill>
                            <a:schemeClr val="tx1"/>
                          </a:solidFill>
                          <a:effectLst/>
                          <a:latin typeface="Arial"/>
                        </a:rPr>
                        <a:t>Appropriates (all FY22) </a:t>
                      </a:r>
                      <a:r>
                        <a:rPr lang="en-US" sz="1600" b="0" i="0" u="none" strike="noStrike" kern="1200" baseline="0" dirty="0">
                          <a:solidFill>
                            <a:schemeClr val="tx1"/>
                          </a:solidFill>
                          <a:latin typeface="+mn-lt"/>
                          <a:ea typeface="+mn-ea"/>
                          <a:cs typeface="+mn-cs"/>
                        </a:rPr>
                        <a:t>from the General Fund, available for obligation until 9/30/2026</a:t>
                      </a:r>
                      <a:r>
                        <a:rPr lang="en-US" sz="1600" b="0" i="0" u="none" strike="noStrike" dirty="0">
                          <a:solidFill>
                            <a:schemeClr val="tx1"/>
                          </a:solidFill>
                          <a:effectLst/>
                          <a:latin typeface="Arial"/>
                        </a:rPr>
                        <a:t>:</a:t>
                      </a:r>
                      <a:endParaRPr lang="en-US" sz="1600" dirty="0">
                        <a:solidFill>
                          <a:schemeClr val="tx1"/>
                        </a:solidFill>
                      </a:endParaRPr>
                    </a:p>
                    <a:p>
                      <a:pPr marL="285750" indent="-285750" algn="l" rtl="0" fontAlgn="base">
                        <a:buFont typeface="Arial"/>
                        <a:buChar char="•"/>
                      </a:pPr>
                      <a:r>
                        <a:rPr lang="en-US" sz="1600" b="0" i="0" dirty="0">
                          <a:solidFill>
                            <a:schemeClr val="tx1"/>
                          </a:solidFill>
                          <a:effectLst/>
                          <a:latin typeface="Arial"/>
                        </a:rPr>
                        <a:t>​</a:t>
                      </a:r>
                      <a:r>
                        <a:rPr lang="en-US" sz="1600" b="0" i="0" u="none" strike="noStrike" noProof="0" dirty="0">
                          <a:solidFill>
                            <a:schemeClr val="tx1"/>
                          </a:solidFill>
                          <a:effectLst/>
                        </a:rPr>
                        <a:t>$1.893B to provide competitive grants; </a:t>
                      </a:r>
                    </a:p>
                    <a:p>
                      <a:pPr marL="285750" lvl="0" indent="-285750" algn="l">
                        <a:buFont typeface="Arial"/>
                        <a:buChar char="•"/>
                      </a:pPr>
                      <a:r>
                        <a:rPr lang="en-US" sz="1600" b="0" i="0" u="none" strike="noStrike" kern="1200" noProof="0" dirty="0">
                          <a:solidFill>
                            <a:schemeClr val="tx1"/>
                          </a:solidFill>
                          <a:effectLst/>
                          <a:latin typeface="+mn-lt"/>
                          <a:ea typeface="+mn-ea"/>
                          <a:cs typeface="+mn-cs"/>
                        </a:rPr>
                        <a:t>an additional $1.262B to provide competitive grants in economically disadvantaged communities; and, </a:t>
                      </a:r>
                      <a:endParaRPr lang="en-US" sz="1600" dirty="0">
                        <a:solidFill>
                          <a:schemeClr val="tx1"/>
                        </a:solidFill>
                      </a:endParaRPr>
                    </a:p>
                    <a:p>
                      <a:pPr marL="285750" lvl="0" indent="-285750" algn="l">
                        <a:buFont typeface="Arial"/>
                        <a:buChar char="•"/>
                      </a:pPr>
                      <a:r>
                        <a:rPr lang="en-US" sz="1600" b="0" i="0" u="none" strike="noStrike" kern="1200" noProof="0" dirty="0">
                          <a:solidFill>
                            <a:schemeClr val="tx1"/>
                          </a:solidFill>
                          <a:effectLst/>
                          <a:latin typeface="+mn-lt"/>
                          <a:ea typeface="+mn-ea"/>
                          <a:cs typeface="+mn-cs"/>
                        </a:rPr>
                        <a:t>an additional $50M to fund technical assistance and subgrants to build capacity to units of local governments</a:t>
                      </a:r>
                    </a:p>
                    <a:p>
                      <a:pPr algn="l" rtl="0" fontAlgn="base"/>
                      <a:r>
                        <a:rPr lang="en-US" sz="1600" kern="1200" dirty="0">
                          <a:solidFill>
                            <a:schemeClr val="dk1"/>
                          </a:solidFill>
                          <a:effectLst/>
                          <a:latin typeface="+mn-lt"/>
                          <a:ea typeface="+mn-ea"/>
                          <a:cs typeface="+mn-cs"/>
                        </a:rPr>
                        <a:t>The Federal share shall be not more than 80 percent, except that cost of a project in a disadvantaged or underserved community may be up to 100 percent.</a:t>
                      </a:r>
                      <a:r>
                        <a:rPr lang="en-US" sz="1600" b="0" i="0" dirty="0">
                          <a:solidFill>
                            <a:srgbClr val="000000"/>
                          </a:solidFill>
                          <a:effectLst/>
                          <a:latin typeface="Arial"/>
                        </a:rPr>
                        <a:t>​</a:t>
                      </a:r>
                    </a:p>
                  </a:txBody>
                  <a:tcPr/>
                </a:tc>
                <a:extLst>
                  <a:ext uri="{0D108BD9-81ED-4DB2-BD59-A6C34878D82A}">
                    <a16:rowId xmlns:a16="http://schemas.microsoft.com/office/drawing/2014/main" val="3609563533"/>
                  </a:ext>
                </a:extLst>
              </a:tr>
            </a:tbl>
          </a:graphicData>
        </a:graphic>
      </p:graphicFrame>
      <p:sp>
        <p:nvSpPr>
          <p:cNvPr id="3" name="Slide Number Placeholder 2">
            <a:extLst>
              <a:ext uri="{FF2B5EF4-FFF2-40B4-BE49-F238E27FC236}">
                <a16:creationId xmlns:a16="http://schemas.microsoft.com/office/drawing/2014/main" id="{233743AD-1477-4F83-8897-5CDDD9CFA0F5}"/>
              </a:ext>
            </a:extLst>
          </p:cNvPr>
          <p:cNvSpPr>
            <a:spLocks noGrp="1"/>
          </p:cNvSpPr>
          <p:nvPr>
            <p:ph type="sldNum" sz="quarter" idx="12"/>
          </p:nvPr>
        </p:nvSpPr>
        <p:spPr/>
        <p:txBody>
          <a:bodyPr/>
          <a:lstStyle/>
          <a:p>
            <a:fld id="{1A97B858-7F87-4293-BC05-FFDEB8F8B7A1}" type="slidenum">
              <a:rPr lang="en-US" smtClean="0"/>
              <a:pPr/>
              <a:t>6</a:t>
            </a:fld>
            <a:endParaRPr lang="en-US"/>
          </a:p>
        </p:txBody>
      </p:sp>
    </p:spTree>
    <p:extLst>
      <p:ext uri="{BB962C8B-B14F-4D97-AF65-F5344CB8AC3E}">
        <p14:creationId xmlns:p14="http://schemas.microsoft.com/office/powerpoint/2010/main" val="2186514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0FB808-2526-44FA-95EE-05474195D6DC}"/>
              </a:ext>
            </a:extLst>
          </p:cNvPr>
          <p:cNvSpPr txBox="1"/>
          <p:nvPr/>
        </p:nvSpPr>
        <p:spPr>
          <a:xfrm>
            <a:off x="457200" y="-51155"/>
            <a:ext cx="7628468" cy="369332"/>
          </a:xfrm>
          <a:prstGeom prst="rect">
            <a:avLst/>
          </a:prstGeom>
          <a:noFill/>
        </p:spPr>
        <p:txBody>
          <a:bodyPr wrap="square" rtlCol="0">
            <a:spAutoFit/>
          </a:bodyPr>
          <a:lstStyle/>
          <a:p>
            <a:r>
              <a:rPr lang="en-US" sz="1800" dirty="0">
                <a:solidFill>
                  <a:schemeClr val="bg1"/>
                </a:solidFill>
              </a:rPr>
              <a:t>§60501</a:t>
            </a:r>
          </a:p>
        </p:txBody>
      </p:sp>
      <p:sp>
        <p:nvSpPr>
          <p:cNvPr id="2" name="Title 1"/>
          <p:cNvSpPr>
            <a:spLocks noGrp="1"/>
          </p:cNvSpPr>
          <p:nvPr>
            <p:ph type="title"/>
          </p:nvPr>
        </p:nvSpPr>
        <p:spPr>
          <a:xfrm>
            <a:off x="92279" y="464114"/>
            <a:ext cx="8568479" cy="579300"/>
          </a:xfrm>
        </p:spPr>
        <p:txBody>
          <a:bodyPr>
            <a:noAutofit/>
          </a:bodyPr>
          <a:lstStyle/>
          <a:p>
            <a:r>
              <a:rPr lang="en-US" sz="2600" dirty="0"/>
              <a:t>Neighborhood Access and Equity Grant Program, cont.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62369348"/>
              </p:ext>
            </p:extLst>
          </p:nvPr>
        </p:nvGraphicFramePr>
        <p:xfrm>
          <a:off x="209725" y="1249284"/>
          <a:ext cx="8732939" cy="4925345"/>
        </p:xfrm>
        <a:graphic>
          <a:graphicData uri="http://schemas.openxmlformats.org/drawingml/2006/table">
            <a:tbl>
              <a:tblPr firstCol="1" bandRow="1">
                <a:tableStyleId>{5C22544A-7EE6-4342-B048-85BDC9FD1C3A}</a:tableStyleId>
              </a:tblPr>
              <a:tblGrid>
                <a:gridCol w="1353261">
                  <a:extLst>
                    <a:ext uri="{9D8B030D-6E8A-4147-A177-3AD203B41FA5}">
                      <a16:colId xmlns:a16="http://schemas.microsoft.com/office/drawing/2014/main" val="20000"/>
                    </a:ext>
                  </a:extLst>
                </a:gridCol>
                <a:gridCol w="7379678">
                  <a:extLst>
                    <a:ext uri="{9D8B030D-6E8A-4147-A177-3AD203B41FA5}">
                      <a16:colId xmlns:a16="http://schemas.microsoft.com/office/drawing/2014/main" val="20001"/>
                    </a:ext>
                  </a:extLst>
                </a:gridCol>
              </a:tblGrid>
              <a:tr h="2418590">
                <a:tc>
                  <a:txBody>
                    <a:bodyPr/>
                    <a:lstStyle/>
                    <a:p>
                      <a:pPr algn="l" rtl="0" fontAlgn="base"/>
                      <a:r>
                        <a:rPr lang="en-US" sz="1800" b="0" i="0" dirty="0">
                          <a:solidFill>
                            <a:srgbClr val="000000"/>
                          </a:solidFill>
                          <a:effectLst/>
                          <a:latin typeface="Arial" panose="020B0604020202020204" pitchFamily="34" charset="0"/>
                        </a:rPr>
                        <a:t>Eligible </a:t>
                      </a:r>
                    </a:p>
                    <a:p>
                      <a:pPr algn="l" rtl="0" fontAlgn="base"/>
                      <a:r>
                        <a:rPr lang="en-US" sz="1800" b="0" i="0" dirty="0">
                          <a:solidFill>
                            <a:srgbClr val="000000"/>
                          </a:solidFill>
                          <a:effectLst/>
                          <a:latin typeface="Arial" panose="020B0604020202020204" pitchFamily="34" charset="0"/>
                        </a:rPr>
                        <a:t>activities</a:t>
                      </a:r>
                      <a:r>
                        <a:rPr lang="en-US" sz="1800" b="1" i="0" dirty="0">
                          <a:solidFill>
                            <a:srgbClr val="000000"/>
                          </a:solidFill>
                          <a:effectLst/>
                          <a:latin typeface="Arial" panose="020B0604020202020204" pitchFamily="34" charset="0"/>
                        </a:rPr>
                        <a:t>​</a:t>
                      </a:r>
                      <a:endParaRPr lang="en-US" sz="1800" b="1" i="0" dirty="0">
                        <a:solidFill>
                          <a:srgbClr val="FFFFFF"/>
                        </a:solidFill>
                        <a:effectLst/>
                      </a:endParaRPr>
                    </a:p>
                    <a:p>
                      <a:pPr algn="l" rtl="0" fontAlgn="base"/>
                      <a:r>
                        <a:rPr lang="en-US" sz="1800" b="1" i="0" dirty="0">
                          <a:solidFill>
                            <a:srgbClr val="000000"/>
                          </a:solidFill>
                          <a:effectLst/>
                          <a:latin typeface="Arial" panose="020B0604020202020204" pitchFamily="34" charset="0"/>
                        </a:rPr>
                        <a:t>​</a:t>
                      </a:r>
                      <a:endParaRPr lang="en-US" sz="1800" b="1" i="0" dirty="0">
                        <a:solidFill>
                          <a:srgbClr val="FFFFFF"/>
                        </a:solidFill>
                        <a:effectLst/>
                      </a:endParaRPr>
                    </a:p>
                  </a:txBody>
                  <a:tcPr>
                    <a:solidFill>
                      <a:srgbClr val="CED2DC"/>
                    </a:solidFill>
                  </a:tcPr>
                </a:tc>
                <a:tc>
                  <a:txBody>
                    <a:bodyPr/>
                    <a:lstStyle/>
                    <a:p>
                      <a:pPr marL="0" indent="0">
                        <a:buFont typeface="Arial" panose="020B0604020202020204" pitchFamily="34" charset="0"/>
                        <a:buNone/>
                      </a:pPr>
                      <a:r>
                        <a:rPr lang="en-US" sz="1600" b="0" i="0" u="none" strike="noStrike" kern="1200" baseline="0" dirty="0">
                          <a:solidFill>
                            <a:schemeClr val="tx1"/>
                          </a:solidFill>
                          <a:highlight>
                            <a:srgbClr val="CED2DC"/>
                          </a:highlight>
                          <a:latin typeface="+mn-lt"/>
                          <a:ea typeface="+mn-ea"/>
                          <a:cs typeface="+mn-cs"/>
                        </a:rPr>
                        <a:t>Eligible activities vary under each of the three primary project categories.  Representative activities include:</a:t>
                      </a:r>
                    </a:p>
                    <a:p>
                      <a:pPr marL="285750" indent="-285750">
                        <a:buFont typeface="Arial" panose="020B0604020202020204" pitchFamily="34" charset="0"/>
                        <a:buChar char="•"/>
                      </a:pPr>
                      <a:r>
                        <a:rPr lang="en-US" sz="1600" b="0" i="0" u="none" strike="noStrike" kern="1200" baseline="0" dirty="0">
                          <a:solidFill>
                            <a:schemeClr val="tx1"/>
                          </a:solidFill>
                          <a:highlight>
                            <a:srgbClr val="CED2DC"/>
                          </a:highlight>
                          <a:latin typeface="+mn-lt"/>
                          <a:ea typeface="+mn-ea"/>
                          <a:cs typeface="+mn-cs"/>
                        </a:rPr>
                        <a:t>Complete streets activities;</a:t>
                      </a:r>
                      <a:r>
                        <a:rPr lang="en-US" sz="1600" b="0" i="0" u="none" strike="noStrike" kern="1200" baseline="0" dirty="0">
                          <a:solidFill>
                            <a:schemeClr val="tx1"/>
                          </a:solidFill>
                          <a:latin typeface="+mn-lt"/>
                          <a:ea typeface="+mn-ea"/>
                          <a:cs typeface="+mn-cs"/>
                        </a:rPr>
                        <a:t>	</a:t>
                      </a:r>
                    </a:p>
                    <a:p>
                      <a:pPr marL="285750" indent="-285750">
                        <a:buFont typeface="Arial" panose="020B0604020202020204" pitchFamily="34" charset="0"/>
                        <a:buChar char="•"/>
                      </a:pPr>
                      <a:r>
                        <a:rPr lang="en-US" sz="1600" b="0" i="0" u="none" strike="noStrike" kern="1200" baseline="0" dirty="0">
                          <a:solidFill>
                            <a:schemeClr val="tx1"/>
                          </a:solidFill>
                          <a:highlight>
                            <a:srgbClr val="CED2DC"/>
                          </a:highlight>
                          <a:latin typeface="+mn-lt"/>
                          <a:ea typeface="+mn-ea"/>
                          <a:cs typeface="+mn-cs"/>
                        </a:rPr>
                        <a:t>Providing affordable access to essential destinations;</a:t>
                      </a:r>
                    </a:p>
                    <a:p>
                      <a:pPr marL="285750" indent="-285750">
                        <a:buFont typeface="Arial" panose="020B0604020202020204" pitchFamily="34" charset="0"/>
                        <a:buChar char="•"/>
                      </a:pPr>
                      <a:r>
                        <a:rPr lang="en-US" sz="1600" b="0" i="0" u="none" strike="noStrike" kern="1200" baseline="0" dirty="0">
                          <a:solidFill>
                            <a:schemeClr val="tx1"/>
                          </a:solidFill>
                          <a:highlight>
                            <a:srgbClr val="CED2DC"/>
                          </a:highlight>
                          <a:latin typeface="+mn-lt"/>
                          <a:ea typeface="+mn-ea"/>
                          <a:cs typeface="+mn-cs"/>
                        </a:rPr>
                        <a:t>Retrofitting, removing, replacing or capping eligible facilities;</a:t>
                      </a:r>
                    </a:p>
                    <a:p>
                      <a:pPr marL="285750" indent="-285750">
                        <a:buFont typeface="Arial" panose="020B0604020202020204" pitchFamily="34" charset="0"/>
                        <a:buChar char="•"/>
                      </a:pPr>
                      <a:r>
                        <a:rPr lang="en-US" sz="1600" b="0" i="0" u="none" strike="noStrike" kern="1200" baseline="0" dirty="0">
                          <a:solidFill>
                            <a:schemeClr val="tx1"/>
                          </a:solidFill>
                          <a:highlight>
                            <a:srgbClr val="CED2DC"/>
                          </a:highlight>
                          <a:latin typeface="+mn-lt"/>
                          <a:ea typeface="+mn-ea"/>
                          <a:cs typeface="+mn-cs"/>
                        </a:rPr>
                        <a:t>Noise barrier installation;</a:t>
                      </a:r>
                    </a:p>
                    <a:p>
                      <a:pPr marL="285750" indent="-285750">
                        <a:buFont typeface="Arial" panose="020B0604020202020204" pitchFamily="34" charset="0"/>
                        <a:buChar char="•"/>
                      </a:pPr>
                      <a:r>
                        <a:rPr lang="en-US" sz="1600" b="0" i="0" u="none" strike="noStrike" kern="1200" baseline="0" dirty="0">
                          <a:solidFill>
                            <a:schemeClr val="tx1"/>
                          </a:solidFill>
                          <a:highlight>
                            <a:srgbClr val="CED2DC"/>
                          </a:highlight>
                          <a:latin typeface="+mn-lt"/>
                          <a:ea typeface="+mn-ea"/>
                          <a:cs typeface="+mn-cs"/>
                        </a:rPr>
                        <a:t>Activities to reduce surface-transportation related air pollution;</a:t>
                      </a:r>
                    </a:p>
                    <a:p>
                      <a:pPr marL="285750" indent="-285750">
                        <a:buFont typeface="Arial" panose="020B0604020202020204" pitchFamily="34" charset="0"/>
                        <a:buChar char="•"/>
                      </a:pPr>
                      <a:r>
                        <a:rPr lang="en-US" sz="1600" b="0" i="0" u="none" strike="noStrike" kern="1200" baseline="0" dirty="0">
                          <a:solidFill>
                            <a:schemeClr val="tx1"/>
                          </a:solidFill>
                          <a:highlight>
                            <a:srgbClr val="CED2DC"/>
                          </a:highlight>
                          <a:latin typeface="+mn-lt"/>
                          <a:ea typeface="+mn-ea"/>
                          <a:cs typeface="+mn-cs"/>
                        </a:rPr>
                        <a:t>Planning and capacity building to </a:t>
                      </a:r>
                      <a:r>
                        <a:rPr lang="en-US" sz="1600" b="0" dirty="0">
                          <a:solidFill>
                            <a:schemeClr val="tx1"/>
                          </a:solidFill>
                          <a:highlight>
                            <a:srgbClr val="CED2DC"/>
                          </a:highlight>
                        </a:rPr>
                        <a:t>expand public participation in transportation planning</a:t>
                      </a:r>
                      <a:endParaRPr lang="en-US" sz="1600" b="0" i="0" u="none" strike="noStrike" kern="1200" baseline="0" dirty="0">
                        <a:solidFill>
                          <a:schemeClr val="tx1"/>
                        </a:solidFill>
                        <a:highlight>
                          <a:srgbClr val="CED2DC"/>
                        </a:highlight>
                        <a:latin typeface="+mn-lt"/>
                        <a:ea typeface="+mn-ea"/>
                        <a:cs typeface="+mn-cs"/>
                      </a:endParaRPr>
                    </a:p>
                  </a:txBody>
                  <a:tcPr>
                    <a:solidFill>
                      <a:srgbClr val="CED2DC"/>
                    </a:solidFill>
                  </a:tcPr>
                </a:tc>
                <a:extLst>
                  <a:ext uri="{0D108BD9-81ED-4DB2-BD59-A6C34878D82A}">
                    <a16:rowId xmlns:a16="http://schemas.microsoft.com/office/drawing/2014/main" val="10001"/>
                  </a:ext>
                </a:extLst>
              </a:tr>
              <a:tr h="2506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Eligible Recipients</a:t>
                      </a:r>
                    </a:p>
                  </a:txBody>
                  <a:tcPr>
                    <a:solidFill>
                      <a:srgbClr val="E8EAEE"/>
                    </a:solidFill>
                  </a:tcPr>
                </a:tc>
                <a:tc>
                  <a:txBody>
                    <a:bodyPr/>
                    <a:lstStyle/>
                    <a:p>
                      <a:pPr marL="285750" indent="-285750">
                        <a:buFont typeface="Arial" panose="020B0604020202020204" pitchFamily="34" charset="0"/>
                        <a:buChar char="•"/>
                      </a:pPr>
                      <a:r>
                        <a:rPr lang="en-US" sz="1600" b="0" i="0" u="none" strike="noStrike" kern="1200" baseline="0" dirty="0">
                          <a:solidFill>
                            <a:schemeClr val="tx1"/>
                          </a:solidFill>
                          <a:latin typeface="+mn-lt"/>
                          <a:ea typeface="+mn-ea"/>
                          <a:cs typeface="+mn-cs"/>
                        </a:rPr>
                        <a:t>State, unit of local government, political subdivision of a State, MPO, or U.S. territory;</a:t>
                      </a:r>
                    </a:p>
                    <a:p>
                      <a:pPr marL="285750" indent="-285750">
                        <a:buFont typeface="Arial" panose="020B0604020202020204" pitchFamily="34" charset="0"/>
                        <a:buChar char="•"/>
                      </a:pPr>
                      <a:r>
                        <a:rPr lang="en-US" sz="1600" b="0" i="0" u="none" strike="noStrike" kern="1200" baseline="0" dirty="0">
                          <a:solidFill>
                            <a:schemeClr val="tx1"/>
                          </a:solidFill>
                          <a:latin typeface="+mn-lt"/>
                          <a:ea typeface="+mn-ea"/>
                          <a:cs typeface="+mn-cs"/>
                        </a:rPr>
                        <a:t>Federally recognized Tribe; or</a:t>
                      </a:r>
                    </a:p>
                    <a:p>
                      <a:pPr marL="285750" indent="-285750">
                        <a:buFont typeface="Arial" panose="020B0604020202020204" pitchFamily="34" charset="0"/>
                        <a:buChar char="•"/>
                      </a:pPr>
                      <a:r>
                        <a:rPr lang="en-US" sz="1600" b="0" i="0" u="none" strike="noStrike" kern="1200" baseline="0" dirty="0">
                          <a:solidFill>
                            <a:schemeClr val="tx1"/>
                          </a:solidFill>
                          <a:latin typeface="+mn-lt"/>
                          <a:ea typeface="+mn-ea"/>
                          <a:cs typeface="+mn-cs"/>
                        </a:rPr>
                        <a:t>A special purpose district or public authority with a transportation function; or </a:t>
                      </a:r>
                    </a:p>
                    <a:p>
                      <a:pPr marL="285750" indent="-285750">
                        <a:buFont typeface="Arial" panose="020B0604020202020204" pitchFamily="34" charset="0"/>
                        <a:buChar char="•"/>
                      </a:pPr>
                      <a:r>
                        <a:rPr lang="en-US" sz="1600" b="0" i="0" u="none" kern="1200" dirty="0">
                          <a:solidFill>
                            <a:schemeClr val="tx1"/>
                          </a:solidFill>
                          <a:effectLst/>
                          <a:latin typeface="+mn-lt"/>
                          <a:ea typeface="+mn-ea"/>
                          <a:cs typeface="+mn-cs"/>
                        </a:rPr>
                        <a:t>For grants for planning and capacity building activities in disadvantaged or underserved communities, in addition to the eligible entities described above, a non-profit organization or institution of higher education that has</a:t>
                      </a:r>
                      <a:r>
                        <a:rPr lang="en-US" sz="1600" b="0" i="0" u="none" strike="sngStrike" kern="1200" dirty="0">
                          <a:solidFill>
                            <a:schemeClr val="tx1"/>
                          </a:solidFill>
                          <a:effectLst/>
                          <a:latin typeface="+mn-lt"/>
                          <a:ea typeface="+mn-ea"/>
                          <a:cs typeface="+mn-cs"/>
                        </a:rPr>
                        <a:t> </a:t>
                      </a:r>
                      <a:r>
                        <a:rPr lang="en-US" sz="1600" b="0" i="0" u="none" kern="1200" dirty="0">
                          <a:solidFill>
                            <a:schemeClr val="tx1"/>
                          </a:solidFill>
                          <a:effectLst/>
                          <a:latin typeface="+mn-lt"/>
                          <a:ea typeface="+mn-ea"/>
                          <a:cs typeface="+mn-cs"/>
                        </a:rPr>
                        <a:t>partnered with an eligible </a:t>
                      </a:r>
                      <a:r>
                        <a:rPr lang="en-US" sz="1600" b="0" i="0" kern="1200" dirty="0">
                          <a:solidFill>
                            <a:schemeClr val="tx1"/>
                          </a:solidFill>
                          <a:effectLst/>
                          <a:latin typeface="+mn-lt"/>
                          <a:ea typeface="+mn-ea"/>
                          <a:cs typeface="+mn-cs"/>
                        </a:rPr>
                        <a:t>entity.</a:t>
                      </a:r>
                      <a:endParaRPr lang="en-US" sz="1600" b="0" i="0" u="none" strike="noStrike" kern="1200" baseline="0" dirty="0">
                        <a:solidFill>
                          <a:schemeClr val="tx1"/>
                        </a:solidFill>
                        <a:latin typeface="+mn-lt"/>
                        <a:ea typeface="+mn-ea"/>
                        <a:cs typeface="+mn-cs"/>
                      </a:endParaRPr>
                    </a:p>
                    <a:p>
                      <a:pPr marL="0" indent="0">
                        <a:buFont typeface="Arial" panose="020B0604020202020204" pitchFamily="34" charset="0"/>
                        <a:buNone/>
                      </a:pPr>
                      <a:br>
                        <a:rPr lang="en-US" sz="1200" b="0" i="0" u="none" strike="noStrike" kern="1200" baseline="0" dirty="0">
                          <a:solidFill>
                            <a:schemeClr val="tx1"/>
                          </a:solidFill>
                          <a:highlight>
                            <a:srgbClr val="CED2DC"/>
                          </a:highlight>
                          <a:latin typeface="+mn-lt"/>
                          <a:ea typeface="+mn-ea"/>
                          <a:cs typeface="+mn-cs"/>
                        </a:rPr>
                      </a:br>
                      <a:endParaRPr lang="en-US" sz="1200" b="0" i="0" u="none" strike="noStrike" kern="1200" baseline="0" dirty="0">
                        <a:solidFill>
                          <a:schemeClr val="tx1"/>
                        </a:solidFill>
                        <a:highlight>
                          <a:srgbClr val="CED2DC"/>
                        </a:highlight>
                        <a:latin typeface="+mn-lt"/>
                        <a:ea typeface="+mn-ea"/>
                        <a:cs typeface="+mn-cs"/>
                      </a:endParaRPr>
                    </a:p>
                  </a:txBody>
                  <a:tcPr>
                    <a:solidFill>
                      <a:srgbClr val="E8EAEE"/>
                    </a:solidFill>
                  </a:tcPr>
                </a:tc>
                <a:extLst>
                  <a:ext uri="{0D108BD9-81ED-4DB2-BD59-A6C34878D82A}">
                    <a16:rowId xmlns:a16="http://schemas.microsoft.com/office/drawing/2014/main" val="2603476839"/>
                  </a:ext>
                </a:extLst>
              </a:tr>
            </a:tbl>
          </a:graphicData>
        </a:graphic>
      </p:graphicFrame>
      <p:sp>
        <p:nvSpPr>
          <p:cNvPr id="6" name="Slide Number Placeholder 5">
            <a:extLst>
              <a:ext uri="{FF2B5EF4-FFF2-40B4-BE49-F238E27FC236}">
                <a16:creationId xmlns:a16="http://schemas.microsoft.com/office/drawing/2014/main" id="{0D059794-C0CB-4B0E-B8F0-D51FF2A62B06}"/>
              </a:ext>
            </a:extLst>
          </p:cNvPr>
          <p:cNvSpPr>
            <a:spLocks noGrp="1"/>
          </p:cNvSpPr>
          <p:nvPr>
            <p:ph type="sldNum" sz="quarter" idx="12"/>
          </p:nvPr>
        </p:nvSpPr>
        <p:spPr/>
        <p:txBody>
          <a:bodyPr/>
          <a:lstStyle/>
          <a:p>
            <a:fld id="{1A97B858-7F87-4293-BC05-FFDEB8F8B7A1}" type="slidenum">
              <a:rPr lang="en-US" smtClean="0"/>
              <a:pPr/>
              <a:t>7</a:t>
            </a:fld>
            <a:endParaRPr lang="en-US"/>
          </a:p>
        </p:txBody>
      </p:sp>
    </p:spTree>
    <p:extLst>
      <p:ext uri="{BB962C8B-B14F-4D97-AF65-F5344CB8AC3E}">
        <p14:creationId xmlns:p14="http://schemas.microsoft.com/office/powerpoint/2010/main" val="2521688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0C92A33-EE69-4358-8159-1547241DC4AB}"/>
              </a:ext>
            </a:extLst>
          </p:cNvPr>
          <p:cNvSpPr txBox="1"/>
          <p:nvPr/>
        </p:nvSpPr>
        <p:spPr>
          <a:xfrm>
            <a:off x="457200" y="-51155"/>
            <a:ext cx="7628468" cy="369332"/>
          </a:xfrm>
          <a:prstGeom prst="rect">
            <a:avLst/>
          </a:prstGeom>
          <a:noFill/>
        </p:spPr>
        <p:txBody>
          <a:bodyPr wrap="square" rtlCol="0">
            <a:spAutoFit/>
          </a:bodyPr>
          <a:lstStyle/>
          <a:p>
            <a:r>
              <a:rPr lang="en-US" sz="1800" dirty="0">
                <a:solidFill>
                  <a:schemeClr val="bg1"/>
                </a:solidFill>
              </a:rPr>
              <a:t>§60505</a:t>
            </a:r>
          </a:p>
        </p:txBody>
      </p:sp>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117446" y="216230"/>
            <a:ext cx="8569354" cy="889953"/>
          </a:xfrm>
        </p:spPr>
        <p:txBody>
          <a:bodyPr>
            <a:normAutofit/>
          </a:bodyPr>
          <a:lstStyle/>
          <a:p>
            <a:r>
              <a:rPr lang="en-US" sz="2600" dirty="0"/>
              <a:t>Environmental Review Implementation Funds</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975781174"/>
              </p:ext>
            </p:extLst>
          </p:nvPr>
        </p:nvGraphicFramePr>
        <p:xfrm>
          <a:off x="201336" y="1026572"/>
          <a:ext cx="8741328" cy="5480957"/>
        </p:xfrm>
        <a:graphic>
          <a:graphicData uri="http://schemas.openxmlformats.org/drawingml/2006/table">
            <a:tbl>
              <a:tblPr firstCol="1" bandRow="1">
                <a:tableStyleId>{5C22544A-7EE6-4342-B048-85BDC9FD1C3A}</a:tableStyleId>
              </a:tblPr>
              <a:tblGrid>
                <a:gridCol w="1208014">
                  <a:extLst>
                    <a:ext uri="{9D8B030D-6E8A-4147-A177-3AD203B41FA5}">
                      <a16:colId xmlns:a16="http://schemas.microsoft.com/office/drawing/2014/main" val="3677494802"/>
                    </a:ext>
                  </a:extLst>
                </a:gridCol>
                <a:gridCol w="7533314">
                  <a:extLst>
                    <a:ext uri="{9D8B030D-6E8A-4147-A177-3AD203B41FA5}">
                      <a16:colId xmlns:a16="http://schemas.microsoft.com/office/drawing/2014/main" val="872054966"/>
                    </a:ext>
                  </a:extLst>
                </a:gridCol>
              </a:tblGrid>
              <a:tr h="633203">
                <a:tc>
                  <a:txBody>
                    <a:bodyPr/>
                    <a:lstStyle/>
                    <a:p>
                      <a:r>
                        <a:rPr lang="en-US" sz="1600" b="0" dirty="0">
                          <a:solidFill>
                            <a:schemeClr val="tx1"/>
                          </a:solidFill>
                        </a:rPr>
                        <a:t>Purpose</a:t>
                      </a:r>
                    </a:p>
                  </a:txBody>
                  <a:tcPr>
                    <a:lnT w="38100" cmpd="sng">
                      <a:noFill/>
                    </a:lnT>
                    <a:solidFill>
                      <a:srgbClr val="CED2DC"/>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i="0" u="none" strike="noStrike" kern="1200" baseline="0" dirty="0">
                          <a:solidFill>
                            <a:schemeClr val="tx1"/>
                          </a:solidFill>
                          <a:latin typeface="+mn-lt"/>
                          <a:ea typeface="+mn-ea"/>
                          <a:cs typeface="+mn-cs"/>
                        </a:rPr>
                        <a:t>Facilitate the development and review of documents for the environmental review process for proposed projects. </a:t>
                      </a:r>
                      <a:endParaRPr lang="en-US" sz="1400" dirty="0">
                        <a:solidFill>
                          <a:schemeClr val="tx1"/>
                        </a:solidFill>
                      </a:endParaRPr>
                    </a:p>
                  </a:txBody>
                  <a:tcPr>
                    <a:lnT w="38100" cmpd="sng">
                      <a:noFill/>
                    </a:lnT>
                  </a:tcPr>
                </a:tc>
                <a:extLst>
                  <a:ext uri="{0D108BD9-81ED-4DB2-BD59-A6C34878D82A}">
                    <a16:rowId xmlns:a16="http://schemas.microsoft.com/office/drawing/2014/main" val="2680548680"/>
                  </a:ext>
                </a:extLst>
              </a:tr>
              <a:tr h="1456287">
                <a:tc>
                  <a:txBody>
                    <a:bodyPr/>
                    <a:lstStyle/>
                    <a:p>
                      <a:r>
                        <a:rPr lang="en-US" sz="1600" b="0" dirty="0">
                          <a:solidFill>
                            <a:schemeClr val="tx1"/>
                          </a:solidFill>
                        </a:rPr>
                        <a:t>Funding</a:t>
                      </a:r>
                    </a:p>
                  </a:txBody>
                  <a:tcPr>
                    <a:solidFill>
                      <a:srgbClr val="E8EAEE"/>
                    </a:solidFill>
                  </a:tcPr>
                </a:tc>
                <a:tc>
                  <a:txBody>
                    <a:bodyPr/>
                    <a:lstStyle/>
                    <a:p>
                      <a:pPr marL="0" indent="0">
                        <a:buFont typeface="Arial" panose="020B0604020202020204" pitchFamily="34" charset="0"/>
                        <a:buNone/>
                      </a:pPr>
                      <a:r>
                        <a:rPr lang="en-US" sz="1400" b="0" i="0" u="none" strike="noStrike" kern="1200" baseline="0" dirty="0">
                          <a:solidFill>
                            <a:schemeClr val="tx1"/>
                          </a:solidFill>
                          <a:latin typeface="+mn-lt"/>
                          <a:ea typeface="+mn-ea"/>
                          <a:cs typeface="+mn-cs"/>
                        </a:rPr>
                        <a:t>$100 million (all FY22) in appropriations from the General Fund, available for obligation until 9/30/2026.</a:t>
                      </a:r>
                    </a:p>
                    <a:p>
                      <a:pPr marL="0" indent="0">
                        <a:buFont typeface="Arial" panose="020B0604020202020204" pitchFamily="34" charset="0"/>
                        <a:buNone/>
                      </a:pPr>
                      <a:endParaRPr lang="en-US" sz="14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i="0" u="none" strike="noStrike" kern="1200" baseline="0" dirty="0">
                          <a:solidFill>
                            <a:schemeClr val="tx1"/>
                          </a:solidFill>
                          <a:latin typeface="+mn-lt"/>
                          <a:ea typeface="+mn-ea"/>
                          <a:cs typeface="+mn-cs"/>
                        </a:rPr>
                        <a:t>The Federal share shall not be more than 80 percent. The non-Federal share can be from any other Federal, State or local grant program funds made available to the eligible entity. </a:t>
                      </a:r>
                      <a:r>
                        <a:rPr lang="en-US" sz="1400" b="0" i="0" u="none" strike="noStrike" kern="1200" baseline="0" dirty="0">
                          <a:solidFill>
                            <a:schemeClr val="dk1"/>
                          </a:solidFill>
                          <a:latin typeface="+mn-lt"/>
                          <a:ea typeface="+mn-ea"/>
                          <a:cs typeface="+mn-cs"/>
                        </a:rPr>
                        <a:t>	</a:t>
                      </a:r>
                    </a:p>
                  </a:txBody>
                  <a:tcPr/>
                </a:tc>
                <a:extLst>
                  <a:ext uri="{0D108BD9-81ED-4DB2-BD59-A6C34878D82A}">
                    <a16:rowId xmlns:a16="http://schemas.microsoft.com/office/drawing/2014/main" val="2965954728"/>
                  </a:ext>
                </a:extLst>
              </a:tr>
              <a:tr h="1589729">
                <a:tc>
                  <a:txBody>
                    <a:bodyPr/>
                    <a:lstStyle/>
                    <a:p>
                      <a:r>
                        <a:rPr lang="en-US" sz="1600" b="0" dirty="0">
                          <a:solidFill>
                            <a:schemeClr val="tx1"/>
                          </a:solidFill>
                        </a:rPr>
                        <a:t>Eligible Activities</a:t>
                      </a:r>
                    </a:p>
                  </a:txBody>
                  <a:tcPr>
                    <a:solidFill>
                      <a:srgbClr val="CED2DC"/>
                    </a:solidFill>
                  </a:tcPr>
                </a:tc>
                <a:tc>
                  <a:txBody>
                    <a:bodyPr/>
                    <a:lstStyle/>
                    <a:p>
                      <a:pPr marL="285750" indent="-285750">
                        <a:buFont typeface="Arial" panose="020B0604020202020204" pitchFamily="34" charset="0"/>
                        <a:buChar char="•"/>
                      </a:pPr>
                      <a:r>
                        <a:rPr lang="en-US" sz="1400" b="0" i="0" u="none" strike="noStrike" kern="1200" baseline="0" dirty="0">
                          <a:solidFill>
                            <a:schemeClr val="tx1"/>
                          </a:solidFill>
                          <a:latin typeface="+mn-lt"/>
                          <a:ea typeface="+mn-ea"/>
                          <a:cs typeface="+mn-cs"/>
                        </a:rPr>
                        <a:t>Providing guidance, technical assistance, templates, training, or tools to facilitate an efficient and effective environmental review process for surface transportation projects, including FHWA administrative expenses. 	</a:t>
                      </a:r>
                    </a:p>
                    <a:p>
                      <a:pPr marL="285750" indent="-285750">
                        <a:buFont typeface="Arial" panose="020B0604020202020204" pitchFamily="34" charset="0"/>
                        <a:buChar char="•"/>
                      </a:pPr>
                      <a:r>
                        <a:rPr lang="en-US" sz="1400" b="0" i="0" u="none" strike="noStrike" kern="1200" baseline="0" dirty="0">
                          <a:solidFill>
                            <a:schemeClr val="tx1"/>
                          </a:solidFill>
                          <a:latin typeface="+mn-lt"/>
                          <a:ea typeface="+mn-ea"/>
                          <a:cs typeface="+mn-cs"/>
                        </a:rPr>
                        <a:t>Providing funds to eligible entities to: </a:t>
                      </a:r>
                    </a:p>
                    <a:p>
                      <a:pPr marL="742950" lvl="1" indent="-285750">
                        <a:buFont typeface="Courier New" panose="02070309020205020404" pitchFamily="49" charset="0"/>
                        <a:buChar char="o"/>
                      </a:pPr>
                      <a:r>
                        <a:rPr lang="en-US" sz="1400" b="0" i="0" u="none" strike="noStrike" kern="1200" baseline="0" dirty="0">
                          <a:solidFill>
                            <a:schemeClr val="tx1"/>
                          </a:solidFill>
                          <a:latin typeface="+mn-lt"/>
                          <a:ea typeface="+mn-ea"/>
                          <a:cs typeface="+mn-cs"/>
                        </a:rPr>
                        <a:t>build the capacity of eligible entities to conduct the environmental review process; </a:t>
                      </a:r>
                    </a:p>
                    <a:p>
                      <a:pPr marL="742950" lvl="1" indent="-285750">
                        <a:buFont typeface="Courier New" panose="02070309020205020404" pitchFamily="49" charset="0"/>
                        <a:buChar char="o"/>
                      </a:pPr>
                      <a:r>
                        <a:rPr lang="en-US" sz="1400" b="0" i="0" u="none" strike="noStrike" kern="1200" baseline="0" dirty="0">
                          <a:solidFill>
                            <a:schemeClr val="tx1"/>
                          </a:solidFill>
                          <a:latin typeface="+mn-lt"/>
                          <a:ea typeface="+mn-ea"/>
                          <a:cs typeface="+mn-cs"/>
                        </a:rPr>
                        <a:t>facilitate the environmental review process for proposed projects through support of certain activities; </a:t>
                      </a:r>
                    </a:p>
                    <a:p>
                      <a:pPr marL="742950" lvl="1" indent="-285750">
                        <a:buFont typeface="Courier New" panose="02070309020205020404" pitchFamily="49" charset="0"/>
                        <a:buChar char="o"/>
                      </a:pPr>
                      <a:r>
                        <a:rPr lang="en-US" sz="1400" b="0" i="0" u="none" strike="noStrike" kern="1200" baseline="0" dirty="0">
                          <a:solidFill>
                            <a:schemeClr val="tx1"/>
                          </a:solidFill>
                          <a:latin typeface="+mn-lt"/>
                          <a:ea typeface="+mn-ea"/>
                          <a:cs typeface="+mn-cs"/>
                        </a:rPr>
                        <a:t>fund the administrative expenses for the eligible entity to conduct the activities described above. </a:t>
                      </a:r>
                    </a:p>
                    <a:p>
                      <a:pPr marL="457200" lvl="1" indent="0">
                        <a:buFont typeface="Courier New" panose="02070309020205020404" pitchFamily="49" charset="0"/>
                        <a:buNone/>
                      </a:pPr>
                      <a:endParaRPr lang="en-US" sz="1400" b="0" i="0" u="none" strike="noStrike" kern="1200" baseline="0" dirty="0">
                        <a:solidFill>
                          <a:schemeClr val="tx1"/>
                        </a:solidFill>
                        <a:latin typeface="+mn-lt"/>
                        <a:ea typeface="+mn-ea"/>
                        <a:cs typeface="+mn-cs"/>
                      </a:endParaRPr>
                    </a:p>
                  </a:txBody>
                  <a:tcPr/>
                </a:tc>
                <a:extLst>
                  <a:ext uri="{0D108BD9-81ED-4DB2-BD59-A6C34878D82A}">
                    <a16:rowId xmlns:a16="http://schemas.microsoft.com/office/drawing/2014/main" val="3206450541"/>
                  </a:ext>
                </a:extLst>
              </a:tr>
              <a:tr h="1166427">
                <a:tc>
                  <a:txBody>
                    <a:bodyPr/>
                    <a:lstStyle/>
                    <a:p>
                      <a:r>
                        <a:rPr lang="en-US" sz="1600" b="0" strike="noStrike" dirty="0">
                          <a:solidFill>
                            <a:schemeClr val="tx1"/>
                          </a:solidFill>
                        </a:rPr>
                        <a:t>Eligible Recipients</a:t>
                      </a:r>
                    </a:p>
                  </a:txBody>
                  <a:tcPr>
                    <a:solidFill>
                      <a:srgbClr val="E8EAEE"/>
                    </a:solidFill>
                  </a:tcPr>
                </a:tc>
                <a:tc>
                  <a:txBody>
                    <a:bodyPr/>
                    <a:lstStyle/>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State, unit of local government, political subdivision of a State, MPO, or U.S. territory;</a:t>
                      </a:r>
                    </a:p>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Federally recognized Tribe; or</a:t>
                      </a:r>
                    </a:p>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Federal Land Management Agency</a:t>
                      </a:r>
                    </a:p>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Special purpose district or public authority with a transportation function.</a:t>
                      </a:r>
                      <a:endParaRPr lang="en-US" sz="1400" dirty="0">
                        <a:solidFill>
                          <a:schemeClr val="tx1"/>
                        </a:solidFill>
                      </a:endParaRPr>
                    </a:p>
                  </a:txBody>
                  <a:tcPr/>
                </a:tc>
                <a:extLst>
                  <a:ext uri="{0D108BD9-81ED-4DB2-BD59-A6C34878D82A}">
                    <a16:rowId xmlns:a16="http://schemas.microsoft.com/office/drawing/2014/main" val="662960430"/>
                  </a:ext>
                </a:extLst>
              </a:tr>
            </a:tbl>
          </a:graphicData>
        </a:graphic>
      </p:graphicFrame>
      <p:sp>
        <p:nvSpPr>
          <p:cNvPr id="3" name="Slide Number Placeholder 2">
            <a:extLst>
              <a:ext uri="{FF2B5EF4-FFF2-40B4-BE49-F238E27FC236}">
                <a16:creationId xmlns:a16="http://schemas.microsoft.com/office/drawing/2014/main" id="{F91CDDA0-E648-4A0C-AE15-03C2C4EC0F00}"/>
              </a:ext>
            </a:extLst>
          </p:cNvPr>
          <p:cNvSpPr>
            <a:spLocks noGrp="1"/>
          </p:cNvSpPr>
          <p:nvPr>
            <p:ph type="sldNum" sz="quarter" idx="12"/>
          </p:nvPr>
        </p:nvSpPr>
        <p:spPr/>
        <p:txBody>
          <a:bodyPr/>
          <a:lstStyle/>
          <a:p>
            <a:fld id="{1A97B858-7F87-4293-BC05-FFDEB8F8B7A1}" type="slidenum">
              <a:rPr lang="en-US" smtClean="0"/>
              <a:pPr/>
              <a:t>8</a:t>
            </a:fld>
            <a:endParaRPr lang="en-US"/>
          </a:p>
        </p:txBody>
      </p:sp>
    </p:spTree>
    <p:extLst>
      <p:ext uri="{BB962C8B-B14F-4D97-AF65-F5344CB8AC3E}">
        <p14:creationId xmlns:p14="http://schemas.microsoft.com/office/powerpoint/2010/main" val="219020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0C92A33-EE69-4358-8159-1547241DC4AB}"/>
              </a:ext>
            </a:extLst>
          </p:cNvPr>
          <p:cNvSpPr txBox="1"/>
          <p:nvPr/>
        </p:nvSpPr>
        <p:spPr>
          <a:xfrm>
            <a:off x="457200" y="-51155"/>
            <a:ext cx="7628468" cy="369332"/>
          </a:xfrm>
          <a:prstGeom prst="rect">
            <a:avLst/>
          </a:prstGeom>
          <a:noFill/>
        </p:spPr>
        <p:txBody>
          <a:bodyPr wrap="square" rtlCol="0">
            <a:spAutoFit/>
          </a:bodyPr>
          <a:lstStyle/>
          <a:p>
            <a:r>
              <a:rPr lang="en-US" sz="1800" dirty="0">
                <a:solidFill>
                  <a:schemeClr val="bg1"/>
                </a:solidFill>
              </a:rPr>
              <a:t>§60506</a:t>
            </a:r>
          </a:p>
        </p:txBody>
      </p:sp>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150152" y="227091"/>
            <a:ext cx="9034943" cy="889953"/>
          </a:xfrm>
        </p:spPr>
        <p:txBody>
          <a:bodyPr>
            <a:noAutofit/>
          </a:bodyPr>
          <a:lstStyle/>
          <a:p>
            <a:r>
              <a:rPr lang="en-US" sz="2600" dirty="0"/>
              <a:t>Low-Carbon Transportation Materials Grants</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2944892539"/>
              </p:ext>
            </p:extLst>
          </p:nvPr>
        </p:nvGraphicFramePr>
        <p:xfrm>
          <a:off x="219075" y="1096496"/>
          <a:ext cx="8748756" cy="5159347"/>
        </p:xfrm>
        <a:graphic>
          <a:graphicData uri="http://schemas.openxmlformats.org/drawingml/2006/table">
            <a:tbl>
              <a:tblPr firstCol="1" bandRow="1">
                <a:tableStyleId>{5C22544A-7EE6-4342-B048-85BDC9FD1C3A}</a:tableStyleId>
              </a:tblPr>
              <a:tblGrid>
                <a:gridCol w="1191866">
                  <a:extLst>
                    <a:ext uri="{9D8B030D-6E8A-4147-A177-3AD203B41FA5}">
                      <a16:colId xmlns:a16="http://schemas.microsoft.com/office/drawing/2014/main" val="3677494802"/>
                    </a:ext>
                  </a:extLst>
                </a:gridCol>
                <a:gridCol w="7556890">
                  <a:extLst>
                    <a:ext uri="{9D8B030D-6E8A-4147-A177-3AD203B41FA5}">
                      <a16:colId xmlns:a16="http://schemas.microsoft.com/office/drawing/2014/main" val="872054966"/>
                    </a:ext>
                  </a:extLst>
                </a:gridCol>
              </a:tblGrid>
              <a:tr h="744070">
                <a:tc>
                  <a:txBody>
                    <a:bodyPr/>
                    <a:lstStyle/>
                    <a:p>
                      <a:r>
                        <a:rPr lang="en-US" sz="1600" b="0" dirty="0">
                          <a:solidFill>
                            <a:schemeClr val="tx1"/>
                          </a:solidFill>
                        </a:rPr>
                        <a:t>Purpose</a:t>
                      </a:r>
                    </a:p>
                  </a:txBody>
                  <a:tcPr>
                    <a:lnT w="38100" cmpd="sng">
                      <a:noFill/>
                    </a:lnT>
                    <a:solidFill>
                      <a:srgbClr val="CED2DC"/>
                    </a:solidFill>
                  </a:tcPr>
                </a:tc>
                <a:tc>
                  <a:txBody>
                    <a:bodyPr/>
                    <a:lstStyle/>
                    <a:p>
                      <a:pPr marL="0" indent="0">
                        <a:spcAft>
                          <a:spcPts val="900"/>
                        </a:spcAft>
                        <a:buFont typeface="Arial" panose="020B0604020202020204" pitchFamily="34" charset="0"/>
                        <a:buNone/>
                      </a:pPr>
                      <a:r>
                        <a:rPr lang="en-US" sz="1400" kern="1200" dirty="0">
                          <a:solidFill>
                            <a:schemeClr val="tx1"/>
                          </a:solidFill>
                          <a:effectLst/>
                          <a:latin typeface="+mn-lt"/>
                          <a:ea typeface="+mn-ea"/>
                          <a:cs typeface="+mn-cs"/>
                        </a:rPr>
                        <a:t>Reimburse or provide incentives for the use of construction materials and products </a:t>
                      </a:r>
                      <a:r>
                        <a:rPr lang="en-US" sz="1400" kern="1200" dirty="0">
                          <a:solidFill>
                            <a:schemeClr val="dk1"/>
                          </a:solidFill>
                          <a:effectLst/>
                          <a:latin typeface="+mn-lt"/>
                          <a:ea typeface="+mn-ea"/>
                          <a:cs typeface="+mn-cs"/>
                        </a:rPr>
                        <a:t>that have substantially lower levels of embodied greenhouse gas emissions associated with all relevant stages of production, use, and disposal.</a:t>
                      </a:r>
                    </a:p>
                  </a:txBody>
                  <a:tcPr>
                    <a:lnT w="38100" cmpd="sng">
                      <a:noFill/>
                    </a:lnT>
                  </a:tcPr>
                </a:tc>
                <a:extLst>
                  <a:ext uri="{0D108BD9-81ED-4DB2-BD59-A6C34878D82A}">
                    <a16:rowId xmlns:a16="http://schemas.microsoft.com/office/drawing/2014/main" val="2680548680"/>
                  </a:ext>
                </a:extLst>
              </a:tr>
              <a:tr h="1272988">
                <a:tc>
                  <a:txBody>
                    <a:bodyPr/>
                    <a:lstStyle/>
                    <a:p>
                      <a:r>
                        <a:rPr lang="en-US" sz="1600" b="0" dirty="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400" dirty="0">
                          <a:solidFill>
                            <a:schemeClr val="tx1"/>
                          </a:solidFill>
                        </a:rPr>
                        <a:t>$2 billion </a:t>
                      </a:r>
                      <a:r>
                        <a:rPr lang="en-US" sz="1400" b="0" i="0" u="none" strike="noStrike" kern="1200" baseline="0" dirty="0">
                          <a:solidFill>
                            <a:schemeClr val="tx1"/>
                          </a:solidFill>
                          <a:latin typeface="+mn-lt"/>
                          <a:ea typeface="+mn-ea"/>
                          <a:cs typeface="+mn-cs"/>
                        </a:rPr>
                        <a:t>(all FY22) in appropriations from the General Fund, available for obligation until 9/30/2026.</a:t>
                      </a:r>
                      <a:br>
                        <a:rPr lang="en-US" sz="1400" b="0" i="0" u="none" strike="noStrike" kern="1200" baseline="0" dirty="0">
                          <a:solidFill>
                            <a:schemeClr val="dk1"/>
                          </a:solidFill>
                          <a:latin typeface="+mn-lt"/>
                          <a:ea typeface="+mn-ea"/>
                          <a:cs typeface="+mn-cs"/>
                        </a:rPr>
                      </a:br>
                      <a:endParaRPr lang="en-US" sz="1600" b="0" i="0" u="none" strike="noStrike" kern="1200" baseline="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400" kern="1200" dirty="0">
                          <a:solidFill>
                            <a:schemeClr val="tx1"/>
                          </a:solidFill>
                          <a:latin typeface="+mn-lt"/>
                          <a:ea typeface="+mn-ea"/>
                          <a:cs typeface="+mn-cs"/>
                        </a:rPr>
                        <a:t>The total Federal share payable for the project for which the reimbursement or incentive is provided shall be up to 100%. </a:t>
                      </a:r>
                      <a:r>
                        <a:rPr lang="en-US" sz="1600" b="0" i="0" u="none" strike="noStrike" kern="1200" baseline="0" dirty="0">
                          <a:solidFill>
                            <a:schemeClr val="dk1"/>
                          </a:solidFill>
                          <a:latin typeface="+mn-lt"/>
                          <a:ea typeface="+mn-ea"/>
                          <a:cs typeface="+mn-cs"/>
                        </a:rPr>
                        <a:t>	</a:t>
                      </a:r>
                    </a:p>
                  </a:txBody>
                  <a:tcPr/>
                </a:tc>
                <a:extLst>
                  <a:ext uri="{0D108BD9-81ED-4DB2-BD59-A6C34878D82A}">
                    <a16:rowId xmlns:a16="http://schemas.microsoft.com/office/drawing/2014/main" val="1193146102"/>
                  </a:ext>
                </a:extLst>
              </a:tr>
              <a:tr h="2036961">
                <a:tc>
                  <a:txBody>
                    <a:bodyPr/>
                    <a:lstStyle/>
                    <a:p>
                      <a:r>
                        <a:rPr lang="en-US" sz="1600" b="0" dirty="0">
                          <a:solidFill>
                            <a:schemeClr val="tx1"/>
                          </a:solidFill>
                        </a:rPr>
                        <a:t>Eligible Activities</a:t>
                      </a:r>
                    </a:p>
                  </a:txBody>
                  <a:tcPr>
                    <a:solidFill>
                      <a:srgbClr val="CED2DC"/>
                    </a:solidFill>
                  </a:tcPr>
                </a:tc>
                <a:tc>
                  <a:txBody>
                    <a:bodyPr/>
                    <a:lstStyle/>
                    <a:p>
                      <a:pPr marL="285750" indent="-285750">
                        <a:buFont typeface="Arial" panose="020B0604020202020204" pitchFamily="34" charset="0"/>
                        <a:buChar char="•"/>
                      </a:pPr>
                      <a:r>
                        <a:rPr lang="en-US" sz="1400" b="0" i="0" u="none" strike="noStrike" kern="1200" baseline="0" noProof="0" dirty="0">
                          <a:solidFill>
                            <a:schemeClr val="tx1"/>
                          </a:solidFill>
                          <a:latin typeface="+mn-lt"/>
                          <a:ea typeface="+mn-ea"/>
                          <a:cs typeface="+mn-cs"/>
                        </a:rPr>
                        <a:t>R</a:t>
                      </a:r>
                      <a:r>
                        <a:rPr lang="en-US" sz="1400" b="0" i="0" u="none" strike="noStrike" kern="1200" baseline="0" noProof="0" dirty="0">
                          <a:solidFill>
                            <a:schemeClr val="tx1"/>
                          </a:solidFill>
                        </a:rPr>
                        <a:t>eimburse or provide incentives to eligible recipients that use low-embodied carbon construction materials and products on a project funded under 23 U.S.C.</a:t>
                      </a:r>
                      <a:r>
                        <a:rPr lang="en-US" sz="1400" b="0" i="0" u="none" strike="noStrike" kern="1200" baseline="0" dirty="0">
                          <a:solidFill>
                            <a:schemeClr val="tx1"/>
                          </a:solidFill>
                          <a:latin typeface="+mn-lt"/>
                          <a:ea typeface="+mn-ea"/>
                          <a:cs typeface="+mn-cs"/>
                        </a:rPr>
                        <a:t>:</a:t>
                      </a:r>
                    </a:p>
                    <a:p>
                      <a:pPr marL="742950" lvl="1" indent="-285750">
                        <a:buFont typeface="Courier New" panose="02070309020205020404" pitchFamily="49" charset="0"/>
                        <a:buChar char="o"/>
                      </a:pPr>
                      <a:r>
                        <a:rPr lang="en-US" sz="1400" b="0" i="0" u="none" strike="noStrike" kern="1200" baseline="0" dirty="0">
                          <a:solidFill>
                            <a:schemeClr val="tx1"/>
                          </a:solidFill>
                          <a:latin typeface="+mn-lt"/>
                          <a:ea typeface="+mn-ea"/>
                          <a:cs typeface="+mn-cs"/>
                        </a:rPr>
                        <a:t>Reimbursement shall be equal to the incrementally higher cost of using such  materials relative to the cost to use traditional materials as determined by the recipient and verified by the Administrator.</a:t>
                      </a:r>
                    </a:p>
                    <a:p>
                      <a:pPr marL="742950" lvl="1" indent="-285750">
                        <a:buFont typeface="Courier New" panose="02070309020205020404" pitchFamily="49" charset="0"/>
                        <a:buChar char="o"/>
                      </a:pPr>
                      <a:r>
                        <a:rPr lang="en-US" sz="1400" b="0" i="0" u="none" strike="noStrike" kern="1200" baseline="0" dirty="0">
                          <a:solidFill>
                            <a:schemeClr val="tx1"/>
                          </a:solidFill>
                          <a:latin typeface="+mn-lt"/>
                          <a:ea typeface="+mn-ea"/>
                          <a:cs typeface="+mn-cs"/>
                        </a:rPr>
                        <a:t>Incentives shall be equal to 2 percent of the cost of using the eligible materials or products on the project funded under this title.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Funding for FHWA operations and administration associated with this program.</a:t>
                      </a:r>
                    </a:p>
                  </a:txBody>
                  <a:tcPr>
                    <a:solidFill>
                      <a:srgbClr val="CED2DC"/>
                    </a:solidFill>
                  </a:tcPr>
                </a:tc>
                <a:extLst>
                  <a:ext uri="{0D108BD9-81ED-4DB2-BD59-A6C34878D82A}">
                    <a16:rowId xmlns:a16="http://schemas.microsoft.com/office/drawing/2014/main" val="2965954728"/>
                  </a:ext>
                </a:extLst>
              </a:tr>
              <a:tr h="1105328">
                <a:tc>
                  <a:txBody>
                    <a:bodyPr/>
                    <a:lstStyle/>
                    <a:p>
                      <a:r>
                        <a:rPr lang="en-US" sz="1600" b="0" dirty="0">
                          <a:solidFill>
                            <a:schemeClr val="tx1"/>
                          </a:solidFill>
                        </a:rPr>
                        <a:t>Eligible Recipients</a:t>
                      </a:r>
                    </a:p>
                  </a:txBody>
                  <a:tcPr>
                    <a:solidFill>
                      <a:srgbClr val="E8EAEE"/>
                    </a:solidFill>
                  </a:tcPr>
                </a:tc>
                <a:tc>
                  <a:txBody>
                    <a:bodyPr/>
                    <a:lstStyle/>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State, unit of local government, political subdivision of a State, MPO, or U.S. territory;</a:t>
                      </a:r>
                    </a:p>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Federally recognized Tribe; or</a:t>
                      </a:r>
                    </a:p>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Federal Land Management Agency</a:t>
                      </a:r>
                    </a:p>
                    <a:p>
                      <a:pPr marL="285750" indent="-285750">
                        <a:buFont typeface="Arial" panose="020B0604020202020204" pitchFamily="34" charset="0"/>
                        <a:buChar char="•"/>
                      </a:pPr>
                      <a:r>
                        <a:rPr lang="en-US" sz="1400" b="0" i="0" u="none" strike="noStrike" kern="1200" baseline="0" dirty="0">
                          <a:solidFill>
                            <a:schemeClr val="dk1"/>
                          </a:solidFill>
                          <a:latin typeface="+mn-lt"/>
                          <a:ea typeface="+mn-ea"/>
                          <a:cs typeface="+mn-cs"/>
                        </a:rPr>
                        <a:t>Special purpose district or public authority with a transportation function.</a:t>
                      </a:r>
                      <a:endParaRPr lang="en-US" sz="1400" dirty="0">
                        <a:solidFill>
                          <a:schemeClr val="tx1"/>
                        </a:solidFill>
                      </a:endParaRPr>
                    </a:p>
                  </a:txBody>
                  <a:tcPr/>
                </a:tc>
                <a:extLst>
                  <a:ext uri="{0D108BD9-81ED-4DB2-BD59-A6C34878D82A}">
                    <a16:rowId xmlns:a16="http://schemas.microsoft.com/office/drawing/2014/main" val="3206450541"/>
                  </a:ext>
                </a:extLst>
              </a:tr>
            </a:tbl>
          </a:graphicData>
        </a:graphic>
      </p:graphicFrame>
      <p:sp>
        <p:nvSpPr>
          <p:cNvPr id="3" name="Slide Number Placeholder 2">
            <a:extLst>
              <a:ext uri="{FF2B5EF4-FFF2-40B4-BE49-F238E27FC236}">
                <a16:creationId xmlns:a16="http://schemas.microsoft.com/office/drawing/2014/main" id="{F91CDDA0-E648-4A0C-AE15-03C2C4EC0F00}"/>
              </a:ext>
            </a:extLst>
          </p:cNvPr>
          <p:cNvSpPr>
            <a:spLocks noGrp="1"/>
          </p:cNvSpPr>
          <p:nvPr>
            <p:ph type="sldNum" sz="quarter" idx="12"/>
          </p:nvPr>
        </p:nvSpPr>
        <p:spPr/>
        <p:txBody>
          <a:bodyPr/>
          <a:lstStyle/>
          <a:p>
            <a:fld id="{1A97B858-7F87-4293-BC05-FFDEB8F8B7A1}" type="slidenum">
              <a:rPr lang="en-US" smtClean="0"/>
              <a:pPr/>
              <a:t>9</a:t>
            </a:fld>
            <a:endParaRPr lang="en-US"/>
          </a:p>
        </p:txBody>
      </p:sp>
    </p:spTree>
    <p:extLst>
      <p:ext uri="{BB962C8B-B14F-4D97-AF65-F5344CB8AC3E}">
        <p14:creationId xmlns:p14="http://schemas.microsoft.com/office/powerpoint/2010/main" val="1433744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PLS Theme">
  <a:themeElements>
    <a:clrScheme name="FHWA 1">
      <a:dk1>
        <a:sysClr val="windowText" lastClr="000000"/>
      </a:dk1>
      <a:lt1>
        <a:sysClr val="window" lastClr="FFFFFF"/>
      </a:lt1>
      <a:dk2>
        <a:srgbClr val="17365D"/>
      </a:dk2>
      <a:lt2>
        <a:srgbClr val="EEECE1"/>
      </a:lt2>
      <a:accent1>
        <a:srgbClr val="366092"/>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ewStage xmlns="63ed583d-7590-47b9-98bc-2af72f9646ac" xsi:nil="true"/>
    <Comments xmlns="63ed583d-7590-47b9-98bc-2af72f9646ac" xsi:nil="true"/>
    <TaxCatchAll xmlns="b3ce6949-99fe-4549-b75a-2322037c47c1" xsi:nil="true"/>
    <lcf76f155ced4ddcb4097134ff3c332f xmlns="63ed583d-7590-47b9-98bc-2af72f9646ac">
      <Terms xmlns="http://schemas.microsoft.com/office/infopath/2007/PartnerControls"/>
    </lcf76f155ced4ddcb4097134ff3c332f>
    <PublishStage xmlns="63ed583d-7590-47b9-98bc-2af72f9646a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EB2C590C5B0E548BBB80B30B4757BD0" ma:contentTypeVersion="16" ma:contentTypeDescription="Create a new document." ma:contentTypeScope="" ma:versionID="ab3e0817046e7e1f6ec2c437d6f84d12">
  <xsd:schema xmlns:xsd="http://www.w3.org/2001/XMLSchema" xmlns:xs="http://www.w3.org/2001/XMLSchema" xmlns:p="http://schemas.microsoft.com/office/2006/metadata/properties" xmlns:ns2="63ed583d-7590-47b9-98bc-2af72f9646ac" xmlns:ns3="b3ce6949-99fe-4549-b75a-2322037c47c1" targetNamespace="http://schemas.microsoft.com/office/2006/metadata/properties" ma:root="true" ma:fieldsID="91b1968c88c02c7765693ae35564a8c0" ns2:_="" ns3:_="">
    <xsd:import namespace="63ed583d-7590-47b9-98bc-2af72f9646ac"/>
    <xsd:import namespace="b3ce6949-99fe-4549-b75a-2322037c47c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ReviewStage" minOccurs="0"/>
                <xsd:element ref="ns2:Comments" minOccurs="0"/>
                <xsd:element ref="ns2:PublishStage"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ed583d-7590-47b9-98bc-2af72f9646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ReviewStage" ma:index="12" nillable="true" ma:displayName="Review Stage" ma:format="Dropdown" ma:internalName="ReviewStage">
      <xsd:simpleType>
        <xsd:restriction base="dms:Choice">
          <xsd:enumeration value="Review 1 complete"/>
          <xsd:enumeration value="Review 2 complete - QC ready"/>
          <xsd:enumeration value="Review 2 complete - EDITS/COMMENTS"/>
          <xsd:enumeration value="Completed QC &amp; saved clean"/>
          <xsd:enumeration value="Sent to OD for review"/>
          <xsd:enumeration value="Completed OD review"/>
          <xsd:enumeration value="Completed T-Team review"/>
          <xsd:enumeration value="Final edits made"/>
          <xsd:enumeration value="FINAL"/>
        </xsd:restriction>
      </xsd:simpleType>
    </xsd:element>
    <xsd:element name="Comments" ma:index="13" nillable="true" ma:displayName="Comments" ma:format="Dropdown" ma:internalName="Comments">
      <xsd:simpleType>
        <xsd:restriction base="dms:Text">
          <xsd:maxLength value="255"/>
        </xsd:restriction>
      </xsd:simpleType>
    </xsd:element>
    <xsd:element name="PublishStage" ma:index="14" nillable="true" ma:displayName="Publish Stage" ma:format="Dropdown" ma:internalName="PublishStage">
      <xsd:simpleType>
        <xsd:restriction base="dms:Choice">
          <xsd:enumeration value="Still editing"/>
          <xsd:enumeration value="Ready for PDF"/>
          <xsd:enumeration value="Converted to PDF"/>
          <xsd:enumeration value="Added to Compiled PDF"/>
          <xsd:enumeration value="QC complete"/>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aa446fb-c4e7-47d1-9e02-aae3431be31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3ce6949-99fe-4549-b75a-2322037c47c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0b71791-555b-48e4-9ebb-a1d6d048c37c}" ma:internalName="TaxCatchAll" ma:showField="CatchAllData" ma:web="b3ce6949-99fe-4549-b75a-2322037c47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BD2BE4-F3E5-45B1-B00A-AF7AF65464CB}">
  <ds:schemaRefs>
    <ds:schemaRef ds:uri="63ed583d-7590-47b9-98bc-2af72f9646ac"/>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b3ce6949-99fe-4549-b75a-2322037c47c1"/>
    <ds:schemaRef ds:uri="http://www.w3.org/XML/1998/namespace"/>
    <ds:schemaRef ds:uri="http://purl.org/dc/dcmitype/"/>
  </ds:schemaRefs>
</ds:datastoreItem>
</file>

<file path=customXml/itemProps2.xml><?xml version="1.0" encoding="utf-8"?>
<ds:datastoreItem xmlns:ds="http://schemas.openxmlformats.org/officeDocument/2006/customXml" ds:itemID="{62DC4DE3-446C-4E3E-81C5-5C2DC4FD8C19}">
  <ds:schemaRefs>
    <ds:schemaRef ds:uri="63ed583d-7590-47b9-98bc-2af72f9646ac"/>
    <ds:schemaRef ds:uri="b3ce6949-99fe-4549-b75a-2322037c47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00E6E28-922E-489D-B6F0-B2B4E17434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18049</TotalTime>
  <Words>1123</Words>
  <Application>Microsoft Office PowerPoint</Application>
  <PresentationFormat>On-screen Show (4:3)</PresentationFormat>
  <Paragraphs>125</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Courier New</vt:lpstr>
      <vt:lpstr>HPLS Theme</vt:lpstr>
      <vt:lpstr> The Inflation Reduction Act of 2022 (IRA) Overview of FHWA Programs</vt:lpstr>
      <vt:lpstr>Introductory Notes</vt:lpstr>
      <vt:lpstr>IRA Legislative History </vt:lpstr>
      <vt:lpstr>Federal Highway Administration:  IRA Programs </vt:lpstr>
      <vt:lpstr>IRA Funding</vt:lpstr>
      <vt:lpstr>Neighborhood Access and Equity Grant Program</vt:lpstr>
      <vt:lpstr>Neighborhood Access and Equity Grant Program, cont. </vt:lpstr>
      <vt:lpstr>Environmental Review Implementation Funds</vt:lpstr>
      <vt:lpstr>Low-Carbon Transportation Materials Grants</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 FHWA Overview</dc:title>
  <dc:creator>FHWA</dc:creator>
  <cp:lastModifiedBy>Trowell, Demetrius CTR (FHWA)</cp:lastModifiedBy>
  <cp:revision>88</cp:revision>
  <dcterms:created xsi:type="dcterms:W3CDTF">2017-11-21T14:37:20Z</dcterms:created>
  <dcterms:modified xsi:type="dcterms:W3CDTF">2023-06-13T20:31:50Z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0x010100FEB2C590C5B0E548BBB80B30B4757BD0</vt:lpwstr>
  </property>
  <property fmtid="{D5CDD505-2E9C-101B-9397-08002B2CF9AE}" pid="3" name="MediaServiceImageTags">
    <vt:lpwstr/>
  </property>
</Properties>
</file>