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15" r:id="rId4"/>
  </p:sldMasterIdLst>
  <p:notesMasterIdLst>
    <p:notesMasterId r:id="rId78"/>
  </p:notesMasterIdLst>
  <p:handoutMasterIdLst>
    <p:handoutMasterId r:id="rId79"/>
  </p:handoutMasterIdLst>
  <p:sldIdLst>
    <p:sldId id="533" r:id="rId5"/>
    <p:sldId id="869" r:id="rId6"/>
    <p:sldId id="837" r:id="rId7"/>
    <p:sldId id="866" r:id="rId8"/>
    <p:sldId id="868" r:id="rId9"/>
    <p:sldId id="753" r:id="rId10"/>
    <p:sldId id="751" r:id="rId11"/>
    <p:sldId id="317" r:id="rId12"/>
    <p:sldId id="338" r:id="rId13"/>
    <p:sldId id="348" r:id="rId14"/>
    <p:sldId id="723" r:id="rId15"/>
    <p:sldId id="724" r:id="rId16"/>
    <p:sldId id="741" r:id="rId17"/>
    <p:sldId id="796" r:id="rId18"/>
    <p:sldId id="867" r:id="rId19"/>
    <p:sldId id="769" r:id="rId20"/>
    <p:sldId id="809" r:id="rId21"/>
    <p:sldId id="818" r:id="rId22"/>
    <p:sldId id="846" r:id="rId23"/>
    <p:sldId id="810" r:id="rId24"/>
    <p:sldId id="845" r:id="rId25"/>
    <p:sldId id="819" r:id="rId26"/>
    <p:sldId id="832" r:id="rId27"/>
    <p:sldId id="775" r:id="rId28"/>
    <p:sldId id="799" r:id="rId29"/>
    <p:sldId id="850" r:id="rId30"/>
    <p:sldId id="826" r:id="rId31"/>
    <p:sldId id="831" r:id="rId32"/>
    <p:sldId id="774" r:id="rId33"/>
    <p:sldId id="851" r:id="rId34"/>
    <p:sldId id="756" r:id="rId35"/>
    <p:sldId id="757" r:id="rId36"/>
    <p:sldId id="852" r:id="rId37"/>
    <p:sldId id="853" r:id="rId38"/>
    <p:sldId id="854" r:id="rId39"/>
    <p:sldId id="740" r:id="rId40"/>
    <p:sldId id="817" r:id="rId41"/>
    <p:sldId id="827" r:id="rId42"/>
    <p:sldId id="767" r:id="rId43"/>
    <p:sldId id="855" r:id="rId44"/>
    <p:sldId id="856" r:id="rId45"/>
    <p:sldId id="813" r:id="rId46"/>
    <p:sldId id="773" r:id="rId47"/>
    <p:sldId id="752" r:id="rId48"/>
    <p:sldId id="858" r:id="rId49"/>
    <p:sldId id="803" r:id="rId50"/>
    <p:sldId id="859" r:id="rId51"/>
    <p:sldId id="860" r:id="rId52"/>
    <p:sldId id="861" r:id="rId53"/>
    <p:sldId id="862" r:id="rId54"/>
    <p:sldId id="822" r:id="rId55"/>
    <p:sldId id="777" r:id="rId56"/>
    <p:sldId id="782" r:id="rId57"/>
    <p:sldId id="863" r:id="rId58"/>
    <p:sldId id="864" r:id="rId59"/>
    <p:sldId id="794" r:id="rId60"/>
    <p:sldId id="823" r:id="rId61"/>
    <p:sldId id="781" r:id="rId62"/>
    <p:sldId id="840" r:id="rId63"/>
    <p:sldId id="848" r:id="rId64"/>
    <p:sldId id="841" r:id="rId65"/>
    <p:sldId id="838" r:id="rId66"/>
    <p:sldId id="784" r:id="rId67"/>
    <p:sldId id="811" r:id="rId68"/>
    <p:sldId id="814" r:id="rId69"/>
    <p:sldId id="815" r:id="rId70"/>
    <p:sldId id="744" r:id="rId71"/>
    <p:sldId id="828" r:id="rId72"/>
    <p:sldId id="788" r:id="rId73"/>
    <p:sldId id="865" r:id="rId74"/>
    <p:sldId id="825" r:id="rId75"/>
    <p:sldId id="870" r:id="rId76"/>
    <p:sldId id="833" r:id="rId77"/>
  </p:sldIdLst>
  <p:sldSz cx="9144000" cy="6858000" type="screen4x3"/>
  <p:notesSz cx="7315200" cy="9601200"/>
  <p:defaultTextStyle>
    <a:defPPr>
      <a:defRPr lang="en-US"/>
    </a:defPPr>
    <a:lvl1pPr algn="l" rtl="0" fontAlgn="base">
      <a:spcBef>
        <a:spcPct val="0"/>
      </a:spcBef>
      <a:spcAft>
        <a:spcPct val="0"/>
      </a:spcAft>
      <a:defRPr sz="2400" kern="1200">
        <a:solidFill>
          <a:schemeClr val="tx1"/>
        </a:solidFill>
        <a:latin typeface="Arial" pitchFamily="34" charset="0"/>
        <a:ea typeface="ＭＳ Ｐゴシック" charset="-128"/>
        <a:cs typeface="+mn-cs"/>
      </a:defRPr>
    </a:lvl1pPr>
    <a:lvl2pPr marL="457200" algn="l" rtl="0" fontAlgn="base">
      <a:spcBef>
        <a:spcPct val="0"/>
      </a:spcBef>
      <a:spcAft>
        <a:spcPct val="0"/>
      </a:spcAft>
      <a:defRPr sz="2400" kern="1200">
        <a:solidFill>
          <a:schemeClr val="tx1"/>
        </a:solidFill>
        <a:latin typeface="Arial" pitchFamily="34" charset="0"/>
        <a:ea typeface="ＭＳ Ｐゴシック" charset="-128"/>
        <a:cs typeface="+mn-cs"/>
      </a:defRPr>
    </a:lvl2pPr>
    <a:lvl3pPr marL="914400" algn="l" rtl="0" fontAlgn="base">
      <a:spcBef>
        <a:spcPct val="0"/>
      </a:spcBef>
      <a:spcAft>
        <a:spcPct val="0"/>
      </a:spcAft>
      <a:defRPr sz="2400" kern="1200">
        <a:solidFill>
          <a:schemeClr val="tx1"/>
        </a:solidFill>
        <a:latin typeface="Arial" pitchFamily="34" charset="0"/>
        <a:ea typeface="ＭＳ Ｐゴシック" charset="-128"/>
        <a:cs typeface="+mn-cs"/>
      </a:defRPr>
    </a:lvl3pPr>
    <a:lvl4pPr marL="1371600" algn="l" rtl="0" fontAlgn="base">
      <a:spcBef>
        <a:spcPct val="0"/>
      </a:spcBef>
      <a:spcAft>
        <a:spcPct val="0"/>
      </a:spcAft>
      <a:defRPr sz="2400" kern="1200">
        <a:solidFill>
          <a:schemeClr val="tx1"/>
        </a:solidFill>
        <a:latin typeface="Arial" pitchFamily="34" charset="0"/>
        <a:ea typeface="ＭＳ Ｐゴシック" charset="-128"/>
        <a:cs typeface="+mn-cs"/>
      </a:defRPr>
    </a:lvl4pPr>
    <a:lvl5pPr marL="1828800" algn="l" rtl="0" fontAlgn="base">
      <a:spcBef>
        <a:spcPct val="0"/>
      </a:spcBef>
      <a:spcAft>
        <a:spcPct val="0"/>
      </a:spcAft>
      <a:defRPr sz="2400" kern="1200">
        <a:solidFill>
          <a:schemeClr val="tx1"/>
        </a:solidFill>
        <a:latin typeface="Arial" pitchFamily="34" charset="0"/>
        <a:ea typeface="ＭＳ Ｐゴシック" charset="-128"/>
        <a:cs typeface="+mn-cs"/>
      </a:defRPr>
    </a:lvl5pPr>
    <a:lvl6pPr marL="2286000" algn="l" defTabSz="914400" rtl="0" eaLnBrk="1" latinLnBrk="0" hangingPunct="1">
      <a:defRPr sz="2400" kern="1200">
        <a:solidFill>
          <a:schemeClr val="tx1"/>
        </a:solidFill>
        <a:latin typeface="Arial" pitchFamily="34" charset="0"/>
        <a:ea typeface="ＭＳ Ｐゴシック" charset="-128"/>
        <a:cs typeface="+mn-cs"/>
      </a:defRPr>
    </a:lvl6pPr>
    <a:lvl7pPr marL="2743200" algn="l" defTabSz="914400" rtl="0" eaLnBrk="1" latinLnBrk="0" hangingPunct="1">
      <a:defRPr sz="2400" kern="1200">
        <a:solidFill>
          <a:schemeClr val="tx1"/>
        </a:solidFill>
        <a:latin typeface="Arial" pitchFamily="34" charset="0"/>
        <a:ea typeface="ＭＳ Ｐゴシック" charset="-128"/>
        <a:cs typeface="+mn-cs"/>
      </a:defRPr>
    </a:lvl7pPr>
    <a:lvl8pPr marL="3200400" algn="l" defTabSz="914400" rtl="0" eaLnBrk="1" latinLnBrk="0" hangingPunct="1">
      <a:defRPr sz="2400" kern="1200">
        <a:solidFill>
          <a:schemeClr val="tx1"/>
        </a:solidFill>
        <a:latin typeface="Arial" pitchFamily="34" charset="0"/>
        <a:ea typeface="ＭＳ Ｐゴシック" charset="-128"/>
        <a:cs typeface="+mn-cs"/>
      </a:defRPr>
    </a:lvl8pPr>
    <a:lvl9pPr marL="3657600" algn="l" defTabSz="914400" rtl="0" eaLnBrk="1" latinLnBrk="0" hangingPunct="1">
      <a:defRPr sz="2400" kern="1200">
        <a:solidFill>
          <a:schemeClr val="tx1"/>
        </a:solidFill>
        <a:latin typeface="Arial" pitchFamily="34"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userDrawn="1">
          <p15:clr>
            <a:srgbClr val="A4A3A4"/>
          </p15:clr>
        </p15:guide>
        <p15:guide id="2" pos="230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524" clrIdx="0"/>
  <p:cmAuthor id="2" name="Serody, David (FHWA)" initials="S(" lastIdx="11" clrIdx="1">
    <p:extLst>
      <p:ext uri="{19B8F6BF-5375-455C-9EA6-DF929625EA0E}">
        <p15:presenceInfo xmlns:p15="http://schemas.microsoft.com/office/powerpoint/2012/main" userId="S::david.serody@ad.dot.gov::3de3ec13-2a78-4e2e-bd2c-f100f2920dfd" providerId="AD"/>
      </p:ext>
    </p:extLst>
  </p:cmAuthor>
  <p:cmAuthor id="3" name="Zawadzki, Meaghan (FHWA)" initials="ZM(" lastIdx="6" clrIdx="2">
    <p:extLst>
      <p:ext uri="{19B8F6BF-5375-455C-9EA6-DF929625EA0E}">
        <p15:presenceInfo xmlns:p15="http://schemas.microsoft.com/office/powerpoint/2012/main" userId="S::meaghan.zawadzki@ad.dot.gov::a45c62f2-f8c0-4959-853b-183bfe0f163f" providerId="AD"/>
      </p:ext>
    </p:extLst>
  </p:cmAuthor>
  <p:cmAuthor id="4" name="Malinoff, Aaron (FHWA)" initials="M(" lastIdx="5" clrIdx="3">
    <p:extLst>
      <p:ext uri="{19B8F6BF-5375-455C-9EA6-DF929625EA0E}">
        <p15:presenceInfo xmlns:p15="http://schemas.microsoft.com/office/powerpoint/2012/main" userId="S::aaron.malinoff@ad.dot.gov::3a5ede15-3b01-4411-b2a7-929d9efd64e4" providerId="AD"/>
      </p:ext>
    </p:extLst>
  </p:cmAuthor>
  <p:cmAuthor id="5" name="Sleeter, Adam (FHWA)" initials="S(" lastIdx="2" clrIdx="4">
    <p:extLst>
      <p:ext uri="{19B8F6BF-5375-455C-9EA6-DF929625EA0E}">
        <p15:presenceInfo xmlns:p15="http://schemas.microsoft.com/office/powerpoint/2012/main" userId="S::adam.sleeter@ad.dot.gov::3d797a73-43f3-45ce-bf10-d9526f8e7ad2" providerId="AD"/>
      </p:ext>
    </p:extLst>
  </p:cmAuthor>
  <p:cmAuthor id="6" name="Maiefski, Melissa (FHWA)" initials="MM(" lastIdx="23" clrIdx="5">
    <p:extLst>
      <p:ext uri="{19B8F6BF-5375-455C-9EA6-DF929625EA0E}">
        <p15:presenceInfo xmlns:p15="http://schemas.microsoft.com/office/powerpoint/2012/main" userId="S::Melissa.Maiefski@ad.dot.gov::2f573e1d-58b0-4667-8784-7422894fcf3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notes" clrMode="gray"/>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AEE"/>
    <a:srgbClr val="CED2DC"/>
    <a:srgbClr val="C4C4C4"/>
    <a:srgbClr val="0033CC"/>
    <a:srgbClr val="C0504D"/>
    <a:srgbClr val="D0D8E8"/>
    <a:srgbClr val="4F81BD"/>
    <a:srgbClr val="CDCDCD"/>
    <a:srgbClr val="000099"/>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365" autoAdjust="0"/>
    <p:restoredTop sz="94920" autoAdjust="0"/>
  </p:normalViewPr>
  <p:slideViewPr>
    <p:cSldViewPr snapToGrid="0">
      <p:cViewPr varScale="1">
        <p:scale>
          <a:sx n="72" d="100"/>
          <a:sy n="72" d="100"/>
        </p:scale>
        <p:origin x="96" y="6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0" y="0"/>
      </p:cViewPr>
      <p:guideLst>
        <p:guide orient="horz" pos="3025"/>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6" Type="http://schemas.openxmlformats.org/officeDocument/2006/relationships/slide" Target="slides/slide72.xml"/><Relationship Id="rId84" Type="http://schemas.openxmlformats.org/officeDocument/2006/relationships/tableStyles" Target="tableStyles.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handoutMaster" Target="handoutMasters/handoutMaster1.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notesMaster" Target="notesMasters/notesMaster1.xml"/><Relationship Id="rId8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commentAuthors" Target="commentAuthor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294552011114083E-2"/>
          <c:y val="6.0690765842878719E-2"/>
          <c:w val="0.86054968674643639"/>
          <c:h val="0.84998424926087535"/>
        </c:manualLayout>
      </c:layout>
      <c:pieChart>
        <c:varyColors val="1"/>
        <c:ser>
          <c:idx val="0"/>
          <c:order val="0"/>
          <c:tx>
            <c:strRef>
              <c:f>'For chart'!$B$1</c:f>
              <c:strCache>
                <c:ptCount val="1"/>
                <c:pt idx="0">
                  <c:v>% of highway CA, FY22-26</c:v>
                </c:pt>
              </c:strCache>
            </c:strRef>
          </c:tx>
          <c:explosion val="8"/>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A8C-4A83-97E3-1C0AEBE29F5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DA8C-4A83-97E3-1C0AEBE29F5E}"/>
              </c:ext>
            </c:extLst>
          </c:dPt>
          <c:cat>
            <c:strRef>
              <c:f>'For chart'!$A$2:$A$3</c:f>
              <c:strCache>
                <c:ptCount val="2"/>
                <c:pt idx="0">
                  <c:v>Apportioned</c:v>
                </c:pt>
                <c:pt idx="1">
                  <c:v>Allocated</c:v>
                </c:pt>
              </c:strCache>
            </c:strRef>
          </c:cat>
          <c:val>
            <c:numRef>
              <c:f>'For chart'!$B$2:$B$3</c:f>
              <c:numCache>
                <c:formatCode>General</c:formatCode>
                <c:ptCount val="2"/>
                <c:pt idx="0">
                  <c:v>0.9</c:v>
                </c:pt>
                <c:pt idx="1">
                  <c:v>9.9999999999999978E-2</c:v>
                </c:pt>
              </c:numCache>
            </c:numRef>
          </c:val>
          <c:extLst>
            <c:ext xmlns:c16="http://schemas.microsoft.com/office/drawing/2014/chart" uri="{C3380CC4-5D6E-409C-BE32-E72D297353CC}">
              <c16:uniqueId val="{00000004-DA8C-4A83-97E3-1C0AEBE29F5E}"/>
            </c:ext>
          </c:extLst>
        </c:ser>
        <c:dLbls>
          <c:showLegendKey val="0"/>
          <c:showVal val="0"/>
          <c:showCatName val="0"/>
          <c:showSerName val="0"/>
          <c:showPercent val="0"/>
          <c:showBubbleSize val="0"/>
          <c:showLeaderLines val="1"/>
        </c:dLbls>
        <c:firstSliceAng val="114"/>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60164413410588"/>
          <c:y val="0.10380786964030192"/>
          <c:w val="0.78787946318030999"/>
          <c:h val="0.79019491075468506"/>
        </c:manualLayout>
      </c:layout>
      <c:pieChart>
        <c:varyColors val="1"/>
        <c:ser>
          <c:idx val="0"/>
          <c:order val="0"/>
          <c:tx>
            <c:strRef>
              <c:f>'For chart'!$B$1</c:f>
              <c:strCache>
                <c:ptCount val="1"/>
                <c:pt idx="0">
                  <c:v>% of highway advance appropriations, FY22-26</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DBE-4080-AA80-A14E1AAAD8C0}"/>
              </c:ext>
            </c:extLst>
          </c:dPt>
          <c:dPt>
            <c:idx val="1"/>
            <c:bubble3D val="0"/>
            <c:explosion val="20"/>
            <c:spPr>
              <a:solidFill>
                <a:schemeClr val="accent2"/>
              </a:solidFill>
              <a:ln w="19050">
                <a:solidFill>
                  <a:schemeClr val="lt1"/>
                </a:solidFill>
              </a:ln>
              <a:effectLst/>
            </c:spPr>
            <c:extLst>
              <c:ext xmlns:c16="http://schemas.microsoft.com/office/drawing/2014/chart" uri="{C3380CC4-5D6E-409C-BE32-E72D297353CC}">
                <c16:uniqueId val="{00000003-FDBE-4080-AA80-A14E1AAAD8C0}"/>
              </c:ext>
            </c:extLst>
          </c:dPt>
          <c:cat>
            <c:strRef>
              <c:f>'For chart'!$A$2:$A$3</c:f>
              <c:strCache>
                <c:ptCount val="2"/>
                <c:pt idx="0">
                  <c:v>Formula</c:v>
                </c:pt>
                <c:pt idx="1">
                  <c:v>Discretionary</c:v>
                </c:pt>
              </c:strCache>
            </c:strRef>
          </c:cat>
          <c:val>
            <c:numRef>
              <c:f>'For chart'!$B$2:$B$3</c:f>
              <c:numCache>
                <c:formatCode>General</c:formatCode>
                <c:ptCount val="2"/>
                <c:pt idx="0">
                  <c:v>0.72118801827720425</c:v>
                </c:pt>
                <c:pt idx="1">
                  <c:v>0.27881198172279575</c:v>
                </c:pt>
              </c:numCache>
            </c:numRef>
          </c:val>
          <c:extLst>
            <c:ext xmlns:c16="http://schemas.microsoft.com/office/drawing/2014/chart" uri="{C3380CC4-5D6E-409C-BE32-E72D297353CC}">
              <c16:uniqueId val="{00000004-FDBE-4080-AA80-A14E1AAAD8C0}"/>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702324145439182"/>
          <c:y val="3.0429790026246718E-2"/>
          <c:w val="0.81600141700304551"/>
          <c:h val="0.70814201935695542"/>
        </c:manualLayout>
      </c:layout>
      <c:barChart>
        <c:barDir val="col"/>
        <c:grouping val="stacked"/>
        <c:varyColors val="0"/>
        <c:ser>
          <c:idx val="0"/>
          <c:order val="0"/>
          <c:tx>
            <c:strRef>
              <c:f>'For chart'!$B$1</c:f>
              <c:strCache>
                <c:ptCount val="1"/>
                <c:pt idx="0">
                  <c:v>Base</c:v>
                </c:pt>
              </c:strCache>
            </c:strRef>
          </c:tx>
          <c:spPr>
            <a:solidFill>
              <a:schemeClr val="accent1"/>
            </a:solidFill>
            <a:ln>
              <a:noFill/>
            </a:ln>
            <a:effectLst/>
          </c:spPr>
          <c:invertIfNegative val="0"/>
          <c:dPt>
            <c:idx val="6"/>
            <c:invertIfNegative val="0"/>
            <c:bubble3D val="0"/>
            <c:spPr>
              <a:solidFill>
                <a:schemeClr val="accent3"/>
              </a:solidFill>
              <a:ln>
                <a:noFill/>
              </a:ln>
              <a:effectLst/>
            </c:spPr>
            <c:extLst>
              <c:ext xmlns:c16="http://schemas.microsoft.com/office/drawing/2014/chart" uri="{C3380CC4-5D6E-409C-BE32-E72D297353CC}">
                <c16:uniqueId val="{00000008-1E4B-44B2-8B68-7DFE8D71C873}"/>
              </c:ext>
            </c:extLst>
          </c:dPt>
          <c:dPt>
            <c:idx val="7"/>
            <c:invertIfNegative val="0"/>
            <c:bubble3D val="0"/>
            <c:spPr>
              <a:solidFill>
                <a:schemeClr val="accent3"/>
              </a:solidFill>
              <a:ln>
                <a:noFill/>
              </a:ln>
              <a:effectLst/>
            </c:spPr>
            <c:extLst>
              <c:ext xmlns:c16="http://schemas.microsoft.com/office/drawing/2014/chart" uri="{C3380CC4-5D6E-409C-BE32-E72D297353CC}">
                <c16:uniqueId val="{00000004-1E4B-44B2-8B68-7DFE8D71C873}"/>
              </c:ext>
            </c:extLst>
          </c:dPt>
          <c:dLbls>
            <c:dLbl>
              <c:idx val="0"/>
              <c:layout>
                <c:manualLayout>
                  <c:x val="-2.6831630704053177E-17"/>
                  <c:y val="-0.352124958989501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1E4B-44B2-8B68-7DFE8D71C873}"/>
                </c:ext>
              </c:extLst>
            </c:dLbl>
            <c:dLbl>
              <c:idx val="1"/>
              <c:tx>
                <c:rich>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r>
                      <a:rPr lang="en-US"/>
                      <a:t>64.8</a:t>
                    </a:r>
                  </a:p>
                </c:rich>
              </c:tx>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1E4B-44B2-8B68-7DFE8D71C873}"/>
                </c:ext>
              </c:extLst>
            </c:dLbl>
            <c:dLbl>
              <c:idx val="2"/>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9-1E4B-44B2-8B68-7DFE8D71C873}"/>
                </c:ext>
              </c:extLst>
            </c:dLbl>
            <c:dLbl>
              <c:idx val="3"/>
              <c:layout>
                <c:manualLayout>
                  <c:x val="1.4635603999275674E-3"/>
                  <c:y val="8.6737204724409453E-4"/>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E4B-44B2-8B68-7DFE8D71C873}"/>
                </c:ext>
              </c:extLst>
            </c:dLbl>
            <c:dLbl>
              <c:idx val="4"/>
              <c:layout>
                <c:manualLayout>
                  <c:x val="-1.0732652281621271E-16"/>
                  <c:y val="-3.486322998687673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1E4B-44B2-8B68-7DFE8D71C873}"/>
                </c:ext>
              </c:extLst>
            </c:dLbl>
            <c:dLbl>
              <c:idx val="5"/>
              <c:layout>
                <c:manualLayout>
                  <c:x val="0"/>
                  <c:y val="-4.303600721784786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E4B-44B2-8B68-7DFE8D71C873}"/>
                </c:ext>
              </c:extLst>
            </c:dLbl>
            <c:dLbl>
              <c:idx val="6"/>
              <c:layout>
                <c:manualLayout>
                  <c:x val="0"/>
                  <c:y val="-4.662893700787401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1E4B-44B2-8B68-7DFE8D71C873}"/>
                </c:ext>
              </c:extLst>
            </c:dLbl>
            <c:dLbl>
              <c:idx val="7"/>
              <c:layout>
                <c:manualLayout>
                  <c:x val="2.9271207998553496E-3"/>
                  <c:y val="-4.3367987204724505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E4B-44B2-8B68-7DFE8D71C873}"/>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'For chart'!$A$2:$A$9</c:f>
              <c:strCache>
                <c:ptCount val="8"/>
                <c:pt idx="0">
                  <c:v>NHPP</c:v>
                </c:pt>
                <c:pt idx="1">
                  <c:v>STBG</c:v>
                </c:pt>
                <c:pt idx="2">
                  <c:v>HSIP</c:v>
                </c:pt>
                <c:pt idx="3">
                  <c:v>CMAQ</c:v>
                </c:pt>
                <c:pt idx="4">
                  <c:v>PL</c:v>
                </c:pt>
                <c:pt idx="5">
                  <c:v>NHFP</c:v>
                </c:pt>
                <c:pt idx="6">
                  <c:v>Carbon reduction [NEW]</c:v>
                </c:pt>
                <c:pt idx="7">
                  <c:v>PROTECT (formula) [NEW]</c:v>
                </c:pt>
              </c:strCache>
            </c:strRef>
          </c:cat>
          <c:val>
            <c:numRef>
              <c:f>'For chart'!$B$2:$B$9</c:f>
              <c:numCache>
                <c:formatCode>0</c:formatCode>
                <c:ptCount val="8"/>
                <c:pt idx="0">
                  <c:v>148</c:v>
                </c:pt>
                <c:pt idx="1">
                  <c:v>64.800000006999994</c:v>
                </c:pt>
                <c:pt idx="2">
                  <c:v>15.557499996000001</c:v>
                </c:pt>
                <c:pt idx="3">
                  <c:v>13.2</c:v>
                </c:pt>
                <c:pt idx="4">
                  <c:v>2.2799999999999998</c:v>
                </c:pt>
                <c:pt idx="5">
                  <c:v>7.15</c:v>
                </c:pt>
                <c:pt idx="6">
                  <c:v>6.4199999979999998</c:v>
                </c:pt>
                <c:pt idx="7">
                  <c:v>7.2999999979999997</c:v>
                </c:pt>
              </c:numCache>
            </c:numRef>
          </c:val>
          <c:extLst>
            <c:ext xmlns:c16="http://schemas.microsoft.com/office/drawing/2014/chart" uri="{C3380CC4-5D6E-409C-BE32-E72D297353CC}">
              <c16:uniqueId val="{00000000-1E4B-44B2-8B68-7DFE8D71C873}"/>
            </c:ext>
          </c:extLst>
        </c:ser>
        <c:ser>
          <c:idx val="1"/>
          <c:order val="1"/>
          <c:tx>
            <c:strRef>
              <c:f>'For chart'!$C$1</c:f>
              <c:strCache>
                <c:ptCount val="1"/>
                <c:pt idx="0">
                  <c:v>Set-asides</c:v>
                </c:pt>
              </c:strCache>
            </c:strRef>
          </c:tx>
          <c:spPr>
            <a:solidFill>
              <a:schemeClr val="accent2"/>
            </a:solidFill>
            <a:ln>
              <a:noFill/>
            </a:ln>
            <a:effectLst/>
          </c:spPr>
          <c:invertIfNegative val="0"/>
          <c:cat>
            <c:strRef>
              <c:f>'For chart'!$A$2:$A$9</c:f>
              <c:strCache>
                <c:ptCount val="8"/>
                <c:pt idx="0">
                  <c:v>NHPP</c:v>
                </c:pt>
                <c:pt idx="1">
                  <c:v>STBG</c:v>
                </c:pt>
                <c:pt idx="2">
                  <c:v>HSIP</c:v>
                </c:pt>
                <c:pt idx="3">
                  <c:v>CMAQ</c:v>
                </c:pt>
                <c:pt idx="4">
                  <c:v>PL</c:v>
                </c:pt>
                <c:pt idx="5">
                  <c:v>NHFP</c:v>
                </c:pt>
                <c:pt idx="6">
                  <c:v>Carbon reduction [NEW]</c:v>
                </c:pt>
                <c:pt idx="7">
                  <c:v>PROTECT (formula) [NEW]</c:v>
                </c:pt>
              </c:strCache>
            </c:strRef>
          </c:cat>
          <c:val>
            <c:numRef>
              <c:f>'For chart'!$C$2:$C$9</c:f>
              <c:numCache>
                <c:formatCode>0</c:formatCode>
                <c:ptCount val="8"/>
                <c:pt idx="1">
                  <c:v>7.2000000010000003</c:v>
                </c:pt>
                <c:pt idx="2">
                  <c:v>1.2250000000000001</c:v>
                </c:pt>
              </c:numCache>
            </c:numRef>
          </c:val>
          <c:extLst>
            <c:ext xmlns:c16="http://schemas.microsoft.com/office/drawing/2014/chart" uri="{C3380CC4-5D6E-409C-BE32-E72D297353CC}">
              <c16:uniqueId val="{00000001-1E4B-44B2-8B68-7DFE8D71C873}"/>
            </c:ext>
          </c:extLst>
        </c:ser>
        <c:dLbls>
          <c:showLegendKey val="0"/>
          <c:showVal val="0"/>
          <c:showCatName val="0"/>
          <c:showSerName val="0"/>
          <c:showPercent val="0"/>
          <c:showBubbleSize val="0"/>
        </c:dLbls>
        <c:gapWidth val="50"/>
        <c:overlap val="100"/>
        <c:axId val="662935344"/>
        <c:axId val="662929768"/>
      </c:barChart>
      <c:catAx>
        <c:axId val="662935344"/>
        <c:scaling>
          <c:orientation val="minMax"/>
        </c:scaling>
        <c:delete val="0"/>
        <c:axPos val="b"/>
        <c:title>
          <c:tx>
            <c:rich>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r>
                  <a:rPr lang="en-US" b="1"/>
                  <a:t>Federal-aid apportioned programs under BIL</a:t>
                </a:r>
              </a:p>
            </c:rich>
          </c:tx>
          <c:layout>
            <c:manualLayout>
              <c:xMode val="edge"/>
              <c:yMode val="edge"/>
              <c:x val="0.29315391388894618"/>
              <c:y val="0.92355027887139129"/>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662929768"/>
        <c:crosses val="autoZero"/>
        <c:auto val="1"/>
        <c:lblAlgn val="ctr"/>
        <c:lblOffset val="100"/>
        <c:noMultiLvlLbl val="0"/>
      </c:catAx>
      <c:valAx>
        <c:axId val="66292976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r>
                  <a:rPr lang="en-US" b="1"/>
                  <a:t>Contract Authority</a:t>
                </a:r>
                <a:br>
                  <a:rPr lang="en-US" b="1"/>
                </a:br>
                <a:r>
                  <a:rPr lang="en-US" b="0"/>
                  <a:t>$ B, FY 22-26</a:t>
                </a:r>
              </a:p>
            </c:rich>
          </c:tx>
          <c:layout>
            <c:manualLayout>
              <c:xMode val="edge"/>
              <c:yMode val="edge"/>
              <c:x val="2.1684548801038643E-2"/>
              <c:y val="0.16237184219160108"/>
            </c:manualLayout>
          </c:layout>
          <c:overlay val="0"/>
          <c:spPr>
            <a:noFill/>
            <a:ln>
              <a:noFill/>
            </a:ln>
            <a:effectLst/>
          </c:spPr>
          <c:txPr>
            <a:bodyPr rot="-54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66293534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498602605229904"/>
          <c:y val="7.4117085554524939E-2"/>
          <c:w val="0.69743681345387376"/>
          <c:h val="0.83725864576777764"/>
        </c:manualLayout>
      </c:layout>
      <c:barChart>
        <c:barDir val="bar"/>
        <c:grouping val="stacked"/>
        <c:varyColors val="0"/>
        <c:ser>
          <c:idx val="0"/>
          <c:order val="0"/>
          <c:tx>
            <c:strRef>
              <c:f>'For chart'!$B$1</c:f>
              <c:strCache>
                <c:ptCount val="1"/>
                <c:pt idx="0">
                  <c:v>Base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'For chart'!$A$2:$A$7</c:f>
              <c:strCache>
                <c:ptCount val="6"/>
                <c:pt idx="0">
                  <c:v>Bureau of Transportation Statistics (BTS)</c:v>
                </c:pt>
                <c:pt idx="1">
                  <c:v>University Transportation Centers (UTCs)</c:v>
                </c:pt>
                <c:pt idx="2">
                  <c:v>Intelligent Transportation Systems (ITS)</c:v>
                </c:pt>
                <c:pt idx="3">
                  <c:v>
Training and Education </c:v>
                </c:pt>
                <c:pt idx="4">
                  <c:v>Technology and Innovation Deployment (TIDP)</c:v>
                </c:pt>
                <c:pt idx="5">
                  <c:v>Highway Research and Development (HRD)</c:v>
                </c:pt>
              </c:strCache>
            </c:strRef>
          </c:cat>
          <c:val>
            <c:numRef>
              <c:f>'For chart'!$B$2:$B$7</c:f>
              <c:numCache>
                <c:formatCode>"$"#,##0</c:formatCode>
                <c:ptCount val="6"/>
                <c:pt idx="0" formatCode="&quot;$&quot;#,##0.0">
                  <c:v>26.5</c:v>
                </c:pt>
                <c:pt idx="1">
                  <c:v>100</c:v>
                </c:pt>
                <c:pt idx="2">
                  <c:v>110</c:v>
                </c:pt>
                <c:pt idx="3" formatCode="&quot;$&quot;#,##0.0">
                  <c:v>25.5</c:v>
                </c:pt>
                <c:pt idx="4">
                  <c:v>110</c:v>
                </c:pt>
                <c:pt idx="5">
                  <c:v>147</c:v>
                </c:pt>
              </c:numCache>
            </c:numRef>
          </c:val>
          <c:extLst>
            <c:ext xmlns:c16="http://schemas.microsoft.com/office/drawing/2014/chart" uri="{C3380CC4-5D6E-409C-BE32-E72D297353CC}">
              <c16:uniqueId val="{00000000-E6F7-425A-A596-B29EF02E1710}"/>
            </c:ext>
          </c:extLst>
        </c:ser>
        <c:dLbls>
          <c:showLegendKey val="0"/>
          <c:showVal val="0"/>
          <c:showCatName val="0"/>
          <c:showSerName val="0"/>
          <c:showPercent val="0"/>
          <c:showBubbleSize val="0"/>
        </c:dLbls>
        <c:gapWidth val="50"/>
        <c:overlap val="100"/>
        <c:axId val="650998696"/>
        <c:axId val="651001648"/>
      </c:barChart>
      <c:catAx>
        <c:axId val="6509986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651001648"/>
        <c:crosses val="autoZero"/>
        <c:auto val="1"/>
        <c:lblAlgn val="r"/>
        <c:lblOffset val="100"/>
        <c:noMultiLvlLbl val="0"/>
      </c:catAx>
      <c:valAx>
        <c:axId val="651001648"/>
        <c:scaling>
          <c:orientation val="minMax"/>
          <c:max val="150"/>
          <c:min val="0"/>
        </c:scaling>
        <c:delete val="0"/>
        <c:axPos val="b"/>
        <c:majorGridlines>
          <c:spPr>
            <a:ln w="9525" cap="flat" cmpd="sng" algn="ctr">
              <a:solidFill>
                <a:schemeClr val="tx1">
                  <a:lumMod val="15000"/>
                  <a:lumOff val="85000"/>
                </a:schemeClr>
              </a:solidFill>
              <a:round/>
            </a:ln>
            <a:effectLst/>
          </c:spPr>
        </c:majorGridlines>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6509986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1" y="1"/>
            <a:ext cx="3170583" cy="479736"/>
          </a:xfrm>
          <a:prstGeom prst="rect">
            <a:avLst/>
          </a:prstGeom>
          <a:noFill/>
          <a:ln w="9525">
            <a:noFill/>
            <a:miter lim="800000"/>
            <a:headEnd/>
            <a:tailEnd/>
          </a:ln>
          <a:effectLst/>
        </p:spPr>
        <p:txBody>
          <a:bodyPr vert="horz" wrap="square" lIns="96637" tIns="48320" rIns="96637" bIns="48320" numCol="1" anchor="t" anchorCtr="0" compatLnSpc="1">
            <a:prstTxWarp prst="textNoShape">
              <a:avLst/>
            </a:prstTxWarp>
          </a:bodyPr>
          <a:lstStyle>
            <a:lvl1pPr defTabSz="966984">
              <a:defRPr sz="1200">
                <a:latin typeface="Arial" charset="0"/>
                <a:ea typeface="+mn-ea"/>
                <a:cs typeface="+mn-cs"/>
              </a:defRPr>
            </a:lvl1pPr>
          </a:lstStyle>
          <a:p>
            <a:pPr>
              <a:defRPr/>
            </a:pPr>
            <a:endParaRPr lang="en-US"/>
          </a:p>
        </p:txBody>
      </p:sp>
      <p:sp>
        <p:nvSpPr>
          <p:cNvPr id="39939" name="Rectangle 3"/>
          <p:cNvSpPr>
            <a:spLocks noGrp="1" noChangeArrowheads="1"/>
          </p:cNvSpPr>
          <p:nvPr>
            <p:ph type="dt" sz="quarter" idx="1"/>
          </p:nvPr>
        </p:nvSpPr>
        <p:spPr bwMode="auto">
          <a:xfrm>
            <a:off x="4142963" y="1"/>
            <a:ext cx="3170583" cy="479736"/>
          </a:xfrm>
          <a:prstGeom prst="rect">
            <a:avLst/>
          </a:prstGeom>
          <a:noFill/>
          <a:ln w="9525">
            <a:noFill/>
            <a:miter lim="800000"/>
            <a:headEnd/>
            <a:tailEnd/>
          </a:ln>
          <a:effectLst/>
        </p:spPr>
        <p:txBody>
          <a:bodyPr vert="horz" wrap="square" lIns="96637" tIns="48320" rIns="96637" bIns="48320" numCol="1" anchor="t" anchorCtr="0" compatLnSpc="1">
            <a:prstTxWarp prst="textNoShape">
              <a:avLst/>
            </a:prstTxWarp>
          </a:bodyPr>
          <a:lstStyle>
            <a:lvl1pPr algn="r" defTabSz="966984">
              <a:defRPr sz="1200">
                <a:latin typeface="Arial" charset="0"/>
                <a:ea typeface="+mn-ea"/>
                <a:cs typeface="+mn-cs"/>
              </a:defRPr>
            </a:lvl1pPr>
          </a:lstStyle>
          <a:p>
            <a:pPr>
              <a:defRPr/>
            </a:pPr>
            <a:endParaRPr lang="en-US"/>
          </a:p>
        </p:txBody>
      </p:sp>
      <p:sp>
        <p:nvSpPr>
          <p:cNvPr id="39940" name="Rectangle 4"/>
          <p:cNvSpPr>
            <a:spLocks noGrp="1" noChangeArrowheads="1"/>
          </p:cNvSpPr>
          <p:nvPr>
            <p:ph type="ftr" sz="quarter" idx="2"/>
          </p:nvPr>
        </p:nvSpPr>
        <p:spPr bwMode="auto">
          <a:xfrm>
            <a:off x="1" y="9119840"/>
            <a:ext cx="3170583" cy="479736"/>
          </a:xfrm>
          <a:prstGeom prst="rect">
            <a:avLst/>
          </a:prstGeom>
          <a:noFill/>
          <a:ln w="9525">
            <a:noFill/>
            <a:miter lim="800000"/>
            <a:headEnd/>
            <a:tailEnd/>
          </a:ln>
          <a:effectLst/>
        </p:spPr>
        <p:txBody>
          <a:bodyPr vert="horz" wrap="square" lIns="96637" tIns="48320" rIns="96637" bIns="48320" numCol="1" anchor="b" anchorCtr="0" compatLnSpc="1">
            <a:prstTxWarp prst="textNoShape">
              <a:avLst/>
            </a:prstTxWarp>
          </a:bodyPr>
          <a:lstStyle>
            <a:lvl1pPr defTabSz="966984">
              <a:defRPr sz="1200">
                <a:latin typeface="Arial" charset="0"/>
                <a:ea typeface="+mn-ea"/>
                <a:cs typeface="+mn-cs"/>
              </a:defRPr>
            </a:lvl1pPr>
          </a:lstStyle>
          <a:p>
            <a:pPr>
              <a:defRPr/>
            </a:pPr>
            <a:endParaRPr lang="en-US"/>
          </a:p>
        </p:txBody>
      </p:sp>
      <p:sp>
        <p:nvSpPr>
          <p:cNvPr id="39941" name="Rectangle 5"/>
          <p:cNvSpPr>
            <a:spLocks noGrp="1" noChangeArrowheads="1"/>
          </p:cNvSpPr>
          <p:nvPr>
            <p:ph type="sldNum" sz="quarter" idx="3"/>
          </p:nvPr>
        </p:nvSpPr>
        <p:spPr bwMode="auto">
          <a:xfrm>
            <a:off x="4142963" y="9119840"/>
            <a:ext cx="3170583" cy="479736"/>
          </a:xfrm>
          <a:prstGeom prst="rect">
            <a:avLst/>
          </a:prstGeom>
          <a:noFill/>
          <a:ln w="9525">
            <a:noFill/>
            <a:miter lim="800000"/>
            <a:headEnd/>
            <a:tailEnd/>
          </a:ln>
          <a:effectLst/>
        </p:spPr>
        <p:txBody>
          <a:bodyPr vert="horz" wrap="square" lIns="96637" tIns="48320" rIns="96637" bIns="48320" numCol="1" anchor="b" anchorCtr="0" compatLnSpc="1">
            <a:prstTxWarp prst="textNoShape">
              <a:avLst/>
            </a:prstTxWarp>
          </a:bodyPr>
          <a:lstStyle>
            <a:lvl1pPr algn="r" defTabSz="966984">
              <a:defRPr sz="1200"/>
            </a:lvl1pPr>
          </a:lstStyle>
          <a:p>
            <a:fld id="{1762441A-2457-4905-836A-D004E2ACD6ED}" type="slidenum">
              <a:rPr lang="en-US"/>
              <a:pPr/>
              <a:t>‹#›</a:t>
            </a:fld>
            <a:endParaRPr lang="en-US"/>
          </a:p>
        </p:txBody>
      </p:sp>
    </p:spTree>
    <p:extLst>
      <p:ext uri="{BB962C8B-B14F-4D97-AF65-F5344CB8AC3E}">
        <p14:creationId xmlns:p14="http://schemas.microsoft.com/office/powerpoint/2010/main" val="8942271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1" y="1"/>
            <a:ext cx="3170583" cy="479736"/>
          </a:xfrm>
          <a:prstGeom prst="rect">
            <a:avLst/>
          </a:prstGeom>
          <a:noFill/>
          <a:ln w="9525">
            <a:noFill/>
            <a:miter lim="800000"/>
            <a:headEnd/>
            <a:tailEnd/>
          </a:ln>
          <a:effectLst/>
        </p:spPr>
        <p:txBody>
          <a:bodyPr vert="horz" wrap="square" lIns="96637" tIns="48320" rIns="96637" bIns="48320" numCol="1" anchor="t" anchorCtr="0" compatLnSpc="1">
            <a:prstTxWarp prst="textNoShape">
              <a:avLst/>
            </a:prstTxWarp>
          </a:bodyPr>
          <a:lstStyle>
            <a:lvl1pPr defTabSz="966984">
              <a:defRPr sz="1200">
                <a:latin typeface="Arial" charset="0"/>
                <a:ea typeface="+mn-ea"/>
                <a:cs typeface="+mn-cs"/>
              </a:defRPr>
            </a:lvl1pPr>
          </a:lstStyle>
          <a:p>
            <a:pPr>
              <a:defRPr/>
            </a:pPr>
            <a:endParaRPr lang="en-US"/>
          </a:p>
        </p:txBody>
      </p:sp>
      <p:sp>
        <p:nvSpPr>
          <p:cNvPr id="43011" name="Rectangle 3"/>
          <p:cNvSpPr>
            <a:spLocks noGrp="1" noChangeArrowheads="1"/>
          </p:cNvSpPr>
          <p:nvPr>
            <p:ph type="dt" idx="1"/>
          </p:nvPr>
        </p:nvSpPr>
        <p:spPr bwMode="auto">
          <a:xfrm>
            <a:off x="4142963" y="1"/>
            <a:ext cx="3170583" cy="479736"/>
          </a:xfrm>
          <a:prstGeom prst="rect">
            <a:avLst/>
          </a:prstGeom>
          <a:noFill/>
          <a:ln w="9525">
            <a:noFill/>
            <a:miter lim="800000"/>
            <a:headEnd/>
            <a:tailEnd/>
          </a:ln>
          <a:effectLst/>
        </p:spPr>
        <p:txBody>
          <a:bodyPr vert="horz" wrap="square" lIns="96637" tIns="48320" rIns="96637" bIns="48320" numCol="1" anchor="t" anchorCtr="0" compatLnSpc="1">
            <a:prstTxWarp prst="textNoShape">
              <a:avLst/>
            </a:prstTxWarp>
          </a:bodyPr>
          <a:lstStyle>
            <a:lvl1pPr algn="r" defTabSz="966984">
              <a:defRPr sz="1200">
                <a:latin typeface="Arial" charset="0"/>
                <a:ea typeface="+mn-ea"/>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1257300" y="719138"/>
            <a:ext cx="4803775" cy="3602037"/>
          </a:xfrm>
          <a:prstGeom prst="rect">
            <a:avLst/>
          </a:prstGeom>
          <a:noFill/>
          <a:ln w="9525">
            <a:solidFill>
              <a:srgbClr val="000000"/>
            </a:solidFill>
            <a:miter lim="800000"/>
            <a:headEnd/>
            <a:tailEnd/>
          </a:ln>
        </p:spPr>
      </p:sp>
      <p:sp>
        <p:nvSpPr>
          <p:cNvPr id="43013" name="Rectangle 5"/>
          <p:cNvSpPr>
            <a:spLocks noGrp="1" noChangeArrowheads="1"/>
          </p:cNvSpPr>
          <p:nvPr>
            <p:ph type="body" sz="quarter" idx="3"/>
          </p:nvPr>
        </p:nvSpPr>
        <p:spPr bwMode="auto">
          <a:xfrm>
            <a:off x="732183" y="4559920"/>
            <a:ext cx="5850835" cy="4320866"/>
          </a:xfrm>
          <a:prstGeom prst="rect">
            <a:avLst/>
          </a:prstGeom>
          <a:noFill/>
          <a:ln w="9525">
            <a:noFill/>
            <a:miter lim="800000"/>
            <a:headEnd/>
            <a:tailEnd/>
          </a:ln>
          <a:effectLst/>
        </p:spPr>
        <p:txBody>
          <a:bodyPr vert="horz" wrap="square" lIns="96637" tIns="48320" rIns="96637" bIns="483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3014" name="Rectangle 6"/>
          <p:cNvSpPr>
            <a:spLocks noGrp="1" noChangeArrowheads="1"/>
          </p:cNvSpPr>
          <p:nvPr>
            <p:ph type="ftr" sz="quarter" idx="4"/>
          </p:nvPr>
        </p:nvSpPr>
        <p:spPr bwMode="auto">
          <a:xfrm>
            <a:off x="1" y="9119840"/>
            <a:ext cx="3170583" cy="479736"/>
          </a:xfrm>
          <a:prstGeom prst="rect">
            <a:avLst/>
          </a:prstGeom>
          <a:noFill/>
          <a:ln w="9525">
            <a:noFill/>
            <a:miter lim="800000"/>
            <a:headEnd/>
            <a:tailEnd/>
          </a:ln>
          <a:effectLst/>
        </p:spPr>
        <p:txBody>
          <a:bodyPr vert="horz" wrap="square" lIns="96637" tIns="48320" rIns="96637" bIns="48320" numCol="1" anchor="b" anchorCtr="0" compatLnSpc="1">
            <a:prstTxWarp prst="textNoShape">
              <a:avLst/>
            </a:prstTxWarp>
          </a:bodyPr>
          <a:lstStyle>
            <a:lvl1pPr defTabSz="966984">
              <a:defRPr sz="1200">
                <a:latin typeface="Arial" charset="0"/>
                <a:ea typeface="+mn-ea"/>
                <a:cs typeface="+mn-cs"/>
              </a:defRPr>
            </a:lvl1pPr>
          </a:lstStyle>
          <a:p>
            <a:pPr>
              <a:defRPr/>
            </a:pPr>
            <a:endParaRPr lang="en-US"/>
          </a:p>
        </p:txBody>
      </p:sp>
      <p:sp>
        <p:nvSpPr>
          <p:cNvPr id="43015" name="Rectangle 7"/>
          <p:cNvSpPr>
            <a:spLocks noGrp="1" noChangeArrowheads="1"/>
          </p:cNvSpPr>
          <p:nvPr>
            <p:ph type="sldNum" sz="quarter" idx="5"/>
          </p:nvPr>
        </p:nvSpPr>
        <p:spPr bwMode="auto">
          <a:xfrm>
            <a:off x="4142963" y="9119840"/>
            <a:ext cx="3170583" cy="479736"/>
          </a:xfrm>
          <a:prstGeom prst="rect">
            <a:avLst/>
          </a:prstGeom>
          <a:noFill/>
          <a:ln w="9525">
            <a:noFill/>
            <a:miter lim="800000"/>
            <a:headEnd/>
            <a:tailEnd/>
          </a:ln>
          <a:effectLst/>
        </p:spPr>
        <p:txBody>
          <a:bodyPr vert="horz" wrap="square" lIns="96637" tIns="48320" rIns="96637" bIns="48320" numCol="1" anchor="b" anchorCtr="0" compatLnSpc="1">
            <a:prstTxWarp prst="textNoShape">
              <a:avLst/>
            </a:prstTxWarp>
          </a:bodyPr>
          <a:lstStyle>
            <a:lvl1pPr algn="r" defTabSz="966984">
              <a:defRPr sz="1200"/>
            </a:lvl1pPr>
          </a:lstStyle>
          <a:p>
            <a:fld id="{34EEC880-C233-41B2-B74E-1FF2F2FE44BB}" type="slidenum">
              <a:rPr lang="en-US"/>
              <a:pPr/>
              <a:t>‹#›</a:t>
            </a:fld>
            <a:endParaRPr lang="en-US"/>
          </a:p>
        </p:txBody>
      </p:sp>
    </p:spTree>
    <p:extLst>
      <p:ext uri="{BB962C8B-B14F-4D97-AF65-F5344CB8AC3E}">
        <p14:creationId xmlns:p14="http://schemas.microsoft.com/office/powerpoint/2010/main" val="26340596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1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34EEC880-C233-41B2-B74E-1FF2F2FE44BB}" type="slidenum">
              <a:rPr lang="en-US" smtClean="0"/>
              <a:pPr/>
              <a:t>1</a:t>
            </a:fld>
            <a:endParaRPr lang="en-US"/>
          </a:p>
        </p:txBody>
      </p:sp>
    </p:spTree>
    <p:extLst>
      <p:ext uri="{BB962C8B-B14F-4D97-AF65-F5344CB8AC3E}">
        <p14:creationId xmlns:p14="http://schemas.microsoft.com/office/powerpoint/2010/main" val="27745499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Image Placeholder 2"/>
          <p:cNvSpPr>
            <a:spLocks noGrp="1" noRot="1" noChangeAspect="1"/>
          </p:cNvSpPr>
          <p:nvPr>
            <p:ph type="sldImg"/>
          </p:nvPr>
        </p:nvSpPr>
        <p:spPr/>
      </p:sp>
      <p:sp>
        <p:nvSpPr>
          <p:cNvPr id="8" name="Slide Number Placeholder 3"/>
          <p:cNvSpPr>
            <a:spLocks noGrp="1"/>
          </p:cNvSpPr>
          <p:nvPr>
            <p:ph type="sldNum" sz="quarter" idx="5"/>
          </p:nvPr>
        </p:nvSpPr>
        <p:spPr>
          <a:xfrm>
            <a:off x="4143587" y="9119474"/>
            <a:ext cx="3169920" cy="480060"/>
          </a:xfrm>
        </p:spPr>
        <p:txBody>
          <a:bodyPr/>
          <a:lstStyle/>
          <a:p>
            <a:fld id="{8F9A2E21-BEA8-402B-9EB5-CD9903901A53}" type="slidenum">
              <a:rPr lang="en-US" smtClean="0"/>
              <a:pPr/>
              <a:t>10</a:t>
            </a:fld>
            <a:endParaRPr lang="en-US"/>
          </a:p>
        </p:txBody>
      </p:sp>
      <p:sp>
        <p:nvSpPr>
          <p:cNvPr id="4" name="Notes Placeholder 3">
            <a:extLst>
              <a:ext uri="{FF2B5EF4-FFF2-40B4-BE49-F238E27FC236}">
                <a16:creationId xmlns:a16="http://schemas.microsoft.com/office/drawing/2014/main" id="{6605D9DF-8FC2-4102-ADC2-E62D7556C838}"/>
              </a:ext>
            </a:extLst>
          </p:cNvPr>
          <p:cNvSpPr>
            <a:spLocks noGrp="1"/>
          </p:cNvSpPr>
          <p:nvPr>
            <p:ph type="body" sz="quarter" idx="3"/>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11</a:t>
            </a:fld>
            <a:endParaRPr lang="en-US"/>
          </a:p>
        </p:txBody>
      </p:sp>
      <p:sp>
        <p:nvSpPr>
          <p:cNvPr id="7" name="Slide Image Placeholder 6">
            <a:extLst>
              <a:ext uri="{FF2B5EF4-FFF2-40B4-BE49-F238E27FC236}">
                <a16:creationId xmlns:a16="http://schemas.microsoft.com/office/drawing/2014/main" id="{4464EC62-7DDC-4F15-A99B-DA64A674DBE1}"/>
              </a:ext>
            </a:extLst>
          </p:cNvPr>
          <p:cNvSpPr>
            <a:spLocks noGrp="1" noRot="1" noChangeAspect="1"/>
          </p:cNvSpPr>
          <p:nvPr>
            <p:ph type="sldImg"/>
          </p:nvPr>
        </p:nvSpPr>
        <p:spPr/>
      </p:sp>
    </p:spTree>
    <p:extLst>
      <p:ext uri="{BB962C8B-B14F-4D97-AF65-F5344CB8AC3E}">
        <p14:creationId xmlns:p14="http://schemas.microsoft.com/office/powerpoint/2010/main" val="12182020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12</a:t>
            </a:fld>
            <a:endParaRPr lang="en-US"/>
          </a:p>
        </p:txBody>
      </p:sp>
    </p:spTree>
    <p:extLst>
      <p:ext uri="{BB962C8B-B14F-4D97-AF65-F5344CB8AC3E}">
        <p14:creationId xmlns:p14="http://schemas.microsoft.com/office/powerpoint/2010/main" val="24833249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13</a:t>
            </a:fld>
            <a:endParaRPr lang="en-US"/>
          </a:p>
        </p:txBody>
      </p:sp>
    </p:spTree>
    <p:extLst>
      <p:ext uri="{BB962C8B-B14F-4D97-AF65-F5344CB8AC3E}">
        <p14:creationId xmlns:p14="http://schemas.microsoft.com/office/powerpoint/2010/main" val="32856990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14</a:t>
            </a:fld>
            <a:endParaRPr lang="en-US"/>
          </a:p>
        </p:txBody>
      </p:sp>
    </p:spTree>
    <p:extLst>
      <p:ext uri="{BB962C8B-B14F-4D97-AF65-F5344CB8AC3E}">
        <p14:creationId xmlns:p14="http://schemas.microsoft.com/office/powerpoint/2010/main" val="7534919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15</a:t>
            </a:fld>
            <a:endParaRPr lang="en-US"/>
          </a:p>
        </p:txBody>
      </p:sp>
    </p:spTree>
    <p:extLst>
      <p:ext uri="{BB962C8B-B14F-4D97-AF65-F5344CB8AC3E}">
        <p14:creationId xmlns:p14="http://schemas.microsoft.com/office/powerpoint/2010/main" val="28363206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16</a:t>
            </a:fld>
            <a:endParaRPr lang="en-US"/>
          </a:p>
        </p:txBody>
      </p:sp>
    </p:spTree>
    <p:extLst>
      <p:ext uri="{BB962C8B-B14F-4D97-AF65-F5344CB8AC3E}">
        <p14:creationId xmlns:p14="http://schemas.microsoft.com/office/powerpoint/2010/main" val="39371973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8F9A2E21-BEA8-402B-9EB5-CD9903901A53}" type="slidenum">
              <a:rPr lang="en-US" smtClean="0"/>
              <a:pPr/>
              <a:t>17</a:t>
            </a:fld>
            <a:endParaRPr lang="en-US"/>
          </a:p>
        </p:txBody>
      </p:sp>
      <p:sp>
        <p:nvSpPr>
          <p:cNvPr id="9" name="Slide Image Placeholder 8"/>
          <p:cNvSpPr>
            <a:spLocks noGrp="1" noRot="1" noChangeAspect="1"/>
          </p:cNvSpPr>
          <p:nvPr>
            <p:ph type="sldImg"/>
          </p:nvPr>
        </p:nvSpPr>
        <p:spPr/>
      </p:sp>
      <p:sp>
        <p:nvSpPr>
          <p:cNvPr id="10" name="Notes Placeholder 9"/>
          <p:cNvSpPr>
            <a:spLocks noGrp="1"/>
          </p:cNvSpPr>
          <p:nvPr>
            <p:ph type="body" idx="1"/>
          </p:nvPr>
        </p:nvSpPr>
        <p:spPr/>
        <p:txBody>
          <a:bodyPr/>
          <a:lstStyle/>
          <a:p>
            <a:pPr marL="171450" lvl="0" indent="-171450">
              <a:buFont typeface="Arial" panose="020B0604020202020204" pitchFamily="34" charset="0"/>
              <a:buChar char="•"/>
            </a:pPr>
            <a:endParaRPr lang="en-US" dirty="0"/>
          </a:p>
        </p:txBody>
      </p:sp>
    </p:spTree>
    <p:extLst>
      <p:ext uri="{BB962C8B-B14F-4D97-AF65-F5344CB8AC3E}">
        <p14:creationId xmlns:p14="http://schemas.microsoft.com/office/powerpoint/2010/main" val="23690387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8F9A2E21-BEA8-402B-9EB5-CD9903901A53}" type="slidenum">
              <a:rPr lang="en-US" smtClean="0"/>
              <a:pPr/>
              <a:t>18</a:t>
            </a:fld>
            <a:endParaRPr lang="en-US"/>
          </a:p>
        </p:txBody>
      </p:sp>
      <p:sp>
        <p:nvSpPr>
          <p:cNvPr id="9" name="Slide Image Placeholder 8"/>
          <p:cNvSpPr>
            <a:spLocks noGrp="1" noRot="1" noChangeAspect="1"/>
          </p:cNvSpPr>
          <p:nvPr>
            <p:ph type="sldImg"/>
          </p:nvPr>
        </p:nvSpPr>
        <p:spPr/>
      </p:sp>
      <p:sp>
        <p:nvSpPr>
          <p:cNvPr id="10" name="Notes Placeholder 9"/>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233839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2183" y="4559920"/>
            <a:ext cx="5850835" cy="4559920"/>
          </a:xfrm>
        </p:spPr>
        <p:txBody>
          <a:bodyPr/>
          <a:lstStyle/>
          <a:p>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19</a:t>
            </a:fld>
            <a:endParaRPr lang="en-US"/>
          </a:p>
        </p:txBody>
      </p:sp>
    </p:spTree>
    <p:extLst>
      <p:ext uri="{BB962C8B-B14F-4D97-AF65-F5344CB8AC3E}">
        <p14:creationId xmlns:p14="http://schemas.microsoft.com/office/powerpoint/2010/main" val="2600716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2</a:t>
            </a:fld>
            <a:endParaRPr lang="en-US"/>
          </a:p>
        </p:txBody>
      </p:sp>
    </p:spTree>
    <p:extLst>
      <p:ext uri="{BB962C8B-B14F-4D97-AF65-F5344CB8AC3E}">
        <p14:creationId xmlns:p14="http://schemas.microsoft.com/office/powerpoint/2010/main" val="27567016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8F9A2E21-BEA8-402B-9EB5-CD9903901A53}" type="slidenum">
              <a:rPr lang="en-US" smtClean="0"/>
              <a:pPr/>
              <a:t>20</a:t>
            </a:fld>
            <a:endParaRPr lang="en-US"/>
          </a:p>
        </p:txBody>
      </p:sp>
      <p:sp>
        <p:nvSpPr>
          <p:cNvPr id="9" name="Slide Image Placeholder 8"/>
          <p:cNvSpPr>
            <a:spLocks noGrp="1" noRot="1" noChangeAspect="1"/>
          </p:cNvSpPr>
          <p:nvPr>
            <p:ph type="sldImg"/>
          </p:nvPr>
        </p:nvSpPr>
        <p:spPr/>
      </p:sp>
      <p:sp>
        <p:nvSpPr>
          <p:cNvPr id="10" name="Notes Placeholder 9"/>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393745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21</a:t>
            </a:fld>
            <a:endParaRPr lang="en-US"/>
          </a:p>
        </p:txBody>
      </p:sp>
    </p:spTree>
    <p:extLst>
      <p:ext uri="{BB962C8B-B14F-4D97-AF65-F5344CB8AC3E}">
        <p14:creationId xmlns:p14="http://schemas.microsoft.com/office/powerpoint/2010/main" val="1807259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8F9A2E21-BEA8-402B-9EB5-CD9903901A53}" type="slidenum">
              <a:rPr lang="en-US" smtClean="0"/>
              <a:pPr/>
              <a:t>22</a:t>
            </a:fld>
            <a:endParaRPr lang="en-US"/>
          </a:p>
        </p:txBody>
      </p:sp>
      <p:sp>
        <p:nvSpPr>
          <p:cNvPr id="9" name="Slide Image Placeholder 8"/>
          <p:cNvSpPr>
            <a:spLocks noGrp="1" noRot="1" noChangeAspect="1"/>
          </p:cNvSpPr>
          <p:nvPr>
            <p:ph type="sldImg"/>
          </p:nvPr>
        </p:nvSpPr>
        <p:spPr/>
      </p:sp>
      <p:sp>
        <p:nvSpPr>
          <p:cNvPr id="10" name="Notes Placeholder 9"/>
          <p:cNvSpPr>
            <a:spLocks noGrp="1"/>
          </p:cNvSpPr>
          <p:nvPr>
            <p:ph type="body" idx="1"/>
          </p:nvPr>
        </p:nvSpPr>
        <p:spPr/>
        <p:txBody>
          <a:bodyPr/>
          <a:lstStyle/>
          <a:p>
            <a:pPr marL="171450" lvl="0" indent="-171450">
              <a:buFont typeface="Arial" panose="020B0604020202020204" pitchFamily="34" charset="0"/>
              <a:buChar char="•"/>
            </a:pPr>
            <a:endParaRPr lang="en-US" dirty="0"/>
          </a:p>
        </p:txBody>
      </p:sp>
    </p:spTree>
    <p:extLst>
      <p:ext uri="{BB962C8B-B14F-4D97-AF65-F5344CB8AC3E}">
        <p14:creationId xmlns:p14="http://schemas.microsoft.com/office/powerpoint/2010/main" val="26990060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8F9A2E21-BEA8-402B-9EB5-CD9903901A53}" type="slidenum">
              <a:rPr lang="en-US" smtClean="0"/>
              <a:pPr/>
              <a:t>23</a:t>
            </a:fld>
            <a:endParaRPr lang="en-US"/>
          </a:p>
        </p:txBody>
      </p:sp>
      <p:sp>
        <p:nvSpPr>
          <p:cNvPr id="9" name="Slide Image Placeholder 8"/>
          <p:cNvSpPr>
            <a:spLocks noGrp="1" noRot="1" noChangeAspect="1"/>
          </p:cNvSpPr>
          <p:nvPr>
            <p:ph type="sldImg"/>
          </p:nvPr>
        </p:nvSpPr>
        <p:spPr/>
      </p:sp>
      <p:sp>
        <p:nvSpPr>
          <p:cNvPr id="10" name="Notes Placeholder 9"/>
          <p:cNvSpPr>
            <a:spLocks noGrp="1"/>
          </p:cNvSpPr>
          <p:nvPr>
            <p:ph type="body" idx="1"/>
          </p:nvPr>
        </p:nvSpPr>
        <p:spPr/>
        <p:txBody>
          <a:bodyPr/>
          <a:lstStyle/>
          <a:p>
            <a:pPr marL="171450" lvl="0" indent="-171450">
              <a:buFont typeface="Arial" panose="020B0604020202020204" pitchFamily="34" charset="0"/>
              <a:buChar char="•"/>
            </a:pPr>
            <a:endParaRPr lang="en-US" dirty="0"/>
          </a:p>
        </p:txBody>
      </p:sp>
    </p:spTree>
    <p:extLst>
      <p:ext uri="{BB962C8B-B14F-4D97-AF65-F5344CB8AC3E}">
        <p14:creationId xmlns:p14="http://schemas.microsoft.com/office/powerpoint/2010/main" val="12780292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24</a:t>
            </a:fld>
            <a:endParaRPr lang="en-US"/>
          </a:p>
        </p:txBody>
      </p:sp>
    </p:spTree>
    <p:extLst>
      <p:ext uri="{BB962C8B-B14F-4D97-AF65-F5344CB8AC3E}">
        <p14:creationId xmlns:p14="http://schemas.microsoft.com/office/powerpoint/2010/main" val="38128526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25</a:t>
            </a:fld>
            <a:endParaRPr lang="en-US"/>
          </a:p>
        </p:txBody>
      </p:sp>
    </p:spTree>
    <p:extLst>
      <p:ext uri="{BB962C8B-B14F-4D97-AF65-F5344CB8AC3E}">
        <p14:creationId xmlns:p14="http://schemas.microsoft.com/office/powerpoint/2010/main" val="16693228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marL="0" marR="0" lvl="0" indent="0" algn="r" defTabSz="966984" rtl="0" eaLnBrk="1" fontAlgn="base" latinLnBrk="0" hangingPunct="1">
              <a:lnSpc>
                <a:spcPct val="100000"/>
              </a:lnSpc>
              <a:spcBef>
                <a:spcPct val="0"/>
              </a:spcBef>
              <a:spcAft>
                <a:spcPct val="0"/>
              </a:spcAft>
              <a:buClrTx/>
              <a:buSzTx/>
              <a:buFontTx/>
              <a:buNone/>
              <a:tabLst/>
              <a:defRPr/>
            </a:pPr>
            <a:fld id="{34EEC880-C233-41B2-B74E-1FF2F2FE44BB}" type="slidenum">
              <a:rPr kumimoji="0" lang="en-US" sz="1200" b="0" i="0" u="none" strike="noStrike" kern="1200" cap="none" spc="0" normalizeH="0" baseline="0" noProof="0" smtClean="0">
                <a:ln>
                  <a:noFill/>
                </a:ln>
                <a:solidFill>
                  <a:srgbClr val="000000"/>
                </a:solidFill>
                <a:effectLst/>
                <a:uLnTx/>
                <a:uFillTx/>
                <a:latin typeface="Arial" pitchFamily="34" charset="0"/>
                <a:ea typeface="ＭＳ Ｐゴシック" charset="-128"/>
                <a:cs typeface="+mn-cs"/>
              </a:rPr>
              <a:pPr marL="0" marR="0" lvl="0" indent="0" algn="r" defTabSz="966984" rtl="0" eaLnBrk="1" fontAlgn="base" latinLnBrk="0" hangingPunct="1">
                <a:lnSpc>
                  <a:spcPct val="100000"/>
                </a:lnSpc>
                <a:spcBef>
                  <a:spcPct val="0"/>
                </a:spcBef>
                <a:spcAft>
                  <a:spcPct val="0"/>
                </a:spcAft>
                <a:buClrTx/>
                <a:buSzTx/>
                <a:buFontTx/>
                <a:buNone/>
                <a:tabLst/>
                <a:defRPr/>
              </a:pPr>
              <a:t>26</a:t>
            </a:fld>
            <a:endParaRPr kumimoji="0" lang="en-US" sz="1200" b="0" i="0" u="none" strike="noStrike" kern="1200" cap="none" spc="0" normalizeH="0" baseline="0" noProof="0">
              <a:ln>
                <a:noFill/>
              </a:ln>
              <a:solidFill>
                <a:srgbClr val="000000"/>
              </a:solidFill>
              <a:effectLst/>
              <a:uLnTx/>
              <a:uFillTx/>
              <a:latin typeface="Arial" pitchFamily="34" charset="0"/>
              <a:ea typeface="ＭＳ Ｐゴシック" charset="-128"/>
              <a:cs typeface="+mn-cs"/>
            </a:endParaRPr>
          </a:p>
        </p:txBody>
      </p:sp>
    </p:spTree>
    <p:extLst>
      <p:ext uri="{BB962C8B-B14F-4D97-AF65-F5344CB8AC3E}">
        <p14:creationId xmlns:p14="http://schemas.microsoft.com/office/powerpoint/2010/main" val="229260466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27</a:t>
            </a:fld>
            <a:endParaRPr lang="en-US"/>
          </a:p>
        </p:txBody>
      </p:sp>
    </p:spTree>
    <p:extLst>
      <p:ext uri="{BB962C8B-B14F-4D97-AF65-F5344CB8AC3E}">
        <p14:creationId xmlns:p14="http://schemas.microsoft.com/office/powerpoint/2010/main" val="360095491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28</a:t>
            </a:fld>
            <a:endParaRPr lang="en-US"/>
          </a:p>
        </p:txBody>
      </p:sp>
    </p:spTree>
    <p:extLst>
      <p:ext uri="{BB962C8B-B14F-4D97-AF65-F5344CB8AC3E}">
        <p14:creationId xmlns:p14="http://schemas.microsoft.com/office/powerpoint/2010/main" val="333458715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29</a:t>
            </a:fld>
            <a:endParaRPr lang="en-US"/>
          </a:p>
        </p:txBody>
      </p:sp>
      <p:sp>
        <p:nvSpPr>
          <p:cNvPr id="7" name="Slide Image Placeholder 6">
            <a:extLst>
              <a:ext uri="{FF2B5EF4-FFF2-40B4-BE49-F238E27FC236}">
                <a16:creationId xmlns:a16="http://schemas.microsoft.com/office/drawing/2014/main" id="{9D696752-1726-4D07-90D1-91F165417A2E}"/>
              </a:ext>
            </a:extLst>
          </p:cNvPr>
          <p:cNvSpPr>
            <a:spLocks noGrp="1" noRot="1" noChangeAspect="1"/>
          </p:cNvSpPr>
          <p:nvPr>
            <p:ph type="sldImg"/>
          </p:nvPr>
        </p:nvSpPr>
        <p:spPr/>
      </p:sp>
      <p:sp>
        <p:nvSpPr>
          <p:cNvPr id="5" name="Notes Placeholder 2">
            <a:extLst>
              <a:ext uri="{FF2B5EF4-FFF2-40B4-BE49-F238E27FC236}">
                <a16:creationId xmlns:a16="http://schemas.microsoft.com/office/drawing/2014/main" id="{CD8A4A4B-0806-45BC-BE17-66C63FF23E99}"/>
              </a:ext>
            </a:extLst>
          </p:cNvPr>
          <p:cNvSpPr txBox="1">
            <a:spLocks/>
          </p:cNvSpPr>
          <p:nvPr/>
        </p:nvSpPr>
        <p:spPr bwMode="auto">
          <a:xfrm>
            <a:off x="884583" y="4712320"/>
            <a:ext cx="5850835" cy="4320866"/>
          </a:xfrm>
          <a:prstGeom prst="rect">
            <a:avLst/>
          </a:prstGeom>
          <a:noFill/>
          <a:ln w="9525">
            <a:noFill/>
            <a:miter lim="800000"/>
            <a:headEnd/>
            <a:tailEnd/>
          </a:ln>
          <a:effectLst/>
        </p:spPr>
        <p:txBody>
          <a:bodyPr vert="horz" wrap="square" lIns="96637" tIns="48320" rIns="96637" bIns="48320" numCol="1" anchor="t" anchorCtr="0" compatLnSpc="1">
            <a:prstTxWarp prst="textNoShape">
              <a:avLst/>
            </a:prstTxWarp>
          </a:bodyPr>
          <a:lstStyle>
            <a:lvl1pPr algn="l" rtl="0" eaLnBrk="0" fontAlgn="base" hangingPunct="0">
              <a:spcBef>
                <a:spcPct val="30000"/>
              </a:spcBef>
              <a:spcAft>
                <a:spcPct val="0"/>
              </a:spcAft>
              <a:defRPr sz="11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1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pPr marL="171450" lvl="0" indent="-171450">
              <a:buFont typeface="Arial" panose="020B0604020202020204" pitchFamily="34" charset="0"/>
              <a:buChar char="•"/>
            </a:pPr>
            <a:endParaRPr lang="en-US"/>
          </a:p>
        </p:txBody>
      </p:sp>
    </p:spTree>
    <p:extLst>
      <p:ext uri="{BB962C8B-B14F-4D97-AF65-F5344CB8AC3E}">
        <p14:creationId xmlns:p14="http://schemas.microsoft.com/office/powerpoint/2010/main" val="12515956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3</a:t>
            </a:fld>
            <a:endParaRPr lang="en-US"/>
          </a:p>
        </p:txBody>
      </p:sp>
    </p:spTree>
    <p:extLst>
      <p:ext uri="{BB962C8B-B14F-4D97-AF65-F5344CB8AC3E}">
        <p14:creationId xmlns:p14="http://schemas.microsoft.com/office/powerpoint/2010/main" val="152627372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66984" rtl="0" eaLnBrk="1" fontAlgn="base" latinLnBrk="0" hangingPunct="1">
              <a:lnSpc>
                <a:spcPct val="100000"/>
              </a:lnSpc>
              <a:spcBef>
                <a:spcPct val="0"/>
              </a:spcBef>
              <a:spcAft>
                <a:spcPct val="0"/>
              </a:spcAft>
              <a:buClrTx/>
              <a:buSzTx/>
              <a:buFontTx/>
              <a:buNone/>
              <a:tabLst/>
              <a:defRPr/>
            </a:pPr>
            <a:fld id="{34EEC880-C233-41B2-B74E-1FF2F2FE44BB}" type="slidenum">
              <a:rPr kumimoji="0" lang="en-US" sz="1200" b="0" i="0" u="none" strike="noStrike" kern="1200" cap="none" spc="0" normalizeH="0" baseline="0" noProof="0" smtClean="0">
                <a:ln>
                  <a:noFill/>
                </a:ln>
                <a:solidFill>
                  <a:srgbClr val="000000"/>
                </a:solidFill>
                <a:effectLst/>
                <a:uLnTx/>
                <a:uFillTx/>
                <a:latin typeface="Arial" pitchFamily="34" charset="0"/>
                <a:ea typeface="ＭＳ Ｐゴシック" charset="-128"/>
                <a:cs typeface="+mn-cs"/>
              </a:rPr>
              <a:pPr marL="0" marR="0" lvl="0" indent="0" algn="r" defTabSz="966984" rtl="0" eaLnBrk="1" fontAlgn="base" latinLnBrk="0" hangingPunct="1">
                <a:lnSpc>
                  <a:spcPct val="100000"/>
                </a:lnSpc>
                <a:spcBef>
                  <a:spcPct val="0"/>
                </a:spcBef>
                <a:spcAft>
                  <a:spcPct val="0"/>
                </a:spcAft>
                <a:buClrTx/>
                <a:buSzTx/>
                <a:buFontTx/>
                <a:buNone/>
                <a:tabLst/>
                <a:defRPr/>
              </a:pPr>
              <a:t>30</a:t>
            </a:fld>
            <a:endParaRPr kumimoji="0" lang="en-US" sz="1200" b="0" i="0" u="none" strike="noStrike" kern="1200" cap="none" spc="0" normalizeH="0" baseline="0" noProof="0">
              <a:ln>
                <a:noFill/>
              </a:ln>
              <a:solidFill>
                <a:srgbClr val="000000"/>
              </a:solidFill>
              <a:effectLst/>
              <a:uLnTx/>
              <a:uFillTx/>
              <a:latin typeface="Arial" pitchFamily="34" charset="0"/>
              <a:ea typeface="ＭＳ Ｐゴシック" charset="-128"/>
              <a:cs typeface="+mn-cs"/>
            </a:endParaRPr>
          </a:p>
        </p:txBody>
      </p:sp>
      <p:sp>
        <p:nvSpPr>
          <p:cNvPr id="5" name="Notes Placeholder 2">
            <a:extLst>
              <a:ext uri="{FF2B5EF4-FFF2-40B4-BE49-F238E27FC236}">
                <a16:creationId xmlns:a16="http://schemas.microsoft.com/office/drawing/2014/main" id="{A69F3E2D-B9C8-4DDF-BE68-F3902DEEC847}"/>
              </a:ext>
            </a:extLst>
          </p:cNvPr>
          <p:cNvSpPr txBox="1">
            <a:spLocks/>
          </p:cNvSpPr>
          <p:nvPr/>
        </p:nvSpPr>
        <p:spPr bwMode="auto">
          <a:xfrm>
            <a:off x="884583" y="4712320"/>
            <a:ext cx="5850835" cy="4320866"/>
          </a:xfrm>
          <a:prstGeom prst="rect">
            <a:avLst/>
          </a:prstGeom>
          <a:noFill/>
          <a:ln w="9525">
            <a:noFill/>
            <a:miter lim="800000"/>
            <a:headEnd/>
            <a:tailEnd/>
          </a:ln>
          <a:effectLst/>
        </p:spPr>
        <p:txBody>
          <a:bodyPr vert="horz" wrap="square" lIns="96637" tIns="48320" rIns="96637" bIns="48320" numCol="1" anchor="t" anchorCtr="0" compatLnSpc="1">
            <a:prstTxWarp prst="textNoShape">
              <a:avLst/>
            </a:prstTxWarp>
          </a:bodyPr>
          <a:lstStyle>
            <a:lvl1pPr algn="l" rtl="0" eaLnBrk="0" fontAlgn="base" hangingPunct="0">
              <a:spcBef>
                <a:spcPct val="30000"/>
              </a:spcBef>
              <a:spcAft>
                <a:spcPct val="0"/>
              </a:spcAft>
              <a:defRPr sz="11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1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pPr>
              <a:buFont typeface="Arial" panose="020B0604020202020204" pitchFamily="34" charset="0"/>
              <a:buNone/>
            </a:pPr>
            <a:endParaRPr lang="en-US"/>
          </a:p>
        </p:txBody>
      </p:sp>
    </p:spTree>
    <p:extLst>
      <p:ext uri="{BB962C8B-B14F-4D97-AF65-F5344CB8AC3E}">
        <p14:creationId xmlns:p14="http://schemas.microsoft.com/office/powerpoint/2010/main" val="1009882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a:p>
        </p:txBody>
      </p:sp>
      <p:sp>
        <p:nvSpPr>
          <p:cNvPr id="4" name="Slide Number Placeholder 3"/>
          <p:cNvSpPr>
            <a:spLocks noGrp="1"/>
          </p:cNvSpPr>
          <p:nvPr>
            <p:ph type="sldNum" sz="quarter" idx="5"/>
          </p:nvPr>
        </p:nvSpPr>
        <p:spPr/>
        <p:txBody>
          <a:bodyPr/>
          <a:lstStyle/>
          <a:p>
            <a:fld id="{34EEC880-C233-41B2-B74E-1FF2F2FE44BB}" type="slidenum">
              <a:rPr lang="en-US" smtClean="0"/>
              <a:pPr/>
              <a:t>31</a:t>
            </a:fld>
            <a:endParaRPr lang="en-US"/>
          </a:p>
        </p:txBody>
      </p:sp>
    </p:spTree>
    <p:extLst>
      <p:ext uri="{BB962C8B-B14F-4D97-AF65-F5344CB8AC3E}">
        <p14:creationId xmlns:p14="http://schemas.microsoft.com/office/powerpoint/2010/main" val="213729283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32</a:t>
            </a:fld>
            <a:endParaRPr lang="en-US"/>
          </a:p>
        </p:txBody>
      </p:sp>
    </p:spTree>
    <p:extLst>
      <p:ext uri="{BB962C8B-B14F-4D97-AF65-F5344CB8AC3E}">
        <p14:creationId xmlns:p14="http://schemas.microsoft.com/office/powerpoint/2010/main" val="328580438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lv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33</a:t>
            </a:fld>
            <a:endParaRPr lang="en-US"/>
          </a:p>
        </p:txBody>
      </p:sp>
      <p:sp>
        <p:nvSpPr>
          <p:cNvPr id="7" name="Slide Image Placeholder 6">
            <a:extLst>
              <a:ext uri="{FF2B5EF4-FFF2-40B4-BE49-F238E27FC236}">
                <a16:creationId xmlns:a16="http://schemas.microsoft.com/office/drawing/2014/main" id="{8813E387-264B-4DA0-A747-7C0217313929}"/>
              </a:ext>
            </a:extLst>
          </p:cNvPr>
          <p:cNvSpPr>
            <a:spLocks noGrp="1" noRot="1" noChangeAspect="1"/>
          </p:cNvSpPr>
          <p:nvPr>
            <p:ph type="sldImg"/>
          </p:nvPr>
        </p:nvSpPr>
        <p:spPr/>
      </p:sp>
      <p:sp>
        <p:nvSpPr>
          <p:cNvPr id="6" name="Notes Placeholder 2">
            <a:extLst>
              <a:ext uri="{FF2B5EF4-FFF2-40B4-BE49-F238E27FC236}">
                <a16:creationId xmlns:a16="http://schemas.microsoft.com/office/drawing/2014/main" id="{623E9593-0C84-4E08-8992-0ED0F3B43E4F}"/>
              </a:ext>
            </a:extLst>
          </p:cNvPr>
          <p:cNvSpPr txBox="1">
            <a:spLocks/>
          </p:cNvSpPr>
          <p:nvPr/>
        </p:nvSpPr>
        <p:spPr bwMode="auto">
          <a:xfrm>
            <a:off x="884583" y="4712320"/>
            <a:ext cx="5850835" cy="4320866"/>
          </a:xfrm>
          <a:prstGeom prst="rect">
            <a:avLst/>
          </a:prstGeom>
          <a:noFill/>
          <a:ln w="9525">
            <a:noFill/>
            <a:miter lim="800000"/>
            <a:headEnd/>
            <a:tailEnd/>
          </a:ln>
          <a:effectLst/>
        </p:spPr>
        <p:txBody>
          <a:bodyPr vert="horz" wrap="square" lIns="96637" tIns="48320" rIns="96637" bIns="48320" numCol="1" anchor="t" anchorCtr="0" compatLnSpc="1">
            <a:prstTxWarp prst="textNoShape">
              <a:avLst/>
            </a:prstTxWarp>
          </a:bodyPr>
          <a:lstStyle>
            <a:lvl1pPr algn="l" rtl="0" eaLnBrk="0" fontAlgn="base" hangingPunct="0">
              <a:spcBef>
                <a:spcPct val="30000"/>
              </a:spcBef>
              <a:spcAft>
                <a:spcPct val="0"/>
              </a:spcAft>
              <a:defRPr sz="11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1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pPr marL="171450" lvl="0" indent="-171450">
              <a:buFont typeface="Arial" panose="020B0604020202020204" pitchFamily="34" charset="0"/>
              <a:buChar char="•"/>
            </a:pPr>
            <a:r>
              <a:rPr lang="en-US"/>
              <a:t>. </a:t>
            </a:r>
          </a:p>
        </p:txBody>
      </p:sp>
    </p:spTree>
    <p:extLst>
      <p:ext uri="{BB962C8B-B14F-4D97-AF65-F5344CB8AC3E}">
        <p14:creationId xmlns:p14="http://schemas.microsoft.com/office/powerpoint/2010/main" val="107923466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34</a:t>
            </a:fld>
            <a:endParaRPr lang="en-US"/>
          </a:p>
        </p:txBody>
      </p:sp>
      <p:sp>
        <p:nvSpPr>
          <p:cNvPr id="5" name="Notes Placeholder 2">
            <a:extLst>
              <a:ext uri="{FF2B5EF4-FFF2-40B4-BE49-F238E27FC236}">
                <a16:creationId xmlns:a16="http://schemas.microsoft.com/office/drawing/2014/main" id="{1301EBE1-97D5-41AE-BBF6-A7FCEAE22224}"/>
              </a:ext>
            </a:extLst>
          </p:cNvPr>
          <p:cNvSpPr txBox="1">
            <a:spLocks/>
          </p:cNvSpPr>
          <p:nvPr/>
        </p:nvSpPr>
        <p:spPr bwMode="auto">
          <a:xfrm>
            <a:off x="884583" y="4446102"/>
            <a:ext cx="5850835" cy="4320866"/>
          </a:xfrm>
          <a:prstGeom prst="rect">
            <a:avLst/>
          </a:prstGeom>
          <a:noFill/>
          <a:ln w="9525">
            <a:noFill/>
            <a:miter lim="800000"/>
            <a:headEnd/>
            <a:tailEnd/>
          </a:ln>
          <a:effectLst/>
        </p:spPr>
        <p:txBody>
          <a:bodyPr vert="horz" wrap="square" lIns="96637" tIns="48320" rIns="96637" bIns="48320" numCol="1" anchor="t" anchorCtr="0" compatLnSpc="1">
            <a:prstTxWarp prst="textNoShape">
              <a:avLst/>
            </a:prstTxWarp>
          </a:bodyPr>
          <a:lstStyle>
            <a:lvl1pPr algn="l" rtl="0" eaLnBrk="0" fontAlgn="base" hangingPunct="0">
              <a:spcBef>
                <a:spcPct val="30000"/>
              </a:spcBef>
              <a:spcAft>
                <a:spcPct val="0"/>
              </a:spcAft>
              <a:defRPr sz="11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1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pPr marL="171450" lvl="0" indent="-171450">
              <a:buFont typeface="Arial" panose="020B0604020202020204" pitchFamily="34" charset="0"/>
              <a:buChar char="•"/>
            </a:pPr>
            <a:endParaRPr lang="en-US"/>
          </a:p>
        </p:txBody>
      </p:sp>
    </p:spTree>
    <p:extLst>
      <p:ext uri="{BB962C8B-B14F-4D97-AF65-F5344CB8AC3E}">
        <p14:creationId xmlns:p14="http://schemas.microsoft.com/office/powerpoint/2010/main" val="337581250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2182" y="4409449"/>
            <a:ext cx="5850835" cy="4954470"/>
          </a:xfrm>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35</a:t>
            </a:fld>
            <a:endParaRPr lang="en-US"/>
          </a:p>
        </p:txBody>
      </p:sp>
    </p:spTree>
    <p:extLst>
      <p:ext uri="{BB962C8B-B14F-4D97-AF65-F5344CB8AC3E}">
        <p14:creationId xmlns:p14="http://schemas.microsoft.com/office/powerpoint/2010/main" val="296331876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36</a:t>
            </a:fld>
            <a:endParaRPr lang="en-US"/>
          </a:p>
        </p:txBody>
      </p:sp>
      <p:sp>
        <p:nvSpPr>
          <p:cNvPr id="5" name="Notes Placeholder 2">
            <a:extLst>
              <a:ext uri="{FF2B5EF4-FFF2-40B4-BE49-F238E27FC236}">
                <a16:creationId xmlns:a16="http://schemas.microsoft.com/office/drawing/2014/main" id="{AAC62D05-209C-4B13-8977-CA9456A01E70}"/>
              </a:ext>
            </a:extLst>
          </p:cNvPr>
          <p:cNvSpPr txBox="1">
            <a:spLocks/>
          </p:cNvSpPr>
          <p:nvPr/>
        </p:nvSpPr>
        <p:spPr bwMode="auto">
          <a:xfrm>
            <a:off x="884583" y="4712320"/>
            <a:ext cx="5850835" cy="4320866"/>
          </a:xfrm>
          <a:prstGeom prst="rect">
            <a:avLst/>
          </a:prstGeom>
          <a:noFill/>
          <a:ln w="9525">
            <a:noFill/>
            <a:miter lim="800000"/>
            <a:headEnd/>
            <a:tailEnd/>
          </a:ln>
          <a:effectLst/>
        </p:spPr>
        <p:txBody>
          <a:bodyPr vert="horz" wrap="square" lIns="96637" tIns="48320" rIns="96637" bIns="48320" numCol="1" anchor="t" anchorCtr="0" compatLnSpc="1">
            <a:prstTxWarp prst="textNoShape">
              <a:avLst/>
            </a:prstTxWarp>
          </a:bodyPr>
          <a:lstStyle>
            <a:lvl1pPr algn="l" rtl="0" eaLnBrk="0" fontAlgn="base" hangingPunct="0">
              <a:spcBef>
                <a:spcPct val="30000"/>
              </a:spcBef>
              <a:spcAft>
                <a:spcPct val="0"/>
              </a:spcAft>
              <a:defRPr sz="11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1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pPr marL="171450" lvl="0" indent="-171450">
              <a:buFont typeface="Arial" panose="020B0604020202020204" pitchFamily="34" charset="0"/>
              <a:buChar char="•"/>
            </a:pPr>
            <a:endParaRPr lang="en-US"/>
          </a:p>
        </p:txBody>
      </p:sp>
    </p:spTree>
    <p:extLst>
      <p:ext uri="{BB962C8B-B14F-4D97-AF65-F5344CB8AC3E}">
        <p14:creationId xmlns:p14="http://schemas.microsoft.com/office/powerpoint/2010/main" val="1057713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37</a:t>
            </a:fld>
            <a:endParaRPr lang="en-US"/>
          </a:p>
        </p:txBody>
      </p:sp>
    </p:spTree>
    <p:extLst>
      <p:ext uri="{BB962C8B-B14F-4D97-AF65-F5344CB8AC3E}">
        <p14:creationId xmlns:p14="http://schemas.microsoft.com/office/powerpoint/2010/main" val="211491648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38</a:t>
            </a:fld>
            <a:endParaRPr lang="en-US"/>
          </a:p>
        </p:txBody>
      </p:sp>
    </p:spTree>
    <p:extLst>
      <p:ext uri="{BB962C8B-B14F-4D97-AF65-F5344CB8AC3E}">
        <p14:creationId xmlns:p14="http://schemas.microsoft.com/office/powerpoint/2010/main" val="372929576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4EEC880-C233-41B2-B74E-1FF2F2FE44BB}" type="slidenum">
              <a:rPr lang="en-US" smtClean="0"/>
              <a:pPr/>
              <a:t>39</a:t>
            </a:fld>
            <a:endParaRPr lang="en-US"/>
          </a:p>
        </p:txBody>
      </p:sp>
    </p:spTree>
    <p:extLst>
      <p:ext uri="{BB962C8B-B14F-4D97-AF65-F5344CB8AC3E}">
        <p14:creationId xmlns:p14="http://schemas.microsoft.com/office/powerpoint/2010/main" val="16602614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2183" y="4559920"/>
            <a:ext cx="5850835" cy="4653528"/>
          </a:xfrm>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4</a:t>
            </a:fld>
            <a:endParaRPr lang="en-US"/>
          </a:p>
        </p:txBody>
      </p:sp>
    </p:spTree>
    <p:extLst>
      <p:ext uri="{BB962C8B-B14F-4D97-AF65-F5344CB8AC3E}">
        <p14:creationId xmlns:p14="http://schemas.microsoft.com/office/powerpoint/2010/main" val="344144040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40</a:t>
            </a:fld>
            <a:endParaRPr lang="en-US"/>
          </a:p>
        </p:txBody>
      </p:sp>
    </p:spTree>
    <p:extLst>
      <p:ext uri="{BB962C8B-B14F-4D97-AF65-F5344CB8AC3E}">
        <p14:creationId xmlns:p14="http://schemas.microsoft.com/office/powerpoint/2010/main" val="391660716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41</a:t>
            </a:fld>
            <a:endParaRPr lang="en-US"/>
          </a:p>
        </p:txBody>
      </p:sp>
    </p:spTree>
    <p:extLst>
      <p:ext uri="{BB962C8B-B14F-4D97-AF65-F5344CB8AC3E}">
        <p14:creationId xmlns:p14="http://schemas.microsoft.com/office/powerpoint/2010/main" val="169400591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42</a:t>
            </a:fld>
            <a:endParaRPr lang="en-US"/>
          </a:p>
        </p:txBody>
      </p:sp>
      <p:sp>
        <p:nvSpPr>
          <p:cNvPr id="5" name="Notes Placeholder 2">
            <a:extLst>
              <a:ext uri="{FF2B5EF4-FFF2-40B4-BE49-F238E27FC236}">
                <a16:creationId xmlns:a16="http://schemas.microsoft.com/office/drawing/2014/main" id="{78F8D452-E7D2-44E6-8628-EF2D2F0425D3}"/>
              </a:ext>
            </a:extLst>
          </p:cNvPr>
          <p:cNvSpPr txBox="1">
            <a:spLocks/>
          </p:cNvSpPr>
          <p:nvPr/>
        </p:nvSpPr>
        <p:spPr bwMode="auto">
          <a:xfrm>
            <a:off x="884583" y="4712320"/>
            <a:ext cx="5850835" cy="4320866"/>
          </a:xfrm>
          <a:prstGeom prst="rect">
            <a:avLst/>
          </a:prstGeom>
          <a:noFill/>
          <a:ln w="9525">
            <a:noFill/>
            <a:miter lim="800000"/>
            <a:headEnd/>
            <a:tailEnd/>
          </a:ln>
          <a:effectLst/>
        </p:spPr>
        <p:txBody>
          <a:bodyPr vert="horz" wrap="square" lIns="96637" tIns="48320" rIns="96637" bIns="48320" numCol="1" anchor="t" anchorCtr="0" compatLnSpc="1">
            <a:prstTxWarp prst="textNoShape">
              <a:avLst/>
            </a:prstTxWarp>
          </a:bodyPr>
          <a:lstStyle>
            <a:lvl1pPr algn="l" rtl="0" eaLnBrk="0" fontAlgn="base" hangingPunct="0">
              <a:spcBef>
                <a:spcPct val="30000"/>
              </a:spcBef>
              <a:spcAft>
                <a:spcPct val="0"/>
              </a:spcAft>
              <a:defRPr sz="11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1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endParaRPr lang="en-US"/>
          </a:p>
        </p:txBody>
      </p:sp>
    </p:spTree>
    <p:extLst>
      <p:ext uri="{BB962C8B-B14F-4D97-AF65-F5344CB8AC3E}">
        <p14:creationId xmlns:p14="http://schemas.microsoft.com/office/powerpoint/2010/main" val="162933698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p>
        </p:txBody>
      </p:sp>
      <p:sp>
        <p:nvSpPr>
          <p:cNvPr id="4" name="Slide Number Placeholder 3"/>
          <p:cNvSpPr>
            <a:spLocks noGrp="1"/>
          </p:cNvSpPr>
          <p:nvPr>
            <p:ph type="sldNum" sz="quarter" idx="5"/>
          </p:nvPr>
        </p:nvSpPr>
        <p:spPr/>
        <p:txBody>
          <a:bodyPr/>
          <a:lstStyle/>
          <a:p>
            <a:fld id="{34EEC880-C233-41B2-B74E-1FF2F2FE44BB}" type="slidenum">
              <a:rPr lang="en-US" smtClean="0"/>
              <a:pPr/>
              <a:t>43</a:t>
            </a:fld>
            <a:endParaRPr lang="en-US"/>
          </a:p>
        </p:txBody>
      </p:sp>
    </p:spTree>
    <p:extLst>
      <p:ext uri="{BB962C8B-B14F-4D97-AF65-F5344CB8AC3E}">
        <p14:creationId xmlns:p14="http://schemas.microsoft.com/office/powerpoint/2010/main" val="381844459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44</a:t>
            </a:fld>
            <a:endParaRPr lang="en-US"/>
          </a:p>
        </p:txBody>
      </p:sp>
    </p:spTree>
    <p:extLst>
      <p:ext uri="{BB962C8B-B14F-4D97-AF65-F5344CB8AC3E}">
        <p14:creationId xmlns:p14="http://schemas.microsoft.com/office/powerpoint/2010/main" val="7406776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Courier New" panose="02070309020205020404" pitchFamily="49" charset="0"/>
              <a:buNone/>
            </a:pPr>
            <a:endParaRPr lang="en-US" dirty="0"/>
          </a:p>
        </p:txBody>
      </p:sp>
      <p:sp>
        <p:nvSpPr>
          <p:cNvPr id="4" name="Slide Number Placeholder 3"/>
          <p:cNvSpPr>
            <a:spLocks noGrp="1"/>
          </p:cNvSpPr>
          <p:nvPr>
            <p:ph type="sldNum" sz="quarter" idx="5"/>
          </p:nvPr>
        </p:nvSpPr>
        <p:spPr/>
        <p:txBody>
          <a:bodyPr/>
          <a:lstStyle/>
          <a:p>
            <a:pPr marL="0" marR="0" lvl="0" indent="0" algn="r" defTabSz="966984" rtl="0" eaLnBrk="1" fontAlgn="base" latinLnBrk="0" hangingPunct="1">
              <a:lnSpc>
                <a:spcPct val="100000"/>
              </a:lnSpc>
              <a:spcBef>
                <a:spcPct val="0"/>
              </a:spcBef>
              <a:spcAft>
                <a:spcPct val="0"/>
              </a:spcAft>
              <a:buClrTx/>
              <a:buSzTx/>
              <a:buFontTx/>
              <a:buNone/>
              <a:tabLst/>
              <a:defRPr/>
            </a:pPr>
            <a:fld id="{34EEC880-C233-41B2-B74E-1FF2F2FE44BB}" type="slidenum">
              <a:rPr kumimoji="0" lang="en-US" sz="1200" b="0" i="0" u="none" strike="noStrike" kern="1200" cap="none" spc="0" normalizeH="0" baseline="0" noProof="0" smtClean="0">
                <a:ln>
                  <a:noFill/>
                </a:ln>
                <a:solidFill>
                  <a:srgbClr val="000000"/>
                </a:solidFill>
                <a:effectLst/>
                <a:uLnTx/>
                <a:uFillTx/>
                <a:latin typeface="Arial" pitchFamily="34" charset="0"/>
                <a:ea typeface="ＭＳ Ｐゴシック" charset="-128"/>
                <a:cs typeface="+mn-cs"/>
              </a:rPr>
              <a:pPr marL="0" marR="0" lvl="0" indent="0" algn="r" defTabSz="966984" rtl="0" eaLnBrk="1" fontAlgn="base" latinLnBrk="0" hangingPunct="1">
                <a:lnSpc>
                  <a:spcPct val="100000"/>
                </a:lnSpc>
                <a:spcBef>
                  <a:spcPct val="0"/>
                </a:spcBef>
                <a:spcAft>
                  <a:spcPct val="0"/>
                </a:spcAft>
                <a:buClrTx/>
                <a:buSzTx/>
                <a:buFontTx/>
                <a:buNone/>
                <a:tabLst/>
                <a:defRPr/>
              </a:pPr>
              <a:t>45</a:t>
            </a:fld>
            <a:endParaRPr kumimoji="0" lang="en-US" sz="1200" b="0" i="0" u="none" strike="noStrike" kern="1200" cap="none" spc="0" normalizeH="0" baseline="0" noProof="0">
              <a:ln>
                <a:noFill/>
              </a:ln>
              <a:solidFill>
                <a:srgbClr val="000000"/>
              </a:solidFill>
              <a:effectLst/>
              <a:uLnTx/>
              <a:uFillTx/>
              <a:latin typeface="Arial" pitchFamily="34" charset="0"/>
              <a:ea typeface="ＭＳ Ｐゴシック" charset="-128"/>
              <a:cs typeface="+mn-cs"/>
            </a:endParaRPr>
          </a:p>
        </p:txBody>
      </p:sp>
    </p:spTree>
    <p:extLst>
      <p:ext uri="{BB962C8B-B14F-4D97-AF65-F5344CB8AC3E}">
        <p14:creationId xmlns:p14="http://schemas.microsoft.com/office/powerpoint/2010/main" val="162834358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46</a:t>
            </a:fld>
            <a:endParaRPr lang="en-US"/>
          </a:p>
        </p:txBody>
      </p:sp>
    </p:spTree>
    <p:extLst>
      <p:ext uri="{BB962C8B-B14F-4D97-AF65-F5344CB8AC3E}">
        <p14:creationId xmlns:p14="http://schemas.microsoft.com/office/powerpoint/2010/main" val="372861789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marL="0" marR="0" lvl="0" indent="0" algn="r" defTabSz="966984" rtl="0" eaLnBrk="1" fontAlgn="base" latinLnBrk="0" hangingPunct="1">
              <a:lnSpc>
                <a:spcPct val="100000"/>
              </a:lnSpc>
              <a:spcBef>
                <a:spcPct val="0"/>
              </a:spcBef>
              <a:spcAft>
                <a:spcPct val="0"/>
              </a:spcAft>
              <a:buClrTx/>
              <a:buSzTx/>
              <a:buFontTx/>
              <a:buNone/>
              <a:tabLst/>
              <a:defRPr/>
            </a:pPr>
            <a:fld id="{34EEC880-C233-41B2-B74E-1FF2F2FE44BB}" type="slidenum">
              <a:rPr kumimoji="0" lang="en-US" sz="1200" b="0" i="0" u="none" strike="noStrike" kern="1200" cap="none" spc="0" normalizeH="0" baseline="0" noProof="0" smtClean="0">
                <a:ln>
                  <a:noFill/>
                </a:ln>
                <a:solidFill>
                  <a:srgbClr val="000000"/>
                </a:solidFill>
                <a:effectLst/>
                <a:uLnTx/>
                <a:uFillTx/>
                <a:latin typeface="Arial" pitchFamily="34" charset="0"/>
                <a:ea typeface="ＭＳ Ｐゴシック" charset="-128"/>
                <a:cs typeface="+mn-cs"/>
              </a:rPr>
              <a:pPr marL="0" marR="0" lvl="0" indent="0" algn="r" defTabSz="966984" rtl="0" eaLnBrk="1" fontAlgn="base" latinLnBrk="0" hangingPunct="1">
                <a:lnSpc>
                  <a:spcPct val="100000"/>
                </a:lnSpc>
                <a:spcBef>
                  <a:spcPct val="0"/>
                </a:spcBef>
                <a:spcAft>
                  <a:spcPct val="0"/>
                </a:spcAft>
                <a:buClrTx/>
                <a:buSzTx/>
                <a:buFontTx/>
                <a:buNone/>
                <a:tabLst/>
                <a:defRPr/>
              </a:pPr>
              <a:t>47</a:t>
            </a:fld>
            <a:endParaRPr kumimoji="0" lang="en-US" sz="1200" b="0" i="0" u="none" strike="noStrike" kern="1200" cap="none" spc="0" normalizeH="0" baseline="0" noProof="0">
              <a:ln>
                <a:noFill/>
              </a:ln>
              <a:solidFill>
                <a:srgbClr val="000000"/>
              </a:solidFill>
              <a:effectLst/>
              <a:uLnTx/>
              <a:uFillTx/>
              <a:latin typeface="Arial" pitchFamily="34" charset="0"/>
              <a:ea typeface="ＭＳ Ｐゴシック" charset="-128"/>
              <a:cs typeface="+mn-cs"/>
            </a:endParaRPr>
          </a:p>
        </p:txBody>
      </p:sp>
      <p:sp>
        <p:nvSpPr>
          <p:cNvPr id="5" name="Notes Placeholder 2">
            <a:extLst>
              <a:ext uri="{FF2B5EF4-FFF2-40B4-BE49-F238E27FC236}">
                <a16:creationId xmlns:a16="http://schemas.microsoft.com/office/drawing/2014/main" id="{5012A87D-97A4-403A-835C-A45419F91626}"/>
              </a:ext>
            </a:extLst>
          </p:cNvPr>
          <p:cNvSpPr txBox="1">
            <a:spLocks/>
          </p:cNvSpPr>
          <p:nvPr/>
        </p:nvSpPr>
        <p:spPr bwMode="auto">
          <a:xfrm>
            <a:off x="884583" y="4712320"/>
            <a:ext cx="5850835" cy="4320866"/>
          </a:xfrm>
          <a:prstGeom prst="rect">
            <a:avLst/>
          </a:prstGeom>
          <a:noFill/>
          <a:ln w="9525">
            <a:noFill/>
            <a:miter lim="800000"/>
            <a:headEnd/>
            <a:tailEnd/>
          </a:ln>
          <a:effectLst/>
        </p:spPr>
        <p:txBody>
          <a:bodyPr vert="horz" wrap="square" lIns="96637" tIns="48320" rIns="96637" bIns="48320" numCol="1" anchor="t" anchorCtr="0" compatLnSpc="1">
            <a:prstTxWarp prst="textNoShape">
              <a:avLst/>
            </a:prstTxWarp>
          </a:bodyPr>
          <a:lstStyle>
            <a:lvl1pPr algn="l" rtl="0" eaLnBrk="0" fontAlgn="base" hangingPunct="0">
              <a:spcBef>
                <a:spcPct val="30000"/>
              </a:spcBef>
              <a:spcAft>
                <a:spcPct val="0"/>
              </a:spcAft>
              <a:defRPr sz="11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1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pPr marL="171450" lvl="0" indent="-171450">
              <a:buFont typeface="Arial" panose="020B0604020202020204" pitchFamily="34" charset="0"/>
              <a:buChar char="•"/>
            </a:pPr>
            <a:endParaRPr lang="en-US"/>
          </a:p>
        </p:txBody>
      </p:sp>
    </p:spTree>
    <p:extLst>
      <p:ext uri="{BB962C8B-B14F-4D97-AF65-F5344CB8AC3E}">
        <p14:creationId xmlns:p14="http://schemas.microsoft.com/office/powerpoint/2010/main" val="185858103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marL="0" marR="0" lvl="0" indent="0" algn="r" defTabSz="966984" rtl="0" eaLnBrk="1" fontAlgn="base" latinLnBrk="0" hangingPunct="1">
              <a:lnSpc>
                <a:spcPct val="100000"/>
              </a:lnSpc>
              <a:spcBef>
                <a:spcPct val="0"/>
              </a:spcBef>
              <a:spcAft>
                <a:spcPct val="0"/>
              </a:spcAft>
              <a:buClrTx/>
              <a:buSzTx/>
              <a:buFontTx/>
              <a:buNone/>
              <a:tabLst/>
              <a:defRPr/>
            </a:pPr>
            <a:fld id="{34EEC880-C233-41B2-B74E-1FF2F2FE44BB}" type="slidenum">
              <a:rPr kumimoji="0" lang="en-US" sz="1200" b="0" i="0" u="none" strike="noStrike" kern="1200" cap="none" spc="0" normalizeH="0" baseline="0" noProof="0" smtClean="0">
                <a:ln>
                  <a:noFill/>
                </a:ln>
                <a:solidFill>
                  <a:srgbClr val="000000"/>
                </a:solidFill>
                <a:effectLst/>
                <a:uLnTx/>
                <a:uFillTx/>
                <a:latin typeface="Arial" pitchFamily="34" charset="0"/>
                <a:ea typeface="ＭＳ Ｐゴシック" charset="-128"/>
                <a:cs typeface="+mn-cs"/>
              </a:rPr>
              <a:pPr marL="0" marR="0" lvl="0" indent="0" algn="r" defTabSz="966984" rtl="0" eaLnBrk="1" fontAlgn="base" latinLnBrk="0" hangingPunct="1">
                <a:lnSpc>
                  <a:spcPct val="100000"/>
                </a:lnSpc>
                <a:spcBef>
                  <a:spcPct val="0"/>
                </a:spcBef>
                <a:spcAft>
                  <a:spcPct val="0"/>
                </a:spcAft>
                <a:buClrTx/>
                <a:buSzTx/>
                <a:buFontTx/>
                <a:buNone/>
                <a:tabLst/>
                <a:defRPr/>
              </a:pPr>
              <a:t>48</a:t>
            </a:fld>
            <a:endParaRPr kumimoji="0" lang="en-US" sz="1200" b="0" i="0" u="none" strike="noStrike" kern="1200" cap="none" spc="0" normalizeH="0" baseline="0" noProof="0">
              <a:ln>
                <a:noFill/>
              </a:ln>
              <a:solidFill>
                <a:srgbClr val="000000"/>
              </a:solidFill>
              <a:effectLst/>
              <a:uLnTx/>
              <a:uFillTx/>
              <a:latin typeface="Arial" pitchFamily="34" charset="0"/>
              <a:ea typeface="ＭＳ Ｐゴシック" charset="-128"/>
              <a:cs typeface="+mn-cs"/>
            </a:endParaRPr>
          </a:p>
        </p:txBody>
      </p:sp>
    </p:spTree>
    <p:extLst>
      <p:ext uri="{BB962C8B-B14F-4D97-AF65-F5344CB8AC3E}">
        <p14:creationId xmlns:p14="http://schemas.microsoft.com/office/powerpoint/2010/main" val="409536805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marL="0" marR="0" lvl="0" indent="0" algn="r" defTabSz="966984" rtl="0" eaLnBrk="1" fontAlgn="base" latinLnBrk="0" hangingPunct="1">
              <a:lnSpc>
                <a:spcPct val="100000"/>
              </a:lnSpc>
              <a:spcBef>
                <a:spcPct val="0"/>
              </a:spcBef>
              <a:spcAft>
                <a:spcPct val="0"/>
              </a:spcAft>
              <a:buClrTx/>
              <a:buSzTx/>
              <a:buFontTx/>
              <a:buNone/>
              <a:tabLst/>
              <a:defRPr/>
            </a:pPr>
            <a:fld id="{34EEC880-C233-41B2-B74E-1FF2F2FE44BB}" type="slidenum">
              <a:rPr kumimoji="0" lang="en-US" sz="1200" b="0" i="0" u="none" strike="noStrike" kern="1200" cap="none" spc="0" normalizeH="0" baseline="0" noProof="0" smtClean="0">
                <a:ln>
                  <a:noFill/>
                </a:ln>
                <a:solidFill>
                  <a:srgbClr val="000000"/>
                </a:solidFill>
                <a:effectLst/>
                <a:uLnTx/>
                <a:uFillTx/>
                <a:latin typeface="Arial" pitchFamily="34" charset="0"/>
                <a:ea typeface="ＭＳ Ｐゴシック" charset="-128"/>
                <a:cs typeface="+mn-cs"/>
              </a:rPr>
              <a:pPr marL="0" marR="0" lvl="0" indent="0" algn="r" defTabSz="966984" rtl="0" eaLnBrk="1" fontAlgn="base" latinLnBrk="0" hangingPunct="1">
                <a:lnSpc>
                  <a:spcPct val="100000"/>
                </a:lnSpc>
                <a:spcBef>
                  <a:spcPct val="0"/>
                </a:spcBef>
                <a:spcAft>
                  <a:spcPct val="0"/>
                </a:spcAft>
                <a:buClrTx/>
                <a:buSzTx/>
                <a:buFontTx/>
                <a:buNone/>
                <a:tabLst/>
                <a:defRPr/>
              </a:pPr>
              <a:t>49</a:t>
            </a:fld>
            <a:endParaRPr kumimoji="0" lang="en-US" sz="1200" b="0" i="0" u="none" strike="noStrike" kern="1200" cap="none" spc="0" normalizeH="0" baseline="0" noProof="0">
              <a:ln>
                <a:noFill/>
              </a:ln>
              <a:solidFill>
                <a:srgbClr val="000000"/>
              </a:solidFill>
              <a:effectLst/>
              <a:uLnTx/>
              <a:uFillTx/>
              <a:latin typeface="Arial" pitchFamily="34" charset="0"/>
              <a:ea typeface="ＭＳ Ｐゴシック" charset="-128"/>
              <a:cs typeface="+mn-cs"/>
            </a:endParaRPr>
          </a:p>
        </p:txBody>
      </p:sp>
    </p:spTree>
    <p:extLst>
      <p:ext uri="{BB962C8B-B14F-4D97-AF65-F5344CB8AC3E}">
        <p14:creationId xmlns:p14="http://schemas.microsoft.com/office/powerpoint/2010/main" val="35582636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4EEC880-C233-41B2-B74E-1FF2F2FE44BB}" type="slidenum">
              <a:rPr lang="en-US" smtClean="0"/>
              <a:pPr/>
              <a:t>5</a:t>
            </a:fld>
            <a:endParaRPr lang="en-US"/>
          </a:p>
        </p:txBody>
      </p:sp>
    </p:spTree>
    <p:extLst>
      <p:ext uri="{BB962C8B-B14F-4D97-AF65-F5344CB8AC3E}">
        <p14:creationId xmlns:p14="http://schemas.microsoft.com/office/powerpoint/2010/main" val="282125570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marL="0" marR="0" lvl="0" indent="0" algn="r" defTabSz="966984" rtl="0" eaLnBrk="1" fontAlgn="base" latinLnBrk="0" hangingPunct="1">
              <a:lnSpc>
                <a:spcPct val="100000"/>
              </a:lnSpc>
              <a:spcBef>
                <a:spcPct val="0"/>
              </a:spcBef>
              <a:spcAft>
                <a:spcPct val="0"/>
              </a:spcAft>
              <a:buClrTx/>
              <a:buSzTx/>
              <a:buFontTx/>
              <a:buNone/>
              <a:tabLst/>
              <a:defRPr/>
            </a:pPr>
            <a:fld id="{34EEC880-C233-41B2-B74E-1FF2F2FE44BB}" type="slidenum">
              <a:rPr kumimoji="0" lang="en-US" sz="1200" b="0" i="0" u="none" strike="noStrike" kern="1200" cap="none" spc="0" normalizeH="0" baseline="0" noProof="0" smtClean="0">
                <a:ln>
                  <a:noFill/>
                </a:ln>
                <a:solidFill>
                  <a:srgbClr val="000000"/>
                </a:solidFill>
                <a:effectLst/>
                <a:uLnTx/>
                <a:uFillTx/>
                <a:latin typeface="Arial" pitchFamily="34" charset="0"/>
                <a:ea typeface="ＭＳ Ｐゴシック" charset="-128"/>
                <a:cs typeface="+mn-cs"/>
              </a:rPr>
              <a:pPr marL="0" marR="0" lvl="0" indent="0" algn="r" defTabSz="966984" rtl="0" eaLnBrk="1" fontAlgn="base" latinLnBrk="0" hangingPunct="1">
                <a:lnSpc>
                  <a:spcPct val="100000"/>
                </a:lnSpc>
                <a:spcBef>
                  <a:spcPct val="0"/>
                </a:spcBef>
                <a:spcAft>
                  <a:spcPct val="0"/>
                </a:spcAft>
                <a:buClrTx/>
                <a:buSzTx/>
                <a:buFontTx/>
                <a:buNone/>
                <a:tabLst/>
                <a:defRPr/>
              </a:pPr>
              <a:t>50</a:t>
            </a:fld>
            <a:endParaRPr kumimoji="0" lang="en-US" sz="1200" b="0" i="0" u="none" strike="noStrike" kern="1200" cap="none" spc="0" normalizeH="0" baseline="0" noProof="0">
              <a:ln>
                <a:noFill/>
              </a:ln>
              <a:solidFill>
                <a:srgbClr val="000000"/>
              </a:solidFill>
              <a:effectLst/>
              <a:uLnTx/>
              <a:uFillTx/>
              <a:latin typeface="Arial" pitchFamily="34" charset="0"/>
              <a:ea typeface="ＭＳ Ｐゴシック" charset="-128"/>
              <a:cs typeface="+mn-cs"/>
            </a:endParaRPr>
          </a:p>
        </p:txBody>
      </p:sp>
    </p:spTree>
    <p:extLst>
      <p:ext uri="{BB962C8B-B14F-4D97-AF65-F5344CB8AC3E}">
        <p14:creationId xmlns:p14="http://schemas.microsoft.com/office/powerpoint/2010/main" val="388366388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51</a:t>
            </a:fld>
            <a:endParaRPr lang="en-US"/>
          </a:p>
        </p:txBody>
      </p:sp>
    </p:spTree>
    <p:extLst>
      <p:ext uri="{BB962C8B-B14F-4D97-AF65-F5344CB8AC3E}">
        <p14:creationId xmlns:p14="http://schemas.microsoft.com/office/powerpoint/2010/main" val="36010527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p>
        </p:txBody>
      </p:sp>
      <p:sp>
        <p:nvSpPr>
          <p:cNvPr id="4" name="Slide Number Placeholder 3"/>
          <p:cNvSpPr>
            <a:spLocks noGrp="1"/>
          </p:cNvSpPr>
          <p:nvPr>
            <p:ph type="sldNum" sz="quarter" idx="5"/>
          </p:nvPr>
        </p:nvSpPr>
        <p:spPr/>
        <p:txBody>
          <a:bodyPr/>
          <a:lstStyle/>
          <a:p>
            <a:fld id="{34EEC880-C233-41B2-B74E-1FF2F2FE44BB}" type="slidenum">
              <a:rPr lang="en-US" smtClean="0"/>
              <a:pPr/>
              <a:t>52</a:t>
            </a:fld>
            <a:endParaRPr lang="en-US"/>
          </a:p>
        </p:txBody>
      </p:sp>
    </p:spTree>
    <p:extLst>
      <p:ext uri="{BB962C8B-B14F-4D97-AF65-F5344CB8AC3E}">
        <p14:creationId xmlns:p14="http://schemas.microsoft.com/office/powerpoint/2010/main" val="277578751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p>
        </p:txBody>
      </p:sp>
      <p:sp>
        <p:nvSpPr>
          <p:cNvPr id="4" name="Slide Number Placeholder 3"/>
          <p:cNvSpPr>
            <a:spLocks noGrp="1"/>
          </p:cNvSpPr>
          <p:nvPr>
            <p:ph type="sldNum" sz="quarter" idx="5"/>
          </p:nvPr>
        </p:nvSpPr>
        <p:spPr/>
        <p:txBody>
          <a:bodyPr/>
          <a:lstStyle/>
          <a:p>
            <a:fld id="{34EEC880-C233-41B2-B74E-1FF2F2FE44BB}" type="slidenum">
              <a:rPr lang="en-US" smtClean="0"/>
              <a:pPr/>
              <a:t>53</a:t>
            </a:fld>
            <a:endParaRPr lang="en-US"/>
          </a:p>
        </p:txBody>
      </p:sp>
    </p:spTree>
    <p:extLst>
      <p:ext uri="{BB962C8B-B14F-4D97-AF65-F5344CB8AC3E}">
        <p14:creationId xmlns:p14="http://schemas.microsoft.com/office/powerpoint/2010/main" val="366064457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54</a:t>
            </a:fld>
            <a:endParaRPr lang="en-US"/>
          </a:p>
        </p:txBody>
      </p:sp>
    </p:spTree>
    <p:extLst>
      <p:ext uri="{BB962C8B-B14F-4D97-AF65-F5344CB8AC3E}">
        <p14:creationId xmlns:p14="http://schemas.microsoft.com/office/powerpoint/2010/main" val="268677187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55</a:t>
            </a:fld>
            <a:endParaRPr lang="en-US"/>
          </a:p>
        </p:txBody>
      </p:sp>
    </p:spTree>
    <p:extLst>
      <p:ext uri="{BB962C8B-B14F-4D97-AF65-F5344CB8AC3E}">
        <p14:creationId xmlns:p14="http://schemas.microsoft.com/office/powerpoint/2010/main" val="241488403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56</a:t>
            </a:fld>
            <a:endParaRPr lang="en-US"/>
          </a:p>
        </p:txBody>
      </p:sp>
    </p:spTree>
    <p:extLst>
      <p:ext uri="{BB962C8B-B14F-4D97-AF65-F5344CB8AC3E}">
        <p14:creationId xmlns:p14="http://schemas.microsoft.com/office/powerpoint/2010/main" val="427255567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57</a:t>
            </a:fld>
            <a:endParaRPr lang="en-US"/>
          </a:p>
        </p:txBody>
      </p:sp>
    </p:spTree>
    <p:extLst>
      <p:ext uri="{BB962C8B-B14F-4D97-AF65-F5344CB8AC3E}">
        <p14:creationId xmlns:p14="http://schemas.microsoft.com/office/powerpoint/2010/main" val="258719200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defRPr/>
            </a:pPr>
            <a:endParaRPr lang="en-US"/>
          </a:p>
        </p:txBody>
      </p:sp>
      <p:sp>
        <p:nvSpPr>
          <p:cNvPr id="4" name="Slide Number Placeholder 3"/>
          <p:cNvSpPr>
            <a:spLocks noGrp="1"/>
          </p:cNvSpPr>
          <p:nvPr>
            <p:ph type="sldNum" sz="quarter" idx="5"/>
          </p:nvPr>
        </p:nvSpPr>
        <p:spPr/>
        <p:txBody>
          <a:bodyPr/>
          <a:lstStyle/>
          <a:p>
            <a:fld id="{34EEC880-C233-41B2-B74E-1FF2F2FE44BB}" type="slidenum">
              <a:rPr lang="en-US" smtClean="0"/>
              <a:pPr/>
              <a:t>58</a:t>
            </a:fld>
            <a:endParaRPr lang="en-US"/>
          </a:p>
        </p:txBody>
      </p:sp>
    </p:spTree>
    <p:extLst>
      <p:ext uri="{BB962C8B-B14F-4D97-AF65-F5344CB8AC3E}">
        <p14:creationId xmlns:p14="http://schemas.microsoft.com/office/powerpoint/2010/main" val="192447079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marL="0" marR="0" lvl="0" indent="0" algn="r" defTabSz="966984" rtl="0" eaLnBrk="1" fontAlgn="base" latinLnBrk="0" hangingPunct="1">
              <a:lnSpc>
                <a:spcPct val="100000"/>
              </a:lnSpc>
              <a:spcBef>
                <a:spcPct val="0"/>
              </a:spcBef>
              <a:spcAft>
                <a:spcPct val="0"/>
              </a:spcAft>
              <a:buClrTx/>
              <a:buSzTx/>
              <a:buFontTx/>
              <a:buNone/>
              <a:tabLst/>
              <a:defRPr/>
            </a:pPr>
            <a:fld id="{34EEC880-C233-41B2-B74E-1FF2F2FE44BB}" type="slidenum">
              <a:rPr kumimoji="0" lang="en-US" sz="1200" b="0" i="0" u="none" strike="noStrike" kern="1200" cap="none" spc="0" normalizeH="0" baseline="0" noProof="0" smtClean="0">
                <a:ln>
                  <a:noFill/>
                </a:ln>
                <a:solidFill>
                  <a:srgbClr val="000000"/>
                </a:solidFill>
                <a:effectLst/>
                <a:uLnTx/>
                <a:uFillTx/>
                <a:latin typeface="Arial" pitchFamily="34" charset="0"/>
                <a:ea typeface="ＭＳ Ｐゴシック" charset="-128"/>
                <a:cs typeface="+mn-cs"/>
              </a:rPr>
              <a:pPr marL="0" marR="0" lvl="0" indent="0" algn="r" defTabSz="966984" rtl="0" eaLnBrk="1" fontAlgn="base" latinLnBrk="0" hangingPunct="1">
                <a:lnSpc>
                  <a:spcPct val="100000"/>
                </a:lnSpc>
                <a:spcBef>
                  <a:spcPct val="0"/>
                </a:spcBef>
                <a:spcAft>
                  <a:spcPct val="0"/>
                </a:spcAft>
                <a:buClrTx/>
                <a:buSzTx/>
                <a:buFontTx/>
                <a:buNone/>
                <a:tabLst/>
                <a:defRPr/>
              </a:pPr>
              <a:t>59</a:t>
            </a:fld>
            <a:endParaRPr kumimoji="0" lang="en-US" sz="1200" b="0" i="0" u="none" strike="noStrike" kern="1200" cap="none" spc="0" normalizeH="0" baseline="0" noProof="0">
              <a:ln>
                <a:noFill/>
              </a:ln>
              <a:solidFill>
                <a:srgbClr val="000000"/>
              </a:solidFill>
              <a:effectLst/>
              <a:uLnTx/>
              <a:uFillTx/>
              <a:latin typeface="Arial" pitchFamily="34" charset="0"/>
              <a:ea typeface="ＭＳ Ｐゴシック" charset="-128"/>
              <a:cs typeface="+mn-cs"/>
            </a:endParaRPr>
          </a:p>
        </p:txBody>
      </p:sp>
    </p:spTree>
    <p:extLst>
      <p:ext uri="{BB962C8B-B14F-4D97-AF65-F5344CB8AC3E}">
        <p14:creationId xmlns:p14="http://schemas.microsoft.com/office/powerpoint/2010/main" val="30780203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6</a:t>
            </a:fld>
            <a:endParaRPr lang="en-US"/>
          </a:p>
        </p:txBody>
      </p:sp>
    </p:spTree>
    <p:extLst>
      <p:ext uri="{BB962C8B-B14F-4D97-AF65-F5344CB8AC3E}">
        <p14:creationId xmlns:p14="http://schemas.microsoft.com/office/powerpoint/2010/main" val="80616493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60</a:t>
            </a:fld>
            <a:endParaRPr lang="en-US"/>
          </a:p>
        </p:txBody>
      </p:sp>
    </p:spTree>
    <p:extLst>
      <p:ext uri="{BB962C8B-B14F-4D97-AF65-F5344CB8AC3E}">
        <p14:creationId xmlns:p14="http://schemas.microsoft.com/office/powerpoint/2010/main" val="40005732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a:p>
        </p:txBody>
      </p:sp>
      <p:sp>
        <p:nvSpPr>
          <p:cNvPr id="4" name="Slide Number Placeholder 3"/>
          <p:cNvSpPr>
            <a:spLocks noGrp="1"/>
          </p:cNvSpPr>
          <p:nvPr>
            <p:ph type="sldNum" sz="quarter" idx="5"/>
          </p:nvPr>
        </p:nvSpPr>
        <p:spPr/>
        <p:txBody>
          <a:bodyPr/>
          <a:lstStyle/>
          <a:p>
            <a:fld id="{34EEC880-C233-41B2-B74E-1FF2F2FE44BB}" type="slidenum">
              <a:rPr lang="en-US" smtClean="0"/>
              <a:pPr/>
              <a:t>61</a:t>
            </a:fld>
            <a:endParaRPr lang="en-US"/>
          </a:p>
        </p:txBody>
      </p:sp>
    </p:spTree>
    <p:extLst>
      <p:ext uri="{BB962C8B-B14F-4D97-AF65-F5344CB8AC3E}">
        <p14:creationId xmlns:p14="http://schemas.microsoft.com/office/powerpoint/2010/main" val="312867059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62</a:t>
            </a:fld>
            <a:endParaRPr lang="en-US"/>
          </a:p>
        </p:txBody>
      </p:sp>
    </p:spTree>
    <p:extLst>
      <p:ext uri="{BB962C8B-B14F-4D97-AF65-F5344CB8AC3E}">
        <p14:creationId xmlns:p14="http://schemas.microsoft.com/office/powerpoint/2010/main" val="253030152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p>
        </p:txBody>
      </p:sp>
      <p:sp>
        <p:nvSpPr>
          <p:cNvPr id="4" name="Slide Number Placeholder 3"/>
          <p:cNvSpPr>
            <a:spLocks noGrp="1"/>
          </p:cNvSpPr>
          <p:nvPr>
            <p:ph type="sldNum" sz="quarter" idx="5"/>
          </p:nvPr>
        </p:nvSpPr>
        <p:spPr/>
        <p:txBody>
          <a:bodyPr/>
          <a:lstStyle/>
          <a:p>
            <a:fld id="{34EEC880-C233-41B2-B74E-1FF2F2FE44BB}" type="slidenum">
              <a:rPr lang="en-US" smtClean="0"/>
              <a:pPr/>
              <a:t>63</a:t>
            </a:fld>
            <a:endParaRPr lang="en-US"/>
          </a:p>
        </p:txBody>
      </p:sp>
    </p:spTree>
    <p:extLst>
      <p:ext uri="{BB962C8B-B14F-4D97-AF65-F5344CB8AC3E}">
        <p14:creationId xmlns:p14="http://schemas.microsoft.com/office/powerpoint/2010/main" val="267795869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8F9A2E21-BEA8-402B-9EB5-CD9903901A53}" type="slidenum">
              <a:rPr lang="en-US" smtClean="0"/>
              <a:pPr/>
              <a:t>64</a:t>
            </a:fld>
            <a:endParaRPr lang="en-US"/>
          </a:p>
        </p:txBody>
      </p:sp>
      <p:sp>
        <p:nvSpPr>
          <p:cNvPr id="9" name="Slide Image Placeholder 8"/>
          <p:cNvSpPr>
            <a:spLocks noGrp="1" noRot="1" noChangeAspect="1"/>
          </p:cNvSpPr>
          <p:nvPr>
            <p:ph type="sldImg"/>
          </p:nvPr>
        </p:nvSpPr>
        <p:spPr/>
      </p:sp>
      <p:sp>
        <p:nvSpPr>
          <p:cNvPr id="10" name="Notes Placeholder 9"/>
          <p:cNvSpPr>
            <a:spLocks noGrp="1"/>
          </p:cNvSpPr>
          <p:nvPr>
            <p:ph type="body" idx="1"/>
          </p:nvPr>
        </p:nvSpPr>
        <p:spPr/>
        <p:txBody>
          <a:bodyPr/>
          <a:lstStyle/>
          <a:p>
            <a:pPr marL="171450" lvl="0" indent="-171450">
              <a:buFont typeface="Arial" panose="020B0604020202020204" pitchFamily="34" charset="0"/>
              <a:buChar char="•"/>
            </a:pPr>
            <a:endParaRPr lang="en-US" dirty="0"/>
          </a:p>
        </p:txBody>
      </p:sp>
    </p:spTree>
    <p:extLst>
      <p:ext uri="{BB962C8B-B14F-4D97-AF65-F5344CB8AC3E}">
        <p14:creationId xmlns:p14="http://schemas.microsoft.com/office/powerpoint/2010/main" val="262920860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65</a:t>
            </a:fld>
            <a:endParaRPr lang="en-US"/>
          </a:p>
        </p:txBody>
      </p:sp>
    </p:spTree>
    <p:extLst>
      <p:ext uri="{BB962C8B-B14F-4D97-AF65-F5344CB8AC3E}">
        <p14:creationId xmlns:p14="http://schemas.microsoft.com/office/powerpoint/2010/main" val="380040298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66</a:t>
            </a:fld>
            <a:endParaRPr lang="en-US"/>
          </a:p>
        </p:txBody>
      </p:sp>
    </p:spTree>
    <p:extLst>
      <p:ext uri="{BB962C8B-B14F-4D97-AF65-F5344CB8AC3E}">
        <p14:creationId xmlns:p14="http://schemas.microsoft.com/office/powerpoint/2010/main" val="1170709231"/>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67</a:t>
            </a:fld>
            <a:endParaRPr lang="en-US"/>
          </a:p>
        </p:txBody>
      </p:sp>
    </p:spTree>
    <p:extLst>
      <p:ext uri="{BB962C8B-B14F-4D97-AF65-F5344CB8AC3E}">
        <p14:creationId xmlns:p14="http://schemas.microsoft.com/office/powerpoint/2010/main" val="3449781178"/>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68</a:t>
            </a:fld>
            <a:endParaRPr lang="en-US"/>
          </a:p>
        </p:txBody>
      </p:sp>
      <p:sp>
        <p:nvSpPr>
          <p:cNvPr id="5" name="Notes Placeholder 2">
            <a:extLst>
              <a:ext uri="{FF2B5EF4-FFF2-40B4-BE49-F238E27FC236}">
                <a16:creationId xmlns:a16="http://schemas.microsoft.com/office/drawing/2014/main" id="{3A6BBE12-8F41-4793-8751-7DC816B5B05A}"/>
              </a:ext>
            </a:extLst>
          </p:cNvPr>
          <p:cNvSpPr txBox="1">
            <a:spLocks/>
          </p:cNvSpPr>
          <p:nvPr/>
        </p:nvSpPr>
        <p:spPr bwMode="auto">
          <a:xfrm>
            <a:off x="884583" y="4712320"/>
            <a:ext cx="5850835" cy="4320866"/>
          </a:xfrm>
          <a:prstGeom prst="rect">
            <a:avLst/>
          </a:prstGeom>
          <a:noFill/>
          <a:ln w="9525">
            <a:noFill/>
            <a:miter lim="800000"/>
            <a:headEnd/>
            <a:tailEnd/>
          </a:ln>
          <a:effectLst/>
        </p:spPr>
        <p:txBody>
          <a:bodyPr vert="horz" wrap="square" lIns="96637" tIns="48320" rIns="96637" bIns="48320" numCol="1" anchor="t" anchorCtr="0" compatLnSpc="1">
            <a:prstTxWarp prst="textNoShape">
              <a:avLst/>
            </a:prstTxWarp>
          </a:bodyPr>
          <a:lstStyle>
            <a:lvl1pPr algn="l" rtl="0" eaLnBrk="0" fontAlgn="base" hangingPunct="0">
              <a:spcBef>
                <a:spcPct val="30000"/>
              </a:spcBef>
              <a:spcAft>
                <a:spcPct val="0"/>
              </a:spcAft>
              <a:defRPr sz="11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1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pPr marL="171450" lvl="0" indent="-171450">
              <a:buFont typeface="Arial" panose="020B0604020202020204" pitchFamily="34" charset="0"/>
              <a:buChar char="•"/>
            </a:pPr>
            <a:endParaRPr lang="en-US"/>
          </a:p>
        </p:txBody>
      </p:sp>
    </p:spTree>
    <p:extLst>
      <p:ext uri="{BB962C8B-B14F-4D97-AF65-F5344CB8AC3E}">
        <p14:creationId xmlns:p14="http://schemas.microsoft.com/office/powerpoint/2010/main" val="344402479"/>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defRPr/>
            </a:pPr>
            <a:endParaRPr lang="en-US"/>
          </a:p>
        </p:txBody>
      </p:sp>
      <p:sp>
        <p:nvSpPr>
          <p:cNvPr id="4" name="Slide Number Placeholder 3"/>
          <p:cNvSpPr>
            <a:spLocks noGrp="1"/>
          </p:cNvSpPr>
          <p:nvPr>
            <p:ph type="sldNum" sz="quarter" idx="5"/>
          </p:nvPr>
        </p:nvSpPr>
        <p:spPr/>
        <p:txBody>
          <a:bodyPr/>
          <a:lstStyle/>
          <a:p>
            <a:fld id="{34EEC880-C233-41B2-B74E-1FF2F2FE44BB}" type="slidenum">
              <a:rPr lang="en-US" smtClean="0"/>
              <a:pPr/>
              <a:t>69</a:t>
            </a:fld>
            <a:endParaRPr lang="en-US"/>
          </a:p>
        </p:txBody>
      </p:sp>
    </p:spTree>
    <p:extLst>
      <p:ext uri="{BB962C8B-B14F-4D97-AF65-F5344CB8AC3E}">
        <p14:creationId xmlns:p14="http://schemas.microsoft.com/office/powerpoint/2010/main" val="38760580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7</a:t>
            </a:fld>
            <a:endParaRPr lang="en-US"/>
          </a:p>
        </p:txBody>
      </p:sp>
    </p:spTree>
    <p:extLst>
      <p:ext uri="{BB962C8B-B14F-4D97-AF65-F5344CB8AC3E}">
        <p14:creationId xmlns:p14="http://schemas.microsoft.com/office/powerpoint/2010/main" val="1527787145"/>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70</a:t>
            </a:fld>
            <a:endParaRPr lang="en-US"/>
          </a:p>
        </p:txBody>
      </p:sp>
    </p:spTree>
    <p:extLst>
      <p:ext uri="{BB962C8B-B14F-4D97-AF65-F5344CB8AC3E}">
        <p14:creationId xmlns:p14="http://schemas.microsoft.com/office/powerpoint/2010/main" val="1999261243"/>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71</a:t>
            </a:fld>
            <a:endParaRPr lang="en-US"/>
          </a:p>
        </p:txBody>
      </p:sp>
    </p:spTree>
    <p:extLst>
      <p:ext uri="{BB962C8B-B14F-4D97-AF65-F5344CB8AC3E}">
        <p14:creationId xmlns:p14="http://schemas.microsoft.com/office/powerpoint/2010/main" val="62154763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72</a:t>
            </a:fld>
            <a:endParaRPr lang="en-US"/>
          </a:p>
        </p:txBody>
      </p:sp>
    </p:spTree>
    <p:extLst>
      <p:ext uri="{BB962C8B-B14F-4D97-AF65-F5344CB8AC3E}">
        <p14:creationId xmlns:p14="http://schemas.microsoft.com/office/powerpoint/2010/main" val="157177466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EEC880-C233-41B2-B74E-1FF2F2FE44BB}" type="slidenum">
              <a:rPr lang="en-US" smtClean="0"/>
              <a:pPr/>
              <a:t>73</a:t>
            </a:fld>
            <a:endParaRPr lang="en-US"/>
          </a:p>
        </p:txBody>
      </p:sp>
    </p:spTree>
    <p:extLst>
      <p:ext uri="{BB962C8B-B14F-4D97-AF65-F5344CB8AC3E}">
        <p14:creationId xmlns:p14="http://schemas.microsoft.com/office/powerpoint/2010/main" val="13609070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8F9A2E21-BEA8-402B-9EB5-CD9903901A53}" type="slidenum">
              <a:rPr lang="en-US" smtClean="0"/>
              <a:pPr/>
              <a:t>8</a:t>
            </a:fld>
            <a:endParaRPr lang="en-US"/>
          </a:p>
        </p:txBody>
      </p:sp>
      <p:sp>
        <p:nvSpPr>
          <p:cNvPr id="13" name="Slide Image Placeholder 12"/>
          <p:cNvSpPr>
            <a:spLocks noGrp="1" noRot="1" noChangeAspect="1"/>
          </p:cNvSpPr>
          <p:nvPr>
            <p:ph type="sldImg"/>
          </p:nvPr>
        </p:nvSpPr>
        <p:spPr/>
      </p:sp>
      <p:sp>
        <p:nvSpPr>
          <p:cNvPr id="5" name="Notes Placeholder 4">
            <a:extLst>
              <a:ext uri="{FF2B5EF4-FFF2-40B4-BE49-F238E27FC236}">
                <a16:creationId xmlns:a16="http://schemas.microsoft.com/office/drawing/2014/main" id="{1F803054-D0D1-42DF-90D6-4834AF7C3BD2}"/>
              </a:ext>
            </a:extLst>
          </p:cNvPr>
          <p:cNvSpPr>
            <a:spLocks noGrp="1"/>
          </p:cNvSpPr>
          <p:nvPr>
            <p:ph type="body" sz="quarter" idx="3"/>
          </p:nvPr>
        </p:nvSpPr>
        <p:spPr/>
        <p:txBody>
          <a:bodyPr/>
          <a:lstStyle/>
          <a:p>
            <a:pPr lvl="0"/>
            <a:endParaRPr lang="en-US" dirty="0"/>
          </a:p>
        </p:txBody>
      </p:sp>
    </p:spTree>
    <p:extLst>
      <p:ext uri="{BB962C8B-B14F-4D97-AF65-F5344CB8AC3E}">
        <p14:creationId xmlns:p14="http://schemas.microsoft.com/office/powerpoint/2010/main" val="30769494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41488" y="720725"/>
            <a:ext cx="3832225" cy="2873375"/>
          </a:xfrm>
        </p:spPr>
      </p:sp>
      <p:sp>
        <p:nvSpPr>
          <p:cNvPr id="4" name="Slide Number Placeholder 3"/>
          <p:cNvSpPr>
            <a:spLocks noGrp="1"/>
          </p:cNvSpPr>
          <p:nvPr>
            <p:ph type="sldNum" sz="quarter" idx="10"/>
          </p:nvPr>
        </p:nvSpPr>
        <p:spPr/>
        <p:txBody>
          <a:bodyPr/>
          <a:lstStyle/>
          <a:p>
            <a:fld id="{8F9A2E21-BEA8-402B-9EB5-CD9903901A53}" type="slidenum">
              <a:rPr lang="en-US" smtClean="0"/>
              <a:t>9</a:t>
            </a:fld>
            <a:endParaRPr lang="en-US"/>
          </a:p>
        </p:txBody>
      </p:sp>
      <p:sp>
        <p:nvSpPr>
          <p:cNvPr id="6" name="Notes Placeholder 5">
            <a:extLst>
              <a:ext uri="{FF2B5EF4-FFF2-40B4-BE49-F238E27FC236}">
                <a16:creationId xmlns:a16="http://schemas.microsoft.com/office/drawing/2014/main" id="{845E9225-D5C5-48CC-9F7D-9B177E2E0DF2}"/>
              </a:ext>
            </a:extLst>
          </p:cNvPr>
          <p:cNvSpPr>
            <a:spLocks noGrp="1"/>
          </p:cNvSpPr>
          <p:nvPr>
            <p:ph type="body" sz="quarter" idx="3"/>
          </p:nvPr>
        </p:nvSpPr>
        <p:spPr>
          <a:xfrm>
            <a:off x="276726" y="3846668"/>
            <a:ext cx="6761748" cy="5574058"/>
          </a:xfrm>
        </p:spPr>
        <p:txBody>
          <a:bodyPr/>
          <a:lstStyle/>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29790743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pening Title">
    <p:spTree>
      <p:nvGrpSpPr>
        <p:cNvPr id="1" name=""/>
        <p:cNvGrpSpPr/>
        <p:nvPr/>
      </p:nvGrpSpPr>
      <p:grpSpPr>
        <a:xfrm>
          <a:off x="0" y="0"/>
          <a:ext cx="0" cy="0"/>
          <a:chOff x="0" y="0"/>
          <a:chExt cx="0" cy="0"/>
        </a:xfrm>
      </p:grpSpPr>
      <p:sp>
        <p:nvSpPr>
          <p:cNvPr id="2" name="Title 1"/>
          <p:cNvSpPr>
            <a:spLocks noGrp="1"/>
          </p:cNvSpPr>
          <p:nvPr>
            <p:ph type="ctrTitle"/>
          </p:nvPr>
        </p:nvSpPr>
        <p:spPr>
          <a:xfrm>
            <a:off x="427013" y="1775642"/>
            <a:ext cx="5438949" cy="1927225"/>
          </a:xfrm>
        </p:spPr>
        <p:txBody>
          <a:bodyPr anchor="b">
            <a:noAutofit/>
          </a:bodyPr>
          <a:lstStyle>
            <a:lvl1pPr>
              <a:defRPr sz="5400" cap="all" baseline="0">
                <a:solidFill>
                  <a:schemeClr val="tx1"/>
                </a:solidFill>
                <a:latin typeface="Century Gothic" panose="020B0502020202020204" pitchFamily="34" charset="0"/>
              </a:defRPr>
            </a:lvl1pPr>
          </a:lstStyle>
          <a:p>
            <a:r>
              <a:rPr lang="en-US"/>
              <a:t>Click to edit Master title style</a:t>
            </a:r>
          </a:p>
        </p:txBody>
      </p:sp>
      <p:sp>
        <p:nvSpPr>
          <p:cNvPr id="3" name="Subtitle 2"/>
          <p:cNvSpPr>
            <a:spLocks noGrp="1"/>
          </p:cNvSpPr>
          <p:nvPr>
            <p:ph type="subTitle" idx="1"/>
          </p:nvPr>
        </p:nvSpPr>
        <p:spPr>
          <a:xfrm>
            <a:off x="427013" y="3877341"/>
            <a:ext cx="5438949" cy="914400"/>
          </a:xfrm>
        </p:spPr>
        <p:txBody>
          <a:bodyPr/>
          <a:lstStyle>
            <a:lvl1pPr marL="0" indent="0" algn="l">
              <a:buNone/>
              <a:defRPr>
                <a:solidFill>
                  <a:schemeClr val="tx1"/>
                </a:solidFill>
                <a:latin typeface="Century Gothic" panose="020B0502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cxnSp>
        <p:nvCxnSpPr>
          <p:cNvPr id="8" name="Straight Connector 7"/>
          <p:cNvCxnSpPr>
            <a:cxnSpLocks/>
          </p:cNvCxnSpPr>
          <p:nvPr/>
        </p:nvCxnSpPr>
        <p:spPr>
          <a:xfrm>
            <a:off x="392503" y="3728131"/>
            <a:ext cx="547041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Picture 2" descr="H:\FHWA Graphics\White\FHWA_vertical_96dpi_600_wh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3214" y="5209948"/>
            <a:ext cx="1091670" cy="110076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Closing Slide/Team Nam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371601"/>
            <a:ext cx="7848600" cy="1600200"/>
          </a:xfrm>
        </p:spPr>
        <p:txBody>
          <a:bodyPr anchor="b">
            <a:noAutofit/>
          </a:bodyPr>
          <a:lstStyle>
            <a:lvl1pPr>
              <a:defRPr sz="2800" cap="none" baseline="0">
                <a:solidFill>
                  <a:schemeClr val="tx1"/>
                </a:solidFill>
                <a:latin typeface="Century Gothic" panose="020B0502020202020204" pitchFamily="34" charset="0"/>
              </a:defRPr>
            </a:lvl1pPr>
          </a:lstStyle>
          <a:p>
            <a:r>
              <a:rPr lang="en-US"/>
              <a:t>Office of Policy &amp;</a:t>
            </a:r>
            <a:br>
              <a:rPr lang="en-US"/>
            </a:br>
            <a:r>
              <a:rPr lang="en-US"/>
              <a:t>Governmental Affairs</a:t>
            </a:r>
          </a:p>
        </p:txBody>
      </p:sp>
      <p:sp>
        <p:nvSpPr>
          <p:cNvPr id="3" name="Subtitle 2"/>
          <p:cNvSpPr>
            <a:spLocks noGrp="1"/>
          </p:cNvSpPr>
          <p:nvPr>
            <p:ph type="subTitle" idx="1"/>
          </p:nvPr>
        </p:nvSpPr>
        <p:spPr>
          <a:xfrm>
            <a:off x="685800" y="3124200"/>
            <a:ext cx="6400800" cy="914400"/>
          </a:xfrm>
        </p:spPr>
        <p:txBody>
          <a:bodyPr/>
          <a:lstStyle>
            <a:lvl1pPr marL="0" indent="0" algn="l">
              <a:buNone/>
              <a:defRPr>
                <a:solidFill>
                  <a:schemeClr val="tx1"/>
                </a:solidFill>
                <a:latin typeface="Century Gothic" panose="020B0502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cxnSp>
        <p:nvCxnSpPr>
          <p:cNvPr id="8" name="Straight Connector 7"/>
          <p:cNvCxnSpPr/>
          <p:nvPr/>
        </p:nvCxnSpPr>
        <p:spPr>
          <a:xfrm>
            <a:off x="685800" y="3048000"/>
            <a:ext cx="78486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Picture 2" descr="H:\FHWA Graphics\White\FHWA_vertical_96dpi_600_wh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1" y="5029200"/>
            <a:ext cx="1270924" cy="12815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9283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03760" y="274638"/>
            <a:ext cx="8740240" cy="1143000"/>
          </a:xfrm>
        </p:spPr>
        <p:txBody>
          <a:bodyPr>
            <a:normAutofit/>
          </a:bodyPr>
          <a:lstStyle>
            <a:lvl1pPr algn="l" rtl="0" eaLnBrk="1" latinLnBrk="0" hangingPunct="1">
              <a:spcBef>
                <a:spcPct val="0"/>
              </a:spcBef>
              <a:buNone/>
              <a:defRPr lang="en-US" sz="4000" kern="1200" spc="-100" baseline="0" dirty="0">
                <a:solidFill>
                  <a:schemeClr val="tx1"/>
                </a:solidFill>
                <a:latin typeface="+mj-lt"/>
                <a:ea typeface="+mj-ea"/>
                <a:cs typeface="+mj-cs"/>
              </a:defRPr>
            </a:lvl1pPr>
          </a:lstStyle>
          <a:p>
            <a:r>
              <a:rPr lang="en-US"/>
              <a:t>Click to edit Master title style</a:t>
            </a:r>
          </a:p>
        </p:txBody>
      </p:sp>
      <p:sp>
        <p:nvSpPr>
          <p:cNvPr id="3" name="Chart Placeholder 2"/>
          <p:cNvSpPr>
            <a:spLocks noGrp="1"/>
          </p:cNvSpPr>
          <p:nvPr>
            <p:ph type="chart" idx="1"/>
          </p:nvPr>
        </p:nvSpPr>
        <p:spPr>
          <a:xfrm>
            <a:off x="457200" y="1828800"/>
            <a:ext cx="8229600" cy="4297363"/>
          </a:xfrm>
          <a:prstGeom prst="rect">
            <a:avLst/>
          </a:prstGeom>
        </p:spPr>
        <p:txBody>
          <a:bodyPr/>
          <a:lstStyle/>
          <a:p>
            <a:pPr lvl="0"/>
            <a:endParaRPr lang="en-US" noProof="0"/>
          </a:p>
        </p:txBody>
      </p:sp>
      <p:sp>
        <p:nvSpPr>
          <p:cNvPr id="4" name="Rectangle 5"/>
          <p:cNvSpPr>
            <a:spLocks noGrp="1" noChangeArrowheads="1"/>
          </p:cNvSpPr>
          <p:nvPr>
            <p:ph type="ftr" sz="quarter" idx="10"/>
          </p:nvPr>
        </p:nvSpPr>
        <p:spPr>
          <a:xfrm>
            <a:off x="3124200" y="6245225"/>
            <a:ext cx="2895600" cy="476250"/>
          </a:xfrm>
          <a:prstGeom prst="rect">
            <a:avLst/>
          </a:prstGeom>
        </p:spPr>
        <p:txBody>
          <a:bodyPr/>
          <a:lstStyle>
            <a:lvl1pPr>
              <a:defRPr sz="1800">
                <a:latin typeface="Arial" charset="0"/>
                <a:ea typeface="+mn-ea"/>
                <a:cs typeface="+mn-cs"/>
              </a:defRPr>
            </a:lvl1pPr>
          </a:lstStyle>
          <a:p>
            <a:pPr>
              <a:defRPr/>
            </a:pP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51000"/>
            <a:ext cx="4038600" cy="5124387"/>
          </a:xfrm>
          <a:prstGeom prst="rect">
            <a:avLst/>
          </a:prstGeom>
        </p:spPr>
        <p:txBody>
          <a:bodyPr/>
          <a:lstStyle>
            <a:lvl1pPr>
              <a:defRPr sz="2000"/>
            </a:lvl1pPr>
            <a:lvl2pPr>
              <a:defRPr sz="16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51000"/>
            <a:ext cx="4038600" cy="5124387"/>
          </a:xfrm>
          <a:prstGeom prst="rect">
            <a:avLst/>
          </a:prstGeom>
        </p:spPr>
        <p:txBody>
          <a:bodyPr/>
          <a:lstStyle>
            <a:lvl1pPr>
              <a:defRPr sz="2000"/>
            </a:lvl1pPr>
            <a:lvl2pPr>
              <a:defRPr sz="16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1"/>
          <p:cNvSpPr>
            <a:spLocks noGrp="1"/>
          </p:cNvSpPr>
          <p:nvPr>
            <p:ph type="title"/>
          </p:nvPr>
        </p:nvSpPr>
        <p:spPr>
          <a:xfrm>
            <a:off x="457200" y="609600"/>
            <a:ext cx="8229600" cy="685800"/>
          </a:xfrm>
        </p:spPr>
        <p:txBody>
          <a:bodyPr anchor="t">
            <a:normAutofit/>
          </a:bodyPr>
          <a:lstStyle>
            <a:lvl1pPr>
              <a:defRPr sz="3200" b="1"/>
            </a:lvl1pPr>
          </a:lstStyle>
          <a:p>
            <a:r>
              <a:rPr lang="en-US"/>
              <a:t>Click to edit Master 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48734"/>
            <a:ext cx="8229600" cy="889953"/>
          </a:xfrm>
        </p:spPr>
        <p:txBody>
          <a:bodyPr>
            <a:normAutofit/>
          </a:bodyPr>
          <a:lstStyle>
            <a:lvl1pPr>
              <a:defRPr sz="3200">
                <a:solidFill>
                  <a:schemeClr val="tx2"/>
                </a:solidFill>
              </a:defRPr>
            </a:lvl1pPr>
          </a:lstStyle>
          <a:p>
            <a:r>
              <a:rPr lang="en-US"/>
              <a:t>Click to edit Master title style</a:t>
            </a:r>
          </a:p>
        </p:txBody>
      </p:sp>
      <p:sp>
        <p:nvSpPr>
          <p:cNvPr id="3" name="Content Placeholder 2"/>
          <p:cNvSpPr>
            <a:spLocks noGrp="1"/>
          </p:cNvSpPr>
          <p:nvPr>
            <p:ph idx="1"/>
          </p:nvPr>
        </p:nvSpPr>
        <p:spPr>
          <a:xfrm>
            <a:off x="457200" y="1281022"/>
            <a:ext cx="8229600" cy="4876800"/>
          </a:xfrm>
        </p:spPr>
        <p:txBody>
          <a:bodyPr/>
          <a:lstStyle>
            <a:lvl2pPr marL="457200" indent="-182880">
              <a:buSzPct val="75000"/>
              <a:buFont typeface="Courier New" panose="02070309020205020404" pitchFamily="49" charset="0"/>
              <a:buChar char="o"/>
              <a:defRPr/>
            </a:lvl2pPr>
            <a:lvl3pPr>
              <a:defRPr sz="160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8042690" y="-50723"/>
            <a:ext cx="1066800" cy="329184"/>
          </a:xfrm>
        </p:spPr>
        <p:txBody>
          <a:bodyPr/>
          <a:lstStyle>
            <a:lvl1pPr algn="r">
              <a:defRPr/>
            </a:lvl1pPr>
          </a:lstStyle>
          <a:p>
            <a:fld id="{1A97B858-7F87-4293-BC05-FFDEB8F8B7A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1128628"/>
            <a:ext cx="7772400" cy="2200275"/>
          </a:xfrm>
        </p:spPr>
        <p:txBody>
          <a:bodyPr anchor="b">
            <a:normAutofit/>
          </a:bodyPr>
          <a:lstStyle>
            <a:lvl1pPr algn="l">
              <a:defRPr sz="4200" b="0" cap="all">
                <a:solidFill>
                  <a:schemeClr val="tx1"/>
                </a:solidFill>
                <a:latin typeface="Century Gothic" panose="020B0502020202020204" pitchFamily="34" charset="0"/>
              </a:defRPr>
            </a:lvl1pPr>
          </a:lstStyle>
          <a:p>
            <a:r>
              <a:rPr lang="en-US"/>
              <a:t>Click to edit SECTION HEADER style</a:t>
            </a:r>
          </a:p>
        </p:txBody>
      </p:sp>
      <p:sp>
        <p:nvSpPr>
          <p:cNvPr id="3" name="Text Placeholder 2"/>
          <p:cNvSpPr>
            <a:spLocks noGrp="1"/>
          </p:cNvSpPr>
          <p:nvPr>
            <p:ph type="body" idx="1" hasCustomPrompt="1"/>
          </p:nvPr>
        </p:nvSpPr>
        <p:spPr>
          <a:xfrm>
            <a:off x="722313" y="3393292"/>
            <a:ext cx="7772400" cy="1500187"/>
          </a:xfrm>
        </p:spPr>
        <p:txBody>
          <a:bodyPr anchor="t">
            <a:normAutofit/>
          </a:bodyPr>
          <a:lstStyle>
            <a:lvl1pPr marL="342900" indent="-342900">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header styles</a:t>
            </a:r>
          </a:p>
        </p:txBody>
      </p:sp>
      <p:cxnSp>
        <p:nvCxnSpPr>
          <p:cNvPr id="7" name="Straight Connector 6"/>
          <p:cNvCxnSpPr/>
          <p:nvPr/>
        </p:nvCxnSpPr>
        <p:spPr>
          <a:xfrm>
            <a:off x="731520" y="3365860"/>
            <a:ext cx="78486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p:nvSpPr>
        <p:spPr>
          <a:xfrm>
            <a:off x="0" y="-65726"/>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7956428"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1A97B858-7F87-4293-BC05-FFDEB8F8B7A1}"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4116" r:id="rId1"/>
    <p:sldLayoutId id="2147484117" r:id="rId2"/>
    <p:sldLayoutId id="2147484118" r:id="rId3"/>
    <p:sldLayoutId id="2147484119" r:id="rId4"/>
    <p:sldLayoutId id="2147484120" r:id="rId5"/>
    <p:sldLayoutId id="2147484121" r:id="rId6"/>
    <p:sldLayoutId id="2147484122" r:id="rId7"/>
    <p:sldLayoutId id="2147484123" r:id="rId8"/>
    <p:sldLayoutId id="2147484124" r:id="rId9"/>
    <p:sldLayoutId id="2147484125" r:id="rId10"/>
    <p:sldLayoutId id="2147484126" r:id="rId11"/>
    <p:sldLayoutId id="2147484113" r:id="rId12"/>
  </p:sldLayoutIdLst>
  <p:hf hdr="0" ftr="0" dt="0"/>
  <p:txStyles>
    <p:titleStyle>
      <a:lvl1pPr algn="l" defTabSz="914400" rtl="0" eaLnBrk="1" latinLnBrk="0" hangingPunct="1">
        <a:spcBef>
          <a:spcPct val="0"/>
        </a:spcBef>
        <a:buNone/>
        <a:defRPr sz="4000" kern="1200" spc="-100" baseline="0">
          <a:solidFill>
            <a:schemeClr val="bg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7012" y="702532"/>
            <a:ext cx="8616627" cy="2865858"/>
          </a:xfrm>
        </p:spPr>
        <p:txBody>
          <a:bodyPr>
            <a:noAutofit/>
          </a:bodyPr>
          <a:lstStyle/>
          <a:p>
            <a:pPr>
              <a:spcBef>
                <a:spcPts val="600"/>
              </a:spcBef>
              <a:spcAft>
                <a:spcPts val="600"/>
              </a:spcAft>
            </a:pPr>
            <a:br>
              <a:rPr lang="en-US" sz="3200" cap="none">
                <a:latin typeface="+mj-lt"/>
              </a:rPr>
            </a:br>
            <a:r>
              <a:rPr lang="en-US" sz="5000" b="1" cap="none"/>
              <a:t>BIPARTISAN</a:t>
            </a:r>
            <a:br>
              <a:rPr lang="en-US" sz="5000" b="1" cap="none"/>
            </a:br>
            <a:r>
              <a:rPr lang="en-US" sz="5000" b="1" cap="none"/>
              <a:t>INFRASTRUCTURE LAW (BIL)*</a:t>
            </a:r>
            <a:br>
              <a:rPr lang="en-US" sz="4000" b="1" cap="none"/>
            </a:br>
            <a:r>
              <a:rPr lang="en-US" sz="3200" cap="none">
                <a:latin typeface="Arial" panose="020B0604020202020204" pitchFamily="34" charset="0"/>
                <a:cs typeface="Arial" panose="020B0604020202020204" pitchFamily="34" charset="0"/>
              </a:rPr>
              <a:t>Overview of Highway Provisions</a:t>
            </a:r>
          </a:p>
        </p:txBody>
      </p:sp>
      <p:sp>
        <p:nvSpPr>
          <p:cNvPr id="3" name="Subtitle 2"/>
          <p:cNvSpPr>
            <a:spLocks noGrp="1"/>
          </p:cNvSpPr>
          <p:nvPr>
            <p:ph type="subTitle" idx="1"/>
          </p:nvPr>
        </p:nvSpPr>
        <p:spPr>
          <a:xfrm>
            <a:off x="427013" y="3845447"/>
            <a:ext cx="5863720" cy="1226283"/>
          </a:xfrm>
        </p:spPr>
        <p:txBody>
          <a:bodyPr>
            <a:normAutofit/>
          </a:bodyPr>
          <a:lstStyle/>
          <a:p>
            <a:r>
              <a:rPr lang="en-US" sz="1600"/>
              <a:t>[Insert name here]</a:t>
            </a:r>
          </a:p>
          <a:p>
            <a:r>
              <a:rPr lang="en-US" sz="1600"/>
              <a:t>[Insert office]</a:t>
            </a:r>
          </a:p>
          <a:p>
            <a:r>
              <a:rPr lang="en-US" sz="1600"/>
              <a:t>[Insert date]</a:t>
            </a:r>
          </a:p>
        </p:txBody>
      </p:sp>
      <p:sp>
        <p:nvSpPr>
          <p:cNvPr id="4" name="TextBox 3">
            <a:extLst>
              <a:ext uri="{FF2B5EF4-FFF2-40B4-BE49-F238E27FC236}">
                <a16:creationId xmlns:a16="http://schemas.microsoft.com/office/drawing/2014/main" id="{178E7DD3-6F87-4056-9FA2-AB62C232347E}"/>
              </a:ext>
            </a:extLst>
          </p:cNvPr>
          <p:cNvSpPr txBox="1"/>
          <p:nvPr/>
        </p:nvSpPr>
        <p:spPr>
          <a:xfrm>
            <a:off x="2615184" y="6252629"/>
            <a:ext cx="6528816" cy="338554"/>
          </a:xfrm>
          <a:prstGeom prst="rect">
            <a:avLst/>
          </a:prstGeom>
          <a:noFill/>
        </p:spPr>
        <p:txBody>
          <a:bodyPr wrap="square" rtlCol="0">
            <a:spAutoFit/>
          </a:bodyPr>
          <a:lstStyle/>
          <a:p>
            <a:pPr marL="122238" indent="-122238"/>
            <a:r>
              <a:rPr lang="en-US" sz="1600">
                <a:latin typeface="Century Gothic" panose="020B0502020202020204" pitchFamily="34" charset="0"/>
              </a:rPr>
              <a:t>*Also known as </a:t>
            </a:r>
            <a:r>
              <a:rPr lang="en-US" sz="1600">
                <a:latin typeface="Century Gothic" panose="020B0502020202020204" pitchFamily="34" charset="0"/>
                <a:ea typeface="+mn-ea"/>
              </a:rPr>
              <a:t>the</a:t>
            </a:r>
            <a:r>
              <a:rPr lang="en-US" sz="1600">
                <a:latin typeface="Century Gothic" panose="020B0502020202020204" pitchFamily="34" charset="0"/>
              </a:rPr>
              <a:t> “Infrastructure Investment and Jobs Act”</a:t>
            </a:r>
          </a:p>
        </p:txBody>
      </p:sp>
    </p:spTree>
    <p:extLst>
      <p:ext uri="{BB962C8B-B14F-4D97-AF65-F5344CB8AC3E}">
        <p14:creationId xmlns:p14="http://schemas.microsoft.com/office/powerpoint/2010/main" val="28503908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Shape 107"/>
          <p:cNvSpPr>
            <a:spLocks noGrp="1"/>
          </p:cNvSpPr>
          <p:nvPr>
            <p:ph type="title"/>
          </p:nvPr>
        </p:nvSpPr>
        <p:spPr/>
        <p:txBody>
          <a:bodyPr>
            <a:normAutofit/>
          </a:bodyPr>
          <a:lstStyle>
            <a:lvl1pPr>
              <a:defRPr>
                <a:solidFill>
                  <a:srgbClr val="FFFFFF"/>
                </a:solidFill>
                <a:latin typeface="Century Gothic"/>
                <a:ea typeface="Century Gothic"/>
                <a:cs typeface="Century Gothic"/>
                <a:sym typeface="Century Gothic"/>
              </a:defRPr>
            </a:lvl1pPr>
          </a:lstStyle>
          <a:p>
            <a:pPr lvl="0"/>
            <a:r>
              <a:rPr lang="en-US" sz="4200"/>
              <a:t>$350.8 B (FY 22-26)</a:t>
            </a:r>
            <a:br>
              <a:rPr lang="en-US" sz="4200"/>
            </a:br>
            <a:r>
              <a:rPr lang="en-US" sz="4200" err="1"/>
              <a:t>fOR</a:t>
            </a:r>
            <a:r>
              <a:rPr lang="en-US" sz="4200"/>
              <a:t> Highway programs</a:t>
            </a:r>
          </a:p>
        </p:txBody>
      </p:sp>
      <p:sp>
        <p:nvSpPr>
          <p:cNvPr id="7" name="Text Placeholder 6">
            <a:extLst>
              <a:ext uri="{FF2B5EF4-FFF2-40B4-BE49-F238E27FC236}">
                <a16:creationId xmlns:a16="http://schemas.microsoft.com/office/drawing/2014/main" id="{F119BA00-A21E-4B58-8CDE-2B258C9726B0}"/>
              </a:ext>
            </a:extLst>
          </p:cNvPr>
          <p:cNvSpPr>
            <a:spLocks noGrp="1"/>
          </p:cNvSpPr>
          <p:nvPr>
            <p:ph type="body" idx="1"/>
          </p:nvPr>
        </p:nvSpPr>
        <p:spPr>
          <a:xfrm>
            <a:off x="722312" y="3393292"/>
            <a:ext cx="8269287" cy="2783573"/>
          </a:xfrm>
        </p:spPr>
        <p:txBody>
          <a:bodyPr>
            <a:normAutofit/>
          </a:bodyPr>
          <a:lstStyle/>
          <a:p>
            <a:pPr marL="342900" indent="-342900">
              <a:buFont typeface="Arial" panose="020B0604020202020204" pitchFamily="34" charset="0"/>
              <a:buChar char="•"/>
            </a:pPr>
            <a:r>
              <a:rPr lang="en-US">
                <a:latin typeface="+mn-lt"/>
              </a:rPr>
              <a:t>$303.5 B in Contract Authority from the HTF</a:t>
            </a:r>
          </a:p>
          <a:p>
            <a:pPr marL="342900" indent="-342900">
              <a:buFont typeface="Arial" panose="020B0604020202020204" pitchFamily="34" charset="0"/>
              <a:buChar char="•"/>
            </a:pPr>
            <a:r>
              <a:rPr lang="en-US">
                <a:latin typeface="+mn-lt"/>
              </a:rPr>
              <a:t>+$47.3 B from the General Fund (GF) for “Highway Infrastructure Programs” (HIP)</a:t>
            </a:r>
          </a:p>
          <a:p>
            <a:pPr marL="342900" indent="-342900">
              <a:buFont typeface="Arial" panose="020B0604020202020204" pitchFamily="34" charset="0"/>
              <a:buChar char="•"/>
            </a:pPr>
            <a:r>
              <a:rPr lang="en-US">
                <a:latin typeface="+mn-lt"/>
              </a:rPr>
              <a:t>Nine Categories of HIP Funding Under BIL (from the GF)</a:t>
            </a:r>
          </a:p>
          <a:p>
            <a:pPr marL="342900" indent="-342900">
              <a:buFont typeface="Arial" panose="020B0604020202020204" pitchFamily="34" charset="0"/>
              <a:buChar char="•"/>
            </a:pPr>
            <a:r>
              <a:rPr lang="en-US">
                <a:latin typeface="+mn-lt"/>
              </a:rPr>
              <a:t>Funding Available to a Range of Recipients</a:t>
            </a:r>
          </a:p>
          <a:p>
            <a:endParaRPr lang="en-US">
              <a:latin typeface="+mn-lt"/>
            </a:endParaRPr>
          </a:p>
        </p:txBody>
      </p:sp>
    </p:spTree>
    <p:extLst>
      <p:ext uri="{BB962C8B-B14F-4D97-AF65-F5344CB8AC3E}">
        <p14:creationId xmlns:p14="http://schemas.microsoft.com/office/powerpoint/2010/main" val="1112381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C2C4221E-7E0F-4E88-BB13-78536BA56F3A}"/>
              </a:ext>
            </a:extLst>
          </p:cNvPr>
          <p:cNvSpPr>
            <a:spLocks noGrp="1"/>
          </p:cNvSpPr>
          <p:nvPr>
            <p:ph type="title"/>
          </p:nvPr>
        </p:nvSpPr>
        <p:spPr>
          <a:xfrm>
            <a:off x="244768" y="359568"/>
            <a:ext cx="8899231" cy="889953"/>
          </a:xfrm>
        </p:spPr>
        <p:txBody>
          <a:bodyPr>
            <a:normAutofit/>
          </a:bodyPr>
          <a:lstStyle/>
          <a:p>
            <a:r>
              <a:rPr lang="en-US"/>
              <a:t>$303.5 B in Contract Authority from the HTF</a:t>
            </a:r>
          </a:p>
        </p:txBody>
      </p:sp>
      <p:sp>
        <p:nvSpPr>
          <p:cNvPr id="11" name="Content Placeholder 10">
            <a:extLst>
              <a:ext uri="{FF2B5EF4-FFF2-40B4-BE49-F238E27FC236}">
                <a16:creationId xmlns:a16="http://schemas.microsoft.com/office/drawing/2014/main" id="{500C3BD8-E6F8-4A3D-8DFD-9616B8FDE45E}"/>
              </a:ext>
            </a:extLst>
          </p:cNvPr>
          <p:cNvSpPr>
            <a:spLocks noGrp="1"/>
          </p:cNvSpPr>
          <p:nvPr>
            <p:ph idx="1"/>
          </p:nvPr>
        </p:nvSpPr>
        <p:spPr>
          <a:xfrm>
            <a:off x="3731492" y="1220125"/>
            <a:ext cx="5279855" cy="5100782"/>
          </a:xfrm>
        </p:spPr>
        <p:txBody>
          <a:bodyPr>
            <a:normAutofit/>
          </a:bodyPr>
          <a:lstStyle/>
          <a:p>
            <a:r>
              <a:rPr lang="en-US" sz="2000"/>
              <a:t>Five years of funding (FY 22-26)</a:t>
            </a:r>
          </a:p>
          <a:p>
            <a:endParaRPr lang="en-US" sz="2000"/>
          </a:p>
          <a:p>
            <a:r>
              <a:rPr lang="en-US" sz="2000"/>
              <a:t>+29% highway CA (avg. annual, FY 22-26) vs. current law (FY 21)</a:t>
            </a:r>
          </a:p>
          <a:p>
            <a:pPr>
              <a:spcBef>
                <a:spcPts val="0"/>
              </a:spcBef>
            </a:pPr>
            <a:endParaRPr lang="en-US" sz="2000"/>
          </a:p>
          <a:p>
            <a:pPr>
              <a:spcAft>
                <a:spcPts val="400"/>
              </a:spcAft>
            </a:pPr>
            <a:r>
              <a:rPr lang="en-US" sz="2000"/>
              <a:t>Mostly (90%) apportioned to States</a:t>
            </a:r>
          </a:p>
          <a:p>
            <a:pPr>
              <a:spcBef>
                <a:spcPts val="0"/>
              </a:spcBef>
            </a:pPr>
            <a:endParaRPr lang="en-US" sz="2000"/>
          </a:p>
          <a:p>
            <a:pPr>
              <a:spcBef>
                <a:spcPts val="0"/>
              </a:spcBef>
              <a:spcAft>
                <a:spcPts val="400"/>
              </a:spcAft>
            </a:pPr>
            <a:r>
              <a:rPr lang="en-US" sz="2000"/>
              <a:t>All FAST Act highway programs will continue</a:t>
            </a:r>
          </a:p>
          <a:p>
            <a:pPr>
              <a:spcBef>
                <a:spcPts val="0"/>
              </a:spcBef>
              <a:spcAft>
                <a:spcPts val="400"/>
              </a:spcAft>
            </a:pPr>
            <a:endParaRPr lang="en-US" sz="2000"/>
          </a:p>
          <a:p>
            <a:pPr>
              <a:spcBef>
                <a:spcPts val="0"/>
              </a:spcBef>
              <a:spcAft>
                <a:spcPts val="400"/>
              </a:spcAft>
            </a:pPr>
            <a:r>
              <a:rPr lang="en-US" sz="2000"/>
              <a:t>…plus new CA programs (apportioned and allocated)</a:t>
            </a:r>
          </a:p>
          <a:p>
            <a:pPr>
              <a:spcBef>
                <a:spcPts val="0"/>
              </a:spcBef>
              <a:spcAft>
                <a:spcPts val="400"/>
              </a:spcAft>
            </a:pPr>
            <a:endParaRPr lang="en-US" sz="2000"/>
          </a:p>
        </p:txBody>
      </p:sp>
      <p:sp>
        <p:nvSpPr>
          <p:cNvPr id="8" name="TextBox 1">
            <a:extLst>
              <a:ext uri="{FF2B5EF4-FFF2-40B4-BE49-F238E27FC236}">
                <a16:creationId xmlns:a16="http://schemas.microsoft.com/office/drawing/2014/main" id="{B0510420-96D3-46D1-A4A7-4B4F996502BB}"/>
              </a:ext>
              <a:ext uri="{C183D7F6-B498-43B3-948B-1728B52AA6E4}">
                <adec:decorative xmlns:adec="http://schemas.microsoft.com/office/drawing/2017/decorative" val="0"/>
              </a:ext>
            </a:extLst>
          </p:cNvPr>
          <p:cNvSpPr txBox="1"/>
          <p:nvPr/>
        </p:nvSpPr>
        <p:spPr>
          <a:xfrm>
            <a:off x="132653" y="1772608"/>
            <a:ext cx="3466186" cy="65485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600" b="1"/>
              <a:t>BIL highway CA,</a:t>
            </a:r>
            <a:br>
              <a:rPr lang="en-US" sz="1600" b="1"/>
            </a:br>
            <a:r>
              <a:rPr lang="en-US" sz="1600" b="1"/>
              <a:t>apportioned vs. allocated</a:t>
            </a:r>
          </a:p>
        </p:txBody>
      </p:sp>
      <p:graphicFrame>
        <p:nvGraphicFramePr>
          <p:cNvPr id="12" name="Content Placeholder 7">
            <a:extLst>
              <a:ext uri="{FF2B5EF4-FFF2-40B4-BE49-F238E27FC236}">
                <a16:creationId xmlns:a16="http://schemas.microsoft.com/office/drawing/2014/main" id="{01764F4B-CE30-469D-B2F3-A69A3B251A74}"/>
              </a:ext>
              <a:ext uri="{C183D7F6-B498-43B3-948B-1728B52AA6E4}">
                <adec:decorative xmlns:adec="http://schemas.microsoft.com/office/drawing/2017/decorative" val="1"/>
              </a:ext>
            </a:extLst>
          </p:cNvPr>
          <p:cNvGraphicFramePr>
            <a:graphicFrameLocks/>
          </p:cNvGraphicFramePr>
          <p:nvPr>
            <p:extLst>
              <p:ext uri="{D42A27DB-BD31-4B8C-83A1-F6EECF244321}">
                <p14:modId xmlns:p14="http://schemas.microsoft.com/office/powerpoint/2010/main" val="118599145"/>
              </p:ext>
            </p:extLst>
          </p:nvPr>
        </p:nvGraphicFramePr>
        <p:xfrm>
          <a:off x="0" y="2211354"/>
          <a:ext cx="3816220" cy="3598315"/>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Box 1">
            <a:extLst>
              <a:ext uri="{FF2B5EF4-FFF2-40B4-BE49-F238E27FC236}">
                <a16:creationId xmlns:a16="http://schemas.microsoft.com/office/drawing/2014/main" id="{3E19DB05-8820-4823-BD35-B441572D0135}"/>
              </a:ext>
              <a:ext uri="{C183D7F6-B498-43B3-948B-1728B52AA6E4}">
                <adec:decorative xmlns:adec="http://schemas.microsoft.com/office/drawing/2017/decorative" val="1"/>
              </a:ext>
            </a:extLst>
          </p:cNvPr>
          <p:cNvSpPr txBox="1"/>
          <p:nvPr/>
        </p:nvSpPr>
        <p:spPr>
          <a:xfrm>
            <a:off x="2408206" y="3770516"/>
            <a:ext cx="1215690" cy="58741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a:solidFill>
                  <a:schemeClr val="bg1"/>
                </a:solidFill>
              </a:rPr>
              <a:t>10% allocated</a:t>
            </a:r>
          </a:p>
        </p:txBody>
      </p:sp>
      <p:sp>
        <p:nvSpPr>
          <p:cNvPr id="14" name="TextBox 1">
            <a:extLst>
              <a:ext uri="{FF2B5EF4-FFF2-40B4-BE49-F238E27FC236}">
                <a16:creationId xmlns:a16="http://schemas.microsoft.com/office/drawing/2014/main" id="{492F2B77-8D24-48B1-A21A-C2BCA68B0392}"/>
              </a:ext>
              <a:ext uri="{C183D7F6-B498-43B3-948B-1728B52AA6E4}">
                <adec:decorative xmlns:adec="http://schemas.microsoft.com/office/drawing/2017/decorative" val="1"/>
              </a:ext>
            </a:extLst>
          </p:cNvPr>
          <p:cNvSpPr txBox="1"/>
          <p:nvPr/>
        </p:nvSpPr>
        <p:spPr>
          <a:xfrm>
            <a:off x="848065" y="3093429"/>
            <a:ext cx="1981195" cy="67708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a:solidFill>
                  <a:schemeClr val="bg1"/>
                </a:solidFill>
              </a:rPr>
              <a:t>90% apportioned (formula)</a:t>
            </a:r>
          </a:p>
        </p:txBody>
      </p:sp>
      <p:sp>
        <p:nvSpPr>
          <p:cNvPr id="2" name="Slide Number Placeholder 1">
            <a:extLst>
              <a:ext uri="{FF2B5EF4-FFF2-40B4-BE49-F238E27FC236}">
                <a16:creationId xmlns:a16="http://schemas.microsoft.com/office/drawing/2014/main" id="{5358CBA4-C100-466E-AE4B-761129DD5AA3}"/>
              </a:ext>
            </a:extLst>
          </p:cNvPr>
          <p:cNvSpPr>
            <a:spLocks noGrp="1"/>
          </p:cNvSpPr>
          <p:nvPr>
            <p:ph type="sldNum" sz="quarter" idx="12"/>
          </p:nvPr>
        </p:nvSpPr>
        <p:spPr/>
        <p:txBody>
          <a:bodyPr/>
          <a:lstStyle/>
          <a:p>
            <a:fld id="{1A97B858-7F87-4293-BC05-FFDEB8F8B7A1}" type="slidenum">
              <a:rPr lang="en-US" smtClean="0"/>
              <a:pPr/>
              <a:t>11</a:t>
            </a:fld>
            <a:endParaRPr lang="en-US"/>
          </a:p>
        </p:txBody>
      </p:sp>
    </p:spTree>
    <p:extLst>
      <p:ext uri="{BB962C8B-B14F-4D97-AF65-F5344CB8AC3E}">
        <p14:creationId xmlns:p14="http://schemas.microsoft.com/office/powerpoint/2010/main" val="1222401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C2C4221E-7E0F-4E88-BB13-78536BA56F3A}"/>
              </a:ext>
            </a:extLst>
          </p:cNvPr>
          <p:cNvSpPr>
            <a:spLocks noGrp="1"/>
          </p:cNvSpPr>
          <p:nvPr>
            <p:ph type="title"/>
          </p:nvPr>
        </p:nvSpPr>
        <p:spPr>
          <a:xfrm>
            <a:off x="512579" y="397055"/>
            <a:ext cx="8174222" cy="985477"/>
          </a:xfrm>
        </p:spPr>
        <p:txBody>
          <a:bodyPr>
            <a:normAutofit fontScale="90000"/>
          </a:bodyPr>
          <a:lstStyle/>
          <a:p>
            <a:r>
              <a:rPr lang="en-US"/>
              <a:t>+$47.3 B from the General Fund (GF) for “Highway Infrastructure Programs” (HIP)</a:t>
            </a:r>
          </a:p>
        </p:txBody>
      </p:sp>
      <p:sp>
        <p:nvSpPr>
          <p:cNvPr id="11" name="Content Placeholder 10">
            <a:extLst>
              <a:ext uri="{FF2B5EF4-FFF2-40B4-BE49-F238E27FC236}">
                <a16:creationId xmlns:a16="http://schemas.microsoft.com/office/drawing/2014/main" id="{500C3BD8-E6F8-4A3D-8DFD-9616B8FDE45E}"/>
              </a:ext>
            </a:extLst>
          </p:cNvPr>
          <p:cNvSpPr>
            <a:spLocks noGrp="1"/>
          </p:cNvSpPr>
          <p:nvPr>
            <p:ph idx="1"/>
          </p:nvPr>
        </p:nvSpPr>
        <p:spPr>
          <a:xfrm>
            <a:off x="3893385" y="1726399"/>
            <a:ext cx="4697138" cy="4588948"/>
          </a:xfrm>
        </p:spPr>
        <p:txBody>
          <a:bodyPr>
            <a:normAutofit/>
          </a:bodyPr>
          <a:lstStyle/>
          <a:p>
            <a:r>
              <a:rPr lang="en-US" sz="2000"/>
              <a:t>Majority (72%) distributed by formula</a:t>
            </a:r>
          </a:p>
          <a:p>
            <a:endParaRPr lang="en-US" sz="2000"/>
          </a:p>
          <a:p>
            <a:pPr>
              <a:spcAft>
                <a:spcPts val="400"/>
              </a:spcAft>
            </a:pPr>
            <a:r>
              <a:rPr lang="en-US" sz="2000"/>
              <a:t>All provided from the General Fund</a:t>
            </a:r>
          </a:p>
          <a:p>
            <a:pPr>
              <a:spcAft>
                <a:spcPts val="400"/>
              </a:spcAft>
            </a:pPr>
            <a:endParaRPr lang="en-US" sz="2000"/>
          </a:p>
          <a:p>
            <a:pPr>
              <a:spcAft>
                <a:spcPts val="400"/>
              </a:spcAft>
            </a:pPr>
            <a:r>
              <a:rPr lang="en-US" sz="2000"/>
              <a:t>9 categories of advance appropriations; 6 supplemental to CA</a:t>
            </a:r>
          </a:p>
        </p:txBody>
      </p:sp>
      <p:sp>
        <p:nvSpPr>
          <p:cNvPr id="8" name="TextBox 1">
            <a:extLst>
              <a:ext uri="{FF2B5EF4-FFF2-40B4-BE49-F238E27FC236}">
                <a16:creationId xmlns:a16="http://schemas.microsoft.com/office/drawing/2014/main" id="{444269CA-BADF-49B1-8EFD-D8EBB5B01863}"/>
              </a:ext>
            </a:extLst>
          </p:cNvPr>
          <p:cNvSpPr txBox="1"/>
          <p:nvPr/>
        </p:nvSpPr>
        <p:spPr>
          <a:xfrm>
            <a:off x="346363" y="1726399"/>
            <a:ext cx="3466186" cy="65485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600" b="1"/>
              <a:t>BIL HIP advance appropriations, formula vs. discretionary</a:t>
            </a:r>
          </a:p>
        </p:txBody>
      </p:sp>
      <p:graphicFrame>
        <p:nvGraphicFramePr>
          <p:cNvPr id="9" name="Content Placeholder 7">
            <a:extLst>
              <a:ext uri="{FF2B5EF4-FFF2-40B4-BE49-F238E27FC236}">
                <a16:creationId xmlns:a16="http://schemas.microsoft.com/office/drawing/2014/main" id="{EDE6BE89-A9FF-4596-8E38-6C7D42DF3CF0}"/>
              </a:ext>
              <a:ext uri="{C183D7F6-B498-43B3-948B-1728B52AA6E4}">
                <adec:decorative xmlns:adec="http://schemas.microsoft.com/office/drawing/2017/decorative" val="1"/>
              </a:ext>
            </a:extLst>
          </p:cNvPr>
          <p:cNvGraphicFramePr>
            <a:graphicFrameLocks/>
          </p:cNvGraphicFramePr>
          <p:nvPr>
            <p:extLst>
              <p:ext uri="{D42A27DB-BD31-4B8C-83A1-F6EECF244321}">
                <p14:modId xmlns:p14="http://schemas.microsoft.com/office/powerpoint/2010/main" val="1796951041"/>
              </p:ext>
            </p:extLst>
          </p:nvPr>
        </p:nvGraphicFramePr>
        <p:xfrm>
          <a:off x="305945" y="2323452"/>
          <a:ext cx="3547022" cy="3591113"/>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Box 1">
            <a:extLst>
              <a:ext uri="{FF2B5EF4-FFF2-40B4-BE49-F238E27FC236}">
                <a16:creationId xmlns:a16="http://schemas.microsoft.com/office/drawing/2014/main" id="{3E19DB05-8820-4823-BD35-B441572D0135}"/>
              </a:ext>
              <a:ext uri="{C183D7F6-B498-43B3-948B-1728B52AA6E4}">
                <adec:decorative xmlns:adec="http://schemas.microsoft.com/office/drawing/2017/decorative" val="1"/>
              </a:ext>
            </a:extLst>
          </p:cNvPr>
          <p:cNvSpPr txBox="1"/>
          <p:nvPr/>
        </p:nvSpPr>
        <p:spPr>
          <a:xfrm>
            <a:off x="512579" y="3031913"/>
            <a:ext cx="1518868" cy="41904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a:solidFill>
                  <a:schemeClr val="bg1"/>
                </a:solidFill>
              </a:rPr>
              <a:t>28% discretionary</a:t>
            </a:r>
          </a:p>
        </p:txBody>
      </p:sp>
      <p:sp>
        <p:nvSpPr>
          <p:cNvPr id="16" name="TextBox 1">
            <a:extLst>
              <a:ext uri="{FF2B5EF4-FFF2-40B4-BE49-F238E27FC236}">
                <a16:creationId xmlns:a16="http://schemas.microsoft.com/office/drawing/2014/main" id="{EBAC277C-640B-4442-AFD3-23A2EF2F028C}"/>
              </a:ext>
              <a:ext uri="{C183D7F6-B498-43B3-948B-1728B52AA6E4}">
                <adec:decorative xmlns:adec="http://schemas.microsoft.com/office/drawing/2017/decorative" val="1"/>
              </a:ext>
            </a:extLst>
          </p:cNvPr>
          <p:cNvSpPr txBox="1"/>
          <p:nvPr/>
        </p:nvSpPr>
        <p:spPr>
          <a:xfrm>
            <a:off x="2031447" y="3748500"/>
            <a:ext cx="1399303" cy="74101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a:solidFill>
                  <a:schemeClr val="bg1"/>
                </a:solidFill>
              </a:rPr>
              <a:t>72%</a:t>
            </a:r>
            <a:br>
              <a:rPr lang="en-US" sz="1400" b="1">
                <a:solidFill>
                  <a:schemeClr val="bg1"/>
                </a:solidFill>
              </a:rPr>
            </a:br>
            <a:r>
              <a:rPr lang="en-US" sz="1400" b="1">
                <a:solidFill>
                  <a:schemeClr val="bg1"/>
                </a:solidFill>
              </a:rPr>
              <a:t>formula</a:t>
            </a:r>
          </a:p>
        </p:txBody>
      </p:sp>
      <p:sp>
        <p:nvSpPr>
          <p:cNvPr id="3" name="Slide Number Placeholder 2">
            <a:extLst>
              <a:ext uri="{FF2B5EF4-FFF2-40B4-BE49-F238E27FC236}">
                <a16:creationId xmlns:a16="http://schemas.microsoft.com/office/drawing/2014/main" id="{3485F920-2346-416F-B052-3A8D4EACA55B}"/>
              </a:ext>
            </a:extLst>
          </p:cNvPr>
          <p:cNvSpPr>
            <a:spLocks noGrp="1"/>
          </p:cNvSpPr>
          <p:nvPr>
            <p:ph type="sldNum" sz="quarter" idx="12"/>
          </p:nvPr>
        </p:nvSpPr>
        <p:spPr/>
        <p:txBody>
          <a:bodyPr/>
          <a:lstStyle/>
          <a:p>
            <a:fld id="{1A97B858-7F87-4293-BC05-FFDEB8F8B7A1}" type="slidenum">
              <a:rPr lang="en-US" smtClean="0"/>
              <a:pPr/>
              <a:t>12</a:t>
            </a:fld>
            <a:endParaRPr lang="en-US"/>
          </a:p>
        </p:txBody>
      </p:sp>
    </p:spTree>
    <p:extLst>
      <p:ext uri="{BB962C8B-B14F-4D97-AF65-F5344CB8AC3E}">
        <p14:creationId xmlns:p14="http://schemas.microsoft.com/office/powerpoint/2010/main" val="20569879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3D47C-B4CB-4605-83F5-26001CFBBD64}"/>
              </a:ext>
            </a:extLst>
          </p:cNvPr>
          <p:cNvSpPr>
            <a:spLocks noGrp="1"/>
          </p:cNvSpPr>
          <p:nvPr>
            <p:ph type="title"/>
          </p:nvPr>
        </p:nvSpPr>
        <p:spPr>
          <a:xfrm>
            <a:off x="592665" y="419759"/>
            <a:ext cx="7823201" cy="889953"/>
          </a:xfrm>
        </p:spPr>
        <p:txBody>
          <a:bodyPr>
            <a:normAutofit fontScale="90000"/>
          </a:bodyPr>
          <a:lstStyle/>
          <a:p>
            <a:r>
              <a:rPr lang="en-US" dirty="0"/>
              <a:t>Nine Categories of HIP Funding Under BIL</a:t>
            </a:r>
            <a:br>
              <a:rPr lang="en-US" dirty="0">
                <a:solidFill>
                  <a:srgbClr val="FF0000"/>
                </a:solidFill>
              </a:rPr>
            </a:br>
            <a:r>
              <a:rPr lang="en-US" dirty="0"/>
              <a:t>(from the GF)</a:t>
            </a:r>
          </a:p>
        </p:txBody>
      </p:sp>
      <p:graphicFrame>
        <p:nvGraphicFramePr>
          <p:cNvPr id="5" name="Table 5">
            <a:extLst>
              <a:ext uri="{FF2B5EF4-FFF2-40B4-BE49-F238E27FC236}">
                <a16:creationId xmlns:a16="http://schemas.microsoft.com/office/drawing/2014/main" id="{74CF887D-9FD3-48B8-B73B-7151690C2643}"/>
              </a:ext>
            </a:extLst>
          </p:cNvPr>
          <p:cNvGraphicFramePr>
            <a:graphicFrameLocks noGrp="1"/>
          </p:cNvGraphicFramePr>
          <p:nvPr>
            <p:ph idx="1"/>
            <p:extLst>
              <p:ext uri="{D42A27DB-BD31-4B8C-83A1-F6EECF244321}">
                <p14:modId xmlns:p14="http://schemas.microsoft.com/office/powerpoint/2010/main" val="2524739090"/>
              </p:ext>
            </p:extLst>
          </p:nvPr>
        </p:nvGraphicFramePr>
        <p:xfrm>
          <a:off x="1481666" y="1471226"/>
          <a:ext cx="6045200" cy="4522038"/>
        </p:xfrm>
        <a:graphic>
          <a:graphicData uri="http://schemas.openxmlformats.org/drawingml/2006/table">
            <a:tbl>
              <a:tblPr firstRow="1" firstCol="1" bandRow="1">
                <a:tableStyleId>{5C22544A-7EE6-4342-B048-85BDC9FD1C3A}</a:tableStyleId>
              </a:tblPr>
              <a:tblGrid>
                <a:gridCol w="1095008">
                  <a:extLst>
                    <a:ext uri="{9D8B030D-6E8A-4147-A177-3AD203B41FA5}">
                      <a16:colId xmlns:a16="http://schemas.microsoft.com/office/drawing/2014/main" val="3416955619"/>
                    </a:ext>
                  </a:extLst>
                </a:gridCol>
                <a:gridCol w="4950192">
                  <a:extLst>
                    <a:ext uri="{9D8B030D-6E8A-4147-A177-3AD203B41FA5}">
                      <a16:colId xmlns:a16="http://schemas.microsoft.com/office/drawing/2014/main" val="426579680"/>
                    </a:ext>
                  </a:extLst>
                </a:gridCol>
              </a:tblGrid>
              <a:tr h="553533">
                <a:tc>
                  <a:txBody>
                    <a:bodyPr/>
                    <a:lstStyle/>
                    <a:p>
                      <a:pPr algn="ctr"/>
                      <a:r>
                        <a:rPr lang="en-US" sz="1600"/>
                        <a:t>Total,</a:t>
                      </a:r>
                    </a:p>
                    <a:p>
                      <a:pPr algn="ctr"/>
                      <a:r>
                        <a:rPr lang="en-US" sz="1600"/>
                        <a:t>FY 22-26</a:t>
                      </a:r>
                    </a:p>
                  </a:txBody>
                  <a:tcPr/>
                </a:tc>
                <a:tc>
                  <a:txBody>
                    <a:bodyPr/>
                    <a:lstStyle/>
                    <a:p>
                      <a:r>
                        <a:rPr lang="en-US" sz="1600"/>
                        <a:t>Program</a:t>
                      </a:r>
                    </a:p>
                  </a:txBody>
                  <a:tcPr/>
                </a:tc>
                <a:extLst>
                  <a:ext uri="{0D108BD9-81ED-4DB2-BD59-A6C34878D82A}">
                    <a16:rowId xmlns:a16="http://schemas.microsoft.com/office/drawing/2014/main" val="3734367881"/>
                  </a:ext>
                </a:extLst>
              </a:tr>
              <a:tr h="438102">
                <a:tc>
                  <a:txBody>
                    <a:bodyPr/>
                    <a:lstStyle/>
                    <a:p>
                      <a:pPr algn="ctr"/>
                      <a:r>
                        <a:rPr lang="en-US" sz="1600" b="0" dirty="0">
                          <a:solidFill>
                            <a:schemeClr val="tx1"/>
                          </a:solidFill>
                        </a:rPr>
                        <a:t>$27.5 B</a:t>
                      </a:r>
                    </a:p>
                  </a:txBody>
                  <a:tcPr>
                    <a:solidFill>
                      <a:srgbClr val="CED2D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Bridge Formula Program</a:t>
                      </a:r>
                      <a:endParaRPr lang="en-US" sz="1600" strike="sngStrike" dirty="0">
                        <a:solidFill>
                          <a:schemeClr val="tx1"/>
                        </a:solidFill>
                      </a:endParaRPr>
                    </a:p>
                  </a:txBody>
                  <a:tcPr>
                    <a:solidFill>
                      <a:srgbClr val="CED2DC"/>
                    </a:solidFill>
                  </a:tcPr>
                </a:tc>
                <a:extLst>
                  <a:ext uri="{0D108BD9-81ED-4DB2-BD59-A6C34878D82A}">
                    <a16:rowId xmlns:a16="http://schemas.microsoft.com/office/drawing/2014/main" val="958075266"/>
                  </a:ext>
                </a:extLst>
              </a:tr>
              <a:tr h="438102">
                <a:tc>
                  <a:txBody>
                    <a:bodyPr/>
                    <a:lstStyle/>
                    <a:p>
                      <a:pPr algn="ctr"/>
                      <a:r>
                        <a:rPr lang="en-US" sz="1600" b="0" dirty="0">
                          <a:solidFill>
                            <a:schemeClr val="tx1"/>
                          </a:solidFill>
                        </a:rPr>
                        <a:t>$9.2 B*</a:t>
                      </a:r>
                    </a:p>
                  </a:txBody>
                  <a:tcPr>
                    <a:solidFill>
                      <a:srgbClr val="E8EAE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Bridge Investment Program (discretionary)</a:t>
                      </a:r>
                    </a:p>
                  </a:txBody>
                  <a:tcPr>
                    <a:solidFill>
                      <a:srgbClr val="E8EAEE"/>
                    </a:solidFill>
                  </a:tcPr>
                </a:tc>
                <a:extLst>
                  <a:ext uri="{0D108BD9-81ED-4DB2-BD59-A6C34878D82A}">
                    <a16:rowId xmlns:a16="http://schemas.microsoft.com/office/drawing/2014/main" val="2776583166"/>
                  </a:ext>
                </a:extLst>
              </a:tr>
              <a:tr h="438102">
                <a:tc>
                  <a:txBody>
                    <a:bodyPr/>
                    <a:lstStyle/>
                    <a:p>
                      <a:pPr algn="ctr"/>
                      <a:r>
                        <a:rPr lang="en-US" sz="1600" b="0" dirty="0">
                          <a:solidFill>
                            <a:schemeClr val="tx1"/>
                          </a:solidFill>
                        </a:rPr>
                        <a:t>$5.0 B</a:t>
                      </a:r>
                    </a:p>
                  </a:txBody>
                  <a:tcPr>
                    <a:solidFill>
                      <a:srgbClr val="CED2D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National Electric Vehicle Formula Program</a:t>
                      </a:r>
                    </a:p>
                  </a:txBody>
                  <a:tcPr/>
                </a:tc>
                <a:extLst>
                  <a:ext uri="{0D108BD9-81ED-4DB2-BD59-A6C34878D82A}">
                    <a16:rowId xmlns:a16="http://schemas.microsoft.com/office/drawing/2014/main" val="1896866378"/>
                  </a:ext>
                </a:extLst>
              </a:tr>
              <a:tr h="438102">
                <a:tc>
                  <a:txBody>
                    <a:bodyPr/>
                    <a:lstStyle/>
                    <a:p>
                      <a:pPr algn="ctr"/>
                      <a:r>
                        <a:rPr lang="en-US" sz="1600" b="0" dirty="0">
                          <a:solidFill>
                            <a:schemeClr val="tx1"/>
                          </a:solidFill>
                        </a:rPr>
                        <a:t>$3.2 B*</a:t>
                      </a:r>
                    </a:p>
                  </a:txBody>
                  <a:tcPr>
                    <a:solidFill>
                      <a:srgbClr val="E8EAE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INFRA Program</a:t>
                      </a:r>
                    </a:p>
                  </a:txBody>
                  <a:tcPr/>
                </a:tc>
                <a:extLst>
                  <a:ext uri="{0D108BD9-81ED-4DB2-BD59-A6C34878D82A}">
                    <a16:rowId xmlns:a16="http://schemas.microsoft.com/office/drawing/2014/main" val="4174804023"/>
                  </a:ext>
                </a:extLst>
              </a:tr>
              <a:tr h="438102">
                <a:tc>
                  <a:txBody>
                    <a:bodyPr/>
                    <a:lstStyle/>
                    <a:p>
                      <a:pPr algn="ctr"/>
                      <a:r>
                        <a:rPr lang="en-US" sz="1600" b="0" dirty="0">
                          <a:solidFill>
                            <a:schemeClr val="tx1"/>
                          </a:solidFill>
                        </a:rPr>
                        <a:t>$1.3 B</a:t>
                      </a:r>
                    </a:p>
                  </a:txBody>
                  <a:tcPr>
                    <a:solidFill>
                      <a:srgbClr val="CED2DC"/>
                    </a:solidFill>
                  </a:tcPr>
                </a:tc>
                <a:tc>
                  <a:txBody>
                    <a:bodyPr/>
                    <a:lstStyle/>
                    <a:p>
                      <a:r>
                        <a:rPr lang="en-US" sz="1600" dirty="0"/>
                        <a:t>Appalachian Development Highway </a:t>
                      </a:r>
                      <a:r>
                        <a:rPr lang="en-US" sz="1600" dirty="0">
                          <a:solidFill>
                            <a:schemeClr val="tx1"/>
                          </a:solidFill>
                        </a:rPr>
                        <a:t>System (ADHS)</a:t>
                      </a:r>
                    </a:p>
                  </a:txBody>
                  <a:tcPr/>
                </a:tc>
                <a:extLst>
                  <a:ext uri="{0D108BD9-81ED-4DB2-BD59-A6C34878D82A}">
                    <a16:rowId xmlns:a16="http://schemas.microsoft.com/office/drawing/2014/main" val="3791532384"/>
                  </a:ext>
                </a:extLst>
              </a:tr>
              <a:tr h="438102">
                <a:tc>
                  <a:txBody>
                    <a:bodyPr/>
                    <a:lstStyle/>
                    <a:p>
                      <a:pPr algn="ctr"/>
                      <a:r>
                        <a:rPr lang="en-US" sz="1600" b="0">
                          <a:solidFill>
                            <a:schemeClr val="tx1"/>
                          </a:solidFill>
                        </a:rPr>
                        <a:t>$0.5 B*</a:t>
                      </a:r>
                    </a:p>
                  </a:txBody>
                  <a:tcPr>
                    <a:solidFill>
                      <a:srgbClr val="E8EAEE"/>
                    </a:solidFill>
                  </a:tcPr>
                </a:tc>
                <a:tc>
                  <a:txBody>
                    <a:bodyPr/>
                    <a:lstStyle/>
                    <a:p>
                      <a:r>
                        <a:rPr lang="en-US" sz="1600" dirty="0"/>
                        <a:t>Reconnecting Communities Pilot Program</a:t>
                      </a:r>
                    </a:p>
                  </a:txBody>
                  <a:tcPr/>
                </a:tc>
                <a:extLst>
                  <a:ext uri="{0D108BD9-81ED-4DB2-BD59-A6C34878D82A}">
                    <a16:rowId xmlns:a16="http://schemas.microsoft.com/office/drawing/2014/main" val="1444727810"/>
                  </a:ext>
                </a:extLst>
              </a:tr>
              <a:tr h="438102">
                <a:tc>
                  <a:txBody>
                    <a:bodyPr/>
                    <a:lstStyle/>
                    <a:p>
                      <a:pPr algn="ctr"/>
                      <a:r>
                        <a:rPr lang="en-US" sz="1600" b="0" dirty="0">
                          <a:solidFill>
                            <a:schemeClr val="tx1"/>
                          </a:solidFill>
                        </a:rPr>
                        <a:t>$0.3 B*</a:t>
                      </a:r>
                    </a:p>
                  </a:txBody>
                  <a:tcPr>
                    <a:solidFill>
                      <a:srgbClr val="CED2DC"/>
                    </a:solidFill>
                  </a:tcPr>
                </a:tc>
                <a:tc>
                  <a:txBody>
                    <a:bodyPr/>
                    <a:lstStyle/>
                    <a:p>
                      <a:r>
                        <a:rPr lang="en-US" sz="1600" dirty="0"/>
                        <a:t>Ferry Boat Program</a:t>
                      </a:r>
                    </a:p>
                  </a:txBody>
                  <a:tcPr/>
                </a:tc>
                <a:extLst>
                  <a:ext uri="{0D108BD9-81ED-4DB2-BD59-A6C34878D82A}">
                    <a16:rowId xmlns:a16="http://schemas.microsoft.com/office/drawing/2014/main" val="665161566"/>
                  </a:ext>
                </a:extLst>
              </a:tr>
              <a:tr h="438102">
                <a:tc>
                  <a:txBody>
                    <a:bodyPr/>
                    <a:lstStyle/>
                    <a:p>
                      <a:pPr algn="ctr"/>
                      <a:r>
                        <a:rPr lang="en-US" sz="1600" b="0" dirty="0">
                          <a:solidFill>
                            <a:schemeClr val="tx1"/>
                          </a:solidFill>
                        </a:rPr>
                        <a:t>$0.2 B*</a:t>
                      </a:r>
                    </a:p>
                  </a:txBody>
                  <a:tcPr>
                    <a:solidFill>
                      <a:srgbClr val="E8EAE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Reduction of Truck Emissions at Port Facilities</a:t>
                      </a:r>
                    </a:p>
                  </a:txBody>
                  <a:tcPr/>
                </a:tc>
                <a:extLst>
                  <a:ext uri="{0D108BD9-81ED-4DB2-BD59-A6C34878D82A}">
                    <a16:rowId xmlns:a16="http://schemas.microsoft.com/office/drawing/2014/main" val="1932939968"/>
                  </a:ext>
                </a:extLst>
              </a:tr>
              <a:tr h="438102">
                <a:tc>
                  <a:txBody>
                    <a:bodyPr/>
                    <a:lstStyle/>
                    <a:p>
                      <a:pPr algn="ctr"/>
                      <a:r>
                        <a:rPr lang="en-US" sz="1600" b="0" dirty="0">
                          <a:solidFill>
                            <a:schemeClr val="tx1"/>
                          </a:solidFill>
                        </a:rPr>
                        <a:t>$0.1 B*</a:t>
                      </a:r>
                    </a:p>
                  </a:txBody>
                  <a:tcPr>
                    <a:solidFill>
                      <a:srgbClr val="CED2DC"/>
                    </a:solidFill>
                  </a:tcPr>
                </a:tc>
                <a:tc>
                  <a:txBody>
                    <a:bodyPr/>
                    <a:lstStyle/>
                    <a:p>
                      <a:r>
                        <a:rPr lang="en-US" sz="1600" dirty="0"/>
                        <a:t>University Transportation </a:t>
                      </a:r>
                      <a:r>
                        <a:rPr lang="en-US" sz="1600" dirty="0">
                          <a:solidFill>
                            <a:schemeClr val="tx1"/>
                          </a:solidFill>
                        </a:rPr>
                        <a:t>Centers (UTCs)</a:t>
                      </a:r>
                    </a:p>
                  </a:txBody>
                  <a:tcPr/>
                </a:tc>
                <a:extLst>
                  <a:ext uri="{0D108BD9-81ED-4DB2-BD59-A6C34878D82A}">
                    <a16:rowId xmlns:a16="http://schemas.microsoft.com/office/drawing/2014/main" val="3907079388"/>
                  </a:ext>
                </a:extLst>
              </a:tr>
            </a:tbl>
          </a:graphicData>
        </a:graphic>
      </p:graphicFrame>
      <p:sp>
        <p:nvSpPr>
          <p:cNvPr id="6" name="TextBox 5">
            <a:extLst>
              <a:ext uri="{FF2B5EF4-FFF2-40B4-BE49-F238E27FC236}">
                <a16:creationId xmlns:a16="http://schemas.microsoft.com/office/drawing/2014/main" id="{A9597190-073B-4F16-BD22-F03DFEDA3732}"/>
              </a:ext>
            </a:extLst>
          </p:cNvPr>
          <p:cNvSpPr txBox="1"/>
          <p:nvPr/>
        </p:nvSpPr>
        <p:spPr>
          <a:xfrm>
            <a:off x="1481666" y="5993264"/>
            <a:ext cx="6079067" cy="338554"/>
          </a:xfrm>
          <a:prstGeom prst="rect">
            <a:avLst/>
          </a:prstGeom>
          <a:noFill/>
        </p:spPr>
        <p:txBody>
          <a:bodyPr wrap="square" rtlCol="0">
            <a:spAutoFit/>
          </a:bodyPr>
          <a:lstStyle/>
          <a:p>
            <a:r>
              <a:rPr lang="en-US" sz="1600"/>
              <a:t>* Supplements CA separately provided by BIL for this program </a:t>
            </a:r>
          </a:p>
        </p:txBody>
      </p:sp>
      <p:sp>
        <p:nvSpPr>
          <p:cNvPr id="4" name="Slide Number Placeholder 3">
            <a:extLst>
              <a:ext uri="{FF2B5EF4-FFF2-40B4-BE49-F238E27FC236}">
                <a16:creationId xmlns:a16="http://schemas.microsoft.com/office/drawing/2014/main" id="{D3CE6F13-92A0-462D-98E1-2C4A7FA1A0C0}"/>
              </a:ext>
            </a:extLst>
          </p:cNvPr>
          <p:cNvSpPr>
            <a:spLocks noGrp="1"/>
          </p:cNvSpPr>
          <p:nvPr>
            <p:ph type="sldNum" sz="quarter" idx="12"/>
          </p:nvPr>
        </p:nvSpPr>
        <p:spPr/>
        <p:txBody>
          <a:bodyPr/>
          <a:lstStyle/>
          <a:p>
            <a:fld id="{1A97B858-7F87-4293-BC05-FFDEB8F8B7A1}" type="slidenum">
              <a:rPr lang="en-US" smtClean="0"/>
              <a:pPr/>
              <a:t>13</a:t>
            </a:fld>
            <a:endParaRPr lang="en-US"/>
          </a:p>
        </p:txBody>
      </p:sp>
    </p:spTree>
    <p:extLst>
      <p:ext uri="{BB962C8B-B14F-4D97-AF65-F5344CB8AC3E}">
        <p14:creationId xmlns:p14="http://schemas.microsoft.com/office/powerpoint/2010/main" val="2344902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A6215-F418-401D-818A-F6B7C763AF6D}"/>
              </a:ext>
            </a:extLst>
          </p:cNvPr>
          <p:cNvSpPr>
            <a:spLocks noGrp="1"/>
          </p:cNvSpPr>
          <p:nvPr>
            <p:ph type="title"/>
          </p:nvPr>
        </p:nvSpPr>
        <p:spPr>
          <a:xfrm>
            <a:off x="233266" y="219041"/>
            <a:ext cx="8910734" cy="469217"/>
          </a:xfrm>
        </p:spPr>
        <p:txBody>
          <a:bodyPr>
            <a:normAutofit fontScale="90000"/>
          </a:bodyPr>
          <a:lstStyle/>
          <a:p>
            <a:r>
              <a:rPr lang="en-US" sz="2800" dirty="0"/>
              <a:t>Funding Available to a Range of Recipients</a:t>
            </a:r>
            <a:endParaRPr lang="en-US" sz="2800" dirty="0">
              <a:solidFill>
                <a:srgbClr val="FF0000"/>
              </a:solidFill>
            </a:endParaRPr>
          </a:p>
        </p:txBody>
      </p:sp>
      <p:graphicFrame>
        <p:nvGraphicFramePr>
          <p:cNvPr id="11" name="Table 8">
            <a:extLst>
              <a:ext uri="{FF2B5EF4-FFF2-40B4-BE49-F238E27FC236}">
                <a16:creationId xmlns:a16="http://schemas.microsoft.com/office/drawing/2014/main" id="{01B2EC0D-377B-4156-88CA-390DD93C602F}"/>
              </a:ext>
            </a:extLst>
          </p:cNvPr>
          <p:cNvGraphicFramePr>
            <a:graphicFrameLocks noGrp="1"/>
          </p:cNvGraphicFramePr>
          <p:nvPr>
            <p:ph idx="1"/>
            <p:extLst>
              <p:ext uri="{D42A27DB-BD31-4B8C-83A1-F6EECF244321}">
                <p14:modId xmlns:p14="http://schemas.microsoft.com/office/powerpoint/2010/main" val="1021443445"/>
              </p:ext>
            </p:extLst>
          </p:nvPr>
        </p:nvGraphicFramePr>
        <p:xfrm>
          <a:off x="116635" y="639192"/>
          <a:ext cx="8992855" cy="4648200"/>
        </p:xfrm>
        <a:graphic>
          <a:graphicData uri="http://schemas.openxmlformats.org/drawingml/2006/table">
            <a:tbl>
              <a:tblPr firstRow="1" firstCol="1" bandRow="1">
                <a:tableStyleId>{5C22544A-7EE6-4342-B048-85BDC9FD1C3A}</a:tableStyleId>
              </a:tblPr>
              <a:tblGrid>
                <a:gridCol w="3543929">
                  <a:extLst>
                    <a:ext uri="{9D8B030D-6E8A-4147-A177-3AD203B41FA5}">
                      <a16:colId xmlns:a16="http://schemas.microsoft.com/office/drawing/2014/main" val="1676957739"/>
                    </a:ext>
                  </a:extLst>
                </a:gridCol>
                <a:gridCol w="687457">
                  <a:extLst>
                    <a:ext uri="{9D8B030D-6E8A-4147-A177-3AD203B41FA5}">
                      <a16:colId xmlns:a16="http://schemas.microsoft.com/office/drawing/2014/main" val="57100310"/>
                    </a:ext>
                  </a:extLst>
                </a:gridCol>
                <a:gridCol w="531260">
                  <a:extLst>
                    <a:ext uri="{9D8B030D-6E8A-4147-A177-3AD203B41FA5}">
                      <a16:colId xmlns:a16="http://schemas.microsoft.com/office/drawing/2014/main" val="3700455205"/>
                    </a:ext>
                  </a:extLst>
                </a:gridCol>
                <a:gridCol w="605341">
                  <a:extLst>
                    <a:ext uri="{9D8B030D-6E8A-4147-A177-3AD203B41FA5}">
                      <a16:colId xmlns:a16="http://schemas.microsoft.com/office/drawing/2014/main" val="3407167489"/>
                    </a:ext>
                  </a:extLst>
                </a:gridCol>
                <a:gridCol w="692120">
                  <a:extLst>
                    <a:ext uri="{9D8B030D-6E8A-4147-A177-3AD203B41FA5}">
                      <a16:colId xmlns:a16="http://schemas.microsoft.com/office/drawing/2014/main" val="2072273042"/>
                    </a:ext>
                  </a:extLst>
                </a:gridCol>
                <a:gridCol w="615218">
                  <a:extLst>
                    <a:ext uri="{9D8B030D-6E8A-4147-A177-3AD203B41FA5}">
                      <a16:colId xmlns:a16="http://schemas.microsoft.com/office/drawing/2014/main" val="3968964557"/>
                    </a:ext>
                  </a:extLst>
                </a:gridCol>
                <a:gridCol w="589584">
                  <a:extLst>
                    <a:ext uri="{9D8B030D-6E8A-4147-A177-3AD203B41FA5}">
                      <a16:colId xmlns:a16="http://schemas.microsoft.com/office/drawing/2014/main" val="1217337401"/>
                    </a:ext>
                  </a:extLst>
                </a:gridCol>
                <a:gridCol w="910010">
                  <a:extLst>
                    <a:ext uri="{9D8B030D-6E8A-4147-A177-3AD203B41FA5}">
                      <a16:colId xmlns:a16="http://schemas.microsoft.com/office/drawing/2014/main" val="2226084168"/>
                    </a:ext>
                  </a:extLst>
                </a:gridCol>
                <a:gridCol w="817936">
                  <a:extLst>
                    <a:ext uri="{9D8B030D-6E8A-4147-A177-3AD203B41FA5}">
                      <a16:colId xmlns:a16="http://schemas.microsoft.com/office/drawing/2014/main" val="423597826"/>
                    </a:ext>
                  </a:extLst>
                </a:gridCol>
              </a:tblGrid>
              <a:tr h="299708">
                <a:tc>
                  <a:txBody>
                    <a:bodyPr/>
                    <a:lstStyle/>
                    <a:p>
                      <a:r>
                        <a:rPr lang="en-US" sz="1400" dirty="0"/>
                        <a:t>Program Examples</a:t>
                      </a:r>
                    </a:p>
                  </a:txBody>
                  <a:tcPr/>
                </a:tc>
                <a:tc>
                  <a:txBody>
                    <a:bodyPr/>
                    <a:lstStyle/>
                    <a:p>
                      <a:r>
                        <a:rPr lang="en-US" sz="1400"/>
                        <a:t>State</a:t>
                      </a:r>
                    </a:p>
                  </a:txBody>
                  <a:tcPr/>
                </a:tc>
                <a:tc>
                  <a:txBody>
                    <a:bodyPr/>
                    <a:lstStyle/>
                    <a:p>
                      <a:r>
                        <a:rPr lang="en-US" sz="1400" b="1" kern="1200" dirty="0">
                          <a:solidFill>
                            <a:schemeClr val="lt1"/>
                          </a:solidFill>
                          <a:latin typeface="+mn-lt"/>
                          <a:ea typeface="+mn-ea"/>
                          <a:cs typeface="+mn-cs"/>
                        </a:rPr>
                        <a:t>PR*</a:t>
                      </a:r>
                    </a:p>
                  </a:txBody>
                  <a:tcPr/>
                </a:tc>
                <a:tc>
                  <a:txBody>
                    <a:bodyPr/>
                    <a:lstStyle/>
                    <a:p>
                      <a:r>
                        <a:rPr lang="en-US" sz="1400" dirty="0"/>
                        <a:t>MPO</a:t>
                      </a:r>
                    </a:p>
                  </a:txBody>
                  <a:tcPr/>
                </a:tc>
                <a:tc>
                  <a:txBody>
                    <a:bodyPr/>
                    <a:lstStyle/>
                    <a:p>
                      <a:r>
                        <a:rPr lang="en-US" sz="1400"/>
                        <a:t>Local</a:t>
                      </a:r>
                    </a:p>
                  </a:txBody>
                  <a:tcPr/>
                </a:tc>
                <a:tc>
                  <a:txBody>
                    <a:bodyPr/>
                    <a:lstStyle/>
                    <a:p>
                      <a:r>
                        <a:rPr lang="en-US" sz="1400"/>
                        <a:t>Tribe</a:t>
                      </a:r>
                    </a:p>
                  </a:txBody>
                  <a:tcPr/>
                </a:tc>
                <a:tc>
                  <a:txBody>
                    <a:bodyPr/>
                    <a:lstStyle/>
                    <a:p>
                      <a:r>
                        <a:rPr lang="en-US" sz="1400"/>
                        <a:t>PA**</a:t>
                      </a:r>
                    </a:p>
                  </a:txBody>
                  <a:tcPr/>
                </a:tc>
                <a:tc>
                  <a:txBody>
                    <a:bodyPr/>
                    <a:lstStyle/>
                    <a:p>
                      <a:r>
                        <a:rPr lang="en-US" sz="1400"/>
                        <a:t>Territory</a:t>
                      </a:r>
                    </a:p>
                  </a:txBody>
                  <a:tcPr/>
                </a:tc>
                <a:tc>
                  <a:txBody>
                    <a:bodyPr/>
                    <a:lstStyle/>
                    <a:p>
                      <a:r>
                        <a:rPr lang="en-US" sz="1400"/>
                        <a:t>FLMA**</a:t>
                      </a:r>
                    </a:p>
                  </a:txBody>
                  <a:tcPr/>
                </a:tc>
                <a:extLst>
                  <a:ext uri="{0D108BD9-81ED-4DB2-BD59-A6C34878D82A}">
                    <a16:rowId xmlns:a16="http://schemas.microsoft.com/office/drawing/2014/main" val="2494535254"/>
                  </a:ext>
                </a:extLst>
              </a:tr>
              <a:tr h="0">
                <a:tc>
                  <a:txBody>
                    <a:bodyPr/>
                    <a:lstStyle/>
                    <a:p>
                      <a:r>
                        <a:rPr lang="en-US" sz="1300" b="0" baseline="0" dirty="0">
                          <a:solidFill>
                            <a:schemeClr val="tx1"/>
                          </a:solidFill>
                        </a:rPr>
                        <a:t>Apportioned programs (formula)</a:t>
                      </a:r>
                    </a:p>
                  </a:txBody>
                  <a:tcPr>
                    <a:solidFill>
                      <a:srgbClr val="CED2DC"/>
                    </a:solidFill>
                  </a:tcPr>
                </a:tc>
                <a:tc>
                  <a:txBody>
                    <a:bodyPr/>
                    <a:lstStyle/>
                    <a:p>
                      <a:pPr algn="ctr"/>
                      <a:r>
                        <a:rPr lang="en-US" sz="1300" baseline="0" dirty="0">
                          <a:sym typeface="Wingdings" panose="05000000000000000000" pitchFamily="2" charset="2"/>
                        </a:rPr>
                        <a:t></a:t>
                      </a:r>
                      <a:endParaRPr lang="en-US" sz="1300" baseline="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algn="ctr"/>
                      <a:endParaRPr lang="en-US" sz="1300" baseline="0"/>
                    </a:p>
                  </a:txBody>
                  <a:tcPr/>
                </a:tc>
                <a:tc>
                  <a:txBody>
                    <a:bodyPr/>
                    <a:lstStyle/>
                    <a:p>
                      <a:pPr algn="ctr"/>
                      <a:endParaRPr lang="en-US" sz="1300" baseline="0"/>
                    </a:p>
                  </a:txBody>
                  <a:tcPr/>
                </a:tc>
                <a:tc>
                  <a:txBody>
                    <a:bodyPr/>
                    <a:lstStyle/>
                    <a:p>
                      <a:pPr algn="ctr"/>
                      <a:endParaRPr lang="en-US" sz="1300" baseline="0"/>
                    </a:p>
                  </a:txBody>
                  <a:tcPr/>
                </a:tc>
                <a:tc>
                  <a:txBody>
                    <a:bodyPr/>
                    <a:lstStyle/>
                    <a:p>
                      <a:pPr algn="ctr"/>
                      <a:endParaRPr lang="en-US" sz="1300" baseline="0"/>
                    </a:p>
                  </a:txBody>
                  <a:tcPr/>
                </a:tc>
                <a:tc>
                  <a:txBody>
                    <a:bodyPr/>
                    <a:lstStyle/>
                    <a:p>
                      <a:pPr algn="ctr"/>
                      <a:endParaRPr lang="en-US" sz="1300" baseline="0"/>
                    </a:p>
                  </a:txBody>
                  <a:tcPr/>
                </a:tc>
                <a:tc>
                  <a:txBody>
                    <a:bodyPr/>
                    <a:lstStyle/>
                    <a:p>
                      <a:pPr algn="ctr"/>
                      <a:endParaRPr lang="en-US" sz="1300" baseline="0"/>
                    </a:p>
                  </a:txBody>
                  <a:tcPr/>
                </a:tc>
                <a:extLst>
                  <a:ext uri="{0D108BD9-81ED-4DB2-BD59-A6C34878D82A}">
                    <a16:rowId xmlns:a16="http://schemas.microsoft.com/office/drawing/2014/main" val="390860047"/>
                  </a:ext>
                </a:extLst>
              </a:tr>
              <a:tr h="0">
                <a:tc>
                  <a:txBody>
                    <a:bodyPr/>
                    <a:lstStyle/>
                    <a:p>
                      <a:r>
                        <a:rPr lang="en-US" sz="1300" b="0" baseline="0" dirty="0">
                          <a:solidFill>
                            <a:schemeClr val="tx1"/>
                          </a:solidFill>
                        </a:rPr>
                        <a:t>Bridge Program (formula)</a:t>
                      </a:r>
                    </a:p>
                  </a:txBody>
                  <a:tcPr>
                    <a:solidFill>
                      <a:srgbClr val="E8EAE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00" baseline="0"/>
                    </a:p>
                  </a:txBody>
                  <a:tcPr/>
                </a:tc>
                <a:extLst>
                  <a:ext uri="{0D108BD9-81ED-4DB2-BD59-A6C34878D82A}">
                    <a16:rowId xmlns:a16="http://schemas.microsoft.com/office/drawing/2014/main" val="591936210"/>
                  </a:ext>
                </a:extLst>
              </a:tr>
              <a:tr h="185523">
                <a:tc>
                  <a:txBody>
                    <a:bodyPr/>
                    <a:lstStyle/>
                    <a:p>
                      <a:r>
                        <a:rPr lang="en-US" sz="1300" b="0" baseline="0" dirty="0">
                          <a:solidFill>
                            <a:schemeClr val="tx1"/>
                          </a:solidFill>
                        </a:rPr>
                        <a:t>National Electric Vehicle Formula Program</a:t>
                      </a:r>
                    </a:p>
                  </a:txBody>
                  <a:tcPr>
                    <a:solidFill>
                      <a:srgbClr val="CED2D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ym typeface="Wingdings" panose="05000000000000000000" pitchFamily="2" charset="2"/>
                        </a:rPr>
                        <a:t></a:t>
                      </a:r>
                      <a:endParaRPr lang="en-US" sz="1300" baseline="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algn="ct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ym typeface="Wingdings" panose="05000000000000000000" pitchFamily="2" charset="2"/>
                        </a:rPr>
                        <a:t></a:t>
                      </a:r>
                      <a:endParaRPr lang="en-US" sz="1300" baseline="0" dirty="0"/>
                    </a:p>
                  </a:txBody>
                  <a:tcPr/>
                </a:tc>
                <a:tc>
                  <a:txBody>
                    <a:bodyPr/>
                    <a:lstStyle/>
                    <a:p>
                      <a:pPr algn="ctr"/>
                      <a:endParaRPr lang="en-US" sz="1300" baseline="0"/>
                    </a:p>
                  </a:txBody>
                  <a:tcPr/>
                </a:tc>
                <a:tc>
                  <a:txBody>
                    <a:bodyPr/>
                    <a:lstStyle/>
                    <a:p>
                      <a:pPr algn="ctr"/>
                      <a:endParaRPr lang="en-US" sz="1300" baseline="0"/>
                    </a:p>
                  </a:txBody>
                  <a:tcPr/>
                </a:tc>
                <a:tc>
                  <a:txBody>
                    <a:bodyPr/>
                    <a:lstStyle/>
                    <a:p>
                      <a:pPr algn="ctr"/>
                      <a:endParaRPr lang="en-US" sz="1300" baseline="0"/>
                    </a:p>
                  </a:txBody>
                  <a:tcPr/>
                </a:tc>
                <a:tc>
                  <a:txBody>
                    <a:bodyPr/>
                    <a:lstStyle/>
                    <a:p>
                      <a:pPr algn="ctr"/>
                      <a:endParaRPr lang="en-US" sz="1300" baseline="0"/>
                    </a:p>
                  </a:txBody>
                  <a:tcPr/>
                </a:tc>
                <a:extLst>
                  <a:ext uri="{0D108BD9-81ED-4DB2-BD59-A6C34878D82A}">
                    <a16:rowId xmlns:a16="http://schemas.microsoft.com/office/drawing/2014/main" val="359216925"/>
                  </a:ext>
                </a:extLst>
              </a:tr>
              <a:tr h="284722">
                <a:tc>
                  <a:txBody>
                    <a:bodyPr/>
                    <a:lstStyle/>
                    <a:p>
                      <a:r>
                        <a:rPr lang="en-US" sz="1300" b="0" baseline="0" dirty="0">
                          <a:solidFill>
                            <a:schemeClr val="tx1"/>
                          </a:solidFill>
                        </a:rPr>
                        <a:t>Safe Streets and Roads for All program</a:t>
                      </a:r>
                    </a:p>
                  </a:txBody>
                  <a:tcPr>
                    <a:solidFill>
                      <a:srgbClr val="E8EAEE"/>
                    </a:solidFill>
                  </a:tcPr>
                </a:tc>
                <a:tc>
                  <a:txBody>
                    <a:bodyPr/>
                    <a:lstStyle/>
                    <a:p>
                      <a:pPr algn="ctr"/>
                      <a:endParaRPr lang="en-US" sz="1300" baseline="0"/>
                    </a:p>
                  </a:txBody>
                  <a:tcPr/>
                </a:tc>
                <a:tc>
                  <a:txBody>
                    <a:bodyPr/>
                    <a:lstStyle/>
                    <a:p>
                      <a:pPr algn="ct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algn="ctr"/>
                      <a:endParaRPr lang="en-US" sz="1300" baseline="0"/>
                    </a:p>
                  </a:txBody>
                  <a:tcPr/>
                </a:tc>
                <a:tc>
                  <a:txBody>
                    <a:bodyPr/>
                    <a:lstStyle/>
                    <a:p>
                      <a:pPr algn="ctr"/>
                      <a:endParaRPr lang="en-US" sz="1300" baseline="0"/>
                    </a:p>
                  </a:txBody>
                  <a:tcPr/>
                </a:tc>
                <a:tc>
                  <a:txBody>
                    <a:bodyPr/>
                    <a:lstStyle/>
                    <a:p>
                      <a:pPr algn="ctr"/>
                      <a:endParaRPr lang="en-US" sz="1300" baseline="0"/>
                    </a:p>
                  </a:txBody>
                  <a:tcPr/>
                </a:tc>
                <a:extLst>
                  <a:ext uri="{0D108BD9-81ED-4DB2-BD59-A6C34878D82A}">
                    <a16:rowId xmlns:a16="http://schemas.microsoft.com/office/drawing/2014/main" val="3875046001"/>
                  </a:ext>
                </a:extLst>
              </a:tr>
              <a:tr h="284722">
                <a:tc>
                  <a:txBody>
                    <a:bodyPr/>
                    <a:lstStyle/>
                    <a:p>
                      <a:r>
                        <a:rPr lang="en-US" sz="1300" b="0" baseline="0" dirty="0">
                          <a:solidFill>
                            <a:schemeClr val="tx1"/>
                          </a:solidFill>
                        </a:rPr>
                        <a:t>PROTECT Grants (discretionary)</a:t>
                      </a:r>
                    </a:p>
                  </a:txBody>
                  <a:tcPr>
                    <a:solidFill>
                      <a:srgbClr val="CED2D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ym typeface="Wingdings" panose="05000000000000000000" pitchFamily="2" charset="2"/>
                        </a:rPr>
                        <a:t></a:t>
                      </a:r>
                      <a:endParaRPr lang="en-US" sz="1300" baseline="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ym typeface="Wingdings" panose="05000000000000000000" pitchFamily="2" charset="2"/>
                        </a:rPr>
                        <a:t></a:t>
                      </a:r>
                      <a:endParaRPr lang="en-US" sz="1300" baseline="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ym typeface="Wingdings" panose="05000000000000000000" pitchFamily="2" charset="2"/>
                        </a:rPr>
                        <a:t>***</a:t>
                      </a:r>
                      <a:endParaRPr lang="en-US" sz="1300" baseline="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ym typeface="Wingdings" panose="05000000000000000000" pitchFamily="2" charset="2"/>
                        </a:rPr>
                        <a:t>***</a:t>
                      </a:r>
                      <a:endParaRPr lang="en-US" sz="1300" baseline="0" dirty="0"/>
                    </a:p>
                  </a:txBody>
                  <a:tcPr/>
                </a:tc>
                <a:extLst>
                  <a:ext uri="{0D108BD9-81ED-4DB2-BD59-A6C34878D82A}">
                    <a16:rowId xmlns:a16="http://schemas.microsoft.com/office/drawing/2014/main" val="3300973827"/>
                  </a:ext>
                </a:extLst>
              </a:tr>
              <a:tr h="0">
                <a:tc>
                  <a:txBody>
                    <a:bodyPr/>
                    <a:lstStyle/>
                    <a:p>
                      <a:r>
                        <a:rPr lang="en-US" sz="1300" b="0" baseline="0" dirty="0">
                          <a:solidFill>
                            <a:schemeClr val="tx1"/>
                          </a:solidFill>
                        </a:rPr>
                        <a:t>Charging and Fueling Infrastructure Program</a:t>
                      </a:r>
                    </a:p>
                  </a:txBody>
                  <a:tcPr>
                    <a:solidFill>
                      <a:srgbClr val="E8EAE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00" baseline="0"/>
                    </a:p>
                  </a:txBody>
                  <a:tcPr/>
                </a:tc>
                <a:extLst>
                  <a:ext uri="{0D108BD9-81ED-4DB2-BD59-A6C34878D82A}">
                    <a16:rowId xmlns:a16="http://schemas.microsoft.com/office/drawing/2014/main" val="3818595972"/>
                  </a:ext>
                </a:extLst>
              </a:tr>
              <a:tr h="0">
                <a:tc>
                  <a:txBody>
                    <a:bodyPr/>
                    <a:lstStyle/>
                    <a:p>
                      <a:r>
                        <a:rPr lang="en-US" sz="1300" b="0" baseline="0" dirty="0">
                          <a:solidFill>
                            <a:schemeClr val="tx1"/>
                          </a:solidFill>
                        </a:rPr>
                        <a:t>Congestion Relief Program</a:t>
                      </a:r>
                    </a:p>
                  </a:txBody>
                  <a:tcPr>
                    <a:solidFill>
                      <a:srgbClr val="CED2D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algn="ctr"/>
                      <a:endParaRPr lang="en-US" sz="1300" baseline="0"/>
                    </a:p>
                  </a:txBody>
                  <a:tcPr/>
                </a:tc>
                <a:tc>
                  <a:txBody>
                    <a:bodyPr/>
                    <a:lstStyle/>
                    <a:p>
                      <a:pPr algn="ctr"/>
                      <a:endParaRPr lang="en-US" sz="1300" baseline="0"/>
                    </a:p>
                  </a:txBody>
                  <a:tcPr/>
                </a:tc>
                <a:tc>
                  <a:txBody>
                    <a:bodyPr/>
                    <a:lstStyle/>
                    <a:p>
                      <a:pPr algn="ctr"/>
                      <a:endParaRPr lang="en-US" sz="1300" baseline="0"/>
                    </a:p>
                  </a:txBody>
                  <a:tcPr/>
                </a:tc>
                <a:tc>
                  <a:txBody>
                    <a:bodyPr/>
                    <a:lstStyle/>
                    <a:p>
                      <a:pPr algn="ctr"/>
                      <a:endParaRPr lang="en-US" sz="1300" baseline="0"/>
                    </a:p>
                  </a:txBody>
                  <a:tcPr/>
                </a:tc>
                <a:extLst>
                  <a:ext uri="{0D108BD9-81ED-4DB2-BD59-A6C34878D82A}">
                    <a16:rowId xmlns:a16="http://schemas.microsoft.com/office/drawing/2014/main" val="3806332864"/>
                  </a:ext>
                </a:extLst>
              </a:tr>
              <a:tr h="0">
                <a:tc>
                  <a:txBody>
                    <a:bodyPr/>
                    <a:lstStyle/>
                    <a:p>
                      <a:r>
                        <a:rPr lang="en-US" sz="1300" b="0" baseline="0" dirty="0">
                          <a:solidFill>
                            <a:schemeClr val="tx1"/>
                          </a:solidFill>
                        </a:rPr>
                        <a:t>Bridge Investment Program (discretionary)</a:t>
                      </a:r>
                    </a:p>
                  </a:txBody>
                  <a:tcPr>
                    <a:solidFill>
                      <a:srgbClr val="E8EAE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ym typeface="Wingdings" panose="05000000000000000000" pitchFamily="2" charset="2"/>
                        </a:rPr>
                        <a:t>***</a:t>
                      </a:r>
                      <a:endParaRPr lang="en-US" sz="1300" baseline="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extLst>
                  <a:ext uri="{0D108BD9-81ED-4DB2-BD59-A6C34878D82A}">
                    <a16:rowId xmlns:a16="http://schemas.microsoft.com/office/drawing/2014/main" val="1608619276"/>
                  </a:ext>
                </a:extLst>
              </a:tr>
              <a:tr h="0">
                <a:tc>
                  <a:txBody>
                    <a:bodyPr/>
                    <a:lstStyle/>
                    <a:p>
                      <a:r>
                        <a:rPr lang="en-US" sz="1300" b="0" baseline="0" dirty="0">
                          <a:solidFill>
                            <a:schemeClr val="tx1"/>
                          </a:solidFill>
                        </a:rPr>
                        <a:t>Reconnecting Communities Pilot Program</a:t>
                      </a:r>
                    </a:p>
                  </a:txBody>
                  <a:tcPr>
                    <a:solidFill>
                      <a:srgbClr val="CED2D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algn="ctr"/>
                      <a:endParaRPr lang="en-US" sz="1300" baseline="0"/>
                    </a:p>
                  </a:txBody>
                  <a:tcPr/>
                </a:tc>
                <a:tc>
                  <a:txBody>
                    <a:bodyPr/>
                    <a:lstStyle/>
                    <a:p>
                      <a:pPr algn="ctr"/>
                      <a:endParaRPr lang="en-US" sz="1300" baseline="0"/>
                    </a:p>
                  </a:txBody>
                  <a:tcPr/>
                </a:tc>
                <a:tc>
                  <a:txBody>
                    <a:bodyPr/>
                    <a:lstStyle/>
                    <a:p>
                      <a:pPr algn="ctr"/>
                      <a:endParaRPr lang="en-US" sz="1300" baseline="0"/>
                    </a:p>
                  </a:txBody>
                  <a:tcPr/>
                </a:tc>
                <a:extLst>
                  <a:ext uri="{0D108BD9-81ED-4DB2-BD59-A6C34878D82A}">
                    <a16:rowId xmlns:a16="http://schemas.microsoft.com/office/drawing/2014/main" val="1481565258"/>
                  </a:ext>
                </a:extLst>
              </a:tr>
              <a:tr h="0">
                <a:tc>
                  <a:txBody>
                    <a:bodyPr/>
                    <a:lstStyle/>
                    <a:p>
                      <a:r>
                        <a:rPr lang="en-US" sz="1300" b="0" baseline="0" dirty="0">
                          <a:solidFill>
                            <a:schemeClr val="tx1"/>
                          </a:solidFill>
                        </a:rPr>
                        <a:t>Rural Surface Transportation Grants</a:t>
                      </a:r>
                    </a:p>
                  </a:txBody>
                  <a:tcPr>
                    <a:solidFill>
                      <a:srgbClr val="E8EAE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ym typeface="Wingdings" panose="05000000000000000000" pitchFamily="2" charset="2"/>
                        </a:rPr>
                        <a:t></a:t>
                      </a:r>
                      <a:endParaRPr lang="en-US" sz="1300" baseline="0"/>
                    </a:p>
                  </a:txBody>
                  <a:tcPr/>
                </a:tc>
                <a:tc>
                  <a:txBody>
                    <a:bodyPr/>
                    <a:lstStyle/>
                    <a:p>
                      <a:pPr algn="ctr"/>
                      <a:endParaRPr lang="en-US" sz="1300" baseline="0"/>
                    </a:p>
                  </a:txBody>
                  <a:tcPr/>
                </a:tc>
                <a:tc>
                  <a:txBody>
                    <a:bodyPr/>
                    <a:lstStyle/>
                    <a:p>
                      <a:pPr algn="ctr"/>
                      <a:endParaRPr lang="en-US" sz="1300" baseline="0"/>
                    </a:p>
                  </a:txBody>
                  <a:tcPr/>
                </a:tc>
                <a:tc>
                  <a:txBody>
                    <a:bodyPr/>
                    <a:lstStyle/>
                    <a:p>
                      <a:pPr algn="ctr"/>
                      <a:endParaRPr lang="en-US" sz="1300" baseline="0"/>
                    </a:p>
                  </a:txBody>
                  <a:tcPr/>
                </a:tc>
                <a:extLst>
                  <a:ext uri="{0D108BD9-81ED-4DB2-BD59-A6C34878D82A}">
                    <a16:rowId xmlns:a16="http://schemas.microsoft.com/office/drawing/2014/main" val="1684573829"/>
                  </a:ext>
                </a:extLst>
              </a:tr>
              <a:tr h="0">
                <a:tc>
                  <a:txBody>
                    <a:bodyPr/>
                    <a:lstStyle/>
                    <a:p>
                      <a:r>
                        <a:rPr lang="en-US" sz="1300" b="0" baseline="0" dirty="0">
                          <a:solidFill>
                            <a:schemeClr val="tx1"/>
                          </a:solidFill>
                        </a:rPr>
                        <a:t>INFRA</a:t>
                      </a:r>
                    </a:p>
                  </a:txBody>
                  <a:tcPr>
                    <a:solidFill>
                      <a:srgbClr val="CED2D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ym typeface="Wingdings" panose="05000000000000000000" pitchFamily="2" charset="2"/>
                        </a:rPr>
                        <a:t>***</a:t>
                      </a:r>
                      <a:endParaRPr lang="en-US" sz="1300" baseline="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olidFill>
                            <a:schemeClr val="tx1"/>
                          </a:solidFill>
                          <a:sym typeface="Wingdings" panose="05000000000000000000" pitchFamily="2" charset="2"/>
                        </a:rPr>
                        <a:t></a:t>
                      </a:r>
                      <a:endParaRPr lang="en-US" sz="1300" baseline="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olidFill>
                            <a:schemeClr val="tx1"/>
                          </a:solidFill>
                          <a:sym typeface="Wingdings" panose="05000000000000000000" pitchFamily="2" charset="2"/>
                        </a:rPr>
                        <a:t></a:t>
                      </a:r>
                      <a:endParaRPr lang="en-US" sz="1300" baseline="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olidFill>
                            <a:schemeClr val="tx1"/>
                          </a:solidFill>
                          <a:sym typeface="Wingdings" panose="05000000000000000000" pitchFamily="2" charset="2"/>
                        </a:rPr>
                        <a:t></a:t>
                      </a:r>
                      <a:endParaRPr lang="en-US" sz="1300" baseline="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00" baseline="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olidFill>
                            <a:schemeClr val="tx1"/>
                          </a:solidFill>
                          <a:sym typeface="Wingdings" panose="05000000000000000000" pitchFamily="2" charset="2"/>
                        </a:rPr>
                        <a:t></a:t>
                      </a:r>
                      <a:endParaRPr lang="en-US" sz="1300" baseline="0">
                        <a:solidFill>
                          <a:schemeClr val="tx1"/>
                        </a:solidFill>
                      </a:endParaRPr>
                    </a:p>
                  </a:txBody>
                  <a:tcPr/>
                </a:tc>
                <a:extLst>
                  <a:ext uri="{0D108BD9-81ED-4DB2-BD59-A6C34878D82A}">
                    <a16:rowId xmlns:a16="http://schemas.microsoft.com/office/drawing/2014/main" val="1423942980"/>
                  </a:ext>
                </a:extLst>
              </a:tr>
              <a:tr h="0">
                <a:tc>
                  <a:txBody>
                    <a:bodyPr/>
                    <a:lstStyle/>
                    <a:p>
                      <a:r>
                        <a:rPr lang="en-US" sz="1300" b="0" baseline="0" dirty="0">
                          <a:solidFill>
                            <a:schemeClr val="tx1"/>
                          </a:solidFill>
                        </a:rPr>
                        <a:t>National Infrastructure Project Assistance</a:t>
                      </a:r>
                    </a:p>
                  </a:txBody>
                  <a:tcPr>
                    <a:solidFill>
                      <a:srgbClr val="E8EAE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olidFill>
                            <a:schemeClr val="tx1"/>
                          </a:solidFill>
                          <a:sym typeface="Wingdings" panose="05000000000000000000" pitchFamily="2" charset="2"/>
                        </a:rPr>
                        <a:t></a:t>
                      </a:r>
                      <a:endParaRPr lang="en-US" sz="1300" baseline="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olidFill>
                            <a:schemeClr val="tx1"/>
                          </a:solidFill>
                          <a:sym typeface="Wingdings" panose="05000000000000000000" pitchFamily="2" charset="2"/>
                        </a:rPr>
                        <a:t></a:t>
                      </a:r>
                      <a:endParaRPr lang="en-US" sz="1300" baseline="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a:solidFill>
                            <a:schemeClr val="tx1"/>
                          </a:solidFill>
                          <a:sym typeface="Wingdings" panose="05000000000000000000" pitchFamily="2" charset="2"/>
                        </a:rPr>
                        <a:t></a:t>
                      </a:r>
                      <a:endParaRPr lang="en-US" sz="1300" baseline="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00" baseline="0">
                        <a:solidFill>
                          <a:schemeClr val="tx1"/>
                        </a:solidFill>
                      </a:endParaRPr>
                    </a:p>
                  </a:txBody>
                  <a:tcPr/>
                </a:tc>
                <a:extLst>
                  <a:ext uri="{0D108BD9-81ED-4DB2-BD59-A6C34878D82A}">
                    <a16:rowId xmlns:a16="http://schemas.microsoft.com/office/drawing/2014/main" val="311090151"/>
                  </a:ext>
                </a:extLst>
              </a:tr>
              <a:tr h="0">
                <a:tc>
                  <a:txBody>
                    <a:bodyPr/>
                    <a:lstStyle/>
                    <a:p>
                      <a:r>
                        <a:rPr lang="en-US" sz="1300" b="0" baseline="0" dirty="0">
                          <a:solidFill>
                            <a:schemeClr val="tx1"/>
                          </a:solidFill>
                        </a:rPr>
                        <a:t>Local and Regional Project Assistance</a:t>
                      </a:r>
                    </a:p>
                  </a:txBody>
                  <a:tcPr>
                    <a:solidFill>
                      <a:srgbClr val="CED2D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00" baseline="0" dirty="0">
                        <a:solidFill>
                          <a:schemeClr val="tx1"/>
                        </a:solidFill>
                      </a:endParaRPr>
                    </a:p>
                  </a:txBody>
                  <a:tcPr/>
                </a:tc>
                <a:extLst>
                  <a:ext uri="{0D108BD9-81ED-4DB2-BD59-A6C34878D82A}">
                    <a16:rowId xmlns:a16="http://schemas.microsoft.com/office/drawing/2014/main" val="3127195846"/>
                  </a:ext>
                </a:extLst>
              </a:tr>
              <a:tr h="0">
                <a:tc>
                  <a:txBody>
                    <a:bodyPr/>
                    <a:lstStyle/>
                    <a:p>
                      <a:r>
                        <a:rPr lang="en-US" sz="1300" b="0" kern="1200" baseline="0" dirty="0">
                          <a:solidFill>
                            <a:schemeClr val="tx1"/>
                          </a:solidFill>
                          <a:latin typeface="+mn-lt"/>
                          <a:ea typeface="+mn-ea"/>
                          <a:cs typeface="+mn-cs"/>
                        </a:rPr>
                        <a:t>Natl. Significant Fed. Lands &amp; Tribal Projects</a:t>
                      </a:r>
                    </a:p>
                  </a:txBody>
                  <a:tcPr>
                    <a:solidFill>
                      <a:srgbClr val="E8EAE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ym typeface="Wingdings" panose="05000000000000000000" pitchFamily="2" charset="2"/>
                        </a:rPr>
                        <a:t>***</a:t>
                      </a:r>
                      <a:endParaRPr lang="en-US" sz="1300" baseline="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ym typeface="Wingdings" panose="05000000000000000000" pitchFamily="2" charset="2"/>
                        </a:rPr>
                        <a:t>***</a:t>
                      </a:r>
                      <a:endParaRPr lang="en-US" sz="1300" baseline="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ym typeface="Wingdings" panose="05000000000000000000" pitchFamily="2" charset="2"/>
                        </a:rPr>
                        <a:t>***</a:t>
                      </a:r>
                      <a:endParaRPr lang="en-US" sz="1300" baseline="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ym typeface="Wingdings" panose="05000000000000000000" pitchFamily="2" charset="2"/>
                        </a:rPr>
                        <a:t>***</a:t>
                      </a:r>
                      <a:endParaRPr lang="en-US" sz="1300" baseline="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ym typeface="Wingdings" panose="05000000000000000000" pitchFamily="2" charset="2"/>
                        </a:rPr>
                        <a:t>***</a:t>
                      </a:r>
                      <a:endParaRPr lang="en-US" sz="1300" baseline="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extLst>
                  <a:ext uri="{0D108BD9-81ED-4DB2-BD59-A6C34878D82A}">
                    <a16:rowId xmlns:a16="http://schemas.microsoft.com/office/drawing/2014/main" val="1802638082"/>
                  </a:ext>
                </a:extLst>
              </a:tr>
              <a:tr h="0">
                <a:tc>
                  <a:txBody>
                    <a:bodyPr/>
                    <a:lstStyle/>
                    <a:p>
                      <a:r>
                        <a:rPr lang="en-US" sz="1300" b="0" baseline="0" dirty="0">
                          <a:solidFill>
                            <a:schemeClr val="tx1"/>
                          </a:solidFill>
                        </a:rPr>
                        <a:t>Tribal Transportation Program Safety Fund</a:t>
                      </a:r>
                    </a:p>
                  </a:txBody>
                  <a:tcPr>
                    <a:solidFill>
                      <a:srgbClr val="CED2D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a:solidFill>
                            <a:schemeClr val="tx1"/>
                          </a:solidFill>
                          <a:sym typeface="Wingdings" panose="05000000000000000000" pitchFamily="2" charset="2"/>
                        </a:rPr>
                        <a:t></a:t>
                      </a: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00" baseline="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00" baseline="0" dirty="0">
                        <a:solidFill>
                          <a:schemeClr val="tx1"/>
                        </a:solidFill>
                      </a:endParaRPr>
                    </a:p>
                  </a:txBody>
                  <a:tcPr/>
                </a:tc>
                <a:extLst>
                  <a:ext uri="{0D108BD9-81ED-4DB2-BD59-A6C34878D82A}">
                    <a16:rowId xmlns:a16="http://schemas.microsoft.com/office/drawing/2014/main" val="1621621683"/>
                  </a:ext>
                </a:extLst>
              </a:tr>
            </a:tbl>
          </a:graphicData>
        </a:graphic>
      </p:graphicFrame>
      <p:sp>
        <p:nvSpPr>
          <p:cNvPr id="9" name="TextBox 8">
            <a:extLst>
              <a:ext uri="{FF2B5EF4-FFF2-40B4-BE49-F238E27FC236}">
                <a16:creationId xmlns:a16="http://schemas.microsoft.com/office/drawing/2014/main" id="{3D989432-EBD3-41A7-8C6C-F8F3C2CA0A40}"/>
              </a:ext>
            </a:extLst>
          </p:cNvPr>
          <p:cNvSpPr txBox="1"/>
          <p:nvPr/>
        </p:nvSpPr>
        <p:spPr>
          <a:xfrm>
            <a:off x="34510" y="5266189"/>
            <a:ext cx="9109490" cy="1600438"/>
          </a:xfrm>
          <a:prstGeom prst="rect">
            <a:avLst/>
          </a:prstGeom>
          <a:noFill/>
        </p:spPr>
        <p:txBody>
          <a:bodyPr wrap="square" rtlCol="0">
            <a:spAutoFit/>
          </a:bodyPr>
          <a:lstStyle/>
          <a:p>
            <a:r>
              <a:rPr lang="en-US" sz="1200" u="sng" dirty="0"/>
              <a:t>Note</a:t>
            </a:r>
            <a:r>
              <a:rPr lang="en-US" sz="1200" dirty="0"/>
              <a:t>: This table does not include all BIL programs or eligible entities, and there are additional nuances not represented in this table. Additional programmatic information is provided in later slides. FHWA will administer most, but not all, programs listed.</a:t>
            </a:r>
          </a:p>
          <a:p>
            <a:endParaRPr lang="en-US" sz="400" dirty="0"/>
          </a:p>
          <a:p>
            <a:r>
              <a:rPr lang="en-US" sz="1200" dirty="0"/>
              <a:t>*  PR = Puerto Rico, has funding allocated from 23 USC 165(b)(2)(C). Of that funding, least 50% is for purposes eligible under NHPP and 25% under HSIP, and the remainder is for other activities eligible under chapter 1 of title 23.</a:t>
            </a:r>
          </a:p>
          <a:p>
            <a:endParaRPr lang="en-US" sz="400" dirty="0"/>
          </a:p>
          <a:p>
            <a:endParaRPr lang="en-US" sz="200" dirty="0"/>
          </a:p>
          <a:p>
            <a:r>
              <a:rPr lang="en-US" sz="1200" dirty="0"/>
              <a:t>** PA = a special purpose district or public authority with a transportation function; FLMA = Federal Land Management Agency</a:t>
            </a:r>
          </a:p>
          <a:p>
            <a:endParaRPr lang="en-US" sz="400" dirty="0"/>
          </a:p>
          <a:p>
            <a:r>
              <a:rPr lang="en-US" sz="1200" dirty="0"/>
              <a:t>*** May be eligible if partnered with an eligible entity, or under other specific conditions.  For example, territories can apply for PROTECT at-risk coastal infrastructure grants [23 USC 176(d)(4)(C)].  See program information sources for more details. </a:t>
            </a:r>
            <a:endParaRPr lang="en-US" sz="1200" dirty="0">
              <a:solidFill>
                <a:srgbClr val="FF0000"/>
              </a:solidFill>
            </a:endParaRPr>
          </a:p>
        </p:txBody>
      </p:sp>
      <p:sp>
        <p:nvSpPr>
          <p:cNvPr id="4" name="Slide Number Placeholder 3">
            <a:extLst>
              <a:ext uri="{FF2B5EF4-FFF2-40B4-BE49-F238E27FC236}">
                <a16:creationId xmlns:a16="http://schemas.microsoft.com/office/drawing/2014/main" id="{B9546AE3-1449-4950-A530-1E7DEEFE5259}"/>
              </a:ext>
            </a:extLst>
          </p:cNvPr>
          <p:cNvSpPr>
            <a:spLocks noGrp="1"/>
          </p:cNvSpPr>
          <p:nvPr>
            <p:ph type="sldNum" sz="quarter" idx="12"/>
          </p:nvPr>
        </p:nvSpPr>
        <p:spPr/>
        <p:txBody>
          <a:bodyPr/>
          <a:lstStyle/>
          <a:p>
            <a:fld id="{1A97B858-7F87-4293-BC05-FFDEB8F8B7A1}" type="slidenum">
              <a:rPr lang="en-US" smtClean="0"/>
              <a:pPr/>
              <a:t>14</a:t>
            </a:fld>
            <a:endParaRPr lang="en-US"/>
          </a:p>
        </p:txBody>
      </p:sp>
    </p:spTree>
    <p:extLst>
      <p:ext uri="{BB962C8B-B14F-4D97-AF65-F5344CB8AC3E}">
        <p14:creationId xmlns:p14="http://schemas.microsoft.com/office/powerpoint/2010/main" val="30183159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B7DAB-C193-4896-86D7-C22F71CEA850}"/>
              </a:ext>
            </a:extLst>
          </p:cNvPr>
          <p:cNvSpPr>
            <a:spLocks noGrp="1"/>
          </p:cNvSpPr>
          <p:nvPr>
            <p:ph type="title"/>
          </p:nvPr>
        </p:nvSpPr>
        <p:spPr/>
        <p:txBody>
          <a:bodyPr>
            <a:normAutofit/>
          </a:bodyPr>
          <a:lstStyle/>
          <a:p>
            <a:r>
              <a:rPr lang="en-US"/>
              <a:t>Apportioned</a:t>
            </a:r>
            <a:br>
              <a:rPr lang="en-US"/>
            </a:br>
            <a:r>
              <a:rPr lang="en-US"/>
              <a:t>HIGHWAY programs</a:t>
            </a:r>
          </a:p>
        </p:txBody>
      </p:sp>
      <p:sp>
        <p:nvSpPr>
          <p:cNvPr id="3" name="Text Placeholder 2">
            <a:extLst>
              <a:ext uri="{FF2B5EF4-FFF2-40B4-BE49-F238E27FC236}">
                <a16:creationId xmlns:a16="http://schemas.microsoft.com/office/drawing/2014/main" id="{E69E08AF-53C9-45B8-A664-4F8EBBABE198}"/>
              </a:ext>
            </a:extLst>
          </p:cNvPr>
          <p:cNvSpPr>
            <a:spLocks noGrp="1"/>
          </p:cNvSpPr>
          <p:nvPr>
            <p:ph type="body" idx="1"/>
          </p:nvPr>
        </p:nvSpPr>
        <p:spPr>
          <a:xfrm>
            <a:off x="722313" y="3393292"/>
            <a:ext cx="7772400" cy="2503655"/>
          </a:xfrm>
        </p:spPr>
        <p:txBody>
          <a:bodyPr>
            <a:normAutofit/>
          </a:bodyPr>
          <a:lstStyle/>
          <a:p>
            <a:r>
              <a:rPr lang="en-US"/>
              <a:t>8 Apportioned CA Programs (Including 2 New)</a:t>
            </a:r>
          </a:p>
          <a:p>
            <a:r>
              <a:rPr lang="en-US"/>
              <a:t>Changes to Existing CA Programs (NHPP, STBG, HSIP, CMAQ, and NHFP)</a:t>
            </a:r>
          </a:p>
          <a:p>
            <a:endParaRPr lang="en-US"/>
          </a:p>
        </p:txBody>
      </p:sp>
    </p:spTree>
    <p:extLst>
      <p:ext uri="{BB962C8B-B14F-4D97-AF65-F5344CB8AC3E}">
        <p14:creationId xmlns:p14="http://schemas.microsoft.com/office/powerpoint/2010/main" val="3522299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3D47C-B4CB-4605-83F5-26001CFBBD64}"/>
              </a:ext>
            </a:extLst>
          </p:cNvPr>
          <p:cNvSpPr>
            <a:spLocks noGrp="1"/>
          </p:cNvSpPr>
          <p:nvPr>
            <p:ph type="title"/>
          </p:nvPr>
        </p:nvSpPr>
        <p:spPr>
          <a:xfrm>
            <a:off x="457200" y="347472"/>
            <a:ext cx="8229600" cy="889953"/>
          </a:xfrm>
        </p:spPr>
        <p:txBody>
          <a:bodyPr/>
          <a:lstStyle/>
          <a:p>
            <a:r>
              <a:rPr lang="en-US"/>
              <a:t>8 Apportioned CA Programs (Including 2 New)</a:t>
            </a:r>
          </a:p>
        </p:txBody>
      </p:sp>
      <p:graphicFrame>
        <p:nvGraphicFramePr>
          <p:cNvPr id="15" name="Content Placeholder 14" descr="NHPP 148.0&#10;STBG 64.8/7.2 (Transportation Alternative)&#10;HSIP 15.6/1.2 (Railway-Highway Crossings Program)&#10;CMAQ 13.2&#10;PL 2.3&#10;NHFP 7.2&#10;Carbon Reduction [New] 6.4&#10;PROTECT (formula) [New] 7.3&#10;">
            <a:extLst>
              <a:ext uri="{FF2B5EF4-FFF2-40B4-BE49-F238E27FC236}">
                <a16:creationId xmlns:a16="http://schemas.microsoft.com/office/drawing/2014/main" id="{DFE857A2-42B6-46E6-9C43-9C0444A59F5E}"/>
              </a:ext>
            </a:extLst>
          </p:cNvPr>
          <p:cNvGraphicFramePr>
            <a:graphicFrameLocks noGrp="1"/>
          </p:cNvGraphicFramePr>
          <p:nvPr>
            <p:ph idx="1"/>
            <p:extLst>
              <p:ext uri="{D42A27DB-BD31-4B8C-83A1-F6EECF244321}">
                <p14:modId xmlns:p14="http://schemas.microsoft.com/office/powerpoint/2010/main" val="554942439"/>
              </p:ext>
            </p:extLst>
          </p:nvPr>
        </p:nvGraphicFramePr>
        <p:xfrm>
          <a:off x="195943" y="1566609"/>
          <a:ext cx="8677469"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5">
            <a:extLst>
              <a:ext uri="{FF2B5EF4-FFF2-40B4-BE49-F238E27FC236}">
                <a16:creationId xmlns:a16="http://schemas.microsoft.com/office/drawing/2014/main" id="{0A55E0FC-FC11-4B44-97BC-79D1CE44D34D}"/>
              </a:ext>
              <a:ext uri="{C183D7F6-B498-43B3-948B-1728B52AA6E4}">
                <adec:decorative xmlns:adec="http://schemas.microsoft.com/office/drawing/2017/decorative" val="1"/>
              </a:ext>
            </a:extLst>
          </p:cNvPr>
          <p:cNvSpPr txBox="1"/>
          <p:nvPr/>
        </p:nvSpPr>
        <p:spPr>
          <a:xfrm>
            <a:off x="3627118" y="4497981"/>
            <a:ext cx="3557453" cy="307777"/>
          </a:xfrm>
          <a:prstGeom prst="rect">
            <a:avLst/>
          </a:prstGeom>
          <a:noFill/>
        </p:spPr>
        <p:txBody>
          <a:bodyPr wrap="square" rtlCol="0">
            <a:spAutoFit/>
          </a:bodyPr>
          <a:lstStyle/>
          <a:p>
            <a:r>
              <a:rPr lang="en-US" sz="1400" dirty="0"/>
              <a:t>1.2 (Railway-Highway Crossings Program)</a:t>
            </a:r>
          </a:p>
        </p:txBody>
      </p:sp>
      <p:sp>
        <p:nvSpPr>
          <p:cNvPr id="17" name="TextBox 16">
            <a:extLst>
              <a:ext uri="{FF2B5EF4-FFF2-40B4-BE49-F238E27FC236}">
                <a16:creationId xmlns:a16="http://schemas.microsoft.com/office/drawing/2014/main" id="{57FB0EB3-C6D8-4869-A9AA-8C4A06226848}"/>
              </a:ext>
              <a:ext uri="{C183D7F6-B498-43B3-948B-1728B52AA6E4}">
                <adec:decorative xmlns:adec="http://schemas.microsoft.com/office/drawing/2017/decorative" val="1"/>
              </a:ext>
            </a:extLst>
          </p:cNvPr>
          <p:cNvSpPr txBox="1"/>
          <p:nvPr/>
        </p:nvSpPr>
        <p:spPr>
          <a:xfrm>
            <a:off x="2811500" y="3275111"/>
            <a:ext cx="3188706" cy="307777"/>
          </a:xfrm>
          <a:prstGeom prst="rect">
            <a:avLst/>
          </a:prstGeom>
          <a:noFill/>
        </p:spPr>
        <p:txBody>
          <a:bodyPr wrap="square" rtlCol="0">
            <a:spAutoFit/>
          </a:bodyPr>
          <a:lstStyle/>
          <a:p>
            <a:r>
              <a:rPr lang="en-US" sz="1400"/>
              <a:t>7.2 (Transportation Alternatives)</a:t>
            </a:r>
          </a:p>
        </p:txBody>
      </p:sp>
      <p:sp>
        <p:nvSpPr>
          <p:cNvPr id="4" name="Slide Number Placeholder 3">
            <a:extLst>
              <a:ext uri="{FF2B5EF4-FFF2-40B4-BE49-F238E27FC236}">
                <a16:creationId xmlns:a16="http://schemas.microsoft.com/office/drawing/2014/main" id="{48A87C17-F130-4957-ACD3-9F9EB0F619C3}"/>
              </a:ext>
            </a:extLst>
          </p:cNvPr>
          <p:cNvSpPr>
            <a:spLocks noGrp="1"/>
          </p:cNvSpPr>
          <p:nvPr>
            <p:ph type="sldNum" sz="quarter" idx="12"/>
          </p:nvPr>
        </p:nvSpPr>
        <p:spPr/>
        <p:txBody>
          <a:bodyPr/>
          <a:lstStyle/>
          <a:p>
            <a:fld id="{1A97B858-7F87-4293-BC05-FFDEB8F8B7A1}" type="slidenum">
              <a:rPr lang="en-US" smtClean="0"/>
              <a:pPr/>
              <a:t>16</a:t>
            </a:fld>
            <a:endParaRPr lang="en-US"/>
          </a:p>
        </p:txBody>
      </p:sp>
    </p:spTree>
    <p:extLst>
      <p:ext uri="{BB962C8B-B14F-4D97-AF65-F5344CB8AC3E}">
        <p14:creationId xmlns:p14="http://schemas.microsoft.com/office/powerpoint/2010/main" val="1356639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6102"/>
            <a:ext cx="8229600" cy="990600"/>
          </a:xfrm>
        </p:spPr>
        <p:txBody>
          <a:bodyPr>
            <a:normAutofit fontScale="90000"/>
          </a:bodyPr>
          <a:lstStyle/>
          <a:p>
            <a:r>
              <a:rPr lang="en-US"/>
              <a:t>Changes to National Highway Performance Program (NHPP)</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74960238"/>
              </p:ext>
            </p:extLst>
          </p:nvPr>
        </p:nvGraphicFramePr>
        <p:xfrm>
          <a:off x="457201" y="1615335"/>
          <a:ext cx="8144932" cy="4828500"/>
        </p:xfrm>
        <a:graphic>
          <a:graphicData uri="http://schemas.openxmlformats.org/drawingml/2006/table">
            <a:tbl>
              <a:tblPr firstRow="1" firstCol="1" bandRow="1">
                <a:tableStyleId>{5C22544A-7EE6-4342-B048-85BDC9FD1C3A}</a:tableStyleId>
              </a:tblPr>
              <a:tblGrid>
                <a:gridCol w="1408999">
                  <a:extLst>
                    <a:ext uri="{9D8B030D-6E8A-4147-A177-3AD203B41FA5}">
                      <a16:colId xmlns:a16="http://schemas.microsoft.com/office/drawing/2014/main" val="20000"/>
                    </a:ext>
                  </a:extLst>
                </a:gridCol>
                <a:gridCol w="6735933">
                  <a:extLst>
                    <a:ext uri="{9D8B030D-6E8A-4147-A177-3AD203B41FA5}">
                      <a16:colId xmlns:a16="http://schemas.microsoft.com/office/drawing/2014/main" val="20001"/>
                    </a:ext>
                  </a:extLst>
                </a:gridCol>
              </a:tblGrid>
              <a:tr h="329062">
                <a:tc>
                  <a:txBody>
                    <a:bodyPr/>
                    <a:lstStyle/>
                    <a:p>
                      <a:pPr algn="l"/>
                      <a:r>
                        <a:rPr lang="en-US" sz="1600"/>
                        <a:t>Topic</a:t>
                      </a:r>
                    </a:p>
                  </a:txBody>
                  <a:tcPr marR="0"/>
                </a:tc>
                <a:tc>
                  <a:txBody>
                    <a:bodyPr/>
                    <a:lstStyle/>
                    <a:p>
                      <a:pPr algn="l"/>
                      <a:r>
                        <a:rPr lang="en-US" sz="1600"/>
                        <a:t>Changes</a:t>
                      </a:r>
                    </a:p>
                  </a:txBody>
                  <a:tcPr/>
                </a:tc>
                <a:extLst>
                  <a:ext uri="{0D108BD9-81ED-4DB2-BD59-A6C34878D82A}">
                    <a16:rowId xmlns:a16="http://schemas.microsoft.com/office/drawing/2014/main" val="10000"/>
                  </a:ext>
                </a:extLst>
              </a:tr>
              <a:tr h="1084407">
                <a:tc>
                  <a:txBody>
                    <a:bodyPr/>
                    <a:lstStyle/>
                    <a:p>
                      <a:pPr algn="l"/>
                      <a:r>
                        <a:rPr lang="en-US" sz="1600" b="0" dirty="0">
                          <a:solidFill>
                            <a:schemeClr val="tx1"/>
                          </a:solidFill>
                        </a:rPr>
                        <a:t>Program purpose</a:t>
                      </a:r>
                    </a:p>
                    <a:p>
                      <a:pPr algn="l"/>
                      <a:endParaRPr lang="en-US" sz="1600" b="0" dirty="0">
                        <a:solidFill>
                          <a:schemeClr val="tx1"/>
                        </a:solidFill>
                      </a:endParaRPr>
                    </a:p>
                  </a:txBody>
                  <a:tcPr>
                    <a:solidFill>
                      <a:srgbClr val="CED2DC"/>
                    </a:solidFill>
                  </a:tcPr>
                </a:tc>
                <a:tc>
                  <a:txBody>
                    <a:bodyPr/>
                    <a:lstStyle/>
                    <a:p>
                      <a:pPr marL="0" indent="0" algn="l">
                        <a:spcAft>
                          <a:spcPts val="300"/>
                        </a:spcAft>
                        <a:buFont typeface="Arial" panose="020B0604020202020204" pitchFamily="34" charset="0"/>
                        <a:buNone/>
                      </a:pPr>
                      <a:r>
                        <a:rPr lang="en-US" sz="1600" baseline="0" dirty="0">
                          <a:solidFill>
                            <a:schemeClr val="tx1"/>
                          </a:solidFill>
                        </a:rPr>
                        <a:t>Adds as an additional program purpose:</a:t>
                      </a:r>
                    </a:p>
                    <a:p>
                      <a:pPr marL="285750" indent="-285750" algn="l">
                        <a:spcAft>
                          <a:spcPts val="300"/>
                        </a:spcAft>
                        <a:buFont typeface="Arial" panose="020B0604020202020204" pitchFamily="34" charset="0"/>
                        <a:buChar char="•"/>
                      </a:pPr>
                      <a:r>
                        <a:rPr lang="en-US" sz="1600" kern="1200" baseline="0" dirty="0">
                          <a:solidFill>
                            <a:schemeClr val="tx1"/>
                          </a:solidFill>
                          <a:latin typeface="+mn-lt"/>
                          <a:ea typeface="+mn-ea"/>
                          <a:cs typeface="+mn-cs"/>
                        </a:rPr>
                        <a:t>providing support for activities to increase the resiliency of the NHS to mitigate the cost of damages from sea level rise, extreme weather events, flooding, wildfires, or other natural disasters</a:t>
                      </a:r>
                      <a:endParaRPr lang="en-US" sz="1600" baseline="0" dirty="0">
                        <a:solidFill>
                          <a:schemeClr val="tx1"/>
                        </a:solidFill>
                      </a:endParaRPr>
                    </a:p>
                  </a:txBody>
                  <a:tcPr/>
                </a:tc>
                <a:extLst>
                  <a:ext uri="{0D108BD9-81ED-4DB2-BD59-A6C34878D82A}">
                    <a16:rowId xmlns:a16="http://schemas.microsoft.com/office/drawing/2014/main" val="10001"/>
                  </a:ext>
                </a:extLst>
              </a:tr>
              <a:tr h="2393175">
                <a:tc>
                  <a:txBody>
                    <a:bodyPr/>
                    <a:lstStyle/>
                    <a:p>
                      <a:pPr algn="l"/>
                      <a:r>
                        <a:rPr lang="en-US" sz="1600" b="0" dirty="0">
                          <a:solidFill>
                            <a:schemeClr val="tx1"/>
                          </a:solidFill>
                        </a:rPr>
                        <a:t>Eligible projects</a:t>
                      </a:r>
                    </a:p>
                  </a:txBody>
                  <a:tcPr>
                    <a:solidFill>
                      <a:srgbClr val="E8EAEE"/>
                    </a:solidFill>
                  </a:tcPr>
                </a:tc>
                <a:tc>
                  <a:txBody>
                    <a:bodyPr/>
                    <a:lstStyle/>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en-US" sz="1600" baseline="0" dirty="0">
                          <a:solidFill>
                            <a:schemeClr val="tx1"/>
                          </a:solidFill>
                        </a:rPr>
                        <a:t>Adds new eligible projects:</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dirty="0">
                          <a:solidFill>
                            <a:schemeClr val="tx1"/>
                          </a:solidFill>
                        </a:rPr>
                        <a:t>undergrounding public utility infrastructure carried out in conjunction with an otherwise eligible project</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dirty="0">
                          <a:solidFill>
                            <a:schemeClr val="tx1"/>
                          </a:solidFill>
                        </a:rPr>
                        <a:t>resiliency improvements (including protective features) on the NHS</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dirty="0">
                          <a:solidFill>
                            <a:schemeClr val="tx1"/>
                          </a:solidFill>
                        </a:rPr>
                        <a:t>activities to protect NHS segments from cybersecurity threats.</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dirty="0">
                          <a:solidFill>
                            <a:schemeClr val="tx1"/>
                          </a:solidFill>
                        </a:rPr>
                        <a:t>protective features (related to mitigating risk of recurring damage or the cost of future repairs from extreme weather events, flooding, or other natural disasters) on Federal-aid highways/bridges off the NHS (≤15% of NHPP funds)</a:t>
                      </a:r>
                    </a:p>
                  </a:txBody>
                  <a:tcPr/>
                </a:tc>
                <a:extLst>
                  <a:ext uri="{0D108BD9-81ED-4DB2-BD59-A6C34878D82A}">
                    <a16:rowId xmlns:a16="http://schemas.microsoft.com/office/drawing/2014/main" val="2603476839"/>
                  </a:ext>
                </a:extLst>
              </a:tr>
              <a:tr h="949920">
                <a:tc>
                  <a:txBody>
                    <a:bodyPr/>
                    <a:lstStyle/>
                    <a:p>
                      <a:pPr algn="l"/>
                      <a:r>
                        <a:rPr lang="en-US" sz="1600" b="0" dirty="0">
                          <a:solidFill>
                            <a:schemeClr val="tx1"/>
                          </a:solidFill>
                        </a:rPr>
                        <a:t>Asset management plans</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kern="1200" baseline="0" dirty="0">
                          <a:solidFill>
                            <a:schemeClr val="tx1"/>
                          </a:solidFill>
                          <a:latin typeface="+mn-lt"/>
                          <a:ea typeface="+mn-ea"/>
                          <a:cs typeface="+mn-cs"/>
                        </a:rPr>
                        <a:t>Requires consideration of extreme weather and resilience in lifecycle cost and risk management analyses</a:t>
                      </a:r>
                    </a:p>
                  </a:txBody>
                  <a:tcPr/>
                </a:tc>
                <a:extLst>
                  <a:ext uri="{0D108BD9-81ED-4DB2-BD59-A6C34878D82A}">
                    <a16:rowId xmlns:a16="http://schemas.microsoft.com/office/drawing/2014/main" val="4069812362"/>
                  </a:ext>
                </a:extLst>
              </a:tr>
            </a:tbl>
          </a:graphicData>
        </a:graphic>
      </p:graphicFrame>
      <p:sp>
        <p:nvSpPr>
          <p:cNvPr id="5" name="TextBox 4">
            <a:extLst>
              <a:ext uri="{FF2B5EF4-FFF2-40B4-BE49-F238E27FC236}">
                <a16:creationId xmlns:a16="http://schemas.microsoft.com/office/drawing/2014/main" id="{A90FB808-2526-44FA-95EE-05474195D6DC}"/>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§11105</a:t>
            </a:r>
          </a:p>
        </p:txBody>
      </p:sp>
      <p:sp>
        <p:nvSpPr>
          <p:cNvPr id="6" name="Slide Number Placeholder 5">
            <a:extLst>
              <a:ext uri="{FF2B5EF4-FFF2-40B4-BE49-F238E27FC236}">
                <a16:creationId xmlns:a16="http://schemas.microsoft.com/office/drawing/2014/main" id="{0D059794-C0CB-4B0E-B8F0-D51FF2A62B06}"/>
              </a:ext>
            </a:extLst>
          </p:cNvPr>
          <p:cNvSpPr>
            <a:spLocks noGrp="1"/>
          </p:cNvSpPr>
          <p:nvPr>
            <p:ph type="sldNum" sz="quarter" idx="12"/>
          </p:nvPr>
        </p:nvSpPr>
        <p:spPr/>
        <p:txBody>
          <a:bodyPr/>
          <a:lstStyle/>
          <a:p>
            <a:fld id="{1A97B858-7F87-4293-BC05-FFDEB8F8B7A1}" type="slidenum">
              <a:rPr lang="en-US" smtClean="0"/>
              <a:pPr/>
              <a:t>17</a:t>
            </a:fld>
            <a:endParaRPr lang="en-US"/>
          </a:p>
        </p:txBody>
      </p:sp>
    </p:spTree>
    <p:extLst>
      <p:ext uri="{BB962C8B-B14F-4D97-AF65-F5344CB8AC3E}">
        <p14:creationId xmlns:p14="http://schemas.microsoft.com/office/powerpoint/2010/main" val="25216888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6883"/>
            <a:ext cx="8229600" cy="990600"/>
          </a:xfrm>
        </p:spPr>
        <p:txBody>
          <a:bodyPr>
            <a:normAutofit fontScale="90000"/>
          </a:bodyPr>
          <a:lstStyle/>
          <a:p>
            <a:r>
              <a:rPr lang="en-US"/>
              <a:t>Changes to Surface Transportation Block Grant Program (STBG)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79371587"/>
              </p:ext>
            </p:extLst>
          </p:nvPr>
        </p:nvGraphicFramePr>
        <p:xfrm>
          <a:off x="280569" y="1287483"/>
          <a:ext cx="8587206" cy="4969384"/>
        </p:xfrm>
        <a:graphic>
          <a:graphicData uri="http://schemas.openxmlformats.org/drawingml/2006/table">
            <a:tbl>
              <a:tblPr firstRow="1" firstCol="1" bandRow="1">
                <a:tableStyleId>{5C22544A-7EE6-4342-B048-85BDC9FD1C3A}</a:tableStyleId>
              </a:tblPr>
              <a:tblGrid>
                <a:gridCol w="1176756">
                  <a:extLst>
                    <a:ext uri="{9D8B030D-6E8A-4147-A177-3AD203B41FA5}">
                      <a16:colId xmlns:a16="http://schemas.microsoft.com/office/drawing/2014/main" val="20000"/>
                    </a:ext>
                  </a:extLst>
                </a:gridCol>
                <a:gridCol w="7410450">
                  <a:extLst>
                    <a:ext uri="{9D8B030D-6E8A-4147-A177-3AD203B41FA5}">
                      <a16:colId xmlns:a16="http://schemas.microsoft.com/office/drawing/2014/main" val="20001"/>
                    </a:ext>
                  </a:extLst>
                </a:gridCol>
              </a:tblGrid>
              <a:tr h="279022">
                <a:tc>
                  <a:txBody>
                    <a:bodyPr/>
                    <a:lstStyle/>
                    <a:p>
                      <a:pPr algn="l"/>
                      <a:r>
                        <a:rPr lang="en-US" sz="1600" dirty="0"/>
                        <a:t>Topics</a:t>
                      </a:r>
                    </a:p>
                  </a:txBody>
                  <a:tcPr marR="0"/>
                </a:tc>
                <a:tc>
                  <a:txBody>
                    <a:bodyPr/>
                    <a:lstStyle/>
                    <a:p>
                      <a:pPr algn="l"/>
                      <a:r>
                        <a:rPr lang="en-US" sz="1600"/>
                        <a:t>Changes</a:t>
                      </a:r>
                    </a:p>
                  </a:txBody>
                  <a:tcPr/>
                </a:tc>
                <a:extLst>
                  <a:ext uri="{0D108BD9-81ED-4DB2-BD59-A6C34878D82A}">
                    <a16:rowId xmlns:a16="http://schemas.microsoft.com/office/drawing/2014/main" val="10000"/>
                  </a:ext>
                </a:extLst>
              </a:tr>
              <a:tr h="1205104">
                <a:tc>
                  <a:txBody>
                    <a:bodyPr/>
                    <a:lstStyle/>
                    <a:p>
                      <a:pPr algn="l"/>
                      <a:r>
                        <a:rPr lang="en-US" sz="1600" b="0" dirty="0">
                          <a:solidFill>
                            <a:schemeClr val="tx1"/>
                          </a:solidFill>
                        </a:rPr>
                        <a:t>Eligible projects</a:t>
                      </a:r>
                    </a:p>
                  </a:txBody>
                  <a:tcPr>
                    <a:solidFill>
                      <a:srgbClr val="CED2DC"/>
                    </a:solidFill>
                  </a:tcPr>
                </a:tc>
                <a:tc>
                  <a:txBody>
                    <a:bodyPr/>
                    <a:lstStyle/>
                    <a:p>
                      <a:pPr marL="0" indent="0" algn="l">
                        <a:spcAft>
                          <a:spcPts val="300"/>
                        </a:spcAft>
                        <a:buFont typeface="Arial" panose="020B0604020202020204" pitchFamily="34" charset="0"/>
                        <a:buNone/>
                      </a:pPr>
                      <a:r>
                        <a:rPr lang="en-US" sz="1600" baseline="0" dirty="0">
                          <a:solidFill>
                            <a:schemeClr val="tx1"/>
                          </a:solidFill>
                        </a:rPr>
                        <a:t>Adds several new types of eligible projects, including:</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dirty="0">
                          <a:solidFill>
                            <a:schemeClr val="tx1"/>
                          </a:solidFill>
                        </a:rPr>
                        <a:t>EV charging infrastructure</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dirty="0">
                          <a:solidFill>
                            <a:schemeClr val="tx1"/>
                          </a:solidFill>
                        </a:rPr>
                        <a:t>protective features to enhance resilience</a:t>
                      </a:r>
                    </a:p>
                    <a:p>
                      <a:pPr marL="285750" lvl="0" indent="-285750" algn="l">
                        <a:spcAft>
                          <a:spcPts val="300"/>
                        </a:spcAft>
                        <a:buFont typeface="Arial" panose="020B0604020202020204" pitchFamily="34" charset="0"/>
                        <a:buChar char="•"/>
                      </a:pPr>
                      <a:r>
                        <a:rPr lang="en-US" sz="1600" baseline="0" dirty="0">
                          <a:solidFill>
                            <a:schemeClr val="tx1"/>
                          </a:solidFill>
                        </a:rPr>
                        <a:t>wildlife crossing projects</a:t>
                      </a:r>
                    </a:p>
                  </a:txBody>
                  <a:tcPr/>
                </a:tc>
                <a:extLst>
                  <a:ext uri="{0D108BD9-81ED-4DB2-BD59-A6C34878D82A}">
                    <a16:rowId xmlns:a16="http://schemas.microsoft.com/office/drawing/2014/main" val="10002"/>
                  </a:ext>
                </a:extLst>
              </a:tr>
              <a:tr h="513654">
                <a:tc>
                  <a:txBody>
                    <a:bodyPr/>
                    <a:lstStyle/>
                    <a:p>
                      <a:pPr algn="l"/>
                      <a:r>
                        <a:rPr lang="en-US" sz="1600" b="0">
                          <a:solidFill>
                            <a:schemeClr val="tx1"/>
                          </a:solidFill>
                        </a:rPr>
                        <a:t>Off-system bridges</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a:solidFill>
                            <a:schemeClr val="tx1"/>
                          </a:solidFill>
                        </a:rPr>
                        <a:t>Increases off-system bridge set-aside</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a:solidFill>
                            <a:schemeClr val="tx1"/>
                          </a:solidFill>
                        </a:rPr>
                        <a:t>Adds eligibility to include replacing a low water crossing with a bridge</a:t>
                      </a:r>
                    </a:p>
                  </a:txBody>
                  <a:tcPr/>
                </a:tc>
                <a:extLst>
                  <a:ext uri="{0D108BD9-81ED-4DB2-BD59-A6C34878D82A}">
                    <a16:rowId xmlns:a16="http://schemas.microsoft.com/office/drawing/2014/main" val="1898933966"/>
                  </a:ext>
                </a:extLst>
              </a:tr>
              <a:tr h="1858034">
                <a:tc>
                  <a:txBody>
                    <a:bodyPr/>
                    <a:lstStyle/>
                    <a:p>
                      <a:pPr algn="l"/>
                      <a:r>
                        <a:rPr lang="en-US" sz="1600" b="0" dirty="0">
                          <a:solidFill>
                            <a:schemeClr val="tx1"/>
                          </a:solidFill>
                        </a:rPr>
                        <a:t>Sub-allocation</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a:t>Population categories for sub-allocation split into smaller ranges:</a:t>
                      </a:r>
                    </a:p>
                    <a:p>
                      <a:pPr marL="742950" marR="0" lvl="1" indent="-285750" algn="l" defTabSz="914400" rtl="0" eaLnBrk="1" fontAlgn="auto" latinLnBrk="0" hangingPunct="1">
                        <a:lnSpc>
                          <a:spcPct val="100000"/>
                        </a:lnSpc>
                        <a:spcBef>
                          <a:spcPts val="0"/>
                        </a:spcBef>
                        <a:spcAft>
                          <a:spcPts val="300"/>
                        </a:spcAft>
                        <a:buClrTx/>
                        <a:buSzTx/>
                        <a:buFont typeface="Courier New" panose="02070309020205020404" pitchFamily="49" charset="0"/>
                        <a:buChar char="o"/>
                        <a:tabLst/>
                        <a:defRPr/>
                      </a:pPr>
                      <a:r>
                        <a:rPr lang="en-US" sz="1600" baseline="0"/>
                        <a:t>&lt; 5,000</a:t>
                      </a:r>
                      <a:endParaRPr lang="en-US" sz="1600" baseline="0">
                        <a:solidFill>
                          <a:schemeClr val="tx1"/>
                        </a:solidFill>
                      </a:endParaRPr>
                    </a:p>
                    <a:p>
                      <a:pPr marL="742950" marR="0" lvl="1" indent="-285750" algn="l" defTabSz="914400" rtl="0" eaLnBrk="1" fontAlgn="auto" latinLnBrk="0" hangingPunct="1">
                        <a:lnSpc>
                          <a:spcPct val="100000"/>
                        </a:lnSpc>
                        <a:spcBef>
                          <a:spcPts val="0"/>
                        </a:spcBef>
                        <a:spcAft>
                          <a:spcPts val="300"/>
                        </a:spcAft>
                        <a:buClrTx/>
                        <a:buSzTx/>
                        <a:buFont typeface="Courier New" panose="02070309020205020404" pitchFamily="49" charset="0"/>
                        <a:buChar char="o"/>
                        <a:tabLst/>
                        <a:defRPr/>
                      </a:pPr>
                      <a:r>
                        <a:rPr lang="en-US" sz="1600" b="1" baseline="0"/>
                        <a:t>[NEW] </a:t>
                      </a:r>
                      <a:r>
                        <a:rPr lang="en-US" sz="1600" b="0" baseline="0"/>
                        <a:t>5,000 </a:t>
                      </a:r>
                      <a:r>
                        <a:rPr lang="en-US" sz="1600" baseline="0"/>
                        <a:t>– 49,999</a:t>
                      </a:r>
                    </a:p>
                    <a:p>
                      <a:pPr marL="742950" marR="0" lvl="1" indent="-285750" algn="l" defTabSz="914400" rtl="0" eaLnBrk="1" fontAlgn="auto" latinLnBrk="0" hangingPunct="1">
                        <a:lnSpc>
                          <a:spcPct val="100000"/>
                        </a:lnSpc>
                        <a:spcBef>
                          <a:spcPts val="0"/>
                        </a:spcBef>
                        <a:spcAft>
                          <a:spcPts val="300"/>
                        </a:spcAft>
                        <a:buClrTx/>
                        <a:buSzTx/>
                        <a:buFont typeface="Courier New" panose="02070309020205020404" pitchFamily="49" charset="0"/>
                        <a:buChar char="o"/>
                        <a:tabLst/>
                        <a:defRPr/>
                      </a:pPr>
                      <a:r>
                        <a:rPr lang="en-US" sz="1600" b="1" baseline="0"/>
                        <a:t>[NEW] </a:t>
                      </a:r>
                      <a:r>
                        <a:rPr lang="en-US" sz="1600" baseline="0"/>
                        <a:t>50,000 – 200,000</a:t>
                      </a:r>
                    </a:p>
                    <a:p>
                      <a:pPr marL="742950" marR="0" lvl="1" indent="-285750" algn="l" defTabSz="914400" rtl="0" eaLnBrk="1" fontAlgn="auto" latinLnBrk="0" hangingPunct="1">
                        <a:lnSpc>
                          <a:spcPct val="100000"/>
                        </a:lnSpc>
                        <a:spcBef>
                          <a:spcPts val="0"/>
                        </a:spcBef>
                        <a:spcAft>
                          <a:spcPts val="300"/>
                        </a:spcAft>
                        <a:buClrTx/>
                        <a:buSzTx/>
                        <a:buFont typeface="Courier New" panose="02070309020205020404" pitchFamily="49" charset="0"/>
                        <a:buChar char="o"/>
                        <a:tabLst/>
                        <a:defRPr/>
                      </a:pPr>
                      <a:r>
                        <a:rPr lang="en-US" sz="1600" baseline="0"/>
                        <a:t>&gt;200,000</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a:t>Requires States to consult with RTPOs and MPOs for urbanized areas with </a:t>
                      </a:r>
                      <a:r>
                        <a:rPr lang="en-US" sz="1600" baseline="0">
                          <a:solidFill>
                            <a:schemeClr val="tx1"/>
                          </a:solidFill>
                        </a:rPr>
                        <a:t>50,000-200,000 pop. before using certain suballocated funding</a:t>
                      </a:r>
                    </a:p>
                  </a:txBody>
                  <a:tcPr/>
                </a:tc>
                <a:extLst>
                  <a:ext uri="{0D108BD9-81ED-4DB2-BD59-A6C34878D82A}">
                    <a16:rowId xmlns:a16="http://schemas.microsoft.com/office/drawing/2014/main" val="3100111860"/>
                  </a:ext>
                </a:extLst>
              </a:tr>
              <a:tr h="363534">
                <a:tc>
                  <a:txBody>
                    <a:bodyPr/>
                    <a:lstStyle/>
                    <a:p>
                      <a:pPr algn="l"/>
                      <a:r>
                        <a:rPr lang="en-US" sz="1600" b="0" dirty="0">
                          <a:solidFill>
                            <a:schemeClr val="tx1"/>
                          </a:solidFill>
                        </a:rPr>
                        <a:t>Rural areas</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dirty="0">
                          <a:solidFill>
                            <a:schemeClr val="tx1"/>
                          </a:solidFill>
                        </a:rPr>
                        <a:t>Permits States to use up to 15% of funds for eligible projects or maintenance on non-Federal aid highways in rural areas, and up to 5% for certain barge landing, dock and waterfront infrastructure projects</a:t>
                      </a:r>
                    </a:p>
                  </a:txBody>
                  <a:tcPr/>
                </a:tc>
                <a:extLst>
                  <a:ext uri="{0D108BD9-81ED-4DB2-BD59-A6C34878D82A}">
                    <a16:rowId xmlns:a16="http://schemas.microsoft.com/office/drawing/2014/main" val="1951559733"/>
                  </a:ext>
                </a:extLst>
              </a:tr>
            </a:tbl>
          </a:graphicData>
        </a:graphic>
      </p:graphicFrame>
      <p:sp>
        <p:nvSpPr>
          <p:cNvPr id="5" name="TextBox 4">
            <a:extLst>
              <a:ext uri="{FF2B5EF4-FFF2-40B4-BE49-F238E27FC236}">
                <a16:creationId xmlns:a16="http://schemas.microsoft.com/office/drawing/2014/main" id="{236128D7-46C6-404C-B3E9-BAE93A16CBB0}"/>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§11109</a:t>
            </a:r>
          </a:p>
        </p:txBody>
      </p:sp>
      <p:sp>
        <p:nvSpPr>
          <p:cNvPr id="6" name="Slide Number Placeholder 5">
            <a:extLst>
              <a:ext uri="{FF2B5EF4-FFF2-40B4-BE49-F238E27FC236}">
                <a16:creationId xmlns:a16="http://schemas.microsoft.com/office/drawing/2014/main" id="{033B3D98-9C8B-4E08-A7F1-6A4FFFB510AD}"/>
              </a:ext>
            </a:extLst>
          </p:cNvPr>
          <p:cNvSpPr>
            <a:spLocks noGrp="1"/>
          </p:cNvSpPr>
          <p:nvPr>
            <p:ph type="sldNum" sz="quarter" idx="12"/>
          </p:nvPr>
        </p:nvSpPr>
        <p:spPr/>
        <p:txBody>
          <a:bodyPr/>
          <a:lstStyle/>
          <a:p>
            <a:fld id="{1A97B858-7F87-4293-BC05-FFDEB8F8B7A1}" type="slidenum">
              <a:rPr lang="en-US" smtClean="0"/>
              <a:pPr/>
              <a:t>18</a:t>
            </a:fld>
            <a:endParaRPr lang="en-US"/>
          </a:p>
        </p:txBody>
      </p:sp>
    </p:spTree>
    <p:extLst>
      <p:ext uri="{BB962C8B-B14F-4D97-AF65-F5344CB8AC3E}">
        <p14:creationId xmlns:p14="http://schemas.microsoft.com/office/powerpoint/2010/main" val="30524862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4486B-7E8A-4DC4-83CC-B79B95A88CB6}"/>
              </a:ext>
            </a:extLst>
          </p:cNvPr>
          <p:cNvSpPr>
            <a:spLocks noGrp="1"/>
          </p:cNvSpPr>
          <p:nvPr>
            <p:ph type="title"/>
          </p:nvPr>
        </p:nvSpPr>
        <p:spPr>
          <a:xfrm>
            <a:off x="457200" y="466928"/>
            <a:ext cx="8229600" cy="768485"/>
          </a:xfrm>
        </p:spPr>
        <p:txBody>
          <a:bodyPr>
            <a:normAutofit fontScale="90000"/>
          </a:bodyPr>
          <a:lstStyle/>
          <a:p>
            <a:r>
              <a:rPr lang="en-US"/>
              <a:t>Changes to Transportation Alternatives (TA) Set-aside from STBG</a:t>
            </a:r>
          </a:p>
        </p:txBody>
      </p:sp>
      <p:graphicFrame>
        <p:nvGraphicFramePr>
          <p:cNvPr id="6" name="Content Placeholder 3">
            <a:extLst>
              <a:ext uri="{FF2B5EF4-FFF2-40B4-BE49-F238E27FC236}">
                <a16:creationId xmlns:a16="http://schemas.microsoft.com/office/drawing/2014/main" id="{A88503AF-94CD-492D-B397-FD0983C927F2}"/>
              </a:ext>
            </a:extLst>
          </p:cNvPr>
          <p:cNvGraphicFramePr>
            <a:graphicFrameLocks noGrp="1"/>
          </p:cNvGraphicFramePr>
          <p:nvPr>
            <p:ph idx="1"/>
            <p:extLst>
              <p:ext uri="{D42A27DB-BD31-4B8C-83A1-F6EECF244321}">
                <p14:modId xmlns:p14="http://schemas.microsoft.com/office/powerpoint/2010/main" val="583985184"/>
              </p:ext>
            </p:extLst>
          </p:nvPr>
        </p:nvGraphicFramePr>
        <p:xfrm>
          <a:off x="529389" y="1429712"/>
          <a:ext cx="8157411" cy="4869180"/>
        </p:xfrm>
        <a:graphic>
          <a:graphicData uri="http://schemas.openxmlformats.org/drawingml/2006/table">
            <a:tbl>
              <a:tblPr firstRow="1" firstCol="1" bandRow="1">
                <a:tableStyleId>{5C22544A-7EE6-4342-B048-85BDC9FD1C3A}</a:tableStyleId>
              </a:tblPr>
              <a:tblGrid>
                <a:gridCol w="1010653">
                  <a:extLst>
                    <a:ext uri="{9D8B030D-6E8A-4147-A177-3AD203B41FA5}">
                      <a16:colId xmlns:a16="http://schemas.microsoft.com/office/drawing/2014/main" val="20000"/>
                    </a:ext>
                  </a:extLst>
                </a:gridCol>
                <a:gridCol w="7146758">
                  <a:extLst>
                    <a:ext uri="{9D8B030D-6E8A-4147-A177-3AD203B41FA5}">
                      <a16:colId xmlns:a16="http://schemas.microsoft.com/office/drawing/2014/main" val="20001"/>
                    </a:ext>
                  </a:extLst>
                </a:gridCol>
              </a:tblGrid>
              <a:tr h="302813">
                <a:tc>
                  <a:txBody>
                    <a:bodyPr/>
                    <a:lstStyle/>
                    <a:p>
                      <a:pPr algn="l"/>
                      <a:r>
                        <a:rPr lang="en-US" sz="1600"/>
                        <a:t>Topic</a:t>
                      </a:r>
                    </a:p>
                  </a:txBody>
                  <a:tcPr marR="0"/>
                </a:tc>
                <a:tc>
                  <a:txBody>
                    <a:bodyPr/>
                    <a:lstStyle/>
                    <a:p>
                      <a:pPr algn="l"/>
                      <a:r>
                        <a:rPr lang="en-US" sz="1600"/>
                        <a:t>Changes</a:t>
                      </a:r>
                    </a:p>
                  </a:txBody>
                  <a:tcPr/>
                </a:tc>
                <a:extLst>
                  <a:ext uri="{0D108BD9-81ED-4DB2-BD59-A6C34878D82A}">
                    <a16:rowId xmlns:a16="http://schemas.microsoft.com/office/drawing/2014/main" val="10000"/>
                  </a:ext>
                </a:extLst>
              </a:tr>
              <a:tr h="1727408">
                <a:tc>
                  <a:txBody>
                    <a:bodyPr/>
                    <a:lstStyle/>
                    <a:p>
                      <a:pPr marL="0" algn="l" defTabSz="914400" rtl="0" eaLnBrk="1" latinLnBrk="0" hangingPunct="1"/>
                      <a:r>
                        <a:rPr lang="en-US" sz="1600" b="0" kern="1200" dirty="0">
                          <a:solidFill>
                            <a:schemeClr val="tx1"/>
                          </a:solidFill>
                          <a:latin typeface="+mn-lt"/>
                          <a:ea typeface="+mn-ea"/>
                          <a:cs typeface="+mn-cs"/>
                        </a:rPr>
                        <a:t>Funding</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dirty="0">
                          <a:solidFill>
                            <a:schemeClr val="tx1"/>
                          </a:solidFill>
                        </a:rPr>
                        <a:t>Increases funding, setting it at 10% of total STBG funds each FY</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dirty="0">
                          <a:solidFill>
                            <a:schemeClr val="tx1"/>
                          </a:solidFill>
                        </a:rPr>
                        <a:t>Increases from 50% to 59% the portion of TA funds that must be suballocated to areas of the State based on population</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dirty="0">
                          <a:solidFill>
                            <a:schemeClr val="tx1"/>
                          </a:solidFill>
                        </a:rPr>
                        <a:t>Continues to permit States to transfer up to 50% of TA funds to any other apportioned program but establishes new conditions</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dirty="0">
                          <a:solidFill>
                            <a:schemeClr val="tx1"/>
                          </a:solidFill>
                        </a:rPr>
                        <a:t>Allows States to use up to 5% of available funds (after suballocation) to fund staff to administer the TA program and assist applicants</a:t>
                      </a:r>
                      <a:endParaRPr lang="en-US" sz="1600" strike="sngStrike" baseline="0" dirty="0">
                        <a:solidFill>
                          <a:schemeClr val="tx1"/>
                        </a:solidFill>
                      </a:endParaRPr>
                    </a:p>
                  </a:txBody>
                  <a:tcPr/>
                </a:tc>
                <a:extLst>
                  <a:ext uri="{0D108BD9-81ED-4DB2-BD59-A6C34878D82A}">
                    <a16:rowId xmlns:a16="http://schemas.microsoft.com/office/drawing/2014/main" val="10002"/>
                  </a:ext>
                </a:extLst>
              </a:tr>
              <a:tr h="523040">
                <a:tc>
                  <a:txBody>
                    <a:bodyPr/>
                    <a:lstStyle/>
                    <a:p>
                      <a:pPr marL="0" algn="l" defTabSz="914400" rtl="0" eaLnBrk="1" latinLnBrk="0" hangingPunct="1"/>
                      <a:r>
                        <a:rPr lang="en-US" sz="1600" b="0" kern="1200" dirty="0">
                          <a:solidFill>
                            <a:schemeClr val="tx1"/>
                          </a:solidFill>
                          <a:latin typeface="+mn-lt"/>
                          <a:ea typeface="+mn-ea"/>
                          <a:cs typeface="+mn-cs"/>
                        </a:rPr>
                        <a:t>Eligible projects</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dirty="0">
                          <a:solidFill>
                            <a:schemeClr val="tx1"/>
                          </a:solidFill>
                        </a:rPr>
                        <a:t>Reaffirms eligibility for safe routes to school projects and activities</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dirty="0">
                          <a:solidFill>
                            <a:schemeClr val="tx1"/>
                          </a:solidFill>
                        </a:rPr>
                        <a:t>Adds activities relating to vulnerable road user safety assessments</a:t>
                      </a:r>
                    </a:p>
                  </a:txBody>
                  <a:tcPr/>
                </a:tc>
                <a:extLst>
                  <a:ext uri="{0D108BD9-81ED-4DB2-BD59-A6C34878D82A}">
                    <a16:rowId xmlns:a16="http://schemas.microsoft.com/office/drawing/2014/main" val="1987309402"/>
                  </a:ext>
                </a:extLst>
              </a:tr>
              <a:tr h="523040">
                <a:tc>
                  <a:txBody>
                    <a:bodyPr/>
                    <a:lstStyle/>
                    <a:p>
                      <a:pPr marL="0" algn="l" defTabSz="914400" rtl="0" eaLnBrk="1" latinLnBrk="0" hangingPunct="1"/>
                      <a:r>
                        <a:rPr lang="en-US" sz="1600" b="0" kern="1200" dirty="0">
                          <a:solidFill>
                            <a:schemeClr val="tx1"/>
                          </a:solidFill>
                          <a:latin typeface="+mn-lt"/>
                          <a:ea typeface="+mn-ea"/>
                          <a:cs typeface="+mn-cs"/>
                        </a:rPr>
                        <a:t>Eligible entities</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a:solidFill>
                            <a:schemeClr val="tx1"/>
                          </a:solidFill>
                        </a:rPr>
                        <a:t>Adds as eligible entities MPOs representing a pop. ≤200,000, any nonprofit entities, and States at the request of another eligible entity</a:t>
                      </a:r>
                    </a:p>
                  </a:txBody>
                  <a:tcPr/>
                </a:tc>
                <a:extLst>
                  <a:ext uri="{0D108BD9-81ED-4DB2-BD59-A6C34878D82A}">
                    <a16:rowId xmlns:a16="http://schemas.microsoft.com/office/drawing/2014/main" val="25979330"/>
                  </a:ext>
                </a:extLst>
              </a:tr>
              <a:tr h="912655">
                <a:tc>
                  <a:txBody>
                    <a:bodyPr/>
                    <a:lstStyle/>
                    <a:p>
                      <a:pPr marL="0" algn="l" defTabSz="914400" rtl="0" eaLnBrk="1" latinLnBrk="0" hangingPunct="1"/>
                      <a:r>
                        <a:rPr lang="en-US" sz="1600" b="0" kern="1200" dirty="0">
                          <a:solidFill>
                            <a:schemeClr val="tx1"/>
                          </a:solidFill>
                          <a:latin typeface="+mn-lt"/>
                          <a:ea typeface="+mn-ea"/>
                          <a:cs typeface="+mn-cs"/>
                        </a:rPr>
                        <a:t>Federal share</a:t>
                      </a:r>
                    </a:p>
                  </a:txBody>
                  <a:tcPr>
                    <a:solidFill>
                      <a:srgbClr val="E8EAEE"/>
                    </a:solidFill>
                  </a:tcPr>
                </a:tc>
                <a:tc>
                  <a:txBody>
                    <a:bodyPr/>
                    <a:lstStyle/>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en-US" sz="1600" baseline="0" dirty="0">
                          <a:solidFill>
                            <a:schemeClr val="tx1"/>
                          </a:solidFill>
                        </a:rPr>
                        <a:t>Subject to certain requirements:</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dirty="0">
                          <a:solidFill>
                            <a:schemeClr val="tx1"/>
                          </a:solidFill>
                        </a:rPr>
                        <a:t>provides for a Federal share up to 100%</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dirty="0">
                          <a:solidFill>
                            <a:schemeClr val="tx1"/>
                          </a:solidFill>
                        </a:rPr>
                        <a:t>allows HSIP funds to be used toward the non-Federal share</a:t>
                      </a:r>
                      <a:endParaRPr lang="en-US" sz="1600" strike="sngStrike" baseline="0" dirty="0">
                        <a:solidFill>
                          <a:schemeClr val="tx1"/>
                        </a:solidFill>
                      </a:endParaRP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dirty="0">
                          <a:solidFill>
                            <a:schemeClr val="tx1"/>
                          </a:solidFill>
                        </a:rPr>
                        <a:t>allows non-Federal share requirements to be met on an aggregate basis instead of by project</a:t>
                      </a:r>
                    </a:p>
                  </a:txBody>
                  <a:tcPr/>
                </a:tc>
                <a:extLst>
                  <a:ext uri="{0D108BD9-81ED-4DB2-BD59-A6C34878D82A}">
                    <a16:rowId xmlns:a16="http://schemas.microsoft.com/office/drawing/2014/main" val="159807145"/>
                  </a:ext>
                </a:extLst>
              </a:tr>
            </a:tbl>
          </a:graphicData>
        </a:graphic>
      </p:graphicFrame>
      <p:sp>
        <p:nvSpPr>
          <p:cNvPr id="5" name="TextBox 4">
            <a:extLst>
              <a:ext uri="{FF2B5EF4-FFF2-40B4-BE49-F238E27FC236}">
                <a16:creationId xmlns:a16="http://schemas.microsoft.com/office/drawing/2014/main" id="{FEF07977-EE81-4994-8B50-98BB7C5D1746}"/>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§11109</a:t>
            </a:r>
          </a:p>
        </p:txBody>
      </p:sp>
      <p:sp>
        <p:nvSpPr>
          <p:cNvPr id="4" name="Slide Number Placeholder 3">
            <a:extLst>
              <a:ext uri="{FF2B5EF4-FFF2-40B4-BE49-F238E27FC236}">
                <a16:creationId xmlns:a16="http://schemas.microsoft.com/office/drawing/2014/main" id="{CC6B6CAF-4E80-432A-A79F-78E867274370}"/>
              </a:ext>
            </a:extLst>
          </p:cNvPr>
          <p:cNvSpPr>
            <a:spLocks noGrp="1"/>
          </p:cNvSpPr>
          <p:nvPr>
            <p:ph type="sldNum" sz="quarter" idx="12"/>
          </p:nvPr>
        </p:nvSpPr>
        <p:spPr/>
        <p:txBody>
          <a:bodyPr/>
          <a:lstStyle/>
          <a:p>
            <a:fld id="{1A97B858-7F87-4293-BC05-FFDEB8F8B7A1}" type="slidenum">
              <a:rPr lang="en-US" smtClean="0"/>
              <a:pPr/>
              <a:t>19</a:t>
            </a:fld>
            <a:endParaRPr lang="en-US"/>
          </a:p>
        </p:txBody>
      </p:sp>
    </p:spTree>
    <p:extLst>
      <p:ext uri="{BB962C8B-B14F-4D97-AF65-F5344CB8AC3E}">
        <p14:creationId xmlns:p14="http://schemas.microsoft.com/office/powerpoint/2010/main" val="1666358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B7DAB-C193-4896-86D7-C22F71CEA850}"/>
              </a:ext>
            </a:extLst>
          </p:cNvPr>
          <p:cNvSpPr>
            <a:spLocks noGrp="1"/>
          </p:cNvSpPr>
          <p:nvPr>
            <p:ph type="title"/>
          </p:nvPr>
        </p:nvSpPr>
        <p:spPr/>
        <p:txBody>
          <a:bodyPr>
            <a:normAutofit/>
          </a:bodyPr>
          <a:lstStyle/>
          <a:p>
            <a:r>
              <a:rPr lang="en-US"/>
              <a:t>Setting the stage</a:t>
            </a:r>
          </a:p>
        </p:txBody>
      </p:sp>
      <p:sp>
        <p:nvSpPr>
          <p:cNvPr id="3" name="Text Placeholder 2">
            <a:extLst>
              <a:ext uri="{FF2B5EF4-FFF2-40B4-BE49-F238E27FC236}">
                <a16:creationId xmlns:a16="http://schemas.microsoft.com/office/drawing/2014/main" id="{E69E08AF-53C9-45B8-A664-4F8EBBABE198}"/>
              </a:ext>
            </a:extLst>
          </p:cNvPr>
          <p:cNvSpPr>
            <a:spLocks noGrp="1"/>
          </p:cNvSpPr>
          <p:nvPr>
            <p:ph type="body" idx="1"/>
          </p:nvPr>
        </p:nvSpPr>
        <p:spPr>
          <a:xfrm>
            <a:off x="722313" y="3393292"/>
            <a:ext cx="7772400" cy="2503655"/>
          </a:xfrm>
        </p:spPr>
        <p:txBody>
          <a:bodyPr>
            <a:normAutofit/>
          </a:bodyPr>
          <a:lstStyle/>
          <a:p>
            <a:r>
              <a:rPr lang="en-US"/>
              <a:t>Introductory Notes</a:t>
            </a:r>
          </a:p>
          <a:p>
            <a:r>
              <a:rPr lang="en-US"/>
              <a:t>Key Terms</a:t>
            </a:r>
          </a:p>
          <a:p>
            <a:endParaRPr lang="en-US"/>
          </a:p>
        </p:txBody>
      </p:sp>
    </p:spTree>
    <p:extLst>
      <p:ext uri="{BB962C8B-B14F-4D97-AF65-F5344CB8AC3E}">
        <p14:creationId xmlns:p14="http://schemas.microsoft.com/office/powerpoint/2010/main" val="27875641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6102"/>
            <a:ext cx="8229600" cy="990600"/>
          </a:xfrm>
        </p:spPr>
        <p:txBody>
          <a:bodyPr>
            <a:normAutofit fontScale="90000"/>
          </a:bodyPr>
          <a:lstStyle/>
          <a:p>
            <a:r>
              <a:rPr lang="en-US"/>
              <a:t>Changes to Highway Safety Improvement Program (HSIP)</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46413543"/>
              </p:ext>
            </p:extLst>
          </p:nvPr>
        </p:nvGraphicFramePr>
        <p:xfrm>
          <a:off x="457200" y="1615332"/>
          <a:ext cx="8133347" cy="4050183"/>
        </p:xfrm>
        <a:graphic>
          <a:graphicData uri="http://schemas.openxmlformats.org/drawingml/2006/table">
            <a:tbl>
              <a:tblPr firstRow="1" firstCol="1" bandRow="1">
                <a:tableStyleId>{5C22544A-7EE6-4342-B048-85BDC9FD1C3A}</a:tableStyleId>
              </a:tblPr>
              <a:tblGrid>
                <a:gridCol w="1219200">
                  <a:extLst>
                    <a:ext uri="{9D8B030D-6E8A-4147-A177-3AD203B41FA5}">
                      <a16:colId xmlns:a16="http://schemas.microsoft.com/office/drawing/2014/main" val="20000"/>
                    </a:ext>
                  </a:extLst>
                </a:gridCol>
                <a:gridCol w="6914147">
                  <a:extLst>
                    <a:ext uri="{9D8B030D-6E8A-4147-A177-3AD203B41FA5}">
                      <a16:colId xmlns:a16="http://schemas.microsoft.com/office/drawing/2014/main" val="20001"/>
                    </a:ext>
                  </a:extLst>
                </a:gridCol>
              </a:tblGrid>
              <a:tr h="371204">
                <a:tc>
                  <a:txBody>
                    <a:bodyPr/>
                    <a:lstStyle/>
                    <a:p>
                      <a:pPr algn="l"/>
                      <a:r>
                        <a:rPr lang="en-US"/>
                        <a:t>Topic</a:t>
                      </a:r>
                    </a:p>
                  </a:txBody>
                  <a:tcPr marR="0"/>
                </a:tc>
                <a:tc>
                  <a:txBody>
                    <a:bodyPr/>
                    <a:lstStyle/>
                    <a:p>
                      <a:pPr algn="l"/>
                      <a:r>
                        <a:rPr lang="en-US"/>
                        <a:t>Changes</a:t>
                      </a:r>
                    </a:p>
                  </a:txBody>
                  <a:tcPr/>
                </a:tc>
                <a:extLst>
                  <a:ext uri="{0D108BD9-81ED-4DB2-BD59-A6C34878D82A}">
                    <a16:rowId xmlns:a16="http://schemas.microsoft.com/office/drawing/2014/main" val="10000"/>
                  </a:ext>
                </a:extLst>
              </a:tr>
              <a:tr h="1992797">
                <a:tc>
                  <a:txBody>
                    <a:bodyPr/>
                    <a:lstStyle/>
                    <a:p>
                      <a:pPr algn="l"/>
                      <a:r>
                        <a:rPr lang="en-US" sz="1600" b="0" dirty="0">
                          <a:solidFill>
                            <a:schemeClr val="tx1"/>
                          </a:solidFill>
                          <a:latin typeface="+mj-lt"/>
                        </a:rPr>
                        <a:t>Eligible projects</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dirty="0">
                          <a:solidFill>
                            <a:schemeClr val="tx1"/>
                          </a:solidFill>
                          <a:latin typeface="+mj-lt"/>
                        </a:rPr>
                        <a:t>Adds eligibility </a:t>
                      </a:r>
                      <a:r>
                        <a:rPr lang="en-US" sz="1600" b="0" i="0" u="none" strike="noStrike" kern="1200" baseline="0" noProof="0" dirty="0">
                          <a:solidFill>
                            <a:schemeClr val="tx1"/>
                          </a:solidFill>
                          <a:latin typeface="+mn-lt"/>
                          <a:ea typeface="+mn-ea"/>
                          <a:cs typeface="+mn-cs"/>
                        </a:rPr>
                        <a:t>(≤10% of HSIP funds)</a:t>
                      </a:r>
                      <a:r>
                        <a:rPr lang="en-US" sz="1600" baseline="0" dirty="0">
                          <a:solidFill>
                            <a:schemeClr val="tx1"/>
                          </a:solidFill>
                          <a:latin typeface="+mj-lt"/>
                        </a:rPr>
                        <a:t> for </a:t>
                      </a:r>
                      <a:r>
                        <a:rPr lang="en-US" sz="1600" kern="1200" baseline="0" dirty="0">
                          <a:solidFill>
                            <a:schemeClr val="tx1"/>
                          </a:solidFill>
                          <a:latin typeface="+mn-lt"/>
                          <a:ea typeface="+mn-ea"/>
                          <a:cs typeface="+mn-cs"/>
                        </a:rPr>
                        <a:t>specified safety projects </a:t>
                      </a:r>
                      <a:r>
                        <a:rPr lang="en-US" sz="1600" kern="1200" dirty="0">
                          <a:solidFill>
                            <a:schemeClr val="dk1"/>
                          </a:solidFill>
                          <a:effectLst/>
                          <a:latin typeface="+mn-lt"/>
                          <a:ea typeface="+mn-ea"/>
                          <a:cs typeface="+mn-cs"/>
                        </a:rPr>
                        <a:t>(including non-infrastructure safety projects related to education, research, enforcement, emergency services, and safe routes to school)</a:t>
                      </a:r>
                      <a:endParaRPr lang="en-US" sz="1600" kern="1200" baseline="0" dirty="0">
                        <a:solidFill>
                          <a:schemeClr val="tx1"/>
                        </a:solidFill>
                        <a:latin typeface="+mn-lt"/>
                        <a:ea typeface="+mn-ea"/>
                        <a:cs typeface="+mn-cs"/>
                      </a:endParaRP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dirty="0">
                          <a:solidFill>
                            <a:schemeClr val="tx1"/>
                          </a:solidFill>
                          <a:latin typeface="+mj-lt"/>
                        </a:rPr>
                        <a:t>Modifies the HSIP definition of highway safety improvement project by adding or clarifying some project types. Some examples include:</a:t>
                      </a:r>
                    </a:p>
                    <a:p>
                      <a:pPr marL="742950" marR="0" lvl="1" indent="-285750" algn="l" defTabSz="914400" rtl="0" eaLnBrk="1" fontAlgn="auto" latinLnBrk="0" hangingPunct="1">
                        <a:lnSpc>
                          <a:spcPct val="100000"/>
                        </a:lnSpc>
                        <a:spcBef>
                          <a:spcPts val="0"/>
                        </a:spcBef>
                        <a:spcAft>
                          <a:spcPts val="300"/>
                        </a:spcAft>
                        <a:buClrTx/>
                        <a:buSzTx/>
                        <a:buFont typeface="Courier New" panose="02070309020205020404" pitchFamily="49" charset="0"/>
                        <a:buChar char="o"/>
                        <a:tabLst/>
                        <a:defRPr/>
                      </a:pPr>
                      <a:r>
                        <a:rPr lang="en-US" sz="1600" baseline="0" dirty="0">
                          <a:solidFill>
                            <a:schemeClr val="tx1"/>
                          </a:solidFill>
                          <a:latin typeface="+mj-lt"/>
                        </a:rPr>
                        <a:t>railway-highway crossing grade separation projects;</a:t>
                      </a:r>
                    </a:p>
                    <a:p>
                      <a:pPr marL="742950" marR="0" lvl="1" indent="-285750" algn="l" defTabSz="914400" rtl="0" eaLnBrk="1" fontAlgn="auto" latinLnBrk="0" hangingPunct="1">
                        <a:lnSpc>
                          <a:spcPct val="100000"/>
                        </a:lnSpc>
                        <a:spcBef>
                          <a:spcPts val="0"/>
                        </a:spcBef>
                        <a:spcAft>
                          <a:spcPts val="300"/>
                        </a:spcAft>
                        <a:buClrTx/>
                        <a:buSzTx/>
                        <a:buFont typeface="Courier New" panose="02070309020205020404" pitchFamily="49" charset="0"/>
                        <a:buChar char="o"/>
                        <a:tabLst/>
                        <a:defRPr/>
                      </a:pPr>
                      <a:r>
                        <a:rPr lang="en-US" sz="1600" baseline="0" dirty="0">
                          <a:solidFill>
                            <a:schemeClr val="tx1"/>
                          </a:solidFill>
                          <a:latin typeface="+mj-lt"/>
                        </a:rPr>
                        <a:t>traffic control devices for pedestrians and bicyclists; and</a:t>
                      </a:r>
                    </a:p>
                    <a:p>
                      <a:pPr marL="742950" marR="0" lvl="1" indent="-285750" algn="l" defTabSz="914400" rtl="0" eaLnBrk="1" fontAlgn="auto" latinLnBrk="0" hangingPunct="1">
                        <a:lnSpc>
                          <a:spcPct val="100000"/>
                        </a:lnSpc>
                        <a:spcBef>
                          <a:spcPts val="0"/>
                        </a:spcBef>
                        <a:spcAft>
                          <a:spcPts val="300"/>
                        </a:spcAft>
                        <a:buClrTx/>
                        <a:buSzTx/>
                        <a:buFont typeface="Courier New" panose="02070309020205020404" pitchFamily="49" charset="0"/>
                        <a:buChar char="o"/>
                        <a:tabLst/>
                        <a:defRPr/>
                      </a:pPr>
                      <a:r>
                        <a:rPr lang="en-US" sz="1600" baseline="0" dirty="0">
                          <a:solidFill>
                            <a:schemeClr val="tx1"/>
                          </a:solidFill>
                          <a:latin typeface="+mj-lt"/>
                        </a:rPr>
                        <a:t>roadway improvements that separate motor vehicles from bicycles or pedestrians</a:t>
                      </a:r>
                    </a:p>
                  </a:txBody>
                  <a:tcPr/>
                </a:tc>
                <a:extLst>
                  <a:ext uri="{0D108BD9-81ED-4DB2-BD59-A6C34878D82A}">
                    <a16:rowId xmlns:a16="http://schemas.microsoft.com/office/drawing/2014/main" val="10001"/>
                  </a:ext>
                </a:extLst>
              </a:tr>
              <a:tr h="1240579">
                <a:tc>
                  <a:txBody>
                    <a:bodyPr/>
                    <a:lstStyle/>
                    <a:p>
                      <a:pPr algn="l"/>
                      <a:r>
                        <a:rPr lang="en-US" sz="1600" b="0" dirty="0">
                          <a:solidFill>
                            <a:schemeClr val="tx1"/>
                          </a:solidFill>
                          <a:latin typeface="+mj-lt"/>
                        </a:rPr>
                        <a:t>Vulnerable road users</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kern="1200" baseline="0" dirty="0">
                          <a:solidFill>
                            <a:schemeClr val="tx1"/>
                          </a:solidFill>
                          <a:latin typeface="+mn-lt"/>
                          <a:ea typeface="+mn-ea"/>
                          <a:cs typeface="+mn-cs"/>
                        </a:rPr>
                        <a:t>Requires States to complete vulnerable road user (VRU) safety assessments, taking into consideration a Safe System approach</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kern="1200" baseline="0" dirty="0">
                          <a:solidFill>
                            <a:schemeClr val="tx1"/>
                          </a:solidFill>
                          <a:latin typeface="+mn-lt"/>
                          <a:ea typeface="+mn-ea"/>
                          <a:cs typeface="+mn-cs"/>
                        </a:rPr>
                        <a:t>Adds new special rule for States with total annual VRU fatalities comprising ≥15% of total annual crash fatalities in State</a:t>
                      </a:r>
                    </a:p>
                  </a:txBody>
                  <a:tcPr/>
                </a:tc>
                <a:extLst>
                  <a:ext uri="{0D108BD9-81ED-4DB2-BD59-A6C34878D82A}">
                    <a16:rowId xmlns:a16="http://schemas.microsoft.com/office/drawing/2014/main" val="2661251891"/>
                  </a:ext>
                </a:extLst>
              </a:tr>
            </a:tbl>
          </a:graphicData>
        </a:graphic>
      </p:graphicFrame>
      <p:sp>
        <p:nvSpPr>
          <p:cNvPr id="5" name="TextBox 4">
            <a:extLst>
              <a:ext uri="{FF2B5EF4-FFF2-40B4-BE49-F238E27FC236}">
                <a16:creationId xmlns:a16="http://schemas.microsoft.com/office/drawing/2014/main" id="{352610D5-6706-42D3-946C-74A243D99B43}"/>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§11111</a:t>
            </a:r>
          </a:p>
        </p:txBody>
      </p:sp>
      <p:sp>
        <p:nvSpPr>
          <p:cNvPr id="6" name="Slide Number Placeholder 5">
            <a:extLst>
              <a:ext uri="{FF2B5EF4-FFF2-40B4-BE49-F238E27FC236}">
                <a16:creationId xmlns:a16="http://schemas.microsoft.com/office/drawing/2014/main" id="{2D535353-390D-41E8-8702-BE49910E5006}"/>
              </a:ext>
            </a:extLst>
          </p:cNvPr>
          <p:cNvSpPr>
            <a:spLocks noGrp="1"/>
          </p:cNvSpPr>
          <p:nvPr>
            <p:ph type="sldNum" sz="quarter" idx="12"/>
          </p:nvPr>
        </p:nvSpPr>
        <p:spPr/>
        <p:txBody>
          <a:bodyPr/>
          <a:lstStyle/>
          <a:p>
            <a:fld id="{1A97B858-7F87-4293-BC05-FFDEB8F8B7A1}" type="slidenum">
              <a:rPr lang="en-US" smtClean="0"/>
              <a:pPr/>
              <a:t>20</a:t>
            </a:fld>
            <a:endParaRPr lang="en-US"/>
          </a:p>
        </p:txBody>
      </p:sp>
    </p:spTree>
    <p:extLst>
      <p:ext uri="{BB962C8B-B14F-4D97-AF65-F5344CB8AC3E}">
        <p14:creationId xmlns:p14="http://schemas.microsoft.com/office/powerpoint/2010/main" val="19651705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A6215-F418-401D-818A-F6B7C763AF6D}"/>
              </a:ext>
            </a:extLst>
          </p:cNvPr>
          <p:cNvSpPr>
            <a:spLocks noGrp="1"/>
          </p:cNvSpPr>
          <p:nvPr>
            <p:ph type="title"/>
          </p:nvPr>
        </p:nvSpPr>
        <p:spPr>
          <a:xfrm>
            <a:off x="584199" y="327583"/>
            <a:ext cx="7975601" cy="1141294"/>
          </a:xfrm>
        </p:spPr>
        <p:txBody>
          <a:bodyPr>
            <a:normAutofit/>
          </a:bodyPr>
          <a:lstStyle/>
          <a:p>
            <a:r>
              <a:rPr lang="en-US"/>
              <a:t>Changes to Railway-Highway Crossings Program (RHCP)</a:t>
            </a:r>
          </a:p>
        </p:txBody>
      </p:sp>
      <p:graphicFrame>
        <p:nvGraphicFramePr>
          <p:cNvPr id="8" name="Content Placeholder 3">
            <a:extLst>
              <a:ext uri="{FF2B5EF4-FFF2-40B4-BE49-F238E27FC236}">
                <a16:creationId xmlns:a16="http://schemas.microsoft.com/office/drawing/2014/main" id="{F4FF22A9-7A24-40E4-93A4-5EC4CF14772E}"/>
              </a:ext>
            </a:extLst>
          </p:cNvPr>
          <p:cNvGraphicFramePr>
            <a:graphicFrameLocks/>
          </p:cNvGraphicFramePr>
          <p:nvPr>
            <p:extLst>
              <p:ext uri="{D42A27DB-BD31-4B8C-83A1-F6EECF244321}">
                <p14:modId xmlns:p14="http://schemas.microsoft.com/office/powerpoint/2010/main" val="862416739"/>
              </p:ext>
            </p:extLst>
          </p:nvPr>
        </p:nvGraphicFramePr>
        <p:xfrm>
          <a:off x="584200" y="1553909"/>
          <a:ext cx="7975600" cy="4950575"/>
        </p:xfrm>
        <a:graphic>
          <a:graphicData uri="http://schemas.openxmlformats.org/drawingml/2006/table">
            <a:tbl>
              <a:tblPr firstRow="1" firstCol="1" bandRow="1">
                <a:tableStyleId>{5C22544A-7EE6-4342-B048-85BDC9FD1C3A}</a:tableStyleId>
              </a:tblPr>
              <a:tblGrid>
                <a:gridCol w="1126067">
                  <a:extLst>
                    <a:ext uri="{9D8B030D-6E8A-4147-A177-3AD203B41FA5}">
                      <a16:colId xmlns:a16="http://schemas.microsoft.com/office/drawing/2014/main" val="20000"/>
                    </a:ext>
                  </a:extLst>
                </a:gridCol>
                <a:gridCol w="6849533">
                  <a:extLst>
                    <a:ext uri="{9D8B030D-6E8A-4147-A177-3AD203B41FA5}">
                      <a16:colId xmlns:a16="http://schemas.microsoft.com/office/drawing/2014/main" val="20001"/>
                    </a:ext>
                  </a:extLst>
                </a:gridCol>
              </a:tblGrid>
              <a:tr h="439535">
                <a:tc>
                  <a:txBody>
                    <a:bodyPr/>
                    <a:lstStyle/>
                    <a:p>
                      <a:pPr algn="l"/>
                      <a:r>
                        <a:rPr lang="en-US"/>
                        <a:t>Topic</a:t>
                      </a:r>
                    </a:p>
                  </a:txBody>
                  <a:tcPr marR="0"/>
                </a:tc>
                <a:tc>
                  <a:txBody>
                    <a:bodyPr/>
                    <a:lstStyle/>
                    <a:p>
                      <a:pPr algn="l"/>
                      <a:r>
                        <a:rPr lang="en-US"/>
                        <a:t>Changes</a:t>
                      </a:r>
                    </a:p>
                  </a:txBody>
                  <a:tcPr/>
                </a:tc>
                <a:extLst>
                  <a:ext uri="{0D108BD9-81ED-4DB2-BD59-A6C34878D82A}">
                    <a16:rowId xmlns:a16="http://schemas.microsoft.com/office/drawing/2014/main" val="10000"/>
                  </a:ext>
                </a:extLst>
              </a:tr>
              <a:tr h="422196">
                <a:tc>
                  <a:txBody>
                    <a:bodyPr/>
                    <a:lstStyle/>
                    <a:p>
                      <a:pPr marL="0" algn="l" defTabSz="914400" rtl="0" eaLnBrk="1" latinLnBrk="0" hangingPunct="1"/>
                      <a:r>
                        <a:rPr lang="en-US" sz="1600" b="0" kern="1200" dirty="0">
                          <a:solidFill>
                            <a:schemeClr val="tx1"/>
                          </a:solidFill>
                          <a:latin typeface="+mn-lt"/>
                          <a:ea typeface="+mn-ea"/>
                          <a:cs typeface="+mn-cs"/>
                        </a:rPr>
                        <a:t>Eligible projects</a:t>
                      </a:r>
                    </a:p>
                  </a:txBody>
                  <a:tcPr>
                    <a:solidFill>
                      <a:srgbClr val="CED2DC"/>
                    </a:solidFill>
                  </a:tcPr>
                </a:tc>
                <a:tc>
                  <a:txBody>
                    <a:bodyPr/>
                    <a:lstStyle/>
                    <a:p>
                      <a:pPr marL="285750" lvl="0" indent="-285750">
                        <a:buFont typeface="Arial" panose="020B0604020202020204" pitchFamily="34" charset="0"/>
                        <a:buChar char="•"/>
                      </a:pPr>
                      <a:r>
                        <a:rPr lang="en-US" sz="1600" kern="1200">
                          <a:solidFill>
                            <a:schemeClr val="tx1"/>
                          </a:solidFill>
                          <a:effectLst/>
                          <a:latin typeface="+mn-lt"/>
                          <a:ea typeface="+mn-ea"/>
                          <a:cs typeface="+mn-cs"/>
                        </a:rPr>
                        <a:t>Clarifies funds are eligible for projects to reduce pedestrian fatalities and injuries from trespassing at grade crossings (ped safety improvements at crossings are already an eligible activity)</a:t>
                      </a:r>
                    </a:p>
                  </a:txBody>
                  <a:tcPr/>
                </a:tc>
                <a:extLst>
                  <a:ext uri="{0D108BD9-81ED-4DB2-BD59-A6C34878D82A}">
                    <a16:rowId xmlns:a16="http://schemas.microsoft.com/office/drawing/2014/main" val="10002"/>
                  </a:ext>
                </a:extLst>
              </a:tr>
              <a:tr h="0">
                <a:tc>
                  <a:txBody>
                    <a:bodyPr/>
                    <a:lstStyle/>
                    <a:p>
                      <a:pPr marL="0" algn="l" defTabSz="914400" rtl="0" eaLnBrk="1" latinLnBrk="0" hangingPunct="1"/>
                      <a:r>
                        <a:rPr lang="en-US" sz="1600" b="0" kern="1200">
                          <a:solidFill>
                            <a:schemeClr val="tx1"/>
                          </a:solidFill>
                          <a:latin typeface="+mn-lt"/>
                          <a:ea typeface="+mn-ea"/>
                          <a:cs typeface="+mn-cs"/>
                        </a:rPr>
                        <a:t>Uses of funding</a:t>
                      </a:r>
                    </a:p>
                  </a:txBody>
                  <a:tcPr>
                    <a:solidFill>
                      <a:srgbClr val="E8EAEE"/>
                    </a:solidFill>
                  </a:tcPr>
                </a:tc>
                <a:tc>
                  <a:txBody>
                    <a:bodyPr/>
                    <a:lstStyle/>
                    <a:p>
                      <a:pPr marL="285750" lvl="0" indent="-285750">
                        <a:buFont typeface="Arial" panose="020B0604020202020204" pitchFamily="34" charset="0"/>
                        <a:buChar char="•"/>
                      </a:pPr>
                      <a:r>
                        <a:rPr lang="en-US" sz="1600" kern="1200" dirty="0">
                          <a:solidFill>
                            <a:schemeClr val="tx1"/>
                          </a:solidFill>
                          <a:effectLst/>
                          <a:latin typeface="+mn-lt"/>
                          <a:ea typeface="+mn-ea"/>
                          <a:cs typeface="+mn-cs"/>
                        </a:rPr>
                        <a:t>Eliminates the 50% set-aside for “protective devices”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kern="1200" dirty="0">
                          <a:solidFill>
                            <a:schemeClr val="tx1"/>
                          </a:solidFill>
                          <a:effectLst/>
                          <a:latin typeface="+mn-lt"/>
                          <a:ea typeface="+mn-ea"/>
                          <a:cs typeface="+mn-cs"/>
                        </a:rPr>
                        <a:t>Increases the maximum incentive payment that a State may pay a local government for closing a public at-grade railway-highway crossing from $7,500 to $100,000, subject to certain conditions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kern="1200" dirty="0">
                          <a:solidFill>
                            <a:schemeClr val="tx1"/>
                          </a:solidFill>
                          <a:effectLst/>
                          <a:latin typeface="+mn-lt"/>
                          <a:ea typeface="+mn-ea"/>
                          <a:cs typeface="+mn-cs"/>
                        </a:rPr>
                        <a:t>Increases from 2% to 8% the amount a State may use for data compilation and analysis in support of its annual RHCP report</a:t>
                      </a:r>
                    </a:p>
                  </a:txBody>
                  <a:tcPr/>
                </a:tc>
                <a:extLst>
                  <a:ext uri="{0D108BD9-81ED-4DB2-BD59-A6C34878D82A}">
                    <a16:rowId xmlns:a16="http://schemas.microsoft.com/office/drawing/2014/main" val="2286038660"/>
                  </a:ext>
                </a:extLst>
              </a:tr>
              <a:tr h="422196">
                <a:tc>
                  <a:txBody>
                    <a:bodyPr/>
                    <a:lstStyle/>
                    <a:p>
                      <a:pPr marL="0" algn="l" defTabSz="914400" rtl="0" eaLnBrk="1" latinLnBrk="0" hangingPunct="1"/>
                      <a:r>
                        <a:rPr lang="en-US" sz="1600" b="0" kern="1200" dirty="0">
                          <a:solidFill>
                            <a:schemeClr val="tx1"/>
                          </a:solidFill>
                          <a:latin typeface="+mn-lt"/>
                          <a:ea typeface="+mn-ea"/>
                          <a:cs typeface="+mn-cs"/>
                        </a:rPr>
                        <a:t>Federal share</a:t>
                      </a:r>
                    </a:p>
                  </a:txBody>
                  <a:tcPr>
                    <a:solidFill>
                      <a:srgbClr val="CED2DC"/>
                    </a:solidFill>
                  </a:tcPr>
                </a:tc>
                <a:tc>
                  <a:txBody>
                    <a:bodyPr/>
                    <a:lstStyle/>
                    <a:p>
                      <a:pPr marL="285750" lvl="0" indent="-285750">
                        <a:buFont typeface="Arial" panose="020B0604020202020204" pitchFamily="34" charset="0"/>
                        <a:buChar char="•"/>
                      </a:pPr>
                      <a:r>
                        <a:rPr lang="en-US" sz="1600" kern="1200">
                          <a:solidFill>
                            <a:schemeClr val="tx1"/>
                          </a:solidFill>
                          <a:effectLst/>
                          <a:latin typeface="+mn-lt"/>
                          <a:ea typeface="+mn-ea"/>
                          <a:cs typeface="+mn-cs"/>
                        </a:rPr>
                        <a:t>Increases the Federal share for projects financed with funds set aside for this program from 90% to 100%</a:t>
                      </a:r>
                    </a:p>
                  </a:txBody>
                  <a:tcPr/>
                </a:tc>
                <a:extLst>
                  <a:ext uri="{0D108BD9-81ED-4DB2-BD59-A6C34878D82A}">
                    <a16:rowId xmlns:a16="http://schemas.microsoft.com/office/drawing/2014/main" val="2345282344"/>
                  </a:ext>
                </a:extLst>
              </a:tr>
              <a:tr h="422196">
                <a:tc>
                  <a:txBody>
                    <a:bodyPr/>
                    <a:lstStyle/>
                    <a:p>
                      <a:pPr marL="0" algn="l" defTabSz="914400" rtl="0" eaLnBrk="1" latinLnBrk="0" hangingPunct="1"/>
                      <a:r>
                        <a:rPr lang="en-US" sz="1600" b="0" kern="1200" dirty="0">
                          <a:solidFill>
                            <a:schemeClr val="tx1"/>
                          </a:solidFill>
                          <a:latin typeface="+mn-lt"/>
                          <a:ea typeface="+mn-ea"/>
                          <a:cs typeface="+mn-cs"/>
                        </a:rPr>
                        <a:t>Reports</a:t>
                      </a:r>
                    </a:p>
                  </a:txBody>
                  <a:tcPr>
                    <a:solidFill>
                      <a:srgbClr val="E8EAEE"/>
                    </a:solidFill>
                  </a:tcPr>
                </a:tc>
                <a:tc>
                  <a:txBody>
                    <a:bodyPr/>
                    <a:lstStyle/>
                    <a:p>
                      <a:pPr marL="285750" indent="-285750">
                        <a:buFont typeface="Arial" panose="020B0604020202020204" pitchFamily="34" charset="0"/>
                        <a:buChar char="•"/>
                      </a:pPr>
                      <a:r>
                        <a:rPr lang="en-US" sz="1600" kern="1200" dirty="0">
                          <a:solidFill>
                            <a:schemeClr val="tx1"/>
                          </a:solidFill>
                          <a:latin typeface="+mn-lt"/>
                          <a:ea typeface="+mn-ea"/>
                          <a:cs typeface="+mn-cs"/>
                        </a:rPr>
                        <a:t>Requires FRA to summarize highway-rail grade crossing action plans and evaluate each State railway-highway crossing program and submit report to Congress on the results (</a:t>
                      </a:r>
                      <a:r>
                        <a:rPr lang="en-US" sz="1600" dirty="0">
                          <a:solidFill>
                            <a:schemeClr val="tx1"/>
                          </a:solidFill>
                        </a:rPr>
                        <a:t>§</a:t>
                      </a:r>
                      <a:r>
                        <a:rPr lang="en-US" sz="1600" kern="1200" dirty="0">
                          <a:solidFill>
                            <a:schemeClr val="tx1"/>
                          </a:solidFill>
                          <a:effectLst/>
                          <a:latin typeface="+mn-lt"/>
                          <a:ea typeface="+mn-ea"/>
                          <a:cs typeface="+mn-cs"/>
                        </a:rPr>
                        <a:t>22401)</a:t>
                      </a:r>
                    </a:p>
                    <a:p>
                      <a:pPr marL="285750" indent="-285750">
                        <a:buFont typeface="Arial" panose="020B0604020202020204" pitchFamily="34" charset="0"/>
                        <a:buChar char="•"/>
                      </a:pPr>
                      <a:r>
                        <a:rPr lang="en-US" sz="1600" kern="1200" dirty="0">
                          <a:solidFill>
                            <a:schemeClr val="tx1"/>
                          </a:solidFill>
                          <a:latin typeface="+mn-lt"/>
                          <a:ea typeface="+mn-ea"/>
                          <a:cs typeface="+mn-cs"/>
                        </a:rPr>
                        <a:t>Requires FRA, in consultation with FHWA, to update the report based on State annual reports required under the program and submit it to Congress (</a:t>
                      </a:r>
                      <a:r>
                        <a:rPr lang="en-US" sz="1600" dirty="0">
                          <a:solidFill>
                            <a:schemeClr val="tx1"/>
                          </a:solidFill>
                        </a:rPr>
                        <a:t>§</a:t>
                      </a:r>
                      <a:r>
                        <a:rPr lang="en-US" sz="1600" kern="1200" dirty="0">
                          <a:solidFill>
                            <a:schemeClr val="tx1"/>
                          </a:solidFill>
                          <a:effectLst/>
                          <a:latin typeface="+mn-lt"/>
                          <a:ea typeface="+mn-ea"/>
                          <a:cs typeface="+mn-cs"/>
                        </a:rPr>
                        <a:t>22403)</a:t>
                      </a:r>
                    </a:p>
                  </a:txBody>
                  <a:tcPr/>
                </a:tc>
                <a:extLst>
                  <a:ext uri="{0D108BD9-81ED-4DB2-BD59-A6C34878D82A}">
                    <a16:rowId xmlns:a16="http://schemas.microsoft.com/office/drawing/2014/main" val="1820753248"/>
                  </a:ext>
                </a:extLst>
              </a:tr>
            </a:tbl>
          </a:graphicData>
        </a:graphic>
      </p:graphicFrame>
      <p:sp>
        <p:nvSpPr>
          <p:cNvPr id="5" name="TextBox 4">
            <a:extLst>
              <a:ext uri="{FF2B5EF4-FFF2-40B4-BE49-F238E27FC236}">
                <a16:creationId xmlns:a16="http://schemas.microsoft.com/office/drawing/2014/main" id="{4BF4F1F5-DF01-4E10-A599-2A99DEF4087D}"/>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§11108</a:t>
            </a:r>
          </a:p>
        </p:txBody>
      </p:sp>
      <p:sp>
        <p:nvSpPr>
          <p:cNvPr id="4" name="Slide Number Placeholder 3">
            <a:extLst>
              <a:ext uri="{FF2B5EF4-FFF2-40B4-BE49-F238E27FC236}">
                <a16:creationId xmlns:a16="http://schemas.microsoft.com/office/drawing/2014/main" id="{D4370833-93C7-454F-B491-D2A59BE81476}"/>
              </a:ext>
            </a:extLst>
          </p:cNvPr>
          <p:cNvSpPr>
            <a:spLocks noGrp="1"/>
          </p:cNvSpPr>
          <p:nvPr>
            <p:ph type="sldNum" sz="quarter" idx="12"/>
          </p:nvPr>
        </p:nvSpPr>
        <p:spPr/>
        <p:txBody>
          <a:bodyPr/>
          <a:lstStyle/>
          <a:p>
            <a:fld id="{1A97B858-7F87-4293-BC05-FFDEB8F8B7A1}" type="slidenum">
              <a:rPr lang="en-US" smtClean="0"/>
              <a:pPr/>
              <a:t>21</a:t>
            </a:fld>
            <a:endParaRPr lang="en-US"/>
          </a:p>
        </p:txBody>
      </p:sp>
    </p:spTree>
    <p:extLst>
      <p:ext uri="{BB962C8B-B14F-4D97-AF65-F5344CB8AC3E}">
        <p14:creationId xmlns:p14="http://schemas.microsoft.com/office/powerpoint/2010/main" val="34152757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6102"/>
            <a:ext cx="8229600" cy="990600"/>
          </a:xfrm>
        </p:spPr>
        <p:txBody>
          <a:bodyPr>
            <a:normAutofit fontScale="90000"/>
          </a:bodyPr>
          <a:lstStyle/>
          <a:p>
            <a:r>
              <a:rPr lang="en-US"/>
              <a:t>Changes to Congestion Mitigation and Air Quality Improvement Program (CMAQ)</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41935786"/>
              </p:ext>
            </p:extLst>
          </p:nvPr>
        </p:nvGraphicFramePr>
        <p:xfrm>
          <a:off x="541867" y="1554284"/>
          <a:ext cx="8040660" cy="4321003"/>
        </p:xfrm>
        <a:graphic>
          <a:graphicData uri="http://schemas.openxmlformats.org/drawingml/2006/table">
            <a:tbl>
              <a:tblPr firstRow="1" firstCol="1" bandRow="1">
                <a:tableStyleId>{5C22544A-7EE6-4342-B048-85BDC9FD1C3A}</a:tableStyleId>
              </a:tblPr>
              <a:tblGrid>
                <a:gridCol w="1253066">
                  <a:extLst>
                    <a:ext uri="{9D8B030D-6E8A-4147-A177-3AD203B41FA5}">
                      <a16:colId xmlns:a16="http://schemas.microsoft.com/office/drawing/2014/main" val="20000"/>
                    </a:ext>
                  </a:extLst>
                </a:gridCol>
                <a:gridCol w="6787594">
                  <a:extLst>
                    <a:ext uri="{9D8B030D-6E8A-4147-A177-3AD203B41FA5}">
                      <a16:colId xmlns:a16="http://schemas.microsoft.com/office/drawing/2014/main" val="20001"/>
                    </a:ext>
                  </a:extLst>
                </a:gridCol>
              </a:tblGrid>
              <a:tr h="358725">
                <a:tc>
                  <a:txBody>
                    <a:bodyPr/>
                    <a:lstStyle/>
                    <a:p>
                      <a:pPr algn="l"/>
                      <a:r>
                        <a:rPr lang="en-US"/>
                        <a:t>Topic</a:t>
                      </a:r>
                    </a:p>
                  </a:txBody>
                  <a:tcPr marR="0"/>
                </a:tc>
                <a:tc>
                  <a:txBody>
                    <a:bodyPr/>
                    <a:lstStyle/>
                    <a:p>
                      <a:pPr algn="l"/>
                      <a:r>
                        <a:rPr lang="en-US"/>
                        <a:t>Changes</a:t>
                      </a:r>
                    </a:p>
                  </a:txBody>
                  <a:tcPr/>
                </a:tc>
                <a:extLst>
                  <a:ext uri="{0D108BD9-81ED-4DB2-BD59-A6C34878D82A}">
                    <a16:rowId xmlns:a16="http://schemas.microsoft.com/office/drawing/2014/main" val="10000"/>
                  </a:ext>
                </a:extLst>
              </a:tr>
              <a:tr h="21523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i="0" kern="1200" dirty="0">
                          <a:solidFill>
                            <a:schemeClr val="tx1"/>
                          </a:solidFill>
                          <a:latin typeface="+mn-lt"/>
                          <a:ea typeface="+mn-ea"/>
                          <a:cs typeface="+mn-cs"/>
                        </a:rPr>
                        <a:t>Eligible projects</a:t>
                      </a:r>
                    </a:p>
                    <a:p>
                      <a:pPr marL="0" algn="l" defTabSz="914400" rtl="0" eaLnBrk="1" latinLnBrk="0" hangingPunct="1"/>
                      <a:endParaRPr lang="en-US" sz="1600" b="0" i="0" kern="1200" dirty="0">
                        <a:solidFill>
                          <a:schemeClr val="tx1"/>
                        </a:solidFill>
                        <a:latin typeface="+mn-lt"/>
                        <a:ea typeface="+mn-ea"/>
                        <a:cs typeface="+mn-cs"/>
                      </a:endParaRPr>
                    </a:p>
                  </a:txBody>
                  <a:tcPr>
                    <a:solidFill>
                      <a:srgbClr val="CED2DC"/>
                    </a:solidFill>
                  </a:tcPr>
                </a:tc>
                <a:tc>
                  <a:txBody>
                    <a:bodyPr/>
                    <a:lstStyle/>
                    <a:p>
                      <a:pPr marL="285750" indent="-285750" algn="l">
                        <a:spcAft>
                          <a:spcPts val="300"/>
                        </a:spcAft>
                        <a:buFont typeface="Arial" panose="020B0604020202020204" pitchFamily="34" charset="0"/>
                        <a:buChar char="•"/>
                      </a:pPr>
                      <a:r>
                        <a:rPr lang="en-US" sz="1600" baseline="0" dirty="0">
                          <a:solidFill>
                            <a:schemeClr val="tx1"/>
                          </a:solidFill>
                        </a:rPr>
                        <a:t>Adds eligibilities for─</a:t>
                      </a:r>
                    </a:p>
                    <a:p>
                      <a:pPr marL="740664" indent="-285750" algn="l">
                        <a:spcAft>
                          <a:spcPts val="300"/>
                        </a:spcAft>
                        <a:buFont typeface="Courier New" panose="02070309020205020404" pitchFamily="49" charset="0"/>
                        <a:buChar char="o"/>
                      </a:pPr>
                      <a:r>
                        <a:rPr lang="en-US" sz="1600" baseline="0" dirty="0">
                          <a:solidFill>
                            <a:schemeClr val="tx1"/>
                          </a:solidFill>
                        </a:rPr>
                        <a:t>shared </a:t>
                      </a:r>
                      <a:r>
                        <a:rPr lang="en-US" sz="1600" baseline="0" dirty="0" err="1">
                          <a:solidFill>
                            <a:schemeClr val="tx1"/>
                          </a:solidFill>
                        </a:rPr>
                        <a:t>micromobility</a:t>
                      </a:r>
                      <a:r>
                        <a:rPr lang="en-US" sz="1600" baseline="0" dirty="0">
                          <a:solidFill>
                            <a:schemeClr val="tx1"/>
                          </a:solidFill>
                        </a:rPr>
                        <a:t> (e.g., bikeshare, shared e-scooters)</a:t>
                      </a:r>
                    </a:p>
                    <a:p>
                      <a:pPr marL="740664" indent="-285750" algn="l">
                        <a:spcAft>
                          <a:spcPts val="300"/>
                        </a:spcAft>
                        <a:buFont typeface="Courier New" panose="02070309020205020404" pitchFamily="49" charset="0"/>
                        <a:buChar char="o"/>
                      </a:pPr>
                      <a:r>
                        <a:rPr lang="en-US" sz="1600" baseline="0" dirty="0">
                          <a:solidFill>
                            <a:schemeClr val="tx1"/>
                          </a:solidFill>
                        </a:rPr>
                        <a:t>purchase of diesel replacements</a:t>
                      </a:r>
                    </a:p>
                    <a:p>
                      <a:pPr marL="740664" indent="-285750" algn="l">
                        <a:spcAft>
                          <a:spcPts val="300"/>
                        </a:spcAft>
                        <a:buFont typeface="Courier New" panose="02070309020205020404" pitchFamily="49" charset="0"/>
                        <a:buChar char="o"/>
                      </a:pPr>
                      <a:r>
                        <a:rPr lang="en-US" sz="1600" baseline="0" dirty="0">
                          <a:solidFill>
                            <a:schemeClr val="tx1"/>
                          </a:solidFill>
                        </a:rPr>
                        <a:t>purchase of medium/heavy-duty zero emission vehicles and related charging equipment</a:t>
                      </a:r>
                    </a:p>
                    <a:p>
                      <a:pPr marL="740664" indent="-285750" algn="l">
                        <a:spcAft>
                          <a:spcPts val="300"/>
                        </a:spcAft>
                        <a:buFont typeface="Courier New" panose="02070309020205020404" pitchFamily="49" charset="0"/>
                        <a:buChar char="o"/>
                      </a:pPr>
                      <a:r>
                        <a:rPr lang="en-US" sz="1600" baseline="0" dirty="0">
                          <a:solidFill>
                            <a:schemeClr val="tx1"/>
                          </a:solidFill>
                        </a:rPr>
                        <a:t>modernization/rehab of a lock and dam or a marine highway corridor, connector, or crossing, if certain criteria are met (≤10% of CMAQ funds)</a:t>
                      </a:r>
                    </a:p>
                  </a:txBody>
                  <a:tcPr/>
                </a:tc>
                <a:extLst>
                  <a:ext uri="{0D108BD9-81ED-4DB2-BD59-A6C34878D82A}">
                    <a16:rowId xmlns:a16="http://schemas.microsoft.com/office/drawing/2014/main" val="581617251"/>
                  </a:ext>
                </a:extLst>
              </a:tr>
              <a:tr h="567982">
                <a:tc>
                  <a:txBody>
                    <a:bodyPr/>
                    <a:lstStyle/>
                    <a:p>
                      <a:pPr marL="0" algn="l" defTabSz="914400" rtl="0" eaLnBrk="1" latinLnBrk="0" hangingPunct="1"/>
                      <a:r>
                        <a:rPr lang="en-US" sz="1600" b="0" i="0" kern="1200">
                          <a:solidFill>
                            <a:schemeClr val="tx1"/>
                          </a:solidFill>
                          <a:latin typeface="+mn-lt"/>
                          <a:ea typeface="+mn-ea"/>
                          <a:cs typeface="+mn-cs"/>
                        </a:rPr>
                        <a:t>Rail/transit operating assistance</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a:solidFill>
                            <a:schemeClr val="tx1"/>
                          </a:solidFill>
                        </a:rPr>
                        <a:t>CMAQ funds may be used for rail/transit operating assistance (w/o time limitation) in association with certain CMAQ projects located in certain areas</a:t>
                      </a:r>
                    </a:p>
                  </a:txBody>
                  <a:tcPr/>
                </a:tc>
                <a:extLst>
                  <a:ext uri="{0D108BD9-81ED-4DB2-BD59-A6C34878D82A}">
                    <a16:rowId xmlns:a16="http://schemas.microsoft.com/office/drawing/2014/main" val="10002"/>
                  </a:ext>
                </a:extLst>
              </a:tr>
              <a:tr h="937723">
                <a:tc>
                  <a:txBody>
                    <a:bodyPr/>
                    <a:lstStyle/>
                    <a:p>
                      <a:pPr marL="0" algn="l" defTabSz="914400" rtl="0" eaLnBrk="1" latinLnBrk="0" hangingPunct="1"/>
                      <a:r>
                        <a:rPr lang="en-US" sz="1600" b="0" i="0" kern="1200" dirty="0">
                          <a:solidFill>
                            <a:schemeClr val="tx1"/>
                          </a:solidFill>
                          <a:latin typeface="+mn-lt"/>
                          <a:ea typeface="+mn-ea"/>
                          <a:cs typeface="+mn-cs"/>
                        </a:rPr>
                        <a:t>Equity</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dirty="0">
                          <a:solidFill>
                            <a:schemeClr val="tx1"/>
                          </a:solidFill>
                        </a:rPr>
                        <a:t>Requires, to the maximum extent practicable, prioritizing disadvantaged communities or low-income populations when obligating funds to reduce PM2.5 emissions</a:t>
                      </a:r>
                    </a:p>
                  </a:txBody>
                  <a:tcPr/>
                </a:tc>
                <a:extLst>
                  <a:ext uri="{0D108BD9-81ED-4DB2-BD59-A6C34878D82A}">
                    <a16:rowId xmlns:a16="http://schemas.microsoft.com/office/drawing/2014/main" val="1407272305"/>
                  </a:ext>
                </a:extLst>
              </a:tr>
            </a:tbl>
          </a:graphicData>
        </a:graphic>
      </p:graphicFrame>
      <p:sp>
        <p:nvSpPr>
          <p:cNvPr id="5" name="TextBox 4">
            <a:extLst>
              <a:ext uri="{FF2B5EF4-FFF2-40B4-BE49-F238E27FC236}">
                <a16:creationId xmlns:a16="http://schemas.microsoft.com/office/drawing/2014/main" id="{8E08407E-E1DA-48A8-B2C3-CFE041F8E720}"/>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§11115</a:t>
            </a:r>
          </a:p>
        </p:txBody>
      </p:sp>
      <p:sp>
        <p:nvSpPr>
          <p:cNvPr id="6" name="Slide Number Placeholder 5">
            <a:extLst>
              <a:ext uri="{FF2B5EF4-FFF2-40B4-BE49-F238E27FC236}">
                <a16:creationId xmlns:a16="http://schemas.microsoft.com/office/drawing/2014/main" id="{A74E8E7E-F4DE-4D75-AF5A-73E69DAC758C}"/>
              </a:ext>
            </a:extLst>
          </p:cNvPr>
          <p:cNvSpPr>
            <a:spLocks noGrp="1"/>
          </p:cNvSpPr>
          <p:nvPr>
            <p:ph type="sldNum" sz="quarter" idx="12"/>
          </p:nvPr>
        </p:nvSpPr>
        <p:spPr/>
        <p:txBody>
          <a:bodyPr/>
          <a:lstStyle/>
          <a:p>
            <a:fld id="{1A97B858-7F87-4293-BC05-FFDEB8F8B7A1}" type="slidenum">
              <a:rPr lang="en-US" smtClean="0"/>
              <a:pPr/>
              <a:t>22</a:t>
            </a:fld>
            <a:endParaRPr lang="en-US"/>
          </a:p>
        </p:txBody>
      </p:sp>
    </p:spTree>
    <p:extLst>
      <p:ext uri="{BB962C8B-B14F-4D97-AF65-F5344CB8AC3E}">
        <p14:creationId xmlns:p14="http://schemas.microsoft.com/office/powerpoint/2010/main" val="30381141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8800" y="486102"/>
            <a:ext cx="7975600" cy="990600"/>
          </a:xfrm>
        </p:spPr>
        <p:txBody>
          <a:bodyPr>
            <a:normAutofit fontScale="90000"/>
          </a:bodyPr>
          <a:lstStyle/>
          <a:p>
            <a:r>
              <a:rPr lang="en-US"/>
              <a:t>Changes to National Highway Freight Program (NHFP)</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60749805"/>
              </p:ext>
            </p:extLst>
          </p:nvPr>
        </p:nvGraphicFramePr>
        <p:xfrm>
          <a:off x="558800" y="1615335"/>
          <a:ext cx="7975600" cy="3950416"/>
        </p:xfrm>
        <a:graphic>
          <a:graphicData uri="http://schemas.openxmlformats.org/drawingml/2006/table">
            <a:tbl>
              <a:tblPr firstRow="1" firstCol="1" bandRow="1">
                <a:tableStyleId>{5C22544A-7EE6-4342-B048-85BDC9FD1C3A}</a:tableStyleId>
              </a:tblPr>
              <a:tblGrid>
                <a:gridCol w="1253067">
                  <a:extLst>
                    <a:ext uri="{9D8B030D-6E8A-4147-A177-3AD203B41FA5}">
                      <a16:colId xmlns:a16="http://schemas.microsoft.com/office/drawing/2014/main" val="20000"/>
                    </a:ext>
                  </a:extLst>
                </a:gridCol>
                <a:gridCol w="6722533">
                  <a:extLst>
                    <a:ext uri="{9D8B030D-6E8A-4147-A177-3AD203B41FA5}">
                      <a16:colId xmlns:a16="http://schemas.microsoft.com/office/drawing/2014/main" val="20001"/>
                    </a:ext>
                  </a:extLst>
                </a:gridCol>
              </a:tblGrid>
              <a:tr h="347187">
                <a:tc>
                  <a:txBody>
                    <a:bodyPr/>
                    <a:lstStyle/>
                    <a:p>
                      <a:pPr algn="l"/>
                      <a:r>
                        <a:rPr lang="en-US"/>
                        <a:t>Topic</a:t>
                      </a:r>
                    </a:p>
                  </a:txBody>
                  <a:tcPr marR="0"/>
                </a:tc>
                <a:tc>
                  <a:txBody>
                    <a:bodyPr/>
                    <a:lstStyle/>
                    <a:p>
                      <a:pPr algn="l"/>
                      <a:r>
                        <a:rPr lang="en-US"/>
                        <a:t>Changes</a:t>
                      </a:r>
                    </a:p>
                  </a:txBody>
                  <a:tcPr/>
                </a:tc>
                <a:extLst>
                  <a:ext uri="{0D108BD9-81ED-4DB2-BD59-A6C34878D82A}">
                    <a16:rowId xmlns:a16="http://schemas.microsoft.com/office/drawing/2014/main" val="10000"/>
                  </a:ext>
                </a:extLst>
              </a:tr>
              <a:tr h="1012628">
                <a:tc>
                  <a:txBody>
                    <a:bodyPr/>
                    <a:lstStyle/>
                    <a:p>
                      <a:pPr marL="0" algn="l" defTabSz="914400" rtl="0" eaLnBrk="1" latinLnBrk="0" hangingPunct="1"/>
                      <a:r>
                        <a:rPr lang="en-US" sz="1600" b="0" kern="1200" dirty="0">
                          <a:solidFill>
                            <a:schemeClr val="tx1"/>
                          </a:solidFill>
                          <a:latin typeface="+mn-lt"/>
                          <a:ea typeface="+mn-ea"/>
                          <a:cs typeface="+mn-cs"/>
                        </a:rPr>
                        <a:t>Freight intermodal/ freight rail projects</a:t>
                      </a:r>
                    </a:p>
                  </a:txBody>
                  <a:tcPr>
                    <a:solidFill>
                      <a:srgbClr val="CED2DC"/>
                    </a:solidFill>
                  </a:tcPr>
                </a:tc>
                <a:tc>
                  <a:txBody>
                    <a:bodyPr/>
                    <a:lstStyle/>
                    <a:p>
                      <a:pPr marL="285750" indent="-285750" algn="l">
                        <a:spcAft>
                          <a:spcPts val="300"/>
                        </a:spcAft>
                        <a:buFont typeface="Arial" panose="020B0604020202020204" pitchFamily="34" charset="0"/>
                        <a:buChar char="•"/>
                      </a:pPr>
                      <a:r>
                        <a:rPr lang="en-US" sz="1600" baseline="0" dirty="0">
                          <a:solidFill>
                            <a:schemeClr val="tx1"/>
                          </a:solidFill>
                        </a:rPr>
                        <a:t>State may use ≤30% (vs. 10% under current law) of NHFP funding on freight intermodal or freight rail projects, subject to certain restrictions</a:t>
                      </a:r>
                      <a:endParaRPr lang="en-US" sz="1600" baseline="0" dirty="0">
                        <a:solidFill>
                          <a:schemeClr val="tx1"/>
                        </a:solidFill>
                        <a:highlight>
                          <a:srgbClr val="00FFFF"/>
                        </a:highlight>
                      </a:endParaRPr>
                    </a:p>
                  </a:txBody>
                  <a:tcPr/>
                </a:tc>
                <a:extLst>
                  <a:ext uri="{0D108BD9-81ED-4DB2-BD59-A6C34878D82A}">
                    <a16:rowId xmlns:a16="http://schemas.microsoft.com/office/drawing/2014/main" val="10002"/>
                  </a:ext>
                </a:extLst>
              </a:tr>
              <a:tr h="1547875">
                <a:tc>
                  <a:txBody>
                    <a:bodyPr/>
                    <a:lstStyle/>
                    <a:p>
                      <a:pPr marL="0" algn="l" defTabSz="914400" rtl="0" eaLnBrk="1" latinLnBrk="0" hangingPunct="1"/>
                      <a:r>
                        <a:rPr lang="en-US" sz="1600" b="0" kern="1200">
                          <a:solidFill>
                            <a:schemeClr val="tx1"/>
                          </a:solidFill>
                          <a:latin typeface="+mn-lt"/>
                          <a:ea typeface="+mn-ea"/>
                          <a:cs typeface="+mn-cs"/>
                        </a:rPr>
                        <a:t>Locks, dams, marine highways</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a:solidFill>
                            <a:schemeClr val="tx1"/>
                          </a:solidFill>
                        </a:rPr>
                        <a:t>Adds eligibility for modernization/rehab of a lock and dam or a marine highway corridor, connector, or crossing (including an inland waterway corridor, connector, or crossing) that are:</a:t>
                      </a:r>
                    </a:p>
                    <a:p>
                      <a:pPr marL="742950" marR="0" lvl="1" indent="-285750" algn="l" defTabSz="914400" rtl="0" eaLnBrk="1" fontAlgn="auto" latinLnBrk="0" hangingPunct="1">
                        <a:lnSpc>
                          <a:spcPct val="100000"/>
                        </a:lnSpc>
                        <a:spcBef>
                          <a:spcPts val="0"/>
                        </a:spcBef>
                        <a:spcAft>
                          <a:spcPts val="300"/>
                        </a:spcAft>
                        <a:buClrTx/>
                        <a:buSzTx/>
                        <a:buFont typeface="Courier New" panose="02070309020205020404" pitchFamily="49" charset="0"/>
                        <a:buChar char="o"/>
                        <a:tabLst/>
                        <a:defRPr/>
                      </a:pPr>
                      <a:r>
                        <a:rPr lang="en-US" sz="1600" baseline="0">
                          <a:solidFill>
                            <a:schemeClr val="tx1"/>
                          </a:solidFill>
                        </a:rPr>
                        <a:t>functionally connected to the National Highway Freight Network; and</a:t>
                      </a:r>
                    </a:p>
                    <a:p>
                      <a:pPr marL="742950" marR="0" lvl="1" indent="-285750" algn="l" defTabSz="914400" rtl="0" eaLnBrk="1" fontAlgn="auto" latinLnBrk="0" hangingPunct="1">
                        <a:lnSpc>
                          <a:spcPct val="100000"/>
                        </a:lnSpc>
                        <a:spcBef>
                          <a:spcPts val="0"/>
                        </a:spcBef>
                        <a:spcAft>
                          <a:spcPts val="300"/>
                        </a:spcAft>
                        <a:buClrTx/>
                        <a:buSzTx/>
                        <a:buFont typeface="Courier New" panose="02070309020205020404" pitchFamily="49" charset="0"/>
                        <a:buChar char="o"/>
                        <a:tabLst/>
                        <a:defRPr/>
                      </a:pPr>
                      <a:r>
                        <a:rPr lang="en-US" sz="1600" baseline="0">
                          <a:solidFill>
                            <a:schemeClr val="tx1"/>
                          </a:solidFill>
                        </a:rPr>
                        <a:t>likely to reduce on-road mobile source emissions</a:t>
                      </a:r>
                    </a:p>
                  </a:txBody>
                  <a:tcPr/>
                </a:tc>
                <a:extLst>
                  <a:ext uri="{0D108BD9-81ED-4DB2-BD59-A6C34878D82A}">
                    <a16:rowId xmlns:a16="http://schemas.microsoft.com/office/drawing/2014/main" val="4113013191"/>
                  </a:ext>
                </a:extLst>
              </a:tr>
              <a:tr h="887176">
                <a:tc>
                  <a:txBody>
                    <a:bodyPr/>
                    <a:lstStyle/>
                    <a:p>
                      <a:pPr marL="0" algn="l" defTabSz="914400" rtl="0" eaLnBrk="1" latinLnBrk="0" hangingPunct="1"/>
                      <a:r>
                        <a:rPr lang="en-US" sz="1600" b="0" kern="1200" dirty="0">
                          <a:solidFill>
                            <a:schemeClr val="tx1"/>
                          </a:solidFill>
                          <a:latin typeface="+mn-lt"/>
                          <a:ea typeface="+mn-ea"/>
                          <a:cs typeface="+mn-cs"/>
                        </a:rPr>
                        <a:t>Critical freight corridors</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dirty="0">
                          <a:solidFill>
                            <a:schemeClr val="tx1"/>
                          </a:solidFill>
                        </a:rPr>
                        <a:t>Allows the designation of more miles as critical rural freight corridors and critical urban freight corridors</a:t>
                      </a:r>
                    </a:p>
                  </a:txBody>
                  <a:tcPr/>
                </a:tc>
                <a:extLst>
                  <a:ext uri="{0D108BD9-81ED-4DB2-BD59-A6C34878D82A}">
                    <a16:rowId xmlns:a16="http://schemas.microsoft.com/office/drawing/2014/main" val="3841376063"/>
                  </a:ext>
                </a:extLst>
              </a:tr>
            </a:tbl>
          </a:graphicData>
        </a:graphic>
      </p:graphicFrame>
      <p:sp>
        <p:nvSpPr>
          <p:cNvPr id="5" name="TextBox 4">
            <a:extLst>
              <a:ext uri="{FF2B5EF4-FFF2-40B4-BE49-F238E27FC236}">
                <a16:creationId xmlns:a16="http://schemas.microsoft.com/office/drawing/2014/main" id="{44FF3AEC-1E2A-4A6D-8F40-731917E8B80A}"/>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§11114</a:t>
            </a:r>
          </a:p>
        </p:txBody>
      </p:sp>
      <p:sp>
        <p:nvSpPr>
          <p:cNvPr id="6" name="Slide Number Placeholder 5">
            <a:extLst>
              <a:ext uri="{FF2B5EF4-FFF2-40B4-BE49-F238E27FC236}">
                <a16:creationId xmlns:a16="http://schemas.microsoft.com/office/drawing/2014/main" id="{B535AB18-F240-49BB-8AE4-AE2595FC836B}"/>
              </a:ext>
            </a:extLst>
          </p:cNvPr>
          <p:cNvSpPr>
            <a:spLocks noGrp="1"/>
          </p:cNvSpPr>
          <p:nvPr>
            <p:ph type="sldNum" sz="quarter" idx="12"/>
          </p:nvPr>
        </p:nvSpPr>
        <p:spPr/>
        <p:txBody>
          <a:bodyPr/>
          <a:lstStyle/>
          <a:p>
            <a:fld id="{1A97B858-7F87-4293-BC05-FFDEB8F8B7A1}" type="slidenum">
              <a:rPr lang="en-US" smtClean="0"/>
              <a:pPr/>
              <a:t>23</a:t>
            </a:fld>
            <a:endParaRPr lang="en-US"/>
          </a:p>
        </p:txBody>
      </p:sp>
    </p:spTree>
    <p:extLst>
      <p:ext uri="{BB962C8B-B14F-4D97-AF65-F5344CB8AC3E}">
        <p14:creationId xmlns:p14="http://schemas.microsoft.com/office/powerpoint/2010/main" val="36905322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B7DAB-C193-4896-86D7-C22F71CEA850}"/>
              </a:ext>
            </a:extLst>
          </p:cNvPr>
          <p:cNvSpPr>
            <a:spLocks noGrp="1"/>
          </p:cNvSpPr>
          <p:nvPr>
            <p:ph type="title"/>
          </p:nvPr>
        </p:nvSpPr>
        <p:spPr/>
        <p:txBody>
          <a:bodyPr>
            <a:normAutofit/>
          </a:bodyPr>
          <a:lstStyle/>
          <a:p>
            <a:r>
              <a:rPr lang="en-US"/>
              <a:t>SAFETY</a:t>
            </a:r>
          </a:p>
        </p:txBody>
      </p:sp>
      <p:sp>
        <p:nvSpPr>
          <p:cNvPr id="3" name="Text Placeholder 2">
            <a:extLst>
              <a:ext uri="{FF2B5EF4-FFF2-40B4-BE49-F238E27FC236}">
                <a16:creationId xmlns:a16="http://schemas.microsoft.com/office/drawing/2014/main" id="{E69E08AF-53C9-45B8-A664-4F8EBBABE198}"/>
              </a:ext>
            </a:extLst>
          </p:cNvPr>
          <p:cNvSpPr>
            <a:spLocks noGrp="1"/>
          </p:cNvSpPr>
          <p:nvPr>
            <p:ph type="body" idx="1"/>
          </p:nvPr>
        </p:nvSpPr>
        <p:spPr>
          <a:xfrm>
            <a:off x="722312" y="3393292"/>
            <a:ext cx="7964487" cy="2503655"/>
          </a:xfrm>
        </p:spPr>
        <p:txBody>
          <a:bodyPr>
            <a:normAutofit fontScale="92500"/>
          </a:bodyPr>
          <a:lstStyle/>
          <a:p>
            <a:r>
              <a:rPr lang="en-US" dirty="0"/>
              <a:t>Highway Safety Improvement Program (highlighted earlier)</a:t>
            </a:r>
          </a:p>
          <a:p>
            <a:r>
              <a:rPr lang="en-US" dirty="0"/>
              <a:t>Railway-Highway Crossings Program (highlighted earlier)</a:t>
            </a:r>
          </a:p>
          <a:p>
            <a:r>
              <a:rPr lang="en-US" dirty="0"/>
              <a:t>Safe Streets and Roads for All</a:t>
            </a:r>
          </a:p>
          <a:p>
            <a:r>
              <a:rPr lang="en-US" dirty="0"/>
              <a:t>Wildlife Crossings Pilot Program</a:t>
            </a:r>
          </a:p>
          <a:p>
            <a:r>
              <a:rPr lang="en-US" dirty="0"/>
              <a:t>Other Safety-related Provisions</a:t>
            </a:r>
          </a:p>
          <a:p>
            <a:endParaRPr lang="en-US" dirty="0"/>
          </a:p>
        </p:txBody>
      </p:sp>
    </p:spTree>
    <p:extLst>
      <p:ext uri="{BB962C8B-B14F-4D97-AF65-F5344CB8AC3E}">
        <p14:creationId xmlns:p14="http://schemas.microsoft.com/office/powerpoint/2010/main" val="5302982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p:txBody>
          <a:bodyPr>
            <a:normAutofit fontScale="90000"/>
          </a:bodyPr>
          <a:lstStyle/>
          <a:p>
            <a:r>
              <a:rPr lang="en-US" b="1">
                <a:solidFill>
                  <a:schemeClr val="accent2"/>
                </a:solidFill>
              </a:rPr>
              <a:t>[NEW] </a:t>
            </a:r>
            <a:r>
              <a:rPr lang="en-US"/>
              <a:t> Safe Streets and Roads for All (discretionary)</a:t>
            </a:r>
          </a:p>
        </p:txBody>
      </p:sp>
      <p:graphicFrame>
        <p:nvGraphicFramePr>
          <p:cNvPr id="5" name="Table 5">
            <a:extLst>
              <a:ext uri="{FF2B5EF4-FFF2-40B4-BE49-F238E27FC236}">
                <a16:creationId xmlns:a16="http://schemas.microsoft.com/office/drawing/2014/main" id="{DF4B1B0E-C612-4F5B-9F35-D231FF4D950E}"/>
              </a:ext>
            </a:extLst>
          </p:cNvPr>
          <p:cNvGraphicFramePr>
            <a:graphicFrameLocks noGrp="1"/>
          </p:cNvGraphicFramePr>
          <p:nvPr>
            <p:ph idx="1"/>
            <p:extLst>
              <p:ext uri="{D42A27DB-BD31-4B8C-83A1-F6EECF244321}">
                <p14:modId xmlns:p14="http://schemas.microsoft.com/office/powerpoint/2010/main" val="1642628434"/>
              </p:ext>
            </p:extLst>
          </p:nvPr>
        </p:nvGraphicFramePr>
        <p:xfrm>
          <a:off x="457200" y="1070227"/>
          <a:ext cx="8369808" cy="4790440"/>
        </p:xfrm>
        <a:graphic>
          <a:graphicData uri="http://schemas.openxmlformats.org/drawingml/2006/table">
            <a:tbl>
              <a:tblPr firstCol="1" bandRow="1">
                <a:tableStyleId>{5C22544A-7EE6-4342-B048-85BDC9FD1C3A}</a:tableStyleId>
              </a:tblPr>
              <a:tblGrid>
                <a:gridCol w="1161148">
                  <a:extLst>
                    <a:ext uri="{9D8B030D-6E8A-4147-A177-3AD203B41FA5}">
                      <a16:colId xmlns:a16="http://schemas.microsoft.com/office/drawing/2014/main" val="3677494802"/>
                    </a:ext>
                  </a:extLst>
                </a:gridCol>
                <a:gridCol w="7208660">
                  <a:extLst>
                    <a:ext uri="{9D8B030D-6E8A-4147-A177-3AD203B41FA5}">
                      <a16:colId xmlns:a16="http://schemas.microsoft.com/office/drawing/2014/main" val="872054966"/>
                    </a:ext>
                  </a:extLst>
                </a:gridCol>
              </a:tblGrid>
              <a:tr h="465073">
                <a:tc>
                  <a:txBody>
                    <a:bodyPr/>
                    <a:lstStyle/>
                    <a:p>
                      <a:r>
                        <a:rPr lang="en-US" sz="1600" b="0" dirty="0">
                          <a:solidFill>
                            <a:schemeClr val="tx1"/>
                          </a:solidFill>
                        </a:rPr>
                        <a:t>Purpose</a:t>
                      </a:r>
                    </a:p>
                  </a:txBody>
                  <a:tcPr>
                    <a:lnT w="38100" cmpd="sng">
                      <a:noFill/>
                    </a:lnT>
                    <a:solidFill>
                      <a:srgbClr val="CED2DC"/>
                    </a:solidFill>
                  </a:tcPr>
                </a:tc>
                <a:tc>
                  <a:txBody>
                    <a:bodyPr/>
                    <a:lstStyle/>
                    <a:p>
                      <a:pPr>
                        <a:spcAft>
                          <a:spcPts val="900"/>
                        </a:spcAft>
                      </a:pPr>
                      <a:r>
                        <a:rPr lang="en-US" sz="1600">
                          <a:solidFill>
                            <a:schemeClr val="tx1"/>
                          </a:solidFill>
                        </a:rPr>
                        <a:t>Support </a:t>
                      </a:r>
                      <a:r>
                        <a:rPr lang="en-US" sz="1600" kern="1200">
                          <a:solidFill>
                            <a:schemeClr val="tx1"/>
                          </a:solidFill>
                          <a:effectLst/>
                        </a:rPr>
                        <a:t>local initiatives to prevent transportation-related death and serious injury on roads and streets (commonly referred to as “Vision Zero” or “Toward Zero Deaths” initiatives).</a:t>
                      </a:r>
                      <a:endParaRPr lang="en-US" sz="1600">
                        <a:solidFill>
                          <a:schemeClr val="tx1"/>
                        </a:solidFill>
                      </a:endParaRPr>
                    </a:p>
                  </a:txBody>
                  <a:tcPr>
                    <a:lnT w="38100" cmpd="sng">
                      <a:noFill/>
                    </a:lnT>
                  </a:tcPr>
                </a:tc>
                <a:extLst>
                  <a:ext uri="{0D108BD9-81ED-4DB2-BD59-A6C34878D82A}">
                    <a16:rowId xmlns:a16="http://schemas.microsoft.com/office/drawing/2014/main" val="2680548680"/>
                  </a:ext>
                </a:extLst>
              </a:tr>
              <a:tr h="370840">
                <a:tc>
                  <a:txBody>
                    <a:bodyPr/>
                    <a:lstStyle/>
                    <a:p>
                      <a:r>
                        <a:rPr lang="en-US" sz="1600" b="0">
                          <a:solidFill>
                            <a:schemeClr val="tx1"/>
                          </a:solidFill>
                        </a:rPr>
                        <a:t>Funding</a:t>
                      </a:r>
                    </a:p>
                  </a:txBody>
                  <a:tcPr>
                    <a:solidFill>
                      <a:srgbClr val="E8EAEE"/>
                    </a:solidFill>
                  </a:tcPr>
                </a:tc>
                <a:tc>
                  <a:txBody>
                    <a:bodyPr/>
                    <a:lstStyle/>
                    <a:p>
                      <a:pPr marL="0" marR="0" lvl="0" indent="0" algn="l" defTabSz="914400" rtl="0" eaLnBrk="1" fontAlgn="auto" latinLnBrk="0" hangingPunct="1">
                        <a:lnSpc>
                          <a:spcPct val="100000"/>
                        </a:lnSpc>
                        <a:spcBef>
                          <a:spcPts val="0"/>
                        </a:spcBef>
                        <a:spcAft>
                          <a:spcPts val="900"/>
                        </a:spcAft>
                        <a:buClrTx/>
                        <a:buSzTx/>
                        <a:buFont typeface="Arial" panose="020B0604020202020204" pitchFamily="34" charset="0"/>
                        <a:buNone/>
                        <a:tabLst/>
                        <a:defRPr/>
                      </a:pPr>
                      <a:r>
                        <a:rPr lang="en-US" sz="1600">
                          <a:solidFill>
                            <a:schemeClr val="tx1"/>
                          </a:solidFill>
                        </a:rPr>
                        <a:t>$5.0B (FY 22-26) in advance appropriations from the GF</a:t>
                      </a:r>
                    </a:p>
                  </a:txBody>
                  <a:tcPr/>
                </a:tc>
                <a:extLst>
                  <a:ext uri="{0D108BD9-81ED-4DB2-BD59-A6C34878D82A}">
                    <a16:rowId xmlns:a16="http://schemas.microsoft.com/office/drawing/2014/main" val="2965954728"/>
                  </a:ext>
                </a:extLst>
              </a:tr>
              <a:tr h="370840">
                <a:tc>
                  <a:txBody>
                    <a:bodyPr/>
                    <a:lstStyle/>
                    <a:p>
                      <a:r>
                        <a:rPr lang="en-US" sz="1600" b="0" dirty="0">
                          <a:solidFill>
                            <a:schemeClr val="tx1"/>
                          </a:solidFill>
                        </a:rPr>
                        <a:t>Eligible entities</a:t>
                      </a:r>
                    </a:p>
                    <a:p>
                      <a:endParaRPr lang="en-US" sz="1600" b="0" dirty="0">
                        <a:solidFill>
                          <a:schemeClr val="tx1"/>
                        </a:solidFill>
                      </a:endParaRPr>
                    </a:p>
                  </a:txBody>
                  <a:tcPr>
                    <a:solidFill>
                      <a:srgbClr val="CED2DC"/>
                    </a:solidFill>
                  </a:tcPr>
                </a:tc>
                <a:tc>
                  <a:txBody>
                    <a:bodyPr/>
                    <a:lstStyle/>
                    <a:p>
                      <a:pPr marL="285750" indent="-285750">
                        <a:lnSpc>
                          <a:spcPct val="100000"/>
                        </a:lnSpc>
                        <a:spcAft>
                          <a:spcPts val="300"/>
                        </a:spcAft>
                        <a:buFont typeface="Arial" panose="020B0604020202020204" pitchFamily="34" charset="0"/>
                        <a:buChar char="•"/>
                      </a:pPr>
                      <a:r>
                        <a:rPr lang="en-US" sz="1600" dirty="0">
                          <a:solidFill>
                            <a:schemeClr val="tx1"/>
                          </a:solidFill>
                        </a:rPr>
                        <a:t>MPO</a:t>
                      </a:r>
                    </a:p>
                    <a:p>
                      <a:pPr marL="285750" indent="-285750">
                        <a:lnSpc>
                          <a:spcPct val="100000"/>
                        </a:lnSpc>
                        <a:spcAft>
                          <a:spcPts val="300"/>
                        </a:spcAft>
                        <a:buFont typeface="Arial" panose="020B0604020202020204" pitchFamily="34" charset="0"/>
                        <a:buChar char="•"/>
                      </a:pPr>
                      <a:r>
                        <a:rPr lang="en-US" sz="1600" dirty="0">
                          <a:solidFill>
                            <a:schemeClr val="tx1"/>
                          </a:solidFill>
                        </a:rPr>
                        <a:t>Political subdivision of a State (e.g., local governments)</a:t>
                      </a:r>
                    </a:p>
                    <a:p>
                      <a:pPr marL="285750" indent="-285750">
                        <a:lnSpc>
                          <a:spcPct val="100000"/>
                        </a:lnSpc>
                        <a:spcAft>
                          <a:spcPts val="300"/>
                        </a:spcAft>
                        <a:buFont typeface="Arial" panose="020B0604020202020204" pitchFamily="34" charset="0"/>
                        <a:buChar char="•"/>
                      </a:pPr>
                      <a:r>
                        <a:rPr lang="en-US" sz="1600" dirty="0">
                          <a:solidFill>
                            <a:schemeClr val="tx1"/>
                          </a:solidFill>
                        </a:rPr>
                        <a:t>Tribal government</a:t>
                      </a:r>
                    </a:p>
                  </a:txBody>
                  <a:tcPr/>
                </a:tc>
                <a:extLst>
                  <a:ext uri="{0D108BD9-81ED-4DB2-BD59-A6C34878D82A}">
                    <a16:rowId xmlns:a16="http://schemas.microsoft.com/office/drawing/2014/main" val="3206450541"/>
                  </a:ext>
                </a:extLst>
              </a:tr>
              <a:tr h="860290">
                <a:tc>
                  <a:txBody>
                    <a:bodyPr/>
                    <a:lstStyle/>
                    <a:p>
                      <a:r>
                        <a:rPr lang="en-US" sz="1600" b="0" dirty="0">
                          <a:solidFill>
                            <a:schemeClr val="tx1"/>
                          </a:solidFill>
                        </a:rPr>
                        <a:t>Eligible </a:t>
                      </a:r>
                      <a:r>
                        <a:rPr lang="en-US" sz="1600" b="0" kern="1200" dirty="0">
                          <a:solidFill>
                            <a:schemeClr val="tx1"/>
                          </a:solidFill>
                          <a:latin typeface="+mn-lt"/>
                          <a:ea typeface="+mn-ea"/>
                          <a:cs typeface="+mn-cs"/>
                        </a:rPr>
                        <a:t>projects</a:t>
                      </a:r>
                    </a:p>
                  </a:txBody>
                  <a:tcPr>
                    <a:solidFill>
                      <a:srgbClr val="E8EAEE"/>
                    </a:solidFill>
                  </a:tcPr>
                </a:tc>
                <a:tc>
                  <a:txBody>
                    <a:bodyPr/>
                    <a:lstStyle/>
                    <a:p>
                      <a:pPr marL="285750" indent="-285750">
                        <a:lnSpc>
                          <a:spcPct val="100000"/>
                        </a:lnSpc>
                        <a:spcAft>
                          <a:spcPts val="300"/>
                        </a:spcAft>
                        <a:buFont typeface="Arial" panose="020B0604020202020204" pitchFamily="34" charset="0"/>
                        <a:buChar char="•"/>
                      </a:pPr>
                      <a:r>
                        <a:rPr lang="en-US" sz="1600" dirty="0">
                          <a:solidFill>
                            <a:schemeClr val="tx1"/>
                          </a:solidFill>
                        </a:rPr>
                        <a:t>Developing comprehensive safety action plans (planning grant)</a:t>
                      </a:r>
                    </a:p>
                    <a:p>
                      <a:pPr marL="285750" indent="-285750">
                        <a:buFont typeface="Arial" panose="020B0604020202020204" pitchFamily="34" charset="0"/>
                        <a:buChar char="•"/>
                      </a:pPr>
                      <a:r>
                        <a:rPr lang="en-US" sz="1600" kern="1200" dirty="0">
                          <a:solidFill>
                            <a:schemeClr val="tx1"/>
                          </a:solidFill>
                          <a:latin typeface="+mn-lt"/>
                          <a:ea typeface="+mn-ea"/>
                          <a:cs typeface="+mn-cs"/>
                        </a:rPr>
                        <a:t>Conducting planning, design, and development activities for infrastructure projects and strategies identified in a comprehensive safety action plan</a:t>
                      </a:r>
                    </a:p>
                    <a:p>
                      <a:pPr marL="285750" indent="-285750">
                        <a:buFont typeface="Arial" panose="020B0604020202020204" pitchFamily="34" charset="0"/>
                        <a:buChar char="•"/>
                      </a:pPr>
                      <a:r>
                        <a:rPr lang="en-US" sz="1600" kern="1200" dirty="0">
                          <a:solidFill>
                            <a:schemeClr val="tx1"/>
                          </a:solidFill>
                          <a:latin typeface="+mn-lt"/>
                          <a:ea typeface="+mn-ea"/>
                          <a:cs typeface="+mn-cs"/>
                        </a:rPr>
                        <a:t>Carrying out projects and strategies identified in a comprehensive safety action plan</a:t>
                      </a:r>
                    </a:p>
                  </a:txBody>
                  <a:tcPr/>
                </a:tc>
                <a:extLst>
                  <a:ext uri="{0D108BD9-81ED-4DB2-BD59-A6C34878D82A}">
                    <a16:rowId xmlns:a16="http://schemas.microsoft.com/office/drawing/2014/main" val="662960430"/>
                  </a:ext>
                </a:extLst>
              </a:tr>
              <a:tr h="370840">
                <a:tc>
                  <a:txBody>
                    <a:bodyPr/>
                    <a:lstStyle/>
                    <a:p>
                      <a:r>
                        <a:rPr lang="en-US" sz="1600" b="0" dirty="0">
                          <a:solidFill>
                            <a:schemeClr val="tx1"/>
                          </a:solidFill>
                        </a:rPr>
                        <a:t>Other key provisions</a:t>
                      </a:r>
                    </a:p>
                  </a:txBody>
                  <a:tcPr>
                    <a:solidFill>
                      <a:srgbClr val="CED2DC"/>
                    </a:solidFill>
                  </a:tcPr>
                </a:tc>
                <a:tc>
                  <a:txBody>
                    <a:bodyPr/>
                    <a:lstStyle/>
                    <a:p>
                      <a:pPr marL="285750" lvl="1" indent="-285750" algn="l" defTabSz="914400" rtl="0" eaLnBrk="1" latinLnBrk="0" hangingPunct="1">
                        <a:lnSpc>
                          <a:spcPct val="100000"/>
                        </a:lnSpc>
                        <a:spcAft>
                          <a:spcPts val="300"/>
                        </a:spcAft>
                        <a:buFont typeface="Arial" panose="020B0604020202020204" pitchFamily="34" charset="0"/>
                        <a:buChar char="•"/>
                      </a:pPr>
                      <a:r>
                        <a:rPr lang="en-US" sz="1600" kern="1200" dirty="0">
                          <a:solidFill>
                            <a:schemeClr val="tx1"/>
                          </a:solidFill>
                        </a:rPr>
                        <a:t>Sets aside not less than 40% of total funding each FY for planning grants.</a:t>
                      </a:r>
                    </a:p>
                    <a:p>
                      <a:pPr marL="285750" marR="0" lvl="1"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kern="1200" dirty="0">
                          <a:solidFill>
                            <a:schemeClr val="tx1"/>
                          </a:solidFill>
                        </a:rPr>
                        <a:t>Requires considering, among other factors, the </a:t>
                      </a:r>
                      <a:r>
                        <a:rPr lang="en-US" sz="1600" kern="1200" dirty="0">
                          <a:solidFill>
                            <a:schemeClr val="tx1"/>
                          </a:solidFill>
                          <a:effectLst/>
                        </a:rPr>
                        <a:t>likelihood of a project significantly reducing or eliminating fatalities and serious injuries involving various road users, including pedestrians, bicyclists, public transportation users, motorists, and commercial operators.</a:t>
                      </a:r>
                      <a:endParaRPr lang="en-US" sz="1600" kern="1200" dirty="0">
                        <a:solidFill>
                          <a:schemeClr val="tx1"/>
                        </a:solidFill>
                        <a:effectLst/>
                        <a:latin typeface="+mn-lt"/>
                        <a:ea typeface="+mn-ea"/>
                        <a:cs typeface="+mn-cs"/>
                      </a:endParaRPr>
                    </a:p>
                  </a:txBody>
                  <a:tcPr/>
                </a:tc>
                <a:extLst>
                  <a:ext uri="{0D108BD9-81ED-4DB2-BD59-A6C34878D82A}">
                    <a16:rowId xmlns:a16="http://schemas.microsoft.com/office/drawing/2014/main" val="1751954426"/>
                  </a:ext>
                </a:extLst>
              </a:tr>
            </a:tbl>
          </a:graphicData>
        </a:graphic>
      </p:graphicFrame>
      <p:sp>
        <p:nvSpPr>
          <p:cNvPr id="3" name="TextBox 2">
            <a:extLst>
              <a:ext uri="{FF2B5EF4-FFF2-40B4-BE49-F238E27FC236}">
                <a16:creationId xmlns:a16="http://schemas.microsoft.com/office/drawing/2014/main" id="{55E80585-6AC1-4602-B826-3DCB62FE42D5}"/>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§24112</a:t>
            </a:r>
          </a:p>
        </p:txBody>
      </p:sp>
      <p:sp>
        <p:nvSpPr>
          <p:cNvPr id="6" name="Slide Number Placeholder 5">
            <a:extLst>
              <a:ext uri="{FF2B5EF4-FFF2-40B4-BE49-F238E27FC236}">
                <a16:creationId xmlns:a16="http://schemas.microsoft.com/office/drawing/2014/main" id="{59FBFBC0-1171-49FB-8E6F-700769078765}"/>
              </a:ext>
            </a:extLst>
          </p:cNvPr>
          <p:cNvSpPr>
            <a:spLocks noGrp="1"/>
          </p:cNvSpPr>
          <p:nvPr>
            <p:ph type="sldNum" sz="quarter" idx="12"/>
          </p:nvPr>
        </p:nvSpPr>
        <p:spPr/>
        <p:txBody>
          <a:bodyPr/>
          <a:lstStyle/>
          <a:p>
            <a:fld id="{1A97B858-7F87-4293-BC05-FFDEB8F8B7A1}" type="slidenum">
              <a:rPr lang="en-US" smtClean="0"/>
              <a:pPr/>
              <a:t>25</a:t>
            </a:fld>
            <a:endParaRPr lang="en-US"/>
          </a:p>
        </p:txBody>
      </p:sp>
    </p:spTree>
    <p:extLst>
      <p:ext uri="{BB962C8B-B14F-4D97-AF65-F5344CB8AC3E}">
        <p14:creationId xmlns:p14="http://schemas.microsoft.com/office/powerpoint/2010/main" val="21408257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a:xfrm>
            <a:off x="373626" y="318177"/>
            <a:ext cx="8247194" cy="579333"/>
          </a:xfrm>
        </p:spPr>
        <p:txBody>
          <a:bodyPr>
            <a:noAutofit/>
          </a:bodyPr>
          <a:lstStyle/>
          <a:p>
            <a:r>
              <a:rPr lang="en-US" sz="2800" b="1" dirty="0">
                <a:solidFill>
                  <a:schemeClr val="accent2"/>
                </a:solidFill>
              </a:rPr>
              <a:t>[NEW] </a:t>
            </a:r>
            <a:r>
              <a:rPr lang="en-US" sz="2800" dirty="0">
                <a:solidFill>
                  <a:srgbClr val="002060"/>
                </a:solidFill>
              </a:rPr>
              <a:t>Wildlife Crossings Pilot Program (discretionary)</a:t>
            </a:r>
          </a:p>
        </p:txBody>
      </p:sp>
      <p:graphicFrame>
        <p:nvGraphicFramePr>
          <p:cNvPr id="5" name="Table 5">
            <a:extLst>
              <a:ext uri="{FF2B5EF4-FFF2-40B4-BE49-F238E27FC236}">
                <a16:creationId xmlns:a16="http://schemas.microsoft.com/office/drawing/2014/main" id="{DF4B1B0E-C612-4F5B-9F35-D231FF4D950E}"/>
              </a:ext>
            </a:extLst>
          </p:cNvPr>
          <p:cNvGraphicFramePr>
            <a:graphicFrameLocks noGrp="1"/>
          </p:cNvGraphicFramePr>
          <p:nvPr>
            <p:ph idx="1"/>
            <p:extLst>
              <p:ext uri="{D42A27DB-BD31-4B8C-83A1-F6EECF244321}">
                <p14:modId xmlns:p14="http://schemas.microsoft.com/office/powerpoint/2010/main" val="246636902"/>
              </p:ext>
            </p:extLst>
          </p:nvPr>
        </p:nvGraphicFramePr>
        <p:xfrm>
          <a:off x="373626" y="897510"/>
          <a:ext cx="8386916" cy="5928281"/>
        </p:xfrm>
        <a:graphic>
          <a:graphicData uri="http://schemas.openxmlformats.org/drawingml/2006/table">
            <a:tbl>
              <a:tblPr firstCol="1" bandRow="1">
                <a:tableStyleId>{5C22544A-7EE6-4342-B048-85BDC9FD1C3A}</a:tableStyleId>
              </a:tblPr>
              <a:tblGrid>
                <a:gridCol w="1582174">
                  <a:extLst>
                    <a:ext uri="{9D8B030D-6E8A-4147-A177-3AD203B41FA5}">
                      <a16:colId xmlns:a16="http://schemas.microsoft.com/office/drawing/2014/main" val="3677494802"/>
                    </a:ext>
                  </a:extLst>
                </a:gridCol>
                <a:gridCol w="6804742">
                  <a:extLst>
                    <a:ext uri="{9D8B030D-6E8A-4147-A177-3AD203B41FA5}">
                      <a16:colId xmlns:a16="http://schemas.microsoft.com/office/drawing/2014/main" val="872054966"/>
                    </a:ext>
                  </a:extLst>
                </a:gridCol>
              </a:tblGrid>
              <a:tr h="552807">
                <a:tc>
                  <a:txBody>
                    <a:bodyPr/>
                    <a:lstStyle/>
                    <a:p>
                      <a:pPr>
                        <a:spcAft>
                          <a:spcPts val="900"/>
                        </a:spcAft>
                      </a:pPr>
                      <a:r>
                        <a:rPr lang="en-US" sz="1600" b="0" dirty="0">
                          <a:solidFill>
                            <a:schemeClr val="tx1"/>
                          </a:solidFill>
                        </a:rPr>
                        <a:t>Purpose</a:t>
                      </a:r>
                    </a:p>
                  </a:txBody>
                  <a:tcPr marL="68580" marR="68580" marT="34290" marB="34290">
                    <a:solidFill>
                      <a:srgbClr val="CED2DC"/>
                    </a:solidFill>
                  </a:tcPr>
                </a:tc>
                <a:tc>
                  <a:txBody>
                    <a:bodyPr/>
                    <a:lstStyle/>
                    <a:p>
                      <a:pPr marL="0" indent="0">
                        <a:spcAft>
                          <a:spcPts val="300"/>
                        </a:spcAft>
                        <a:buFont typeface="Arial" panose="020B0604020202020204" pitchFamily="34" charset="0"/>
                        <a:buNone/>
                      </a:pPr>
                      <a:r>
                        <a:rPr lang="en-US" sz="1600">
                          <a:solidFill>
                            <a:schemeClr val="tx1"/>
                          </a:solidFill>
                        </a:rPr>
                        <a:t>Support projects that seek to reduce the number of wildlife-vehicle collisions, and in carrying out that purpose, improve habitat connectivity</a:t>
                      </a:r>
                    </a:p>
                  </a:txBody>
                  <a:tcPr marL="68580" marR="68580" marT="34290" marB="34290"/>
                </a:tc>
                <a:extLst>
                  <a:ext uri="{0D108BD9-81ED-4DB2-BD59-A6C34878D82A}">
                    <a16:rowId xmlns:a16="http://schemas.microsoft.com/office/drawing/2014/main" val="1759082124"/>
                  </a:ext>
                </a:extLst>
              </a:tr>
              <a:tr h="310481">
                <a:tc>
                  <a:txBody>
                    <a:bodyPr/>
                    <a:lstStyle/>
                    <a:p>
                      <a:pPr>
                        <a:spcAft>
                          <a:spcPts val="900"/>
                        </a:spcAft>
                      </a:pPr>
                      <a:r>
                        <a:rPr lang="en-US" sz="1600" b="0">
                          <a:solidFill>
                            <a:schemeClr val="tx1"/>
                          </a:solidFill>
                        </a:rPr>
                        <a:t>Funding</a:t>
                      </a:r>
                    </a:p>
                  </a:txBody>
                  <a:tcPr marL="68580" marR="68580" marT="34290" marB="34290">
                    <a:solidFill>
                      <a:srgbClr val="E8EAEE"/>
                    </a:solidFill>
                  </a:tcPr>
                </a:tc>
                <a:tc>
                  <a:txBody>
                    <a:bodyPr/>
                    <a:lstStyle/>
                    <a:p>
                      <a:pPr marL="171450" indent="-171450">
                        <a:spcAft>
                          <a:spcPts val="300"/>
                        </a:spcAft>
                        <a:buFont typeface="Arial" panose="020B0604020202020204" pitchFamily="34" charset="0"/>
                        <a:buChar char="•"/>
                      </a:pPr>
                      <a:r>
                        <a:rPr lang="en-US" sz="1600">
                          <a:solidFill>
                            <a:schemeClr val="tx1"/>
                          </a:solidFill>
                        </a:rPr>
                        <a:t>$350 M (FY 22-26) in Contract Authority from the HTF</a:t>
                      </a:r>
                    </a:p>
                  </a:txBody>
                  <a:tcPr marL="68580" marR="68580" marT="34290" marB="34290"/>
                </a:tc>
                <a:extLst>
                  <a:ext uri="{0D108BD9-81ED-4DB2-BD59-A6C34878D82A}">
                    <a16:rowId xmlns:a16="http://schemas.microsoft.com/office/drawing/2014/main" val="2965954728"/>
                  </a:ext>
                </a:extLst>
              </a:tr>
              <a:tr h="1991620">
                <a:tc>
                  <a:txBody>
                    <a:bodyPr/>
                    <a:lstStyle/>
                    <a:p>
                      <a:pPr>
                        <a:spcAft>
                          <a:spcPts val="900"/>
                        </a:spcAft>
                      </a:pPr>
                      <a:r>
                        <a:rPr lang="en-US" sz="1600" b="0" dirty="0">
                          <a:solidFill>
                            <a:schemeClr val="tx1"/>
                          </a:solidFill>
                        </a:rPr>
                        <a:t>Eligible entities</a:t>
                      </a:r>
                    </a:p>
                  </a:txBody>
                  <a:tcPr marL="68580" marR="68580" marT="34290" marB="34290">
                    <a:solidFill>
                      <a:srgbClr val="CED2DC"/>
                    </a:solidFill>
                  </a:tcPr>
                </a:tc>
                <a:tc>
                  <a:txBody>
                    <a:bodyPr/>
                    <a:lstStyle/>
                    <a:p>
                      <a:pPr marL="171450" lvl="0" indent="-171450">
                        <a:spcAft>
                          <a:spcPts val="300"/>
                        </a:spcAft>
                        <a:buFont typeface="Arial" panose="020B0604020202020204" pitchFamily="34" charset="0"/>
                        <a:buChar char="•"/>
                      </a:pPr>
                      <a:r>
                        <a:rPr lang="en-US" sz="1600" dirty="0">
                          <a:solidFill>
                            <a:schemeClr val="tx1"/>
                          </a:solidFill>
                        </a:rPr>
                        <a:t>State </a:t>
                      </a:r>
                      <a:r>
                        <a:rPr lang="en-US" sz="1600" strike="noStrike" dirty="0">
                          <a:solidFill>
                            <a:schemeClr val="tx1"/>
                          </a:solidFill>
                        </a:rPr>
                        <a:t>highway agency (or equivalent), including Puerto Rico Highway and Transportation Authority</a:t>
                      </a:r>
                      <a:endParaRPr lang="en-US" sz="1600" strike="sngStrike" dirty="0">
                        <a:solidFill>
                          <a:schemeClr val="tx1"/>
                        </a:solidFill>
                      </a:endParaRPr>
                    </a:p>
                    <a:p>
                      <a:pPr marL="171450" lvl="0" indent="-171450">
                        <a:spcAft>
                          <a:spcPts val="300"/>
                        </a:spcAft>
                        <a:buFont typeface="Arial" panose="020B0604020202020204" pitchFamily="34" charset="0"/>
                        <a:buChar char="•"/>
                      </a:pPr>
                      <a:r>
                        <a:rPr lang="en-US" sz="1600" dirty="0">
                          <a:solidFill>
                            <a:schemeClr val="tx1"/>
                          </a:solidFill>
                        </a:rPr>
                        <a:t>MPO</a:t>
                      </a:r>
                    </a:p>
                    <a:p>
                      <a:pPr marL="171450" lvl="0" indent="-171450">
                        <a:spcAft>
                          <a:spcPts val="300"/>
                        </a:spcAft>
                        <a:buFont typeface="Arial" panose="020B0604020202020204" pitchFamily="34" charset="0"/>
                        <a:buChar char="•"/>
                      </a:pPr>
                      <a:r>
                        <a:rPr lang="en-US" sz="1600" dirty="0">
                          <a:solidFill>
                            <a:schemeClr val="tx1"/>
                          </a:solidFill>
                        </a:rPr>
                        <a:t>Local government</a:t>
                      </a:r>
                    </a:p>
                    <a:p>
                      <a:pPr marL="171450" lvl="0" indent="-171450">
                        <a:spcAft>
                          <a:spcPts val="300"/>
                        </a:spcAft>
                        <a:buFont typeface="Arial" panose="020B0604020202020204" pitchFamily="34" charset="0"/>
                        <a:buChar char="•"/>
                      </a:pPr>
                      <a:r>
                        <a:rPr lang="en-US" sz="1600" dirty="0">
                          <a:solidFill>
                            <a:schemeClr val="tx1"/>
                          </a:solidFill>
                        </a:rPr>
                        <a:t>Regional transportation authority</a:t>
                      </a:r>
                    </a:p>
                    <a:p>
                      <a:pPr marL="171450" lvl="0" indent="-171450">
                        <a:spcAft>
                          <a:spcPts val="300"/>
                        </a:spcAft>
                        <a:buFont typeface="Arial" panose="020B0604020202020204" pitchFamily="34" charset="0"/>
                        <a:buChar char="•"/>
                      </a:pPr>
                      <a:r>
                        <a:rPr lang="en-US" sz="1600" dirty="0">
                          <a:solidFill>
                            <a:schemeClr val="tx1"/>
                          </a:solidFill>
                        </a:rPr>
                        <a:t>Special purpose district or public authority with a transportation function</a:t>
                      </a:r>
                    </a:p>
                    <a:p>
                      <a:pPr marL="171450" lvl="0" indent="-171450">
                        <a:spcAft>
                          <a:spcPts val="300"/>
                        </a:spcAft>
                        <a:buFont typeface="Arial" panose="020B0604020202020204" pitchFamily="34" charset="0"/>
                        <a:buChar char="•"/>
                      </a:pPr>
                      <a:r>
                        <a:rPr lang="en-US" sz="1600" dirty="0">
                          <a:solidFill>
                            <a:schemeClr val="tx1"/>
                          </a:solidFill>
                        </a:rPr>
                        <a:t>Indian Tribe</a:t>
                      </a:r>
                    </a:p>
                    <a:p>
                      <a:pPr marL="171450" lvl="0" indent="-171450">
                        <a:spcAft>
                          <a:spcPts val="300"/>
                        </a:spcAft>
                        <a:buFont typeface="Arial" panose="020B0604020202020204" pitchFamily="34" charset="0"/>
                        <a:buChar char="•"/>
                      </a:pPr>
                      <a:r>
                        <a:rPr lang="en-US" sz="1600" dirty="0">
                          <a:solidFill>
                            <a:schemeClr val="tx1"/>
                          </a:solidFill>
                        </a:rPr>
                        <a:t>Federal land management agency</a:t>
                      </a:r>
                    </a:p>
                  </a:txBody>
                  <a:tcPr marL="68580" marR="68580" marT="34290" marB="34290"/>
                </a:tc>
                <a:extLst>
                  <a:ext uri="{0D108BD9-81ED-4DB2-BD59-A6C34878D82A}">
                    <a16:rowId xmlns:a16="http://schemas.microsoft.com/office/drawing/2014/main" val="1382069299"/>
                  </a:ext>
                </a:extLst>
              </a:tr>
              <a:tr h="358061">
                <a:tc>
                  <a:txBody>
                    <a:bodyPr/>
                    <a:lstStyle/>
                    <a:p>
                      <a:pPr>
                        <a:spcAft>
                          <a:spcPts val="900"/>
                        </a:spcAft>
                      </a:pPr>
                      <a:r>
                        <a:rPr lang="en-US" sz="1600" b="0">
                          <a:solidFill>
                            <a:schemeClr val="tx1"/>
                          </a:solidFill>
                        </a:rPr>
                        <a:t>Eligible projects</a:t>
                      </a:r>
                    </a:p>
                  </a:txBody>
                  <a:tcPr marL="68580" marR="68580" marT="34290" marB="34290">
                    <a:solidFill>
                      <a:srgbClr val="E8EAEE"/>
                    </a:solidFill>
                  </a:tcPr>
                </a:tc>
                <a:tc>
                  <a:txBody>
                    <a:bodyPr/>
                    <a:lstStyle/>
                    <a:p>
                      <a:pPr marL="171450" lvl="0" indent="-171450">
                        <a:spcAft>
                          <a:spcPts val="300"/>
                        </a:spcAft>
                        <a:buFont typeface="Arial" panose="020B0604020202020204" pitchFamily="34" charset="0"/>
                        <a:buChar char="•"/>
                      </a:pPr>
                      <a:r>
                        <a:rPr lang="en-US" sz="1600">
                          <a:solidFill>
                            <a:schemeClr val="tx1"/>
                          </a:solidFill>
                        </a:rPr>
                        <a:t>Projects to reduce wildlife-vehicle collisions</a:t>
                      </a:r>
                    </a:p>
                  </a:txBody>
                  <a:tcPr marL="68580" marR="68580" marT="34290" marB="34290"/>
                </a:tc>
                <a:extLst>
                  <a:ext uri="{0D108BD9-81ED-4DB2-BD59-A6C34878D82A}">
                    <a16:rowId xmlns:a16="http://schemas.microsoft.com/office/drawing/2014/main" val="1450659038"/>
                  </a:ext>
                </a:extLst>
              </a:tr>
              <a:tr h="2199284">
                <a:tc>
                  <a:txBody>
                    <a:bodyPr/>
                    <a:lstStyle/>
                    <a:p>
                      <a:pPr>
                        <a:spcAft>
                          <a:spcPts val="900"/>
                        </a:spcAft>
                      </a:pPr>
                      <a:r>
                        <a:rPr lang="en-US" sz="1600" b="0" dirty="0">
                          <a:solidFill>
                            <a:schemeClr val="tx1"/>
                          </a:solidFill>
                        </a:rPr>
                        <a:t>Other key provisions</a:t>
                      </a:r>
                    </a:p>
                  </a:txBody>
                  <a:tcPr marL="68580" marR="68580" marT="34290" marB="34290">
                    <a:solidFill>
                      <a:srgbClr val="CED2DC"/>
                    </a:solidFill>
                  </a:tcPr>
                </a:tc>
                <a:tc>
                  <a:txBody>
                    <a:bodyPr/>
                    <a:lstStyle/>
                    <a:p>
                      <a:pPr marL="171450" lvl="0" indent="-171450">
                        <a:spcAft>
                          <a:spcPts val="300"/>
                        </a:spcAft>
                        <a:buFont typeface="Arial" panose="020B0604020202020204" pitchFamily="34" charset="0"/>
                        <a:buChar char="•"/>
                      </a:pPr>
                      <a:r>
                        <a:rPr lang="en-US" sz="1600" dirty="0">
                          <a:solidFill>
                            <a:schemeClr val="tx1"/>
                          </a:solidFill>
                        </a:rPr>
                        <a:t>Sets aside not less than 60% of grant funds for projects in rural areas</a:t>
                      </a:r>
                    </a:p>
                    <a:p>
                      <a:pPr marL="171450" lvl="0" indent="-171450">
                        <a:spcAft>
                          <a:spcPts val="300"/>
                        </a:spcAft>
                        <a:buFont typeface="Arial" panose="020B0604020202020204" pitchFamily="34" charset="0"/>
                        <a:buChar char="•"/>
                      </a:pPr>
                      <a:r>
                        <a:rPr lang="en-US" sz="1600" dirty="0">
                          <a:solidFill>
                            <a:schemeClr val="tx1"/>
                          </a:solidFill>
                        </a:rPr>
                        <a:t>Provision related to pilot program requires:</a:t>
                      </a:r>
                    </a:p>
                    <a:p>
                      <a:pPr marL="742950" lvl="1" indent="-285750">
                        <a:spcAft>
                          <a:spcPts val="300"/>
                        </a:spcAft>
                        <a:buFont typeface="Courier New" panose="02070309020205020404" pitchFamily="49" charset="0"/>
                        <a:buChar char="o"/>
                      </a:pPr>
                      <a:r>
                        <a:rPr lang="en-US" sz="1600" dirty="0">
                          <a:solidFill>
                            <a:schemeClr val="tx1"/>
                          </a:solidFill>
                        </a:rPr>
                        <a:t>study of methods to reduce wildlife-vehicle collisions;</a:t>
                      </a:r>
                    </a:p>
                    <a:p>
                      <a:pPr marL="742950" lvl="1" indent="-285750">
                        <a:spcAft>
                          <a:spcPts val="300"/>
                        </a:spcAft>
                        <a:buFont typeface="Courier New" panose="02070309020205020404" pitchFamily="49" charset="0"/>
                        <a:buChar char="o"/>
                      </a:pPr>
                      <a:r>
                        <a:rPr lang="en-US" sz="1600" dirty="0">
                          <a:solidFill>
                            <a:schemeClr val="tx1"/>
                          </a:solidFill>
                        </a:rPr>
                        <a:t>workforce development and technical </a:t>
                      </a:r>
                      <a:r>
                        <a:rPr lang="en-US" sz="1600">
                          <a:solidFill>
                            <a:schemeClr val="tx1"/>
                          </a:solidFill>
                        </a:rPr>
                        <a:t>training courses;</a:t>
                      </a:r>
                      <a:endParaRPr lang="en-US" sz="1600" dirty="0">
                        <a:solidFill>
                          <a:schemeClr val="tx1"/>
                        </a:solidFill>
                      </a:endParaRPr>
                    </a:p>
                    <a:p>
                      <a:pPr marL="742950" lvl="1" indent="-285750">
                        <a:spcAft>
                          <a:spcPts val="300"/>
                        </a:spcAft>
                        <a:buFont typeface="Courier New" panose="02070309020205020404" pitchFamily="49" charset="0"/>
                        <a:buChar char="o"/>
                      </a:pPr>
                      <a:r>
                        <a:rPr lang="en-US" sz="1600" dirty="0">
                          <a:solidFill>
                            <a:schemeClr val="tx1"/>
                          </a:solidFill>
                        </a:rPr>
                        <a:t>standardized methodology for collecting and reporting spatially accurate wildlife collision and carcass data for the NHS; and</a:t>
                      </a:r>
                    </a:p>
                    <a:p>
                      <a:pPr marL="742950" lvl="1" indent="-285750">
                        <a:spcAft>
                          <a:spcPts val="300"/>
                        </a:spcAft>
                        <a:buFont typeface="Courier New" panose="02070309020205020404" pitchFamily="49" charset="0"/>
                        <a:buChar char="o"/>
                      </a:pPr>
                      <a:r>
                        <a:rPr lang="en-US" sz="1600" dirty="0">
                          <a:solidFill>
                            <a:schemeClr val="tx1"/>
                          </a:solidFill>
                        </a:rPr>
                        <a:t>guidance on evaluating highways for potential mitigation measures to reduce wildlife-vehicle collisions and increase habitat connectivity.</a:t>
                      </a:r>
                    </a:p>
                  </a:txBody>
                  <a:tcPr marL="68580" marR="68580" marT="34290" marB="34290"/>
                </a:tc>
                <a:extLst>
                  <a:ext uri="{0D108BD9-81ED-4DB2-BD59-A6C34878D82A}">
                    <a16:rowId xmlns:a16="http://schemas.microsoft.com/office/drawing/2014/main" val="1751954426"/>
                  </a:ext>
                </a:extLst>
              </a:tr>
            </a:tbl>
          </a:graphicData>
        </a:graphic>
      </p:graphicFrame>
      <p:sp>
        <p:nvSpPr>
          <p:cNvPr id="6" name="TextBox 5">
            <a:extLst>
              <a:ext uri="{FF2B5EF4-FFF2-40B4-BE49-F238E27FC236}">
                <a16:creationId xmlns:a16="http://schemas.microsoft.com/office/drawing/2014/main" id="{991B3E27-BEC9-42F4-9A54-010295D26040}"/>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§11123</a:t>
            </a:r>
          </a:p>
        </p:txBody>
      </p:sp>
      <p:sp>
        <p:nvSpPr>
          <p:cNvPr id="4" name="Slide Number Placeholder 3">
            <a:extLst>
              <a:ext uri="{FF2B5EF4-FFF2-40B4-BE49-F238E27FC236}">
                <a16:creationId xmlns:a16="http://schemas.microsoft.com/office/drawing/2014/main" id="{A7504195-FE17-4800-9664-9A559731E6F3}"/>
              </a:ext>
            </a:extLst>
          </p:cNvPr>
          <p:cNvSpPr>
            <a:spLocks noGrp="1"/>
          </p:cNvSpPr>
          <p:nvPr>
            <p:ph type="sldNum" sz="quarter" idx="12"/>
          </p:nvPr>
        </p:nvSpPr>
        <p:spPr/>
        <p:txBody>
          <a:bodyPr/>
          <a:lstStyle/>
          <a:p>
            <a:fld id="{1A97B858-7F87-4293-BC05-FFDEB8F8B7A1}" type="slidenum">
              <a:rPr lang="en-US" smtClean="0"/>
              <a:pPr/>
              <a:t>26</a:t>
            </a:fld>
            <a:endParaRPr lang="en-US"/>
          </a:p>
        </p:txBody>
      </p:sp>
    </p:spTree>
    <p:extLst>
      <p:ext uri="{BB962C8B-B14F-4D97-AF65-F5344CB8AC3E}">
        <p14:creationId xmlns:p14="http://schemas.microsoft.com/office/powerpoint/2010/main" val="7221744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A6215-F418-401D-818A-F6B7C763AF6D}"/>
              </a:ext>
            </a:extLst>
          </p:cNvPr>
          <p:cNvSpPr>
            <a:spLocks noGrp="1"/>
          </p:cNvSpPr>
          <p:nvPr>
            <p:ph type="title"/>
          </p:nvPr>
        </p:nvSpPr>
        <p:spPr>
          <a:xfrm>
            <a:off x="457199" y="248734"/>
            <a:ext cx="8574833" cy="889953"/>
          </a:xfrm>
        </p:spPr>
        <p:txBody>
          <a:bodyPr>
            <a:normAutofit/>
          </a:bodyPr>
          <a:lstStyle/>
          <a:p>
            <a:r>
              <a:rPr lang="en-US"/>
              <a:t>Other Safety-related Provisions</a:t>
            </a:r>
          </a:p>
        </p:txBody>
      </p:sp>
      <p:graphicFrame>
        <p:nvGraphicFramePr>
          <p:cNvPr id="7" name="Table 7">
            <a:extLst>
              <a:ext uri="{FF2B5EF4-FFF2-40B4-BE49-F238E27FC236}">
                <a16:creationId xmlns:a16="http://schemas.microsoft.com/office/drawing/2014/main" id="{4961236A-940A-4DD3-8DE8-EAD5BF9B5843}"/>
              </a:ext>
            </a:extLst>
          </p:cNvPr>
          <p:cNvGraphicFramePr>
            <a:graphicFrameLocks noGrp="1"/>
          </p:cNvGraphicFramePr>
          <p:nvPr>
            <p:ph idx="1"/>
            <p:extLst>
              <p:ext uri="{D42A27DB-BD31-4B8C-83A1-F6EECF244321}">
                <p14:modId xmlns:p14="http://schemas.microsoft.com/office/powerpoint/2010/main" val="1386752499"/>
              </p:ext>
            </p:extLst>
          </p:nvPr>
        </p:nvGraphicFramePr>
        <p:xfrm>
          <a:off x="457199" y="1138687"/>
          <a:ext cx="8119533" cy="4729480"/>
        </p:xfrm>
        <a:graphic>
          <a:graphicData uri="http://schemas.openxmlformats.org/drawingml/2006/table">
            <a:tbl>
              <a:tblPr firstRow="1" firstCol="1" bandRow="1">
                <a:tableStyleId>{5C22544A-7EE6-4342-B048-85BDC9FD1C3A}</a:tableStyleId>
              </a:tblPr>
              <a:tblGrid>
                <a:gridCol w="2126544">
                  <a:extLst>
                    <a:ext uri="{9D8B030D-6E8A-4147-A177-3AD203B41FA5}">
                      <a16:colId xmlns:a16="http://schemas.microsoft.com/office/drawing/2014/main" val="958370287"/>
                    </a:ext>
                  </a:extLst>
                </a:gridCol>
                <a:gridCol w="5992989">
                  <a:extLst>
                    <a:ext uri="{9D8B030D-6E8A-4147-A177-3AD203B41FA5}">
                      <a16:colId xmlns:a16="http://schemas.microsoft.com/office/drawing/2014/main" val="555014378"/>
                    </a:ext>
                  </a:extLst>
                </a:gridCol>
              </a:tblGrid>
              <a:tr h="370840">
                <a:tc>
                  <a:txBody>
                    <a:bodyPr/>
                    <a:lstStyle/>
                    <a:p>
                      <a:r>
                        <a:rPr lang="en-US" sz="1600"/>
                        <a:t>Program/topic</a:t>
                      </a:r>
                    </a:p>
                  </a:txBody>
                  <a:tcPr/>
                </a:tc>
                <a:tc>
                  <a:txBody>
                    <a:bodyPr/>
                    <a:lstStyle/>
                    <a:p>
                      <a:r>
                        <a:rPr lang="en-US" sz="1600"/>
                        <a:t>Provisions in the new law</a:t>
                      </a:r>
                    </a:p>
                  </a:txBody>
                  <a:tcPr/>
                </a:tc>
                <a:extLst>
                  <a:ext uri="{0D108BD9-81ED-4DB2-BD59-A6C34878D82A}">
                    <a16:rowId xmlns:a16="http://schemas.microsoft.com/office/drawing/2014/main" val="2745185848"/>
                  </a:ext>
                </a:extLst>
              </a:tr>
              <a:tr h="370840">
                <a:tc>
                  <a:txBody>
                    <a:bodyPr/>
                    <a:lstStyle/>
                    <a:p>
                      <a:r>
                        <a:rPr lang="en-US" sz="1600" b="0" dirty="0">
                          <a:solidFill>
                            <a:schemeClr val="tx1"/>
                          </a:solidFill>
                        </a:rPr>
                        <a:t>Increasing Safe and Accessible Transportation Options</a:t>
                      </a:r>
                    </a:p>
                    <a:p>
                      <a:r>
                        <a:rPr lang="en-US" sz="1600" b="0" dirty="0">
                          <a:solidFill>
                            <a:schemeClr val="tx1"/>
                          </a:solidFill>
                        </a:rPr>
                        <a:t>(§11206)</a:t>
                      </a:r>
                    </a:p>
                    <a:p>
                      <a:endParaRPr lang="en-US" sz="1600" b="0" dirty="0">
                        <a:solidFill>
                          <a:schemeClr val="tx1"/>
                        </a:solidFill>
                      </a:endParaRPr>
                    </a:p>
                  </a:txBody>
                  <a:tcPr>
                    <a:solidFill>
                      <a:srgbClr val="CED2DC"/>
                    </a:solidFill>
                  </a:tcPr>
                </a:tc>
                <a:tc>
                  <a:txBody>
                    <a:bodyPr/>
                    <a:lstStyle/>
                    <a:p>
                      <a:pPr marL="285750" indent="-285750">
                        <a:spcAft>
                          <a:spcPts val="1200"/>
                        </a:spcAft>
                        <a:buFont typeface="Arial" panose="020B0604020202020204" pitchFamily="34" charset="0"/>
                        <a:buChar char="•"/>
                      </a:pPr>
                      <a:r>
                        <a:rPr lang="en-US" sz="1600" dirty="0"/>
                        <a:t>Defines Complete Streets standards and policies</a:t>
                      </a:r>
                    </a:p>
                    <a:p>
                      <a:pPr marL="285750" indent="-285750">
                        <a:spcAft>
                          <a:spcPts val="1200"/>
                        </a:spcAft>
                        <a:buFont typeface="Arial" panose="020B0604020202020204" pitchFamily="34" charset="0"/>
                        <a:buChar char="•"/>
                      </a:pPr>
                      <a:r>
                        <a:rPr lang="en-US" sz="1600" dirty="0"/>
                        <a:t>Requires each State and MPO to carry out transportation planning activities related to complete streets or multimodal travel using</a:t>
                      </a:r>
                      <a:r>
                        <a:rPr lang="en-US" sz="1600" b="0" dirty="0"/>
                        <a:t>─</a:t>
                      </a:r>
                    </a:p>
                    <a:p>
                      <a:pPr marL="742950" lvl="1" indent="-285750">
                        <a:spcAft>
                          <a:spcPts val="1200"/>
                        </a:spcAft>
                        <a:buFont typeface="Courier New" panose="02070309020205020404" pitchFamily="49" charset="0"/>
                        <a:buChar char="o"/>
                      </a:pPr>
                      <a:r>
                        <a:rPr lang="en-US" sz="1600" dirty="0"/>
                        <a:t>State: at least 2.5% of its State Planning and Research (SPR) funds</a:t>
                      </a:r>
                    </a:p>
                    <a:p>
                      <a:pPr marL="742950" lvl="1" indent="-285750">
                        <a:spcAft>
                          <a:spcPts val="1200"/>
                        </a:spcAft>
                        <a:buFont typeface="Courier New" panose="02070309020205020404" pitchFamily="49" charset="0"/>
                        <a:buChar char="o"/>
                      </a:pPr>
                      <a:r>
                        <a:rPr lang="en-US" sz="1600" dirty="0"/>
                        <a:t>MPO: at least 2.5% of its Metropolitan Planning (PL) funds</a:t>
                      </a:r>
                    </a:p>
                  </a:txBody>
                  <a:tcPr/>
                </a:tc>
                <a:extLst>
                  <a:ext uri="{0D108BD9-81ED-4DB2-BD59-A6C34878D82A}">
                    <a16:rowId xmlns:a16="http://schemas.microsoft.com/office/drawing/2014/main" val="984657517"/>
                  </a:ext>
                </a:extLst>
              </a:tr>
              <a:tr h="370840">
                <a:tc>
                  <a:txBody>
                    <a:bodyPr/>
                    <a:lstStyle/>
                    <a:p>
                      <a:r>
                        <a:rPr lang="en-US" sz="1600" b="0" dirty="0">
                          <a:solidFill>
                            <a:schemeClr val="tx1"/>
                          </a:solidFill>
                        </a:rPr>
                        <a:t>Manual on Uniform Traffic Control Devices (MUTCD)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(§§11129, 11135)</a:t>
                      </a:r>
                    </a:p>
                    <a:p>
                      <a:endParaRPr lang="en-US" sz="1600" b="0" dirty="0">
                        <a:solidFill>
                          <a:schemeClr val="tx1"/>
                        </a:solidFill>
                      </a:endParaRPr>
                    </a:p>
                  </a:txBody>
                  <a:tcPr>
                    <a:solidFill>
                      <a:srgbClr val="E8EAEE"/>
                    </a:solidFill>
                  </a:tcPr>
                </a:tc>
                <a:tc>
                  <a:txBody>
                    <a:bodyPr/>
                    <a:lstStyle/>
                    <a:p>
                      <a:pPr marL="285750" indent="-285750">
                        <a:spcAft>
                          <a:spcPts val="1200"/>
                        </a:spcAft>
                        <a:buFont typeface="Arial" panose="020B0604020202020204" pitchFamily="34" charset="0"/>
                        <a:buChar char="•"/>
                      </a:pPr>
                      <a:r>
                        <a:rPr lang="en-US" sz="1600" dirty="0"/>
                        <a:t>Adds to MUTCD purposes inclusion and mobility for all users</a:t>
                      </a:r>
                    </a:p>
                    <a:p>
                      <a:pPr marL="285750" indent="-285750">
                        <a:spcAft>
                          <a:spcPts val="1200"/>
                        </a:spcAft>
                        <a:buFont typeface="Arial" panose="020B0604020202020204" pitchFamily="34" charset="0"/>
                        <a:buChar char="•"/>
                      </a:pPr>
                      <a:r>
                        <a:rPr lang="en-US" sz="1600" dirty="0"/>
                        <a:t>Requires MUTCD update within 18 months, every 4 years thereafter</a:t>
                      </a:r>
                    </a:p>
                    <a:p>
                      <a:pPr marL="285750" indent="-285750">
                        <a:spcAft>
                          <a:spcPts val="1200"/>
                        </a:spcAft>
                        <a:buFont typeface="Arial" panose="020B0604020202020204" pitchFamily="34" charset="0"/>
                        <a:buChar char="•"/>
                      </a:pPr>
                      <a:r>
                        <a:rPr lang="en-US" sz="1600" dirty="0"/>
                        <a:t>Requires first update to provide for protection of vulnerable road users to the greatest extent possible, among other specified elements</a:t>
                      </a:r>
                    </a:p>
                  </a:txBody>
                  <a:tcPr/>
                </a:tc>
                <a:extLst>
                  <a:ext uri="{0D108BD9-81ED-4DB2-BD59-A6C34878D82A}">
                    <a16:rowId xmlns:a16="http://schemas.microsoft.com/office/drawing/2014/main" val="2301773888"/>
                  </a:ext>
                </a:extLst>
              </a:tr>
            </a:tbl>
          </a:graphicData>
        </a:graphic>
      </p:graphicFrame>
      <p:sp>
        <p:nvSpPr>
          <p:cNvPr id="4" name="Slide Number Placeholder 3">
            <a:extLst>
              <a:ext uri="{FF2B5EF4-FFF2-40B4-BE49-F238E27FC236}">
                <a16:creationId xmlns:a16="http://schemas.microsoft.com/office/drawing/2014/main" id="{930C1955-DD3D-44AC-A675-E570EF41CC14}"/>
              </a:ext>
            </a:extLst>
          </p:cNvPr>
          <p:cNvSpPr>
            <a:spLocks noGrp="1"/>
          </p:cNvSpPr>
          <p:nvPr>
            <p:ph type="sldNum" sz="quarter" idx="12"/>
          </p:nvPr>
        </p:nvSpPr>
        <p:spPr/>
        <p:txBody>
          <a:bodyPr/>
          <a:lstStyle/>
          <a:p>
            <a:fld id="{1A97B858-7F87-4293-BC05-FFDEB8F8B7A1}" type="slidenum">
              <a:rPr lang="en-US" smtClean="0"/>
              <a:pPr/>
              <a:t>27</a:t>
            </a:fld>
            <a:endParaRPr lang="en-US"/>
          </a:p>
        </p:txBody>
      </p:sp>
    </p:spTree>
    <p:extLst>
      <p:ext uri="{BB962C8B-B14F-4D97-AF65-F5344CB8AC3E}">
        <p14:creationId xmlns:p14="http://schemas.microsoft.com/office/powerpoint/2010/main" val="4330472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B7DAB-C193-4896-86D7-C22F71CEA850}"/>
              </a:ext>
            </a:extLst>
          </p:cNvPr>
          <p:cNvSpPr>
            <a:spLocks noGrp="1"/>
          </p:cNvSpPr>
          <p:nvPr>
            <p:ph type="title"/>
          </p:nvPr>
        </p:nvSpPr>
        <p:spPr/>
        <p:txBody>
          <a:bodyPr>
            <a:normAutofit/>
          </a:bodyPr>
          <a:lstStyle/>
          <a:p>
            <a:r>
              <a:rPr lang="en-US"/>
              <a:t>workforce</a:t>
            </a:r>
          </a:p>
        </p:txBody>
      </p:sp>
      <p:sp>
        <p:nvSpPr>
          <p:cNvPr id="3" name="Text Placeholder 2">
            <a:extLst>
              <a:ext uri="{FF2B5EF4-FFF2-40B4-BE49-F238E27FC236}">
                <a16:creationId xmlns:a16="http://schemas.microsoft.com/office/drawing/2014/main" id="{E69E08AF-53C9-45B8-A664-4F8EBBABE198}"/>
              </a:ext>
            </a:extLst>
          </p:cNvPr>
          <p:cNvSpPr>
            <a:spLocks noGrp="1"/>
          </p:cNvSpPr>
          <p:nvPr>
            <p:ph type="body" idx="1"/>
          </p:nvPr>
        </p:nvSpPr>
        <p:spPr>
          <a:xfrm>
            <a:off x="722313" y="3393292"/>
            <a:ext cx="7772400" cy="2503655"/>
          </a:xfrm>
        </p:spPr>
        <p:txBody>
          <a:bodyPr>
            <a:normAutofit/>
          </a:bodyPr>
          <a:lstStyle/>
          <a:p>
            <a:r>
              <a:rPr lang="en-US"/>
              <a:t>Davis-Bacon and Buy America Provisions  </a:t>
            </a:r>
          </a:p>
          <a:p>
            <a:r>
              <a:rPr lang="en-US"/>
              <a:t>Other Workforce Provisions</a:t>
            </a:r>
          </a:p>
        </p:txBody>
      </p:sp>
    </p:spTree>
    <p:extLst>
      <p:ext uri="{BB962C8B-B14F-4D97-AF65-F5344CB8AC3E}">
        <p14:creationId xmlns:p14="http://schemas.microsoft.com/office/powerpoint/2010/main" val="34936188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A6215-F418-401D-818A-F6B7C763AF6D}"/>
              </a:ext>
            </a:extLst>
          </p:cNvPr>
          <p:cNvSpPr>
            <a:spLocks noGrp="1"/>
          </p:cNvSpPr>
          <p:nvPr>
            <p:ph type="title"/>
          </p:nvPr>
        </p:nvSpPr>
        <p:spPr>
          <a:xfrm>
            <a:off x="545431" y="248734"/>
            <a:ext cx="8486601" cy="889953"/>
          </a:xfrm>
        </p:spPr>
        <p:txBody>
          <a:bodyPr>
            <a:normAutofit/>
          </a:bodyPr>
          <a:lstStyle/>
          <a:p>
            <a:r>
              <a:rPr lang="en-US"/>
              <a:t>Davis-Bacon and Buy America Provisions</a:t>
            </a:r>
          </a:p>
        </p:txBody>
      </p:sp>
      <p:graphicFrame>
        <p:nvGraphicFramePr>
          <p:cNvPr id="7" name="Table 7">
            <a:extLst>
              <a:ext uri="{FF2B5EF4-FFF2-40B4-BE49-F238E27FC236}">
                <a16:creationId xmlns:a16="http://schemas.microsoft.com/office/drawing/2014/main" id="{189BE511-4970-4988-9A60-2E96D53E2E9E}"/>
              </a:ext>
            </a:extLst>
          </p:cNvPr>
          <p:cNvGraphicFramePr>
            <a:graphicFrameLocks/>
          </p:cNvGraphicFramePr>
          <p:nvPr>
            <p:extLst>
              <p:ext uri="{D42A27DB-BD31-4B8C-83A1-F6EECF244321}">
                <p14:modId xmlns:p14="http://schemas.microsoft.com/office/powerpoint/2010/main" val="3606816218"/>
              </p:ext>
            </p:extLst>
          </p:nvPr>
        </p:nvGraphicFramePr>
        <p:xfrm>
          <a:off x="419100" y="1018108"/>
          <a:ext cx="8267699" cy="5638800"/>
        </p:xfrm>
        <a:graphic>
          <a:graphicData uri="http://schemas.openxmlformats.org/drawingml/2006/table">
            <a:tbl>
              <a:tblPr firstRow="1" firstCol="1" bandRow="1">
                <a:tableStyleId>{5C22544A-7EE6-4342-B048-85BDC9FD1C3A}</a:tableStyleId>
              </a:tblPr>
              <a:tblGrid>
                <a:gridCol w="2015369">
                  <a:extLst>
                    <a:ext uri="{9D8B030D-6E8A-4147-A177-3AD203B41FA5}">
                      <a16:colId xmlns:a16="http://schemas.microsoft.com/office/drawing/2014/main" val="3254399964"/>
                    </a:ext>
                  </a:extLst>
                </a:gridCol>
                <a:gridCol w="6252330">
                  <a:extLst>
                    <a:ext uri="{9D8B030D-6E8A-4147-A177-3AD203B41FA5}">
                      <a16:colId xmlns:a16="http://schemas.microsoft.com/office/drawing/2014/main" val="1681058397"/>
                    </a:ext>
                  </a:extLst>
                </a:gridCol>
              </a:tblGrid>
              <a:tr h="194211">
                <a:tc>
                  <a:txBody>
                    <a:bodyPr/>
                    <a:lstStyle/>
                    <a:p>
                      <a:r>
                        <a:rPr lang="en-US" sz="1600"/>
                        <a:t>Program/topic</a:t>
                      </a:r>
                    </a:p>
                  </a:txBody>
                  <a:tcPr/>
                </a:tc>
                <a:tc>
                  <a:txBody>
                    <a:bodyPr/>
                    <a:lstStyle/>
                    <a:p>
                      <a:r>
                        <a:rPr lang="en-US" sz="1600"/>
                        <a:t>Provisions in the new law</a:t>
                      </a:r>
                    </a:p>
                  </a:txBody>
                  <a:tcPr/>
                </a:tc>
                <a:extLst>
                  <a:ext uri="{0D108BD9-81ED-4DB2-BD59-A6C34878D82A}">
                    <a16:rowId xmlns:a16="http://schemas.microsoft.com/office/drawing/2014/main" val="3436333890"/>
                  </a:ext>
                </a:extLst>
              </a:tr>
              <a:tr h="3032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Davis-Bacon</a:t>
                      </a:r>
                    </a:p>
                    <a:p>
                      <a:r>
                        <a:rPr lang="en-US" sz="1600" b="0" dirty="0">
                          <a:solidFill>
                            <a:schemeClr val="tx1"/>
                          </a:solidFill>
                        </a:rPr>
                        <a:t>(various sections)</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a:solidFill>
                            <a:schemeClr val="tx1"/>
                          </a:solidFill>
                        </a:rPr>
                        <a:t>Davis-Bacon wage requirements apply for most major highway programs</a:t>
                      </a:r>
                    </a:p>
                  </a:txBody>
                  <a:tcPr/>
                </a:tc>
                <a:extLst>
                  <a:ext uri="{0D108BD9-81ED-4DB2-BD59-A6C34878D82A}">
                    <a16:rowId xmlns:a16="http://schemas.microsoft.com/office/drawing/2014/main" val="3442190055"/>
                  </a:ext>
                </a:extLst>
              </a:tr>
              <a:tr h="5586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a:solidFill>
                            <a:schemeClr val="tx1"/>
                          </a:solidFill>
                        </a:rPr>
                        <a:t>Buy America requirements for title 23 projects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a:solidFill>
                            <a:schemeClr val="tx1"/>
                          </a:solidFill>
                        </a:rPr>
                        <a:t>(§11513)</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dirty="0">
                          <a:solidFill>
                            <a:schemeClr val="tx1"/>
                          </a:solidFill>
                        </a:rPr>
                        <a:t>Buy America waivers for </a:t>
                      </a:r>
                      <a:r>
                        <a:rPr lang="en-US" sz="1600" u="sng" dirty="0">
                          <a:solidFill>
                            <a:schemeClr val="tx1"/>
                          </a:solidFill>
                        </a:rPr>
                        <a:t>title 23 projects </a:t>
                      </a:r>
                      <a:r>
                        <a:rPr lang="en-US" sz="1600" dirty="0">
                          <a:solidFill>
                            <a:schemeClr val="tx1"/>
                          </a:solidFill>
                        </a:rPr>
                        <a:t>require public notice of proposed waivers, public comment, annual report to Congress</a:t>
                      </a:r>
                    </a:p>
                  </a:txBody>
                  <a:tcPr/>
                </a:tc>
                <a:extLst>
                  <a:ext uri="{0D108BD9-81ED-4DB2-BD59-A6C34878D82A}">
                    <a16:rowId xmlns:a16="http://schemas.microsoft.com/office/drawing/2014/main" val="1297503471"/>
                  </a:ext>
                </a:extLst>
              </a:tr>
              <a:tr h="17399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Buy America requirements for all infrastructure projects receiving Federal assistance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(§§70911-70917)</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dirty="0">
                          <a:solidFill>
                            <a:schemeClr val="tx1"/>
                          </a:solidFill>
                        </a:rPr>
                        <a:t>New Buy America requirements apply to </a:t>
                      </a:r>
                      <a:r>
                        <a:rPr lang="en-US" sz="1600" u="sng" dirty="0">
                          <a:solidFill>
                            <a:schemeClr val="tx1"/>
                          </a:solidFill>
                        </a:rPr>
                        <a:t>all</a:t>
                      </a:r>
                      <a:r>
                        <a:rPr lang="en-US" sz="1600" dirty="0">
                          <a:solidFill>
                            <a:schemeClr val="tx1"/>
                          </a:solidFill>
                        </a:rPr>
                        <a:t> infrastructure projects receiving Federal financial assistance</a:t>
                      </a:r>
                    </a:p>
                    <a:p>
                      <a:pPr marL="742950" marR="0" lvl="1" indent="-285750" algn="l" defTabSz="914400" rtl="0" eaLnBrk="1" fontAlgn="auto" latinLnBrk="0" hangingPunct="1">
                        <a:lnSpc>
                          <a:spcPct val="100000"/>
                        </a:lnSpc>
                        <a:spcBef>
                          <a:spcPts val="0"/>
                        </a:spcBef>
                        <a:spcAft>
                          <a:spcPts val="300"/>
                        </a:spcAft>
                        <a:buClrTx/>
                        <a:buSzTx/>
                        <a:buFont typeface="Courier New" panose="02070309020205020404" pitchFamily="49" charset="0"/>
                        <a:buChar char="o"/>
                        <a:tabLst/>
                        <a:defRPr/>
                      </a:pPr>
                      <a:r>
                        <a:rPr lang="en-US" sz="1600" dirty="0">
                          <a:solidFill>
                            <a:schemeClr val="tx1"/>
                          </a:solidFill>
                        </a:rPr>
                        <a:t>Manufacturing processes for iron, steel, construction materials and manufactured products must occur in U.S.</a:t>
                      </a:r>
                    </a:p>
                    <a:p>
                      <a:pPr marL="742950" lvl="1" indent="-285750">
                        <a:spcAft>
                          <a:spcPts val="300"/>
                        </a:spcAft>
                        <a:buFont typeface="Courier New" panose="02070309020205020404" pitchFamily="49" charset="0"/>
                        <a:buChar char="o"/>
                      </a:pPr>
                      <a:r>
                        <a:rPr lang="en-US" sz="1600" dirty="0">
                          <a:solidFill>
                            <a:schemeClr val="tx1"/>
                          </a:solidFill>
                        </a:rPr>
                        <a:t>Cost of components of manufactured products mined, produced, or manufactured in U.S. must be &gt;55% of the cost of all components</a:t>
                      </a:r>
                    </a:p>
                    <a:p>
                      <a:pPr marL="742950" lvl="1" indent="-285750">
                        <a:spcAft>
                          <a:spcPts val="300"/>
                        </a:spcAft>
                        <a:buFont typeface="Courier New" panose="02070309020205020404" pitchFamily="49" charset="0"/>
                        <a:buChar char="o"/>
                      </a:pPr>
                      <a:r>
                        <a:rPr lang="en-US" sz="1600" dirty="0">
                          <a:solidFill>
                            <a:schemeClr val="tx1"/>
                          </a:solidFill>
                        </a:rPr>
                        <a:t>Waivers only if applying requirement is not in the public interest, materials are not available, or meeting requirement would increase overall project cost by &gt;25% (to be reviewed every 5 years)</a:t>
                      </a:r>
                    </a:p>
                    <a:p>
                      <a:pPr marL="742950" lvl="1" indent="-285750">
                        <a:spcAft>
                          <a:spcPts val="300"/>
                        </a:spcAft>
                        <a:buFont typeface="Courier New" panose="02070309020205020404" pitchFamily="49" charset="0"/>
                        <a:buChar char="o"/>
                      </a:pPr>
                      <a:r>
                        <a:rPr lang="en-US" sz="1600" dirty="0">
                          <a:solidFill>
                            <a:schemeClr val="tx1"/>
                          </a:solidFill>
                        </a:rPr>
                        <a:t>Requires Federal agencies to identify “deficient programs” not meeting the new Federal government-wide Buy America requirement</a:t>
                      </a:r>
                    </a:p>
                  </a:txBody>
                  <a:tcPr/>
                </a:tc>
                <a:extLst>
                  <a:ext uri="{0D108BD9-81ED-4DB2-BD59-A6C34878D82A}">
                    <a16:rowId xmlns:a16="http://schemas.microsoft.com/office/drawing/2014/main" val="1364640894"/>
                  </a:ext>
                </a:extLst>
              </a:tr>
            </a:tbl>
          </a:graphicData>
        </a:graphic>
      </p:graphicFrame>
      <p:sp>
        <p:nvSpPr>
          <p:cNvPr id="3" name="Slide Number Placeholder 2">
            <a:extLst>
              <a:ext uri="{FF2B5EF4-FFF2-40B4-BE49-F238E27FC236}">
                <a16:creationId xmlns:a16="http://schemas.microsoft.com/office/drawing/2014/main" id="{0EC950F2-4767-4801-925F-5CEBF5FF0BE8}"/>
              </a:ext>
            </a:extLst>
          </p:cNvPr>
          <p:cNvSpPr>
            <a:spLocks noGrp="1"/>
          </p:cNvSpPr>
          <p:nvPr>
            <p:ph type="sldNum" sz="quarter" idx="12"/>
          </p:nvPr>
        </p:nvSpPr>
        <p:spPr/>
        <p:txBody>
          <a:bodyPr/>
          <a:lstStyle/>
          <a:p>
            <a:fld id="{1A97B858-7F87-4293-BC05-FFDEB8F8B7A1}" type="slidenum">
              <a:rPr lang="en-US" smtClean="0"/>
              <a:pPr/>
              <a:t>29</a:t>
            </a:fld>
            <a:endParaRPr lang="en-US"/>
          </a:p>
        </p:txBody>
      </p:sp>
    </p:spTree>
    <p:extLst>
      <p:ext uri="{BB962C8B-B14F-4D97-AF65-F5344CB8AC3E}">
        <p14:creationId xmlns:p14="http://schemas.microsoft.com/office/powerpoint/2010/main" val="836668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40474-3630-489F-A118-CF1CA0A282CC}"/>
              </a:ext>
            </a:extLst>
          </p:cNvPr>
          <p:cNvSpPr>
            <a:spLocks noGrp="1"/>
          </p:cNvSpPr>
          <p:nvPr>
            <p:ph type="title"/>
          </p:nvPr>
        </p:nvSpPr>
        <p:spPr/>
        <p:txBody>
          <a:bodyPr/>
          <a:lstStyle/>
          <a:p>
            <a:r>
              <a:rPr lang="en-US"/>
              <a:t>Introductory Notes</a:t>
            </a:r>
          </a:p>
        </p:txBody>
      </p:sp>
      <p:sp>
        <p:nvSpPr>
          <p:cNvPr id="3" name="Content Placeholder 2">
            <a:extLst>
              <a:ext uri="{FF2B5EF4-FFF2-40B4-BE49-F238E27FC236}">
                <a16:creationId xmlns:a16="http://schemas.microsoft.com/office/drawing/2014/main" id="{8C4FA8E4-D440-4A9A-BA77-E03CD666B214}"/>
              </a:ext>
            </a:extLst>
          </p:cNvPr>
          <p:cNvSpPr>
            <a:spLocks noGrp="1"/>
          </p:cNvSpPr>
          <p:nvPr>
            <p:ph idx="1"/>
          </p:nvPr>
        </p:nvSpPr>
        <p:spPr>
          <a:xfrm>
            <a:off x="457200" y="1030147"/>
            <a:ext cx="8229600" cy="5579119"/>
          </a:xfrm>
        </p:spPr>
        <p:txBody>
          <a:bodyPr>
            <a:normAutofit fontScale="85000" lnSpcReduction="10000"/>
          </a:bodyPr>
          <a:lstStyle/>
          <a:p>
            <a:r>
              <a:rPr lang="en-US" dirty="0">
                <a:latin typeface="+mj-lt"/>
              </a:rPr>
              <a:t>This presentation:</a:t>
            </a:r>
          </a:p>
          <a:p>
            <a:pPr lvl="1"/>
            <a:r>
              <a:rPr lang="en-US" sz="2400" dirty="0">
                <a:latin typeface="+mj-lt"/>
              </a:rPr>
              <a:t>focuses on highway provisions in the BIL</a:t>
            </a:r>
          </a:p>
          <a:p>
            <a:pPr lvl="1"/>
            <a:r>
              <a:rPr lang="en-US" sz="2400" dirty="0">
                <a:latin typeface="+mj-lt"/>
              </a:rPr>
              <a:t>provides an overview of significant programs and provisions, but it is not all inclusive</a:t>
            </a:r>
          </a:p>
          <a:p>
            <a:pPr lvl="1"/>
            <a:r>
              <a:rPr lang="en-US" sz="2400" dirty="0">
                <a:latin typeface="+mj-lt"/>
              </a:rPr>
              <a:t>does not include programs that BIL authorizes subject to future appropriation</a:t>
            </a:r>
          </a:p>
          <a:p>
            <a:pPr lvl="1"/>
            <a:r>
              <a:rPr lang="en-US" sz="2400" dirty="0">
                <a:latin typeface="+mj-lt"/>
              </a:rPr>
              <a:t>includes information on several relevant programs that </a:t>
            </a:r>
            <a:r>
              <a:rPr lang="en-US" sz="2400" dirty="0"/>
              <a:t>the Office of the Secretary</a:t>
            </a:r>
            <a:r>
              <a:rPr lang="en-US" sz="2400" dirty="0">
                <a:latin typeface="+mj-lt"/>
              </a:rPr>
              <a:t> will administer </a:t>
            </a:r>
          </a:p>
          <a:p>
            <a:r>
              <a:rPr lang="en-US" dirty="0">
                <a:latin typeface="+mj-lt"/>
              </a:rPr>
              <a:t>Section (§) references in the presentation refer to BIL sections</a:t>
            </a:r>
          </a:p>
          <a:p>
            <a:r>
              <a:rPr lang="en-US" dirty="0">
                <a:latin typeface="+mj-lt"/>
              </a:rPr>
              <a:t>References to “Division J” refer to the appropriations portion of BIL (Title VII relates to the U.S. Department of Transportation)</a:t>
            </a:r>
          </a:p>
          <a:p>
            <a:pPr marL="0" indent="0">
              <a:buNone/>
            </a:pPr>
            <a:endParaRPr lang="en-US" dirty="0">
              <a:latin typeface="+mj-lt"/>
            </a:endParaRPr>
          </a:p>
          <a:p>
            <a:pPr marL="0" indent="0">
              <a:buNone/>
            </a:pPr>
            <a:r>
              <a:rPr lang="en-US" i="1" dirty="0">
                <a:latin typeface="+mj-lt"/>
              </a:rPr>
              <a:t>For more information, please visit the Federal Highway Administration’s BIL website: </a:t>
            </a:r>
            <a:r>
              <a:rPr lang="en-US" i="1" u="sng" dirty="0"/>
              <a:t>fhwa.dot.gov/bipartisan-infrastructure-law</a:t>
            </a:r>
            <a:endParaRPr lang="en-US" i="1" dirty="0">
              <a:latin typeface="+mj-lt"/>
            </a:endParaRPr>
          </a:p>
          <a:p>
            <a:pPr marL="0" indent="0">
              <a:buNone/>
            </a:pPr>
            <a:endParaRPr lang="en-US" sz="2000" i="1" dirty="0">
              <a:solidFill>
                <a:srgbClr val="0070C0"/>
              </a:solidFill>
              <a:latin typeface="+mj-lt"/>
            </a:endParaRPr>
          </a:p>
          <a:p>
            <a:pPr marL="0" indent="0">
              <a:buNone/>
            </a:pPr>
            <a:r>
              <a:rPr lang="en-US" sz="1800" b="1" dirty="0">
                <a:latin typeface="+mj-lt"/>
              </a:rPr>
              <a:t>Disclaimer: </a:t>
            </a:r>
            <a:r>
              <a:rPr lang="en-US" sz="1800" dirty="0">
                <a:latin typeface="+mj-lt"/>
              </a:rPr>
              <a:t>Except for any statutes or regulations cited, the contents of this presentation do not have the force and effect of law and are not meant to bind the public in any way. This presentation is intended only to provide information regarding existing requirements under the law or agency policies.</a:t>
            </a:r>
            <a:endParaRPr lang="en-US" sz="1800" i="1" dirty="0">
              <a:latin typeface="+mj-lt"/>
            </a:endParaRPr>
          </a:p>
        </p:txBody>
      </p:sp>
      <p:sp>
        <p:nvSpPr>
          <p:cNvPr id="4" name="Slide Number Placeholder 3">
            <a:extLst>
              <a:ext uri="{FF2B5EF4-FFF2-40B4-BE49-F238E27FC236}">
                <a16:creationId xmlns:a16="http://schemas.microsoft.com/office/drawing/2014/main" id="{8025C81F-B27B-4C01-8AD5-B9685CB39622}"/>
              </a:ext>
            </a:extLst>
          </p:cNvPr>
          <p:cNvSpPr>
            <a:spLocks noGrp="1"/>
          </p:cNvSpPr>
          <p:nvPr>
            <p:ph type="sldNum" sz="quarter" idx="12"/>
          </p:nvPr>
        </p:nvSpPr>
        <p:spPr/>
        <p:txBody>
          <a:bodyPr/>
          <a:lstStyle/>
          <a:p>
            <a:fld id="{1A97B858-7F87-4293-BC05-FFDEB8F8B7A1}" type="slidenum">
              <a:rPr lang="en-US" smtClean="0"/>
              <a:pPr/>
              <a:t>3</a:t>
            </a:fld>
            <a:endParaRPr lang="en-US" dirty="0"/>
          </a:p>
        </p:txBody>
      </p:sp>
    </p:spTree>
    <p:extLst>
      <p:ext uri="{BB962C8B-B14F-4D97-AF65-F5344CB8AC3E}">
        <p14:creationId xmlns:p14="http://schemas.microsoft.com/office/powerpoint/2010/main" val="30641326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A6215-F418-401D-818A-F6B7C763AF6D}"/>
              </a:ext>
            </a:extLst>
          </p:cNvPr>
          <p:cNvSpPr>
            <a:spLocks noGrp="1"/>
          </p:cNvSpPr>
          <p:nvPr>
            <p:ph type="title"/>
          </p:nvPr>
        </p:nvSpPr>
        <p:spPr>
          <a:xfrm>
            <a:off x="273269" y="234851"/>
            <a:ext cx="6193000" cy="667465"/>
          </a:xfrm>
        </p:spPr>
        <p:txBody>
          <a:bodyPr>
            <a:normAutofit/>
          </a:bodyPr>
          <a:lstStyle/>
          <a:p>
            <a:r>
              <a:rPr lang="en-US"/>
              <a:t>Other Workforce Provisions</a:t>
            </a:r>
          </a:p>
        </p:txBody>
      </p:sp>
      <p:graphicFrame>
        <p:nvGraphicFramePr>
          <p:cNvPr id="7" name="Table 7">
            <a:extLst>
              <a:ext uri="{FF2B5EF4-FFF2-40B4-BE49-F238E27FC236}">
                <a16:creationId xmlns:a16="http://schemas.microsoft.com/office/drawing/2014/main" id="{8A80BC39-3CE6-457B-A25E-B302BF3FF295}"/>
              </a:ext>
            </a:extLst>
          </p:cNvPr>
          <p:cNvGraphicFramePr>
            <a:graphicFrameLocks noGrp="1"/>
          </p:cNvGraphicFramePr>
          <p:nvPr>
            <p:ph idx="1"/>
            <p:extLst>
              <p:ext uri="{D42A27DB-BD31-4B8C-83A1-F6EECF244321}">
                <p14:modId xmlns:p14="http://schemas.microsoft.com/office/powerpoint/2010/main" val="1067101932"/>
              </p:ext>
            </p:extLst>
          </p:nvPr>
        </p:nvGraphicFramePr>
        <p:xfrm>
          <a:off x="273269" y="902316"/>
          <a:ext cx="8597462" cy="5765800"/>
        </p:xfrm>
        <a:graphic>
          <a:graphicData uri="http://schemas.openxmlformats.org/drawingml/2006/table">
            <a:tbl>
              <a:tblPr firstRow="1" firstCol="1" bandRow="1">
                <a:tableStyleId>{5C22544A-7EE6-4342-B048-85BDC9FD1C3A}</a:tableStyleId>
              </a:tblPr>
              <a:tblGrid>
                <a:gridCol w="2456868">
                  <a:extLst>
                    <a:ext uri="{9D8B030D-6E8A-4147-A177-3AD203B41FA5}">
                      <a16:colId xmlns:a16="http://schemas.microsoft.com/office/drawing/2014/main" val="3373101709"/>
                    </a:ext>
                  </a:extLst>
                </a:gridCol>
                <a:gridCol w="6140594">
                  <a:extLst>
                    <a:ext uri="{9D8B030D-6E8A-4147-A177-3AD203B41FA5}">
                      <a16:colId xmlns:a16="http://schemas.microsoft.com/office/drawing/2014/main" val="562252464"/>
                    </a:ext>
                  </a:extLst>
                </a:gridCol>
              </a:tblGrid>
              <a:tr h="370840">
                <a:tc>
                  <a:txBody>
                    <a:bodyPr/>
                    <a:lstStyle/>
                    <a:p>
                      <a:r>
                        <a:rPr lang="en-US" sz="1600"/>
                        <a:t>Program/topic</a:t>
                      </a:r>
                    </a:p>
                  </a:txBody>
                  <a:tcPr/>
                </a:tc>
                <a:tc>
                  <a:txBody>
                    <a:bodyPr/>
                    <a:lstStyle/>
                    <a:p>
                      <a:r>
                        <a:rPr lang="en-US" sz="1600"/>
                        <a:t>Provisions in the new law</a:t>
                      </a:r>
                    </a:p>
                  </a:txBody>
                  <a:tcPr/>
                </a:tc>
                <a:extLst>
                  <a:ext uri="{0D108BD9-81ED-4DB2-BD59-A6C34878D82A}">
                    <a16:rowId xmlns:a16="http://schemas.microsoft.com/office/drawing/2014/main" val="323015704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Local hiring preference for construction jobs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(§25019)</a:t>
                      </a:r>
                    </a:p>
                  </a:txBody>
                  <a:tcPr>
                    <a:solidFill>
                      <a:srgbClr val="CED2DC"/>
                    </a:solidFill>
                  </a:tcPr>
                </a:tc>
                <a:tc>
                  <a:txBody>
                    <a:bodyPr/>
                    <a:lstStyle/>
                    <a:p>
                      <a:pPr marL="285750" marR="0" lvl="0" indent="-285750" algn="l" rtl="0" eaLnBrk="1" fontAlgn="auto" latinLnBrk="0" hangingPunct="1">
                        <a:lnSpc>
                          <a:spcPct val="100000"/>
                        </a:lnSpc>
                        <a:spcBef>
                          <a:spcPts val="0"/>
                        </a:spcBef>
                        <a:spcAft>
                          <a:spcPts val="0"/>
                        </a:spcAft>
                        <a:buClrTx/>
                        <a:buSzTx/>
                        <a:buFont typeface="Arial" panose="020B0604020202020204" pitchFamily="34" charset="0"/>
                        <a:buChar char="•"/>
                      </a:pPr>
                      <a:r>
                        <a:rPr lang="en-US" sz="1600" dirty="0">
                          <a:solidFill>
                            <a:schemeClr val="tx1"/>
                          </a:solidFill>
                        </a:rPr>
                        <a:t>Permits a recipient or subrecipient of funding under title 23 or 49, United States Code to implement a local or other geographical or economic hiring preference relating to the use of labor for construction projects consistent with State/local laws and policies.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solidFill>
                            <a:schemeClr val="tx1"/>
                          </a:solidFill>
                        </a:rPr>
                        <a:t>Requires DOT to submit a Workforce Diversity Report to Congress, followed by a model plan for States, local governments, and private sector entities to use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solidFill>
                            <a:schemeClr val="tx1"/>
                          </a:solidFill>
                        </a:rPr>
                        <a:t>The report and model plan must address methods to enhance pre-apprenticeship programs, improve transportation workforce diversity, and encourage (sub)recipients to establish outreach and support programs</a:t>
                      </a:r>
                    </a:p>
                  </a:txBody>
                  <a:tcPr/>
                </a:tc>
                <a:extLst>
                  <a:ext uri="{0D108BD9-81ED-4DB2-BD59-A6C34878D82A}">
                    <a16:rowId xmlns:a16="http://schemas.microsoft.com/office/drawing/2014/main" val="245259533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a:solidFill>
                            <a:schemeClr val="tx1"/>
                          </a:solidFill>
                        </a:rPr>
                        <a:t>Surface transportation workforce development, training, and education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a:solidFill>
                            <a:schemeClr val="tx1"/>
                          </a:solidFill>
                        </a:rPr>
                        <a:t>(§13007)</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solidFill>
                            <a:schemeClr val="tx1"/>
                          </a:solidFill>
                        </a:rPr>
                        <a:t>Expands eligibility to include a variety of training and employment activities</a:t>
                      </a:r>
                    </a:p>
                  </a:txBody>
                  <a:tcPr/>
                </a:tc>
                <a:extLst>
                  <a:ext uri="{0D108BD9-81ED-4DB2-BD59-A6C34878D82A}">
                    <a16:rowId xmlns:a16="http://schemas.microsoft.com/office/drawing/2014/main" val="155057487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Transportation education and training development and deployment program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(§13007)</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solidFill>
                            <a:schemeClr val="tx1"/>
                          </a:solidFill>
                        </a:rPr>
                        <a:t>Expands eligibility to State DOTs and partnerships with Federal departments and agencies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solidFill>
                            <a:schemeClr val="tx1"/>
                          </a:solidFill>
                        </a:rPr>
                        <a:t>Expands program to include implementing new curricula and education programs to provide hands-on career opportunities to meet current and future needs</a:t>
                      </a:r>
                    </a:p>
                  </a:txBody>
                  <a:tcPr/>
                </a:tc>
                <a:extLst>
                  <a:ext uri="{0D108BD9-81ED-4DB2-BD59-A6C34878D82A}">
                    <a16:rowId xmlns:a16="http://schemas.microsoft.com/office/drawing/2014/main" val="88057977"/>
                  </a:ext>
                </a:extLst>
              </a:tr>
            </a:tbl>
          </a:graphicData>
        </a:graphic>
      </p:graphicFrame>
      <p:sp>
        <p:nvSpPr>
          <p:cNvPr id="3" name="Slide Number Placeholder 2">
            <a:extLst>
              <a:ext uri="{FF2B5EF4-FFF2-40B4-BE49-F238E27FC236}">
                <a16:creationId xmlns:a16="http://schemas.microsoft.com/office/drawing/2014/main" id="{1D76664D-6DAB-461C-8B16-527EAB4565E2}"/>
              </a:ext>
            </a:extLst>
          </p:cNvPr>
          <p:cNvSpPr>
            <a:spLocks noGrp="1"/>
          </p:cNvSpPr>
          <p:nvPr>
            <p:ph type="sldNum" sz="quarter" idx="12"/>
          </p:nvPr>
        </p:nvSpPr>
        <p:spPr/>
        <p:txBody>
          <a:bodyPr/>
          <a:lstStyle/>
          <a:p>
            <a:fld id="{1A97B858-7F87-4293-BC05-FFDEB8F8B7A1}" type="slidenum">
              <a:rPr lang="en-US" smtClean="0"/>
              <a:pPr/>
              <a:t>30</a:t>
            </a:fld>
            <a:endParaRPr lang="en-US"/>
          </a:p>
        </p:txBody>
      </p:sp>
    </p:spTree>
    <p:extLst>
      <p:ext uri="{BB962C8B-B14F-4D97-AF65-F5344CB8AC3E}">
        <p14:creationId xmlns:p14="http://schemas.microsoft.com/office/powerpoint/2010/main" val="7299682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B7DAB-C193-4896-86D7-C22F71CEA850}"/>
              </a:ext>
            </a:extLst>
          </p:cNvPr>
          <p:cNvSpPr>
            <a:spLocks noGrp="1"/>
          </p:cNvSpPr>
          <p:nvPr>
            <p:ph type="title"/>
          </p:nvPr>
        </p:nvSpPr>
        <p:spPr/>
        <p:txBody>
          <a:bodyPr>
            <a:normAutofit/>
          </a:bodyPr>
          <a:lstStyle/>
          <a:p>
            <a:r>
              <a:rPr lang="en-US"/>
              <a:t>CLIMATE AND RESILIENCE</a:t>
            </a:r>
          </a:p>
        </p:txBody>
      </p:sp>
      <p:sp>
        <p:nvSpPr>
          <p:cNvPr id="3" name="Text Placeholder 2">
            <a:extLst>
              <a:ext uri="{FF2B5EF4-FFF2-40B4-BE49-F238E27FC236}">
                <a16:creationId xmlns:a16="http://schemas.microsoft.com/office/drawing/2014/main" id="{E69E08AF-53C9-45B8-A664-4F8EBBABE198}"/>
              </a:ext>
            </a:extLst>
          </p:cNvPr>
          <p:cNvSpPr>
            <a:spLocks noGrp="1"/>
          </p:cNvSpPr>
          <p:nvPr>
            <p:ph type="body" idx="1"/>
          </p:nvPr>
        </p:nvSpPr>
        <p:spPr>
          <a:xfrm>
            <a:off x="722313" y="3393292"/>
            <a:ext cx="7772400" cy="2503655"/>
          </a:xfrm>
        </p:spPr>
        <p:txBody>
          <a:bodyPr>
            <a:normAutofit lnSpcReduction="10000"/>
          </a:bodyPr>
          <a:lstStyle/>
          <a:p>
            <a:r>
              <a:rPr lang="en-US"/>
              <a:t>Carbon Reduction Program</a:t>
            </a:r>
          </a:p>
          <a:p>
            <a:r>
              <a:rPr lang="en-US"/>
              <a:t>PROTECT Grants (formula and discretionary)</a:t>
            </a:r>
          </a:p>
          <a:p>
            <a:r>
              <a:rPr lang="en-US"/>
              <a:t>Charging and Fueling Infrastructure</a:t>
            </a:r>
          </a:p>
          <a:p>
            <a:r>
              <a:rPr lang="en-US"/>
              <a:t>National Electric Vehicle Formula Program</a:t>
            </a:r>
          </a:p>
          <a:p>
            <a:r>
              <a:rPr lang="en-US"/>
              <a:t>Congestion Relief Program</a:t>
            </a:r>
          </a:p>
          <a:p>
            <a:r>
              <a:rPr lang="en-US"/>
              <a:t>Other Climate and Resilience Provisions</a:t>
            </a:r>
          </a:p>
          <a:p>
            <a:endParaRPr lang="en-US"/>
          </a:p>
        </p:txBody>
      </p:sp>
    </p:spTree>
    <p:extLst>
      <p:ext uri="{BB962C8B-B14F-4D97-AF65-F5344CB8AC3E}">
        <p14:creationId xmlns:p14="http://schemas.microsoft.com/office/powerpoint/2010/main" val="38270536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p:txBody>
          <a:bodyPr>
            <a:normAutofit/>
          </a:bodyPr>
          <a:lstStyle/>
          <a:p>
            <a:r>
              <a:rPr lang="en-US" b="1">
                <a:solidFill>
                  <a:schemeClr val="accent2"/>
                </a:solidFill>
              </a:rPr>
              <a:t>[NEW] </a:t>
            </a:r>
            <a:r>
              <a:rPr lang="en-US"/>
              <a:t>Carbon Reduction Program (formula)</a:t>
            </a:r>
          </a:p>
        </p:txBody>
      </p:sp>
      <p:graphicFrame>
        <p:nvGraphicFramePr>
          <p:cNvPr id="5" name="Table 5">
            <a:extLst>
              <a:ext uri="{FF2B5EF4-FFF2-40B4-BE49-F238E27FC236}">
                <a16:creationId xmlns:a16="http://schemas.microsoft.com/office/drawing/2014/main" id="{DF4B1B0E-C612-4F5B-9F35-D231FF4D950E}"/>
              </a:ext>
            </a:extLst>
          </p:cNvPr>
          <p:cNvGraphicFramePr>
            <a:graphicFrameLocks noGrp="1"/>
          </p:cNvGraphicFramePr>
          <p:nvPr>
            <p:ph idx="1"/>
            <p:extLst>
              <p:ext uri="{D42A27DB-BD31-4B8C-83A1-F6EECF244321}">
                <p14:modId xmlns:p14="http://schemas.microsoft.com/office/powerpoint/2010/main" val="937579182"/>
              </p:ext>
            </p:extLst>
          </p:nvPr>
        </p:nvGraphicFramePr>
        <p:xfrm>
          <a:off x="457200" y="1065960"/>
          <a:ext cx="8102600" cy="3495040"/>
        </p:xfrm>
        <a:graphic>
          <a:graphicData uri="http://schemas.openxmlformats.org/drawingml/2006/table">
            <a:tbl>
              <a:tblPr firstCol="1" bandRow="1">
                <a:tableStyleId>{5C22544A-7EE6-4342-B048-85BDC9FD1C3A}</a:tableStyleId>
              </a:tblPr>
              <a:tblGrid>
                <a:gridCol w="1259494">
                  <a:extLst>
                    <a:ext uri="{9D8B030D-6E8A-4147-A177-3AD203B41FA5}">
                      <a16:colId xmlns:a16="http://schemas.microsoft.com/office/drawing/2014/main" val="3677494802"/>
                    </a:ext>
                  </a:extLst>
                </a:gridCol>
                <a:gridCol w="6843106">
                  <a:extLst>
                    <a:ext uri="{9D8B030D-6E8A-4147-A177-3AD203B41FA5}">
                      <a16:colId xmlns:a16="http://schemas.microsoft.com/office/drawing/2014/main" val="872054966"/>
                    </a:ext>
                  </a:extLst>
                </a:gridCol>
              </a:tblGrid>
              <a:tr h="370840">
                <a:tc>
                  <a:txBody>
                    <a:bodyPr/>
                    <a:lstStyle/>
                    <a:p>
                      <a:r>
                        <a:rPr lang="en-US" sz="1600" b="0" dirty="0">
                          <a:solidFill>
                            <a:schemeClr val="tx1"/>
                          </a:solidFill>
                        </a:rPr>
                        <a:t>Purpose</a:t>
                      </a:r>
                    </a:p>
                  </a:txBody>
                  <a:tcPr>
                    <a:lnT w="38100" cmpd="sng">
                      <a:noFill/>
                    </a:lnT>
                    <a:solidFill>
                      <a:srgbClr val="CED2DC"/>
                    </a:solidFill>
                  </a:tcPr>
                </a:tc>
                <a:tc>
                  <a:txBody>
                    <a:bodyPr/>
                    <a:lstStyle/>
                    <a:p>
                      <a:pPr>
                        <a:spcAft>
                          <a:spcPts val="900"/>
                        </a:spcAft>
                      </a:pPr>
                      <a:r>
                        <a:rPr lang="en-US" sz="1600" kern="1200">
                          <a:solidFill>
                            <a:schemeClr val="dk1"/>
                          </a:solidFill>
                          <a:effectLst/>
                          <a:latin typeface="+mn-lt"/>
                          <a:ea typeface="+mn-ea"/>
                          <a:cs typeface="+mn-cs"/>
                        </a:rPr>
                        <a:t>Provide funding for projects to reduce transportation emissions or the development of carbon reduction strategies.</a:t>
                      </a:r>
                      <a:endParaRPr lang="en-US" sz="1600"/>
                    </a:p>
                  </a:txBody>
                  <a:tcPr>
                    <a:lnT w="38100" cmpd="sng">
                      <a:noFill/>
                    </a:lnT>
                  </a:tcPr>
                </a:tc>
                <a:extLst>
                  <a:ext uri="{0D108BD9-81ED-4DB2-BD59-A6C34878D82A}">
                    <a16:rowId xmlns:a16="http://schemas.microsoft.com/office/drawing/2014/main" val="2680548680"/>
                  </a:ext>
                </a:extLst>
              </a:tr>
              <a:tr h="370840">
                <a:tc>
                  <a:txBody>
                    <a:bodyPr/>
                    <a:lstStyle/>
                    <a:p>
                      <a:r>
                        <a:rPr lang="en-US" sz="1600" b="0">
                          <a:solidFill>
                            <a:schemeClr val="tx1"/>
                          </a:solidFill>
                        </a:rPr>
                        <a:t>Funding</a:t>
                      </a:r>
                    </a:p>
                  </a:txBody>
                  <a:tcPr>
                    <a:solidFill>
                      <a:srgbClr val="E8EAEE"/>
                    </a:solidFill>
                  </a:tcPr>
                </a:tc>
                <a:tc>
                  <a:txBody>
                    <a:bodyPr/>
                    <a:lstStyle/>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en-US" sz="1600">
                          <a:solidFill>
                            <a:schemeClr val="tx1"/>
                          </a:solidFill>
                        </a:rPr>
                        <a:t>$6.4 B (FY 22-26) in Contract Authority from the HTF</a:t>
                      </a:r>
                    </a:p>
                  </a:txBody>
                  <a:tcPr/>
                </a:tc>
                <a:extLst>
                  <a:ext uri="{0D108BD9-81ED-4DB2-BD59-A6C34878D82A}">
                    <a16:rowId xmlns:a16="http://schemas.microsoft.com/office/drawing/2014/main" val="2965954728"/>
                  </a:ext>
                </a:extLst>
              </a:tr>
              <a:tr h="191191">
                <a:tc>
                  <a:txBody>
                    <a:bodyPr/>
                    <a:lstStyle/>
                    <a:p>
                      <a:r>
                        <a:rPr lang="en-US" sz="1600" b="0" dirty="0">
                          <a:solidFill>
                            <a:schemeClr val="tx1"/>
                          </a:solidFill>
                        </a:rPr>
                        <a:t>Recipients</a:t>
                      </a:r>
                    </a:p>
                  </a:txBody>
                  <a:tcPr>
                    <a:solidFill>
                      <a:srgbClr val="CED2DC"/>
                    </a:solidFill>
                  </a:tcPr>
                </a:tc>
                <a:tc>
                  <a:txBody>
                    <a:bodyPr/>
                    <a:lstStyle/>
                    <a:p>
                      <a:pPr marL="285750" indent="-285750">
                        <a:lnSpc>
                          <a:spcPct val="100000"/>
                        </a:lnSpc>
                        <a:spcAft>
                          <a:spcPts val="300"/>
                        </a:spcAft>
                        <a:buFont typeface="Arial" panose="020B0604020202020204" pitchFamily="34" charset="0"/>
                        <a:buChar char="•"/>
                      </a:pPr>
                      <a:r>
                        <a:rPr lang="en-US" sz="1600">
                          <a:solidFill>
                            <a:schemeClr val="tx1"/>
                          </a:solidFill>
                        </a:rPr>
                        <a:t>States (including DC)</a:t>
                      </a:r>
                    </a:p>
                  </a:txBody>
                  <a:tcPr/>
                </a:tc>
                <a:extLst>
                  <a:ext uri="{0D108BD9-81ED-4DB2-BD59-A6C34878D82A}">
                    <a16:rowId xmlns:a16="http://schemas.microsoft.com/office/drawing/2014/main" val="3206450541"/>
                  </a:ext>
                </a:extLst>
              </a:tr>
              <a:tr h="370840">
                <a:tc>
                  <a:txBody>
                    <a:bodyPr/>
                    <a:lstStyle/>
                    <a:p>
                      <a:r>
                        <a:rPr lang="en-US" sz="1600" b="0">
                          <a:solidFill>
                            <a:schemeClr val="tx1"/>
                          </a:solidFill>
                        </a:rPr>
                        <a:t>Distribution formula</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a:t>Apportioned to States by formula</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a:t>65% of funds are suballocated (reserved for use in certain areas of the State, based on population)</a:t>
                      </a:r>
                    </a:p>
                  </a:txBody>
                  <a:tcPr/>
                </a:tc>
                <a:extLst>
                  <a:ext uri="{0D108BD9-81ED-4DB2-BD59-A6C34878D82A}">
                    <a16:rowId xmlns:a16="http://schemas.microsoft.com/office/drawing/2014/main" val="662960430"/>
                  </a:ext>
                </a:extLst>
              </a:tr>
              <a:tr h="370840">
                <a:tc>
                  <a:txBody>
                    <a:bodyPr/>
                    <a:lstStyle/>
                    <a:p>
                      <a:r>
                        <a:rPr lang="en-US" sz="1600" b="0" dirty="0">
                          <a:solidFill>
                            <a:schemeClr val="tx1"/>
                          </a:solidFill>
                        </a:rPr>
                        <a:t>Other key provisions</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kern="1200" dirty="0">
                          <a:solidFill>
                            <a:schemeClr val="dk1"/>
                          </a:solidFill>
                          <a:latin typeface="+mn-lt"/>
                          <a:ea typeface="+mn-ea"/>
                          <a:cs typeface="+mn-cs"/>
                        </a:rPr>
                        <a:t>Requires State, in consultation with MPOs, to develop (and update at least every 4 years) a carbon reduction strategy and submit it to DOT for approval.</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kern="1200" dirty="0">
                          <a:solidFill>
                            <a:schemeClr val="dk1"/>
                          </a:solidFill>
                          <a:latin typeface="+mn-lt"/>
                          <a:ea typeface="+mn-ea"/>
                          <a:cs typeface="+mn-cs"/>
                        </a:rPr>
                        <a:t>DOT must certify that a State’s strategy meets the statutory requirements.</a:t>
                      </a:r>
                    </a:p>
                  </a:txBody>
                  <a:tcPr/>
                </a:tc>
                <a:extLst>
                  <a:ext uri="{0D108BD9-81ED-4DB2-BD59-A6C34878D82A}">
                    <a16:rowId xmlns:a16="http://schemas.microsoft.com/office/drawing/2014/main" val="1751954426"/>
                  </a:ext>
                </a:extLst>
              </a:tr>
            </a:tbl>
          </a:graphicData>
        </a:graphic>
      </p:graphicFrame>
      <p:sp>
        <p:nvSpPr>
          <p:cNvPr id="6" name="TextBox 5">
            <a:extLst>
              <a:ext uri="{FF2B5EF4-FFF2-40B4-BE49-F238E27FC236}">
                <a16:creationId xmlns:a16="http://schemas.microsoft.com/office/drawing/2014/main" id="{30C92A33-EE69-4358-8159-1547241DC4AB}"/>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§11403</a:t>
            </a:r>
          </a:p>
        </p:txBody>
      </p:sp>
      <p:sp>
        <p:nvSpPr>
          <p:cNvPr id="3" name="Slide Number Placeholder 2">
            <a:extLst>
              <a:ext uri="{FF2B5EF4-FFF2-40B4-BE49-F238E27FC236}">
                <a16:creationId xmlns:a16="http://schemas.microsoft.com/office/drawing/2014/main" id="{F91CDDA0-E648-4A0C-AE15-03C2C4EC0F00}"/>
              </a:ext>
            </a:extLst>
          </p:cNvPr>
          <p:cNvSpPr>
            <a:spLocks noGrp="1"/>
          </p:cNvSpPr>
          <p:nvPr>
            <p:ph type="sldNum" sz="quarter" idx="12"/>
          </p:nvPr>
        </p:nvSpPr>
        <p:spPr/>
        <p:txBody>
          <a:bodyPr/>
          <a:lstStyle/>
          <a:p>
            <a:fld id="{1A97B858-7F87-4293-BC05-FFDEB8F8B7A1}" type="slidenum">
              <a:rPr lang="en-US" smtClean="0"/>
              <a:pPr/>
              <a:t>32</a:t>
            </a:fld>
            <a:endParaRPr lang="en-US"/>
          </a:p>
        </p:txBody>
      </p:sp>
    </p:spTree>
    <p:extLst>
      <p:ext uri="{BB962C8B-B14F-4D97-AF65-F5344CB8AC3E}">
        <p14:creationId xmlns:p14="http://schemas.microsoft.com/office/powerpoint/2010/main" val="31816823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p:txBody>
          <a:bodyPr>
            <a:normAutofit/>
          </a:bodyPr>
          <a:lstStyle/>
          <a:p>
            <a:r>
              <a:rPr lang="en-US" b="1">
                <a:solidFill>
                  <a:schemeClr val="accent2"/>
                </a:solidFill>
              </a:rPr>
              <a:t>[NEW] </a:t>
            </a:r>
            <a:r>
              <a:rPr lang="en-US"/>
              <a:t>PROTECT* Formula Program</a:t>
            </a:r>
          </a:p>
        </p:txBody>
      </p:sp>
      <p:graphicFrame>
        <p:nvGraphicFramePr>
          <p:cNvPr id="5" name="Table 5">
            <a:extLst>
              <a:ext uri="{FF2B5EF4-FFF2-40B4-BE49-F238E27FC236}">
                <a16:creationId xmlns:a16="http://schemas.microsoft.com/office/drawing/2014/main" id="{DF4B1B0E-C612-4F5B-9F35-D231FF4D950E}"/>
              </a:ext>
            </a:extLst>
          </p:cNvPr>
          <p:cNvGraphicFramePr>
            <a:graphicFrameLocks noGrp="1"/>
          </p:cNvGraphicFramePr>
          <p:nvPr>
            <p:ph idx="1"/>
            <p:extLst>
              <p:ext uri="{D42A27DB-BD31-4B8C-83A1-F6EECF244321}">
                <p14:modId xmlns:p14="http://schemas.microsoft.com/office/powerpoint/2010/main" val="3585459714"/>
              </p:ext>
            </p:extLst>
          </p:nvPr>
        </p:nvGraphicFramePr>
        <p:xfrm>
          <a:off x="457200" y="1070227"/>
          <a:ext cx="8094133" cy="3850640"/>
        </p:xfrm>
        <a:graphic>
          <a:graphicData uri="http://schemas.openxmlformats.org/drawingml/2006/table">
            <a:tbl>
              <a:tblPr firstCol="1" bandRow="1">
                <a:tableStyleId>{5C22544A-7EE6-4342-B048-85BDC9FD1C3A}</a:tableStyleId>
              </a:tblPr>
              <a:tblGrid>
                <a:gridCol w="1258178">
                  <a:extLst>
                    <a:ext uri="{9D8B030D-6E8A-4147-A177-3AD203B41FA5}">
                      <a16:colId xmlns:a16="http://schemas.microsoft.com/office/drawing/2014/main" val="3677494802"/>
                    </a:ext>
                  </a:extLst>
                </a:gridCol>
                <a:gridCol w="6835955">
                  <a:extLst>
                    <a:ext uri="{9D8B030D-6E8A-4147-A177-3AD203B41FA5}">
                      <a16:colId xmlns:a16="http://schemas.microsoft.com/office/drawing/2014/main" val="872054966"/>
                    </a:ext>
                  </a:extLst>
                </a:gridCol>
              </a:tblGrid>
              <a:tr h="370840">
                <a:tc>
                  <a:txBody>
                    <a:bodyPr/>
                    <a:lstStyle/>
                    <a:p>
                      <a:r>
                        <a:rPr lang="en-US" sz="1600" b="0" dirty="0">
                          <a:solidFill>
                            <a:schemeClr val="tx1"/>
                          </a:solidFill>
                        </a:rPr>
                        <a:t>Purpose</a:t>
                      </a:r>
                    </a:p>
                  </a:txBody>
                  <a:tcPr>
                    <a:lnT w="38100" cmpd="sng">
                      <a:noFill/>
                    </a:lnT>
                    <a:solidFill>
                      <a:srgbClr val="CED2DC"/>
                    </a:solidFill>
                  </a:tcPr>
                </a:tc>
                <a:tc>
                  <a:txBody>
                    <a:bodyPr/>
                    <a:lstStyle/>
                    <a:p>
                      <a:pPr marL="0" marR="0" lvl="0" indent="0" algn="l" defTabSz="914400" rtl="0" eaLnBrk="1" fontAlgn="auto" latinLnBrk="0" hangingPunct="1">
                        <a:lnSpc>
                          <a:spcPct val="100000"/>
                        </a:lnSpc>
                        <a:spcBef>
                          <a:spcPts val="0"/>
                        </a:spcBef>
                        <a:spcAft>
                          <a:spcPts val="900"/>
                        </a:spcAft>
                        <a:buClrTx/>
                        <a:buSzTx/>
                        <a:buFontTx/>
                        <a:buNone/>
                        <a:tabLst/>
                        <a:defRPr/>
                      </a:pPr>
                      <a:r>
                        <a:rPr lang="en-US" sz="1600" kern="1200">
                          <a:solidFill>
                            <a:schemeClr val="tx1"/>
                          </a:solidFill>
                          <a:effectLst/>
                          <a:latin typeface="+mn-lt"/>
                          <a:ea typeface="+mn-ea"/>
                          <a:cs typeface="+mn-cs"/>
                        </a:rPr>
                        <a:t>Planning, resilience improvements, community resilience and evacuation routes, and at-risk coastal infrastructure</a:t>
                      </a:r>
                    </a:p>
                  </a:txBody>
                  <a:tcPr>
                    <a:lnT w="38100" cmpd="sng">
                      <a:noFill/>
                    </a:lnT>
                  </a:tcPr>
                </a:tc>
                <a:extLst>
                  <a:ext uri="{0D108BD9-81ED-4DB2-BD59-A6C34878D82A}">
                    <a16:rowId xmlns:a16="http://schemas.microsoft.com/office/drawing/2014/main" val="2680548680"/>
                  </a:ext>
                </a:extLst>
              </a:tr>
              <a:tr h="370840">
                <a:tc>
                  <a:txBody>
                    <a:bodyPr/>
                    <a:lstStyle/>
                    <a:p>
                      <a:r>
                        <a:rPr lang="en-US" sz="1600" b="0">
                          <a:solidFill>
                            <a:schemeClr val="tx1"/>
                          </a:solidFill>
                        </a:rPr>
                        <a:t>Funding</a:t>
                      </a:r>
                    </a:p>
                  </a:txBody>
                  <a:tcPr>
                    <a:solidFill>
                      <a:srgbClr val="E8EAEE"/>
                    </a:solidFill>
                  </a:tcPr>
                </a:tc>
                <a:tc>
                  <a:txBody>
                    <a:bodyPr/>
                    <a:lstStyle/>
                    <a:p>
                      <a:pPr marL="0" marR="0" lvl="0" indent="0" algn="l" defTabSz="914400" rtl="0" eaLnBrk="1" fontAlgn="auto" latinLnBrk="0" hangingPunct="1">
                        <a:lnSpc>
                          <a:spcPct val="100000"/>
                        </a:lnSpc>
                        <a:spcBef>
                          <a:spcPts val="0"/>
                        </a:spcBef>
                        <a:spcAft>
                          <a:spcPts val="900"/>
                        </a:spcAft>
                        <a:buClrTx/>
                        <a:buSzTx/>
                        <a:buFont typeface="Arial" panose="020B0604020202020204" pitchFamily="34" charset="0"/>
                        <a:buNone/>
                        <a:tabLst/>
                        <a:defRPr/>
                      </a:pPr>
                      <a:r>
                        <a:rPr lang="en-US" sz="1600">
                          <a:solidFill>
                            <a:schemeClr val="tx1"/>
                          </a:solidFill>
                        </a:rPr>
                        <a:t>$7.3 B (FY 22-26) in Contract Authority from the HTF</a:t>
                      </a:r>
                    </a:p>
                  </a:txBody>
                  <a:tcPr/>
                </a:tc>
                <a:extLst>
                  <a:ext uri="{0D108BD9-81ED-4DB2-BD59-A6C34878D82A}">
                    <a16:rowId xmlns:a16="http://schemas.microsoft.com/office/drawing/2014/main" val="2965954728"/>
                  </a:ext>
                </a:extLst>
              </a:tr>
              <a:tr h="370840">
                <a:tc>
                  <a:txBody>
                    <a:bodyPr/>
                    <a:lstStyle/>
                    <a:p>
                      <a:r>
                        <a:rPr lang="en-US" sz="1600" b="0" dirty="0">
                          <a:solidFill>
                            <a:schemeClr val="tx1"/>
                          </a:solidFill>
                        </a:rPr>
                        <a:t>Recipients</a:t>
                      </a:r>
                    </a:p>
                  </a:txBody>
                  <a:tcPr>
                    <a:solidFill>
                      <a:srgbClr val="CED2DC"/>
                    </a:solidFill>
                  </a:tcPr>
                </a:tc>
                <a:tc>
                  <a:txBody>
                    <a:bodyPr/>
                    <a:lstStyle/>
                    <a:p>
                      <a:pPr marL="285750" indent="-285750">
                        <a:spcAft>
                          <a:spcPts val="300"/>
                        </a:spcAft>
                        <a:buFont typeface="Arial" panose="020B0604020202020204" pitchFamily="34" charset="0"/>
                        <a:buChar char="•"/>
                      </a:pPr>
                      <a:r>
                        <a:rPr lang="en-US" sz="1600">
                          <a:solidFill>
                            <a:schemeClr val="tx1"/>
                          </a:solidFill>
                        </a:rPr>
                        <a:t>States (including DC)</a:t>
                      </a:r>
                    </a:p>
                  </a:txBody>
                  <a:tcPr/>
                </a:tc>
                <a:extLst>
                  <a:ext uri="{0D108BD9-81ED-4DB2-BD59-A6C34878D82A}">
                    <a16:rowId xmlns:a16="http://schemas.microsoft.com/office/drawing/2014/main" val="3206450541"/>
                  </a:ext>
                </a:extLst>
              </a:tr>
              <a:tr h="370840">
                <a:tc>
                  <a:txBody>
                    <a:bodyPr/>
                    <a:lstStyle/>
                    <a:p>
                      <a:r>
                        <a:rPr lang="en-US" sz="1600" b="0">
                          <a:solidFill>
                            <a:schemeClr val="tx1"/>
                          </a:solidFill>
                        </a:rPr>
                        <a:t>Distribution formula</a:t>
                      </a:r>
                    </a:p>
                  </a:txBody>
                  <a:tcPr>
                    <a:solidFill>
                      <a:srgbClr val="E8EAEE"/>
                    </a:solidFill>
                  </a:tcPr>
                </a:tc>
                <a:tc>
                  <a:txBody>
                    <a:bodyPr/>
                    <a:lstStyle/>
                    <a:p>
                      <a:pPr marL="285750" indent="-285750">
                        <a:spcAft>
                          <a:spcPts val="300"/>
                        </a:spcAft>
                        <a:buFont typeface="Arial" panose="020B0604020202020204" pitchFamily="34" charset="0"/>
                        <a:buChar char="•"/>
                      </a:pPr>
                      <a:r>
                        <a:rPr lang="en-US" sz="1600">
                          <a:solidFill>
                            <a:schemeClr val="tx1"/>
                          </a:solidFill>
                        </a:rPr>
                        <a:t>Apportioned to States by formula</a:t>
                      </a:r>
                    </a:p>
                  </a:txBody>
                  <a:tcPr/>
                </a:tc>
                <a:extLst>
                  <a:ext uri="{0D108BD9-81ED-4DB2-BD59-A6C34878D82A}">
                    <a16:rowId xmlns:a16="http://schemas.microsoft.com/office/drawing/2014/main" val="662960430"/>
                  </a:ext>
                </a:extLst>
              </a:tr>
              <a:tr h="370840">
                <a:tc>
                  <a:txBody>
                    <a:bodyPr/>
                    <a:lstStyle/>
                    <a:p>
                      <a:r>
                        <a:rPr lang="en-US" sz="1600" b="0" dirty="0">
                          <a:solidFill>
                            <a:schemeClr val="tx1"/>
                          </a:solidFill>
                        </a:rPr>
                        <a:t>Other key provisions</a:t>
                      </a:r>
                    </a:p>
                  </a:txBody>
                  <a:tcPr>
                    <a:solidFill>
                      <a:srgbClr val="CED2DC"/>
                    </a:solidFill>
                  </a:tcPr>
                </a:tc>
                <a:tc>
                  <a:txBody>
                    <a:bodyPr/>
                    <a:lstStyle/>
                    <a:p>
                      <a:pPr marL="285750" indent="-285750">
                        <a:spcAft>
                          <a:spcPts val="300"/>
                        </a:spcAft>
                        <a:buFont typeface="Arial" panose="020B0604020202020204" pitchFamily="34" charset="0"/>
                        <a:buChar char="•"/>
                      </a:pPr>
                      <a:r>
                        <a:rPr lang="en-US" sz="1600" kern="1200" dirty="0">
                          <a:solidFill>
                            <a:schemeClr val="tx1"/>
                          </a:solidFill>
                          <a:effectLst/>
                          <a:latin typeface="+mn-lt"/>
                          <a:ea typeface="+mn-ea"/>
                          <a:cs typeface="+mn-cs"/>
                        </a:rPr>
                        <a:t>Highway, transit, and certain port projects are eligible</a:t>
                      </a:r>
                    </a:p>
                    <a:p>
                      <a:pPr marL="285750" indent="-285750">
                        <a:spcAft>
                          <a:spcPts val="300"/>
                        </a:spcAft>
                        <a:buFont typeface="Arial" panose="020B0604020202020204" pitchFamily="34" charset="0"/>
                        <a:buChar char="•"/>
                      </a:pPr>
                      <a:r>
                        <a:rPr lang="en-US" sz="1600" kern="1200" dirty="0">
                          <a:solidFill>
                            <a:schemeClr val="tx1"/>
                          </a:solidFill>
                          <a:effectLst/>
                          <a:latin typeface="+mn-lt"/>
                          <a:ea typeface="+mn-ea"/>
                          <a:cs typeface="+mn-cs"/>
                        </a:rPr>
                        <a:t>Higher Federal share if the State develops a resilience improvement plan and incorporates it into its long-range transportation plan</a:t>
                      </a:r>
                    </a:p>
                    <a:p>
                      <a:pPr marL="285750" indent="-285750">
                        <a:spcAft>
                          <a:spcPts val="300"/>
                        </a:spcAft>
                        <a:buFont typeface="Arial" panose="020B0604020202020204" pitchFamily="34" charset="0"/>
                        <a:buChar char="•"/>
                      </a:pPr>
                      <a:r>
                        <a:rPr lang="en-US" sz="1600" kern="1200" dirty="0">
                          <a:solidFill>
                            <a:schemeClr val="tx1"/>
                          </a:solidFill>
                          <a:effectLst/>
                          <a:latin typeface="+mn-lt"/>
                          <a:ea typeface="+mn-ea"/>
                          <a:cs typeface="+mn-cs"/>
                        </a:rPr>
                        <a:t>Of the amounts apportioned to a State for a fiscal year, the State may use:</a:t>
                      </a:r>
                    </a:p>
                    <a:p>
                      <a:pPr marL="742950" lvl="1" indent="-285750">
                        <a:spcAft>
                          <a:spcPts val="300"/>
                        </a:spcAft>
                        <a:buFont typeface="Courier New" panose="02070309020205020404" pitchFamily="49" charset="0"/>
                        <a:buChar char="o"/>
                      </a:pPr>
                      <a:r>
                        <a:rPr lang="en-US" sz="1600" kern="1200" dirty="0">
                          <a:solidFill>
                            <a:schemeClr val="tx1"/>
                          </a:solidFill>
                          <a:effectLst/>
                          <a:latin typeface="+mn-lt"/>
                          <a:ea typeface="+mn-ea"/>
                          <a:cs typeface="+mn-cs"/>
                        </a:rPr>
                        <a:t>not more than 40% for construction of new capacity</a:t>
                      </a:r>
                    </a:p>
                    <a:p>
                      <a:pPr marL="742950" lvl="1" indent="-285750">
                        <a:spcAft>
                          <a:spcPts val="300"/>
                        </a:spcAft>
                        <a:buFont typeface="Courier New" panose="02070309020205020404" pitchFamily="49" charset="0"/>
                        <a:buChar char="o"/>
                      </a:pPr>
                      <a:r>
                        <a:rPr lang="en-US" sz="1600" kern="1200" dirty="0">
                          <a:solidFill>
                            <a:schemeClr val="tx1"/>
                          </a:solidFill>
                          <a:effectLst/>
                          <a:latin typeface="+mn-lt"/>
                          <a:ea typeface="+mn-ea"/>
                          <a:cs typeface="+mn-cs"/>
                        </a:rPr>
                        <a:t>not more than 10% for development phase activities</a:t>
                      </a:r>
                    </a:p>
                  </a:txBody>
                  <a:tcPr/>
                </a:tc>
                <a:extLst>
                  <a:ext uri="{0D108BD9-81ED-4DB2-BD59-A6C34878D82A}">
                    <a16:rowId xmlns:a16="http://schemas.microsoft.com/office/drawing/2014/main" val="1751954426"/>
                  </a:ext>
                </a:extLst>
              </a:tr>
            </a:tbl>
          </a:graphicData>
        </a:graphic>
      </p:graphicFrame>
      <p:sp>
        <p:nvSpPr>
          <p:cNvPr id="7" name="Rectangle 6">
            <a:extLst>
              <a:ext uri="{FF2B5EF4-FFF2-40B4-BE49-F238E27FC236}">
                <a16:creationId xmlns:a16="http://schemas.microsoft.com/office/drawing/2014/main" id="{8E5CDA38-6F1F-4841-8530-852392E4CBD9}"/>
              </a:ext>
            </a:extLst>
          </p:cNvPr>
          <p:cNvSpPr/>
          <p:nvPr/>
        </p:nvSpPr>
        <p:spPr>
          <a:xfrm>
            <a:off x="528073" y="5058847"/>
            <a:ext cx="8052894" cy="584775"/>
          </a:xfrm>
          <a:prstGeom prst="rect">
            <a:avLst/>
          </a:prstGeom>
        </p:spPr>
        <p:txBody>
          <a:bodyPr wrap="square">
            <a:spAutoFit/>
          </a:bodyPr>
          <a:lstStyle/>
          <a:p>
            <a:r>
              <a:rPr lang="en-US" sz="1600" i="1"/>
              <a:t>* The full name of the program is Promoting, Resilient Operations for Transformative, Efficient, and Cost-saving Transportation (PROTECT) program.</a:t>
            </a:r>
          </a:p>
        </p:txBody>
      </p:sp>
      <p:sp>
        <p:nvSpPr>
          <p:cNvPr id="6" name="TextBox 5">
            <a:extLst>
              <a:ext uri="{FF2B5EF4-FFF2-40B4-BE49-F238E27FC236}">
                <a16:creationId xmlns:a16="http://schemas.microsoft.com/office/drawing/2014/main" id="{F0888A8C-294D-45B9-8E33-773F1C24D6F5}"/>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§11405</a:t>
            </a:r>
          </a:p>
        </p:txBody>
      </p:sp>
      <p:sp>
        <p:nvSpPr>
          <p:cNvPr id="3" name="Slide Number Placeholder 2">
            <a:extLst>
              <a:ext uri="{FF2B5EF4-FFF2-40B4-BE49-F238E27FC236}">
                <a16:creationId xmlns:a16="http://schemas.microsoft.com/office/drawing/2014/main" id="{5BC834DA-AE29-4BEE-905D-724DEECDC71C}"/>
              </a:ext>
            </a:extLst>
          </p:cNvPr>
          <p:cNvSpPr>
            <a:spLocks noGrp="1"/>
          </p:cNvSpPr>
          <p:nvPr>
            <p:ph type="sldNum" sz="quarter" idx="12"/>
          </p:nvPr>
        </p:nvSpPr>
        <p:spPr/>
        <p:txBody>
          <a:bodyPr/>
          <a:lstStyle/>
          <a:p>
            <a:fld id="{1A97B858-7F87-4293-BC05-FFDEB8F8B7A1}" type="slidenum">
              <a:rPr lang="en-US" smtClean="0"/>
              <a:pPr/>
              <a:t>33</a:t>
            </a:fld>
            <a:endParaRPr lang="en-US"/>
          </a:p>
        </p:txBody>
      </p:sp>
    </p:spTree>
    <p:extLst>
      <p:ext uri="{BB962C8B-B14F-4D97-AF65-F5344CB8AC3E}">
        <p14:creationId xmlns:p14="http://schemas.microsoft.com/office/powerpoint/2010/main" val="16825032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p:txBody>
          <a:bodyPr>
            <a:normAutofit/>
          </a:bodyPr>
          <a:lstStyle/>
          <a:p>
            <a:r>
              <a:rPr lang="en-US" b="1">
                <a:solidFill>
                  <a:schemeClr val="accent2"/>
                </a:solidFill>
              </a:rPr>
              <a:t>[NEW] </a:t>
            </a:r>
            <a:r>
              <a:rPr lang="en-US"/>
              <a:t>PROTECT Grants (discretionary)</a:t>
            </a:r>
          </a:p>
        </p:txBody>
      </p:sp>
      <p:graphicFrame>
        <p:nvGraphicFramePr>
          <p:cNvPr id="5" name="Table 5">
            <a:extLst>
              <a:ext uri="{FF2B5EF4-FFF2-40B4-BE49-F238E27FC236}">
                <a16:creationId xmlns:a16="http://schemas.microsoft.com/office/drawing/2014/main" id="{481B7196-767C-4C7A-9840-7FFB9A52085A}"/>
              </a:ext>
            </a:extLst>
          </p:cNvPr>
          <p:cNvGraphicFramePr>
            <a:graphicFrameLocks noGrp="1"/>
          </p:cNvGraphicFramePr>
          <p:nvPr>
            <p:ph idx="1"/>
            <p:extLst>
              <p:ext uri="{D42A27DB-BD31-4B8C-83A1-F6EECF244321}">
                <p14:modId xmlns:p14="http://schemas.microsoft.com/office/powerpoint/2010/main" val="2382787306"/>
              </p:ext>
            </p:extLst>
          </p:nvPr>
        </p:nvGraphicFramePr>
        <p:xfrm>
          <a:off x="457200" y="1109749"/>
          <a:ext cx="8229600" cy="5499517"/>
        </p:xfrm>
        <a:graphic>
          <a:graphicData uri="http://schemas.openxmlformats.org/drawingml/2006/table">
            <a:tbl>
              <a:tblPr firstCol="1" bandRow="1">
                <a:tableStyleId>{5C22544A-7EE6-4342-B048-85BDC9FD1C3A}</a:tableStyleId>
              </a:tblPr>
              <a:tblGrid>
                <a:gridCol w="1114479">
                  <a:extLst>
                    <a:ext uri="{9D8B030D-6E8A-4147-A177-3AD203B41FA5}">
                      <a16:colId xmlns:a16="http://schemas.microsoft.com/office/drawing/2014/main" val="3786751265"/>
                    </a:ext>
                  </a:extLst>
                </a:gridCol>
                <a:gridCol w="7115121">
                  <a:extLst>
                    <a:ext uri="{9D8B030D-6E8A-4147-A177-3AD203B41FA5}">
                      <a16:colId xmlns:a16="http://schemas.microsoft.com/office/drawing/2014/main" val="2364451682"/>
                    </a:ext>
                  </a:extLst>
                </a:gridCol>
              </a:tblGrid>
              <a:tr h="370840">
                <a:tc>
                  <a:txBody>
                    <a:bodyPr/>
                    <a:lstStyle/>
                    <a:p>
                      <a:r>
                        <a:rPr lang="en-US" sz="1600" b="0" dirty="0">
                          <a:solidFill>
                            <a:schemeClr val="tx1"/>
                          </a:solidFill>
                        </a:rPr>
                        <a:t>Purpose</a:t>
                      </a:r>
                    </a:p>
                  </a:txBody>
                  <a:tcPr>
                    <a:lnT w="38100" cmpd="sng">
                      <a:noFill/>
                    </a:lnT>
                    <a:solidFill>
                      <a:srgbClr val="CED2DC"/>
                    </a:solidFill>
                  </a:tcPr>
                </a:tc>
                <a:tc>
                  <a:txBody>
                    <a:bodyPr/>
                    <a:lstStyle/>
                    <a:p>
                      <a:pPr lvl="0">
                        <a:spcAft>
                          <a:spcPts val="900"/>
                        </a:spcAft>
                      </a:pPr>
                      <a:r>
                        <a:rPr lang="en-US" sz="1600" kern="1200">
                          <a:solidFill>
                            <a:schemeClr val="tx1"/>
                          </a:solidFill>
                          <a:effectLst/>
                          <a:latin typeface="+mn-lt"/>
                          <a:ea typeface="+mn-ea"/>
                          <a:cs typeface="+mn-cs"/>
                        </a:rPr>
                        <a:t>Planning, resilience improvements, community resilience and evacuation routes, and at-risk coastal infrastructure</a:t>
                      </a:r>
                    </a:p>
                  </a:txBody>
                  <a:tcPr>
                    <a:lnT w="38100" cmpd="sng">
                      <a:noFill/>
                    </a:lnT>
                  </a:tcPr>
                </a:tc>
                <a:extLst>
                  <a:ext uri="{0D108BD9-81ED-4DB2-BD59-A6C34878D82A}">
                    <a16:rowId xmlns:a16="http://schemas.microsoft.com/office/drawing/2014/main" val="1561421398"/>
                  </a:ext>
                </a:extLst>
              </a:tr>
              <a:tr h="363637">
                <a:tc>
                  <a:txBody>
                    <a:bodyPr/>
                    <a:lstStyle/>
                    <a:p>
                      <a:r>
                        <a:rPr lang="en-US" sz="1600" b="0">
                          <a:solidFill>
                            <a:schemeClr val="tx1"/>
                          </a:solidFill>
                        </a:rPr>
                        <a:t>Funding</a:t>
                      </a:r>
                    </a:p>
                  </a:txBody>
                  <a:tcPr>
                    <a:solidFill>
                      <a:srgbClr val="E8EAEE"/>
                    </a:solidFill>
                  </a:tcPr>
                </a:tc>
                <a:tc>
                  <a:txBody>
                    <a:bodyPr/>
                    <a:lstStyle/>
                    <a:p>
                      <a:pPr>
                        <a:spcAft>
                          <a:spcPts val="900"/>
                        </a:spcAft>
                      </a:pPr>
                      <a:r>
                        <a:rPr lang="en-US" sz="1600">
                          <a:solidFill>
                            <a:schemeClr val="tx1"/>
                          </a:solidFill>
                        </a:rPr>
                        <a:t>$1.4 B (FY 22-26) in Contract Authority from the HTF</a:t>
                      </a:r>
                    </a:p>
                  </a:txBody>
                  <a:tcPr/>
                </a:tc>
                <a:extLst>
                  <a:ext uri="{0D108BD9-81ED-4DB2-BD59-A6C34878D82A}">
                    <a16:rowId xmlns:a16="http://schemas.microsoft.com/office/drawing/2014/main" val="1272766651"/>
                  </a:ext>
                </a:extLst>
              </a:tr>
              <a:tr h="370840">
                <a:tc>
                  <a:txBody>
                    <a:bodyPr/>
                    <a:lstStyle/>
                    <a:p>
                      <a:r>
                        <a:rPr lang="en-US" sz="1600" b="0" dirty="0">
                          <a:solidFill>
                            <a:schemeClr val="tx1"/>
                          </a:solidFill>
                        </a:rPr>
                        <a:t>Eligible entities</a:t>
                      </a:r>
                    </a:p>
                  </a:txBody>
                  <a:tcPr>
                    <a:solidFill>
                      <a:srgbClr val="CED2DC"/>
                    </a:solidFill>
                  </a:tcPr>
                </a:tc>
                <a:tc>
                  <a:txBody>
                    <a:bodyPr/>
                    <a:lstStyle/>
                    <a:p>
                      <a:pPr marL="285750" indent="-285750">
                        <a:spcAft>
                          <a:spcPts val="300"/>
                        </a:spcAft>
                        <a:buFont typeface="Arial" panose="020B0604020202020204" pitchFamily="34" charset="0"/>
                        <a:buChar char="•"/>
                      </a:pPr>
                      <a:r>
                        <a:rPr lang="en-US" sz="1600" kern="1200" dirty="0">
                          <a:solidFill>
                            <a:schemeClr val="tx1"/>
                          </a:solidFill>
                          <a:effectLst/>
                          <a:latin typeface="+mn-lt"/>
                          <a:ea typeface="+mn-ea"/>
                          <a:cs typeface="+mn-cs"/>
                        </a:rPr>
                        <a:t>State or political subdivision of a State (including Puerto Rico)</a:t>
                      </a:r>
                    </a:p>
                    <a:p>
                      <a:pPr marL="285750" indent="-285750">
                        <a:spcAft>
                          <a:spcPts val="300"/>
                        </a:spcAft>
                        <a:buFont typeface="Arial" panose="020B0604020202020204" pitchFamily="34" charset="0"/>
                        <a:buChar char="•"/>
                      </a:pPr>
                      <a:r>
                        <a:rPr lang="en-US" sz="1600" kern="1200" dirty="0">
                          <a:solidFill>
                            <a:schemeClr val="tx1"/>
                          </a:solidFill>
                          <a:effectLst/>
                          <a:latin typeface="+mn-lt"/>
                          <a:ea typeface="+mn-ea"/>
                          <a:cs typeface="+mn-cs"/>
                        </a:rPr>
                        <a:t>MPO</a:t>
                      </a:r>
                    </a:p>
                    <a:p>
                      <a:pPr marL="285750" indent="-285750">
                        <a:spcAft>
                          <a:spcPts val="300"/>
                        </a:spcAft>
                        <a:buFont typeface="Arial" panose="020B0604020202020204" pitchFamily="34" charset="0"/>
                        <a:buChar char="•"/>
                      </a:pPr>
                      <a:r>
                        <a:rPr lang="en-US" sz="1600" dirty="0">
                          <a:solidFill>
                            <a:schemeClr val="tx1"/>
                          </a:solidFill>
                        </a:rPr>
                        <a:t>Local government</a:t>
                      </a:r>
                    </a:p>
                    <a:p>
                      <a:pPr marL="285750" indent="-285750">
                        <a:spcAft>
                          <a:spcPts val="300"/>
                        </a:spcAft>
                        <a:buFont typeface="Arial" panose="020B0604020202020204" pitchFamily="34" charset="0"/>
                        <a:buChar char="•"/>
                      </a:pPr>
                      <a:r>
                        <a:rPr lang="en-US" sz="1600" kern="1200" dirty="0">
                          <a:solidFill>
                            <a:schemeClr val="tx1"/>
                          </a:solidFill>
                          <a:effectLst/>
                          <a:latin typeface="+mn-lt"/>
                          <a:ea typeface="+mn-ea"/>
                          <a:cs typeface="+mn-cs"/>
                        </a:rPr>
                        <a:t>Special purpose district or public authority with a transportation function</a:t>
                      </a:r>
                    </a:p>
                    <a:p>
                      <a:pPr marL="285750" indent="-285750">
                        <a:spcAft>
                          <a:spcPts val="300"/>
                        </a:spcAft>
                        <a:buFont typeface="Arial" panose="020B0604020202020204" pitchFamily="34" charset="0"/>
                        <a:buChar char="•"/>
                      </a:pPr>
                      <a:r>
                        <a:rPr lang="en-US" sz="1600" kern="1200" dirty="0">
                          <a:solidFill>
                            <a:schemeClr val="tx1"/>
                          </a:solidFill>
                          <a:effectLst/>
                          <a:latin typeface="+mn-lt"/>
                          <a:ea typeface="+mn-ea"/>
                          <a:cs typeface="+mn-cs"/>
                        </a:rPr>
                        <a:t>Indian Tribe</a:t>
                      </a:r>
                    </a:p>
                    <a:p>
                      <a:pPr marL="285750" indent="-285750">
                        <a:spcAft>
                          <a:spcPts val="300"/>
                        </a:spcAft>
                        <a:buFont typeface="Arial" panose="020B0604020202020204" pitchFamily="34" charset="0"/>
                        <a:buChar char="•"/>
                      </a:pPr>
                      <a:r>
                        <a:rPr lang="en-US" sz="1600" kern="1200" dirty="0">
                          <a:solidFill>
                            <a:schemeClr val="tx1"/>
                          </a:solidFill>
                          <a:effectLst/>
                          <a:latin typeface="+mn-lt"/>
                          <a:ea typeface="+mn-ea"/>
                          <a:cs typeface="+mn-cs"/>
                        </a:rPr>
                        <a:t>Federal land management agency (applying jointly with State(s))</a:t>
                      </a:r>
                    </a:p>
                    <a:p>
                      <a:pPr marL="285750" indent="-285750">
                        <a:spcAft>
                          <a:spcPts val="300"/>
                        </a:spcAft>
                        <a:buFont typeface="Arial" panose="020B0604020202020204" pitchFamily="34" charset="0"/>
                        <a:buChar char="•"/>
                      </a:pPr>
                      <a:r>
                        <a:rPr lang="en-US" sz="1600" i="1" kern="1200" dirty="0">
                          <a:solidFill>
                            <a:schemeClr val="tx1"/>
                          </a:solidFill>
                          <a:effectLst/>
                          <a:latin typeface="+mn-lt"/>
                          <a:ea typeface="+mn-ea"/>
                          <a:cs typeface="+mn-cs"/>
                        </a:rPr>
                        <a:t>Different eligibilities apply for at-risk coastal infrastructure grants</a:t>
                      </a:r>
                    </a:p>
                  </a:txBody>
                  <a:tcPr/>
                </a:tc>
                <a:extLst>
                  <a:ext uri="{0D108BD9-81ED-4DB2-BD59-A6C34878D82A}">
                    <a16:rowId xmlns:a16="http://schemas.microsoft.com/office/drawing/2014/main" val="1587736077"/>
                  </a:ext>
                </a:extLst>
              </a:tr>
              <a:tr h="370840">
                <a:tc>
                  <a:txBody>
                    <a:bodyPr/>
                    <a:lstStyle/>
                    <a:p>
                      <a:r>
                        <a:rPr lang="en-US" sz="1600" b="0" dirty="0">
                          <a:solidFill>
                            <a:schemeClr val="tx1"/>
                          </a:solidFill>
                        </a:rPr>
                        <a:t>Eligible projects</a:t>
                      </a:r>
                    </a:p>
                  </a:txBody>
                  <a:tcPr>
                    <a:solidFill>
                      <a:srgbClr val="E8EAEE"/>
                    </a:solidFill>
                  </a:tcPr>
                </a:tc>
                <a:tc>
                  <a:txBody>
                    <a:bodyPr/>
                    <a:lstStyle/>
                    <a:p>
                      <a:pPr marL="285750" indent="-285750">
                        <a:spcAft>
                          <a:spcPts val="300"/>
                        </a:spcAft>
                        <a:buFont typeface="Arial" panose="020B0604020202020204" pitchFamily="34" charset="0"/>
                        <a:buChar char="•"/>
                      </a:pPr>
                      <a:r>
                        <a:rPr lang="en-US" sz="1600" dirty="0">
                          <a:solidFill>
                            <a:schemeClr val="tx1"/>
                          </a:solidFill>
                        </a:rPr>
                        <a:t>Highway, transit, intercity passenger rail, and port facilities</a:t>
                      </a:r>
                    </a:p>
                    <a:p>
                      <a:pPr marL="285750" indent="-285750">
                        <a:spcAft>
                          <a:spcPts val="300"/>
                        </a:spcAft>
                        <a:buFont typeface="Arial" panose="020B0604020202020204" pitchFamily="34" charset="0"/>
                        <a:buChar char="•"/>
                      </a:pPr>
                      <a:r>
                        <a:rPr lang="en-US" sz="1600" dirty="0">
                          <a:solidFill>
                            <a:schemeClr val="tx1"/>
                          </a:solidFill>
                        </a:rPr>
                        <a:t>Resilience planning activities, including resilience improvement plans, evacuation planning and preparation, and capacity-building</a:t>
                      </a:r>
                    </a:p>
                    <a:p>
                      <a:pPr marL="285750" indent="-285750">
                        <a:spcAft>
                          <a:spcPts val="300"/>
                        </a:spcAft>
                        <a:buFont typeface="Arial" panose="020B0604020202020204" pitchFamily="34" charset="0"/>
                        <a:buChar char="•"/>
                      </a:pPr>
                      <a:r>
                        <a:rPr lang="en-US" sz="1600" dirty="0">
                          <a:solidFill>
                            <a:schemeClr val="tx1"/>
                          </a:solidFill>
                        </a:rPr>
                        <a:t>Construction activities (oriented toward resilience)</a:t>
                      </a:r>
                    </a:p>
                    <a:p>
                      <a:pPr marL="285750" indent="-285750">
                        <a:spcAft>
                          <a:spcPts val="300"/>
                        </a:spcAft>
                        <a:buFont typeface="Arial" panose="020B0604020202020204" pitchFamily="34" charset="0"/>
                        <a:buChar char="•"/>
                      </a:pPr>
                      <a:r>
                        <a:rPr lang="en-US" sz="1600" dirty="0">
                          <a:solidFill>
                            <a:schemeClr val="tx1"/>
                          </a:solidFill>
                        </a:rPr>
                        <a:t>Construction of (or improvement to) evacuation routes</a:t>
                      </a:r>
                    </a:p>
                  </a:txBody>
                  <a:tcPr/>
                </a:tc>
                <a:extLst>
                  <a:ext uri="{0D108BD9-81ED-4DB2-BD59-A6C34878D82A}">
                    <a16:rowId xmlns:a16="http://schemas.microsoft.com/office/drawing/2014/main" val="1810039307"/>
                  </a:ext>
                </a:extLst>
              </a:tr>
              <a:tr h="370840">
                <a:tc>
                  <a:txBody>
                    <a:bodyPr/>
                    <a:lstStyle/>
                    <a:p>
                      <a:r>
                        <a:rPr lang="en-US" sz="1600" b="0" dirty="0">
                          <a:solidFill>
                            <a:schemeClr val="tx1"/>
                          </a:solidFill>
                        </a:rPr>
                        <a:t>Other key provisions</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kern="1200" dirty="0">
                          <a:solidFill>
                            <a:schemeClr val="tx1"/>
                          </a:solidFill>
                          <a:effectLst/>
                          <a:latin typeface="+mn-lt"/>
                          <a:ea typeface="+mn-ea"/>
                          <a:cs typeface="+mn-cs"/>
                        </a:rPr>
                        <a:t>Higher Federal share if the eligible entity develops a resilience improvement plan (or is in a State or area served by MPO that does) and the State or MPO incorporates it into its long-range </a:t>
                      </a:r>
                      <a:r>
                        <a:rPr lang="en-US" sz="1600" strike="noStrike" kern="1200" dirty="0">
                          <a:solidFill>
                            <a:schemeClr val="tx1"/>
                          </a:solidFill>
                          <a:effectLst/>
                          <a:latin typeface="+mn-lt"/>
                          <a:ea typeface="+mn-ea"/>
                          <a:cs typeface="+mn-cs"/>
                        </a:rPr>
                        <a:t>transportation</a:t>
                      </a:r>
                      <a:r>
                        <a:rPr lang="en-US" sz="1600" kern="1200" dirty="0">
                          <a:solidFill>
                            <a:schemeClr val="tx1"/>
                          </a:solidFill>
                          <a:effectLst/>
                          <a:latin typeface="+mn-lt"/>
                          <a:ea typeface="+mn-ea"/>
                          <a:cs typeface="+mn-cs"/>
                        </a:rPr>
                        <a:t> plan</a:t>
                      </a:r>
                    </a:p>
                    <a:p>
                      <a:pPr marL="285750" indent="-285750">
                        <a:spcAft>
                          <a:spcPts val="300"/>
                        </a:spcAft>
                        <a:buFont typeface="Arial" panose="020B0604020202020204" pitchFamily="34" charset="0"/>
                        <a:buChar char="•"/>
                      </a:pPr>
                      <a:r>
                        <a:rPr lang="en-US" sz="1600" kern="1200" dirty="0">
                          <a:solidFill>
                            <a:schemeClr val="tx1"/>
                          </a:solidFill>
                          <a:effectLst/>
                          <a:latin typeface="+mn-lt"/>
                          <a:ea typeface="+mn-ea"/>
                          <a:cs typeface="+mn-cs"/>
                        </a:rPr>
                        <a:t>May only use up to 40% of the grant for construction of new capacity</a:t>
                      </a:r>
                      <a:endParaRPr lang="en-US" sz="1600" dirty="0">
                        <a:solidFill>
                          <a:schemeClr val="tx1"/>
                        </a:solidFill>
                      </a:endParaRPr>
                    </a:p>
                  </a:txBody>
                  <a:tcPr/>
                </a:tc>
                <a:extLst>
                  <a:ext uri="{0D108BD9-81ED-4DB2-BD59-A6C34878D82A}">
                    <a16:rowId xmlns:a16="http://schemas.microsoft.com/office/drawing/2014/main" val="3749850750"/>
                  </a:ext>
                </a:extLst>
              </a:tr>
            </a:tbl>
          </a:graphicData>
        </a:graphic>
      </p:graphicFrame>
      <p:sp>
        <p:nvSpPr>
          <p:cNvPr id="6" name="TextBox 5">
            <a:extLst>
              <a:ext uri="{FF2B5EF4-FFF2-40B4-BE49-F238E27FC236}">
                <a16:creationId xmlns:a16="http://schemas.microsoft.com/office/drawing/2014/main" id="{38E0917F-9C58-40B5-9330-EBF244C37B49}"/>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§11405</a:t>
            </a:r>
          </a:p>
        </p:txBody>
      </p:sp>
      <p:sp>
        <p:nvSpPr>
          <p:cNvPr id="3" name="Slide Number Placeholder 2">
            <a:extLst>
              <a:ext uri="{FF2B5EF4-FFF2-40B4-BE49-F238E27FC236}">
                <a16:creationId xmlns:a16="http://schemas.microsoft.com/office/drawing/2014/main" id="{12AB7DEE-FD43-4EC5-8B4A-B01399EA5ACF}"/>
              </a:ext>
            </a:extLst>
          </p:cNvPr>
          <p:cNvSpPr>
            <a:spLocks noGrp="1"/>
          </p:cNvSpPr>
          <p:nvPr>
            <p:ph type="sldNum" sz="quarter" idx="12"/>
          </p:nvPr>
        </p:nvSpPr>
        <p:spPr/>
        <p:txBody>
          <a:bodyPr/>
          <a:lstStyle/>
          <a:p>
            <a:fld id="{1A97B858-7F87-4293-BC05-FFDEB8F8B7A1}" type="slidenum">
              <a:rPr lang="en-US" smtClean="0"/>
              <a:pPr/>
              <a:t>34</a:t>
            </a:fld>
            <a:endParaRPr lang="en-US"/>
          </a:p>
        </p:txBody>
      </p:sp>
    </p:spTree>
    <p:extLst>
      <p:ext uri="{BB962C8B-B14F-4D97-AF65-F5344CB8AC3E}">
        <p14:creationId xmlns:p14="http://schemas.microsoft.com/office/powerpoint/2010/main" val="9996947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a:xfrm>
            <a:off x="457200" y="314094"/>
            <a:ext cx="8229600" cy="889953"/>
          </a:xfrm>
        </p:spPr>
        <p:txBody>
          <a:bodyPr>
            <a:normAutofit fontScale="90000"/>
          </a:bodyPr>
          <a:lstStyle/>
          <a:p>
            <a:r>
              <a:rPr lang="en-US" b="1">
                <a:solidFill>
                  <a:schemeClr val="accent2"/>
                </a:solidFill>
              </a:rPr>
              <a:t>[NEW] </a:t>
            </a:r>
            <a:r>
              <a:rPr lang="en-US"/>
              <a:t>Charging and Fueling Infrastructure (discretionary)</a:t>
            </a:r>
          </a:p>
        </p:txBody>
      </p:sp>
      <p:graphicFrame>
        <p:nvGraphicFramePr>
          <p:cNvPr id="5" name="Table 5">
            <a:extLst>
              <a:ext uri="{FF2B5EF4-FFF2-40B4-BE49-F238E27FC236}">
                <a16:creationId xmlns:a16="http://schemas.microsoft.com/office/drawing/2014/main" id="{D1FE9691-9E89-4CE8-9B8B-B16EB3BE6BC0}"/>
              </a:ext>
            </a:extLst>
          </p:cNvPr>
          <p:cNvGraphicFramePr>
            <a:graphicFrameLocks noGrp="1"/>
          </p:cNvGraphicFramePr>
          <p:nvPr>
            <p:ph idx="1"/>
            <p:extLst>
              <p:ext uri="{D42A27DB-BD31-4B8C-83A1-F6EECF244321}">
                <p14:modId xmlns:p14="http://schemas.microsoft.com/office/powerpoint/2010/main" val="3310939526"/>
              </p:ext>
            </p:extLst>
          </p:nvPr>
        </p:nvGraphicFramePr>
        <p:xfrm>
          <a:off x="457200" y="1236519"/>
          <a:ext cx="8144933" cy="5430520"/>
        </p:xfrm>
        <a:graphic>
          <a:graphicData uri="http://schemas.openxmlformats.org/drawingml/2006/table">
            <a:tbl>
              <a:tblPr firstCol="1" bandRow="1">
                <a:tableStyleId>{5C22544A-7EE6-4342-B048-85BDC9FD1C3A}</a:tableStyleId>
              </a:tblPr>
              <a:tblGrid>
                <a:gridCol w="1110343">
                  <a:extLst>
                    <a:ext uri="{9D8B030D-6E8A-4147-A177-3AD203B41FA5}">
                      <a16:colId xmlns:a16="http://schemas.microsoft.com/office/drawing/2014/main" val="2400655342"/>
                    </a:ext>
                  </a:extLst>
                </a:gridCol>
                <a:gridCol w="7034590">
                  <a:extLst>
                    <a:ext uri="{9D8B030D-6E8A-4147-A177-3AD203B41FA5}">
                      <a16:colId xmlns:a16="http://schemas.microsoft.com/office/drawing/2014/main" val="1370048389"/>
                    </a:ext>
                  </a:extLst>
                </a:gridCol>
              </a:tblGrid>
              <a:tr h="0">
                <a:tc>
                  <a:txBody>
                    <a:bodyPr/>
                    <a:lstStyle/>
                    <a:p>
                      <a:r>
                        <a:rPr lang="en-US" sz="1600" b="0" dirty="0">
                          <a:solidFill>
                            <a:schemeClr val="tx1"/>
                          </a:solidFill>
                        </a:rPr>
                        <a:t>Purpose</a:t>
                      </a:r>
                    </a:p>
                  </a:txBody>
                  <a:tcPr>
                    <a:lnT w="38100" cmpd="sng">
                      <a:noFill/>
                    </a:lnT>
                    <a:solidFill>
                      <a:srgbClr val="CED2DC"/>
                    </a:solidFill>
                  </a:tcPr>
                </a:tc>
                <a:tc>
                  <a:txBody>
                    <a:bodyPr/>
                    <a:lstStyle/>
                    <a:p>
                      <a:pPr>
                        <a:spcAft>
                          <a:spcPts val="900"/>
                        </a:spcAft>
                      </a:pPr>
                      <a:r>
                        <a:rPr lang="en-US" sz="1600">
                          <a:solidFill>
                            <a:schemeClr val="tx1"/>
                          </a:solidFill>
                        </a:rPr>
                        <a:t>Deploy electric vehicle (EV) charging and hydrogen/propane/natural gas fueling infrastructure along designated alternative fuel corridors and in communities</a:t>
                      </a:r>
                    </a:p>
                  </a:txBody>
                  <a:tcPr>
                    <a:lnT w="38100" cmpd="sng">
                      <a:noFill/>
                    </a:lnT>
                  </a:tcPr>
                </a:tc>
                <a:extLst>
                  <a:ext uri="{0D108BD9-81ED-4DB2-BD59-A6C34878D82A}">
                    <a16:rowId xmlns:a16="http://schemas.microsoft.com/office/drawing/2014/main" val="2054970154"/>
                  </a:ext>
                </a:extLst>
              </a:tr>
              <a:tr h="370840">
                <a:tc>
                  <a:txBody>
                    <a:bodyPr/>
                    <a:lstStyle/>
                    <a:p>
                      <a:r>
                        <a:rPr lang="en-US" sz="1600" b="0">
                          <a:solidFill>
                            <a:schemeClr val="tx1"/>
                          </a:solidFill>
                        </a:rPr>
                        <a:t>Funding</a:t>
                      </a:r>
                    </a:p>
                  </a:txBody>
                  <a:tcPr>
                    <a:solidFill>
                      <a:srgbClr val="E8EAEE"/>
                    </a:solidFill>
                  </a:tcPr>
                </a:tc>
                <a:tc>
                  <a:txBody>
                    <a:bodyPr/>
                    <a:lstStyle/>
                    <a:p>
                      <a:pPr marL="0" indent="0">
                        <a:spcAft>
                          <a:spcPts val="900"/>
                        </a:spcAft>
                        <a:buFont typeface="Arial" panose="020B0604020202020204" pitchFamily="34" charset="0"/>
                        <a:buNone/>
                      </a:pPr>
                      <a:r>
                        <a:rPr lang="en-US" sz="1600" kern="1200">
                          <a:solidFill>
                            <a:schemeClr val="tx1"/>
                          </a:solidFill>
                          <a:effectLst/>
                          <a:latin typeface="+mn-lt"/>
                          <a:ea typeface="+mn-ea"/>
                          <a:cs typeface="+mn-cs"/>
                        </a:rPr>
                        <a:t>$2.5 B (FY 22-26) in </a:t>
                      </a:r>
                      <a:r>
                        <a:rPr lang="en-US" sz="1600">
                          <a:solidFill>
                            <a:schemeClr val="tx1"/>
                          </a:solidFill>
                        </a:rPr>
                        <a:t>Contract Authority </a:t>
                      </a:r>
                      <a:r>
                        <a:rPr lang="en-US" sz="1600" kern="1200">
                          <a:solidFill>
                            <a:schemeClr val="tx1"/>
                          </a:solidFill>
                          <a:effectLst/>
                          <a:latin typeface="+mn-lt"/>
                          <a:ea typeface="+mn-ea"/>
                          <a:cs typeface="+mn-cs"/>
                        </a:rPr>
                        <a:t>from the HTF</a:t>
                      </a:r>
                    </a:p>
                  </a:txBody>
                  <a:tcPr/>
                </a:tc>
                <a:extLst>
                  <a:ext uri="{0D108BD9-81ED-4DB2-BD59-A6C34878D82A}">
                    <a16:rowId xmlns:a16="http://schemas.microsoft.com/office/drawing/2014/main" val="958891841"/>
                  </a:ext>
                </a:extLst>
              </a:tr>
              <a:tr h="370840">
                <a:tc>
                  <a:txBody>
                    <a:bodyPr/>
                    <a:lstStyle/>
                    <a:p>
                      <a:r>
                        <a:rPr lang="en-US" sz="1600" b="0" dirty="0">
                          <a:solidFill>
                            <a:schemeClr val="tx1"/>
                          </a:solidFill>
                        </a:rPr>
                        <a:t>Eligible entities</a:t>
                      </a:r>
                    </a:p>
                  </a:txBody>
                  <a:tcPr>
                    <a:solidFill>
                      <a:srgbClr val="CED2DC"/>
                    </a:solidFill>
                  </a:tcPr>
                </a:tc>
                <a:tc>
                  <a:txBody>
                    <a:bodyPr/>
                    <a:lstStyle/>
                    <a:p>
                      <a:pPr marL="285750" indent="-285750">
                        <a:spcAft>
                          <a:spcPts val="300"/>
                        </a:spcAft>
                        <a:buFont typeface="Arial" panose="020B0604020202020204" pitchFamily="34" charset="0"/>
                        <a:buChar char="•"/>
                      </a:pPr>
                      <a:r>
                        <a:rPr lang="en-US" sz="1600" kern="1200" dirty="0">
                          <a:solidFill>
                            <a:schemeClr val="tx1"/>
                          </a:solidFill>
                          <a:effectLst/>
                          <a:latin typeface="+mn-lt"/>
                          <a:ea typeface="+mn-ea"/>
                          <a:cs typeface="+mn-cs"/>
                        </a:rPr>
                        <a:t>State or political subdivision of a State (including Puerto Rico)</a:t>
                      </a:r>
                    </a:p>
                    <a:p>
                      <a:pPr marL="285750" indent="-285750">
                        <a:spcAft>
                          <a:spcPts val="300"/>
                        </a:spcAft>
                        <a:buFont typeface="Arial" panose="020B0604020202020204" pitchFamily="34" charset="0"/>
                        <a:buChar char="•"/>
                      </a:pPr>
                      <a:r>
                        <a:rPr lang="en-US" sz="1600" kern="1200" dirty="0">
                          <a:solidFill>
                            <a:schemeClr val="tx1"/>
                          </a:solidFill>
                          <a:effectLst/>
                          <a:latin typeface="+mn-lt"/>
                          <a:ea typeface="+mn-ea"/>
                          <a:cs typeface="+mn-cs"/>
                        </a:rPr>
                        <a:t>MPO</a:t>
                      </a:r>
                    </a:p>
                    <a:p>
                      <a:pPr marL="285750" indent="-285750">
                        <a:spcAft>
                          <a:spcPts val="300"/>
                        </a:spcAft>
                        <a:buFont typeface="Arial" panose="020B0604020202020204" pitchFamily="34" charset="0"/>
                        <a:buChar char="•"/>
                      </a:pPr>
                      <a:r>
                        <a:rPr lang="en-US" sz="1600" dirty="0">
                          <a:solidFill>
                            <a:schemeClr val="tx1"/>
                          </a:solidFill>
                        </a:rPr>
                        <a:t>Local government</a:t>
                      </a:r>
                    </a:p>
                    <a:p>
                      <a:pPr marL="285750" indent="-285750">
                        <a:spcAft>
                          <a:spcPts val="300"/>
                        </a:spcAft>
                        <a:buFont typeface="Arial" panose="020B0604020202020204" pitchFamily="34" charset="0"/>
                        <a:buChar char="•"/>
                      </a:pPr>
                      <a:r>
                        <a:rPr lang="en-US" sz="1600" kern="1200" dirty="0">
                          <a:solidFill>
                            <a:schemeClr val="tx1"/>
                          </a:solidFill>
                          <a:effectLst/>
                          <a:latin typeface="+mn-lt"/>
                          <a:ea typeface="+mn-ea"/>
                          <a:cs typeface="+mn-cs"/>
                        </a:rPr>
                        <a:t>Special purpose district or public authority with a transportation function</a:t>
                      </a:r>
                    </a:p>
                    <a:p>
                      <a:pPr marL="285750" indent="-285750">
                        <a:spcAft>
                          <a:spcPts val="300"/>
                        </a:spcAft>
                        <a:buFont typeface="Arial" panose="020B0604020202020204" pitchFamily="34" charset="0"/>
                        <a:buChar char="•"/>
                      </a:pPr>
                      <a:r>
                        <a:rPr lang="en-US" sz="1600" kern="1200" dirty="0">
                          <a:solidFill>
                            <a:schemeClr val="tx1"/>
                          </a:solidFill>
                          <a:effectLst/>
                          <a:latin typeface="+mn-lt"/>
                          <a:ea typeface="+mn-ea"/>
                          <a:cs typeface="+mn-cs"/>
                        </a:rPr>
                        <a:t>Indian Tribe</a:t>
                      </a:r>
                    </a:p>
                    <a:p>
                      <a:pPr marL="285750" indent="-285750">
                        <a:spcAft>
                          <a:spcPts val="300"/>
                        </a:spcAft>
                        <a:buFont typeface="Arial" panose="020B0604020202020204" pitchFamily="34" charset="0"/>
                        <a:buChar char="•"/>
                      </a:pPr>
                      <a:r>
                        <a:rPr lang="en-US" sz="1600" kern="1200" dirty="0">
                          <a:solidFill>
                            <a:schemeClr val="tx1"/>
                          </a:solidFill>
                          <a:effectLst/>
                          <a:latin typeface="+mn-lt"/>
                          <a:ea typeface="+mn-ea"/>
                          <a:cs typeface="+mn-cs"/>
                        </a:rPr>
                        <a:t>Territory</a:t>
                      </a:r>
                    </a:p>
                  </a:txBody>
                  <a:tcPr/>
                </a:tc>
                <a:extLst>
                  <a:ext uri="{0D108BD9-81ED-4DB2-BD59-A6C34878D82A}">
                    <a16:rowId xmlns:a16="http://schemas.microsoft.com/office/drawing/2014/main" val="496171472"/>
                  </a:ext>
                </a:extLst>
              </a:tr>
              <a:tr h="370840">
                <a:tc>
                  <a:txBody>
                    <a:bodyPr/>
                    <a:lstStyle/>
                    <a:p>
                      <a:r>
                        <a:rPr lang="en-US" sz="1600" b="0">
                          <a:solidFill>
                            <a:schemeClr val="tx1"/>
                          </a:solidFill>
                        </a:rPr>
                        <a:t>Eligible projects</a:t>
                      </a:r>
                    </a:p>
                  </a:txBody>
                  <a:tcPr>
                    <a:solidFill>
                      <a:srgbClr val="E8EAEE"/>
                    </a:solidFill>
                  </a:tcPr>
                </a:tc>
                <a:tc>
                  <a:txBody>
                    <a:bodyPr/>
                    <a:lstStyle/>
                    <a:p>
                      <a:pPr marL="285750" indent="-285750">
                        <a:spcAft>
                          <a:spcPts val="300"/>
                        </a:spcAft>
                        <a:buFont typeface="Arial" panose="020B0604020202020204" pitchFamily="34" charset="0"/>
                        <a:buChar char="•"/>
                      </a:pPr>
                      <a:r>
                        <a:rPr lang="en-US" sz="1600" dirty="0">
                          <a:solidFill>
                            <a:schemeClr val="tx1"/>
                          </a:solidFill>
                        </a:rPr>
                        <a:t>Acquisition and installation of publicly accessible EV charging or alternative fueling infrastructure</a:t>
                      </a:r>
                    </a:p>
                    <a:p>
                      <a:pPr marL="285750" indent="-285750">
                        <a:spcAft>
                          <a:spcPts val="300"/>
                        </a:spcAft>
                        <a:buFont typeface="Arial" panose="020B0604020202020204" pitchFamily="34" charset="0"/>
                        <a:buChar char="•"/>
                      </a:pPr>
                      <a:r>
                        <a:rPr lang="en-US" sz="1600" dirty="0">
                          <a:solidFill>
                            <a:schemeClr val="tx1"/>
                          </a:solidFill>
                        </a:rPr>
                        <a:t>Operating assistance (for the first 5 years after installation)</a:t>
                      </a:r>
                    </a:p>
                    <a:p>
                      <a:pPr marL="285750" indent="-285750">
                        <a:spcAft>
                          <a:spcPts val="300"/>
                        </a:spcAft>
                        <a:buFont typeface="Arial" panose="020B0604020202020204" pitchFamily="34" charset="0"/>
                        <a:buChar char="•"/>
                      </a:pPr>
                      <a:r>
                        <a:rPr lang="en-US" sz="1600" dirty="0">
                          <a:solidFill>
                            <a:schemeClr val="tx1"/>
                          </a:solidFill>
                        </a:rPr>
                        <a:t>Acquisition and installation of traffic control devices</a:t>
                      </a:r>
                    </a:p>
                  </a:txBody>
                  <a:tcPr/>
                </a:tc>
                <a:extLst>
                  <a:ext uri="{0D108BD9-81ED-4DB2-BD59-A6C34878D82A}">
                    <a16:rowId xmlns:a16="http://schemas.microsoft.com/office/drawing/2014/main" val="643696844"/>
                  </a:ext>
                </a:extLst>
              </a:tr>
              <a:tr h="370840">
                <a:tc>
                  <a:txBody>
                    <a:bodyPr/>
                    <a:lstStyle/>
                    <a:p>
                      <a:r>
                        <a:rPr lang="en-US" sz="1600" b="0" dirty="0">
                          <a:solidFill>
                            <a:schemeClr val="tx1"/>
                          </a:solidFill>
                        </a:rPr>
                        <a:t>Other key provisions</a:t>
                      </a:r>
                    </a:p>
                  </a:txBody>
                  <a:tcPr>
                    <a:solidFill>
                      <a:srgbClr val="CED2DC"/>
                    </a:solidFill>
                  </a:tcPr>
                </a:tc>
                <a:tc>
                  <a:txBody>
                    <a:bodyPr/>
                    <a:lstStyle/>
                    <a:p>
                      <a:pPr marL="285750" indent="-285750">
                        <a:spcAft>
                          <a:spcPts val="300"/>
                        </a:spcAft>
                        <a:buFont typeface="Arial" panose="020B0604020202020204" pitchFamily="34" charset="0"/>
                        <a:buChar char="•"/>
                      </a:pPr>
                      <a:r>
                        <a:rPr lang="en-US" sz="1600" dirty="0">
                          <a:solidFill>
                            <a:schemeClr val="tx1"/>
                          </a:solidFill>
                        </a:rPr>
                        <a:t>Requirement to redesignate alternative fuel corridors and establish a process to regularly redesignate these corridors</a:t>
                      </a:r>
                    </a:p>
                    <a:p>
                      <a:pPr marL="285750" indent="-285750">
                        <a:spcAft>
                          <a:spcPts val="300"/>
                        </a:spcAft>
                        <a:buFont typeface="Arial" panose="020B0604020202020204" pitchFamily="34" charset="0"/>
                        <a:buChar char="•"/>
                      </a:pPr>
                      <a:r>
                        <a:rPr lang="en-US" sz="1600" dirty="0">
                          <a:solidFill>
                            <a:schemeClr val="tx1"/>
                          </a:solidFill>
                        </a:rPr>
                        <a:t>Set-aside (50%) to install EV charging and alternative fueling infrastructure on public roads or in other publicly accessible locations, such as parking facilities at public buildings, schools, and parks</a:t>
                      </a:r>
                    </a:p>
                  </a:txBody>
                  <a:tcPr/>
                </a:tc>
                <a:extLst>
                  <a:ext uri="{0D108BD9-81ED-4DB2-BD59-A6C34878D82A}">
                    <a16:rowId xmlns:a16="http://schemas.microsoft.com/office/drawing/2014/main" val="1388332657"/>
                  </a:ext>
                </a:extLst>
              </a:tr>
            </a:tbl>
          </a:graphicData>
        </a:graphic>
      </p:graphicFrame>
      <p:sp>
        <p:nvSpPr>
          <p:cNvPr id="6" name="TextBox 5">
            <a:extLst>
              <a:ext uri="{FF2B5EF4-FFF2-40B4-BE49-F238E27FC236}">
                <a16:creationId xmlns:a16="http://schemas.microsoft.com/office/drawing/2014/main" id="{C2BAE301-2793-4119-8D85-BD63624ABBFA}"/>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§11401</a:t>
            </a:r>
          </a:p>
        </p:txBody>
      </p:sp>
      <p:sp>
        <p:nvSpPr>
          <p:cNvPr id="3" name="Slide Number Placeholder 2">
            <a:extLst>
              <a:ext uri="{FF2B5EF4-FFF2-40B4-BE49-F238E27FC236}">
                <a16:creationId xmlns:a16="http://schemas.microsoft.com/office/drawing/2014/main" id="{8EA0A5F2-6C61-460A-B8C7-A856DFEA3A85}"/>
              </a:ext>
            </a:extLst>
          </p:cNvPr>
          <p:cNvSpPr>
            <a:spLocks noGrp="1"/>
          </p:cNvSpPr>
          <p:nvPr>
            <p:ph type="sldNum" sz="quarter" idx="12"/>
          </p:nvPr>
        </p:nvSpPr>
        <p:spPr/>
        <p:txBody>
          <a:bodyPr/>
          <a:lstStyle/>
          <a:p>
            <a:fld id="{1A97B858-7F87-4293-BC05-FFDEB8F8B7A1}" type="slidenum">
              <a:rPr lang="en-US" smtClean="0"/>
              <a:pPr/>
              <a:t>35</a:t>
            </a:fld>
            <a:endParaRPr lang="en-US"/>
          </a:p>
        </p:txBody>
      </p:sp>
    </p:spTree>
    <p:extLst>
      <p:ext uri="{BB962C8B-B14F-4D97-AF65-F5344CB8AC3E}">
        <p14:creationId xmlns:p14="http://schemas.microsoft.com/office/powerpoint/2010/main" val="36839106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a:xfrm>
            <a:off x="410082" y="384031"/>
            <a:ext cx="8776252" cy="889953"/>
          </a:xfrm>
        </p:spPr>
        <p:txBody>
          <a:bodyPr>
            <a:normAutofit fontScale="90000"/>
          </a:bodyPr>
          <a:lstStyle/>
          <a:p>
            <a:r>
              <a:rPr lang="en-US" b="1">
                <a:solidFill>
                  <a:schemeClr val="accent2"/>
                </a:solidFill>
              </a:rPr>
              <a:t>[NEW] </a:t>
            </a:r>
            <a:r>
              <a:rPr lang="en-US"/>
              <a:t>National Electric Vehicle Formula Program (formula and discretionary*)</a:t>
            </a:r>
          </a:p>
        </p:txBody>
      </p:sp>
      <p:graphicFrame>
        <p:nvGraphicFramePr>
          <p:cNvPr id="5" name="Table 5">
            <a:extLst>
              <a:ext uri="{FF2B5EF4-FFF2-40B4-BE49-F238E27FC236}">
                <a16:creationId xmlns:a16="http://schemas.microsoft.com/office/drawing/2014/main" id="{AF3C83CB-D66F-412B-8FD1-B5D0A223D434}"/>
              </a:ext>
            </a:extLst>
          </p:cNvPr>
          <p:cNvGraphicFramePr>
            <a:graphicFrameLocks noGrp="1"/>
          </p:cNvGraphicFramePr>
          <p:nvPr>
            <p:ph idx="1"/>
            <p:extLst>
              <p:ext uri="{D42A27DB-BD31-4B8C-83A1-F6EECF244321}">
                <p14:modId xmlns:p14="http://schemas.microsoft.com/office/powerpoint/2010/main" val="3366823848"/>
              </p:ext>
            </p:extLst>
          </p:nvPr>
        </p:nvGraphicFramePr>
        <p:xfrm>
          <a:off x="457200" y="1369133"/>
          <a:ext cx="8058773" cy="4821029"/>
        </p:xfrm>
        <a:graphic>
          <a:graphicData uri="http://schemas.openxmlformats.org/drawingml/2006/table">
            <a:tbl>
              <a:tblPr firstCol="1" bandRow="1">
                <a:tableStyleId>{5C22544A-7EE6-4342-B048-85BDC9FD1C3A}</a:tableStyleId>
              </a:tblPr>
              <a:tblGrid>
                <a:gridCol w="1406442">
                  <a:extLst>
                    <a:ext uri="{9D8B030D-6E8A-4147-A177-3AD203B41FA5}">
                      <a16:colId xmlns:a16="http://schemas.microsoft.com/office/drawing/2014/main" val="2288680085"/>
                    </a:ext>
                  </a:extLst>
                </a:gridCol>
                <a:gridCol w="6652331">
                  <a:extLst>
                    <a:ext uri="{9D8B030D-6E8A-4147-A177-3AD203B41FA5}">
                      <a16:colId xmlns:a16="http://schemas.microsoft.com/office/drawing/2014/main" val="859803798"/>
                    </a:ext>
                  </a:extLst>
                </a:gridCol>
              </a:tblGrid>
              <a:tr h="793463">
                <a:tc>
                  <a:txBody>
                    <a:bodyPr/>
                    <a:lstStyle/>
                    <a:p>
                      <a:r>
                        <a:rPr lang="en-US" sz="1600" b="0" dirty="0">
                          <a:solidFill>
                            <a:schemeClr val="tx1"/>
                          </a:solidFill>
                        </a:rPr>
                        <a:t>Purpose</a:t>
                      </a:r>
                    </a:p>
                  </a:txBody>
                  <a:tcPr>
                    <a:lnT w="38100" cmpd="sng">
                      <a:noFill/>
                    </a:lnT>
                    <a:solidFill>
                      <a:srgbClr val="CED2DC"/>
                    </a:solidFill>
                  </a:tcPr>
                </a:tc>
                <a:tc>
                  <a:txBody>
                    <a:bodyPr/>
                    <a:lstStyle/>
                    <a:p>
                      <a:pPr>
                        <a:spcAft>
                          <a:spcPts val="900"/>
                        </a:spcAft>
                      </a:pPr>
                      <a:r>
                        <a:rPr lang="en-US" sz="1600">
                          <a:solidFill>
                            <a:schemeClr val="tx1"/>
                          </a:solidFill>
                        </a:rPr>
                        <a:t>Strategically deploy electric vehicle (EV) charging infrastructure and establish an interconnected network to facilitate data collection, access, and reliability</a:t>
                      </a:r>
                    </a:p>
                  </a:txBody>
                  <a:tcPr>
                    <a:lnT w="38100" cmpd="sng">
                      <a:noFill/>
                    </a:lnT>
                  </a:tcPr>
                </a:tc>
                <a:extLst>
                  <a:ext uri="{0D108BD9-81ED-4DB2-BD59-A6C34878D82A}">
                    <a16:rowId xmlns:a16="http://schemas.microsoft.com/office/drawing/2014/main" val="610855520"/>
                  </a:ext>
                </a:extLst>
              </a:tr>
              <a:tr h="363329">
                <a:tc>
                  <a:txBody>
                    <a:bodyPr/>
                    <a:lstStyle/>
                    <a:p>
                      <a:r>
                        <a:rPr lang="en-US" sz="1600" b="0">
                          <a:solidFill>
                            <a:schemeClr val="tx1"/>
                          </a:solidFill>
                        </a:rPr>
                        <a:t>Funding</a:t>
                      </a:r>
                    </a:p>
                  </a:txBody>
                  <a:tcPr>
                    <a:solidFill>
                      <a:srgbClr val="E8EAEE"/>
                    </a:solidFill>
                  </a:tcPr>
                </a:tc>
                <a:tc>
                  <a:txBody>
                    <a:bodyPr/>
                    <a:lstStyle/>
                    <a:p>
                      <a:pPr>
                        <a:spcAft>
                          <a:spcPts val="900"/>
                        </a:spcAft>
                      </a:pPr>
                      <a:r>
                        <a:rPr lang="en-US" sz="1600">
                          <a:solidFill>
                            <a:schemeClr val="tx1"/>
                          </a:solidFill>
                        </a:rPr>
                        <a:t>$5 B (FY 22-26) in advance appropriations from the GF</a:t>
                      </a:r>
                    </a:p>
                  </a:txBody>
                  <a:tcPr/>
                </a:tc>
                <a:extLst>
                  <a:ext uri="{0D108BD9-81ED-4DB2-BD59-A6C34878D82A}">
                    <a16:rowId xmlns:a16="http://schemas.microsoft.com/office/drawing/2014/main" val="1666352998"/>
                  </a:ext>
                </a:extLst>
              </a:tr>
              <a:tr h="323263">
                <a:tc>
                  <a:txBody>
                    <a:bodyPr/>
                    <a:lstStyle/>
                    <a:p>
                      <a:r>
                        <a:rPr lang="en-US" sz="1600" b="0" dirty="0">
                          <a:solidFill>
                            <a:schemeClr val="tx1"/>
                          </a:solidFill>
                        </a:rPr>
                        <a:t>Recipients</a:t>
                      </a:r>
                    </a:p>
                  </a:txBody>
                  <a:tcPr>
                    <a:solidFill>
                      <a:srgbClr val="CED2DC"/>
                    </a:solidFill>
                  </a:tcPr>
                </a:tc>
                <a:tc>
                  <a:txBody>
                    <a:bodyPr/>
                    <a:lstStyle/>
                    <a:p>
                      <a:pPr marL="285750" indent="-285750">
                        <a:spcAft>
                          <a:spcPts val="300"/>
                        </a:spcAft>
                        <a:buFont typeface="Arial" panose="020B0604020202020204" pitchFamily="34" charset="0"/>
                        <a:buChar char="•"/>
                      </a:pPr>
                      <a:r>
                        <a:rPr lang="en-US" sz="1600" dirty="0">
                          <a:solidFill>
                            <a:schemeClr val="tx1"/>
                          </a:solidFill>
                        </a:rPr>
                        <a:t>States (including DC and Puerto Rico)</a:t>
                      </a:r>
                    </a:p>
                  </a:txBody>
                  <a:tcPr/>
                </a:tc>
                <a:extLst>
                  <a:ext uri="{0D108BD9-81ED-4DB2-BD59-A6C34878D82A}">
                    <a16:rowId xmlns:a16="http://schemas.microsoft.com/office/drawing/2014/main" val="3572215102"/>
                  </a:ext>
                </a:extLst>
              </a:tr>
              <a:tr h="558363">
                <a:tc>
                  <a:txBody>
                    <a:bodyPr/>
                    <a:lstStyle/>
                    <a:p>
                      <a:r>
                        <a:rPr lang="en-US" sz="1600" b="0">
                          <a:solidFill>
                            <a:schemeClr val="tx1"/>
                          </a:solidFill>
                        </a:rPr>
                        <a:t>Distribution formula</a:t>
                      </a:r>
                    </a:p>
                  </a:txBody>
                  <a:tcPr>
                    <a:solidFill>
                      <a:srgbClr val="E8EAEE"/>
                    </a:solidFill>
                  </a:tcPr>
                </a:tc>
                <a:tc>
                  <a:txBody>
                    <a:bodyPr/>
                    <a:lstStyle/>
                    <a:p>
                      <a:pPr marL="285750" indent="-285750">
                        <a:spcAft>
                          <a:spcPts val="300"/>
                        </a:spcAft>
                        <a:buFont typeface="Arial" panose="020B0604020202020204" pitchFamily="34" charset="0"/>
                        <a:buChar char="•"/>
                      </a:pPr>
                      <a:r>
                        <a:rPr lang="en-US" sz="1600">
                          <a:solidFill>
                            <a:schemeClr val="tx1"/>
                          </a:solidFill>
                        </a:rPr>
                        <a:t>Same shares as Federal-aid highway apportionments</a:t>
                      </a:r>
                    </a:p>
                  </a:txBody>
                  <a:tcPr/>
                </a:tc>
                <a:extLst>
                  <a:ext uri="{0D108BD9-81ED-4DB2-BD59-A6C34878D82A}">
                    <a16:rowId xmlns:a16="http://schemas.microsoft.com/office/drawing/2014/main" val="115219315"/>
                  </a:ext>
                </a:extLst>
              </a:tr>
              <a:tr h="1891861">
                <a:tc>
                  <a:txBody>
                    <a:bodyPr/>
                    <a:lstStyle/>
                    <a:p>
                      <a:r>
                        <a:rPr lang="en-US" sz="1600" b="0" dirty="0">
                          <a:solidFill>
                            <a:schemeClr val="tx1"/>
                          </a:solidFill>
                        </a:rPr>
                        <a:t>Other key provisions</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dirty="0">
                          <a:solidFill>
                            <a:schemeClr val="tx1"/>
                          </a:solidFill>
                        </a:rPr>
                        <a:t>Funded projects must be located along designated alt fuel corridors</a:t>
                      </a:r>
                    </a:p>
                    <a:p>
                      <a:pPr marL="285750" indent="-285750">
                        <a:spcAft>
                          <a:spcPts val="300"/>
                        </a:spcAft>
                        <a:buFont typeface="Arial" panose="020B0604020202020204" pitchFamily="34" charset="0"/>
                        <a:buChar char="•"/>
                      </a:pPr>
                      <a:r>
                        <a:rPr lang="en-US" sz="1600" dirty="0">
                          <a:solidFill>
                            <a:schemeClr val="tx1"/>
                          </a:solidFill>
                        </a:rPr>
                        <a:t>Sets aside 10% of funding for discretionary grants to State and local governments that require additional assistance to strategically deploy EV charging infrastructure</a:t>
                      </a:r>
                    </a:p>
                    <a:p>
                      <a:pPr marL="285750" indent="-285750">
                        <a:spcAft>
                          <a:spcPts val="300"/>
                        </a:spcAft>
                        <a:buFont typeface="Arial" panose="020B0604020202020204" pitchFamily="34" charset="0"/>
                        <a:buChar char="•"/>
                      </a:pPr>
                      <a:r>
                        <a:rPr lang="en-US" sz="1600" dirty="0">
                          <a:solidFill>
                            <a:schemeClr val="tx1"/>
                          </a:solidFill>
                        </a:rPr>
                        <a:t>State must submit plan to DOT describing planned use of funds</a:t>
                      </a:r>
                    </a:p>
                    <a:p>
                      <a:pPr marL="285750" indent="-285750">
                        <a:spcAft>
                          <a:spcPts val="300"/>
                        </a:spcAft>
                        <a:buFont typeface="Arial" panose="020B0604020202020204" pitchFamily="34" charset="0"/>
                        <a:buChar char="•"/>
                      </a:pPr>
                      <a:r>
                        <a:rPr lang="en-US" sz="1600" dirty="0">
                          <a:solidFill>
                            <a:schemeClr val="tx1"/>
                          </a:solidFill>
                        </a:rPr>
                        <a:t>If State doesn’t submit plan (or carry it out), DOT may withhold or withdraw funds and redistribute within the State, or to other States</a:t>
                      </a:r>
                    </a:p>
                    <a:p>
                      <a:pPr marL="285750" indent="-285750">
                        <a:spcAft>
                          <a:spcPts val="300"/>
                        </a:spcAft>
                        <a:buFont typeface="Arial" panose="020B0604020202020204" pitchFamily="34" charset="0"/>
                        <a:buChar char="•"/>
                      </a:pPr>
                      <a:r>
                        <a:rPr lang="en-US" sz="1600" dirty="0">
                          <a:solidFill>
                            <a:schemeClr val="tx1"/>
                          </a:solidFill>
                        </a:rPr>
                        <a:t>Establishes DOT-DOE Joint Office of Energy and Transportation</a:t>
                      </a:r>
                    </a:p>
                    <a:p>
                      <a:pPr marL="285750" indent="-285750">
                        <a:spcAft>
                          <a:spcPts val="300"/>
                        </a:spcAft>
                        <a:buFont typeface="Arial" panose="020B0604020202020204" pitchFamily="34" charset="0"/>
                        <a:buChar char="•"/>
                      </a:pPr>
                      <a:r>
                        <a:rPr lang="en-US" sz="1600" dirty="0">
                          <a:solidFill>
                            <a:schemeClr val="tx1"/>
                          </a:solidFill>
                        </a:rPr>
                        <a:t>Requires DOT to designate national EV charging corridors to support freight and goods movement</a:t>
                      </a:r>
                    </a:p>
                  </a:txBody>
                  <a:tcPr/>
                </a:tc>
                <a:extLst>
                  <a:ext uri="{0D108BD9-81ED-4DB2-BD59-A6C34878D82A}">
                    <a16:rowId xmlns:a16="http://schemas.microsoft.com/office/drawing/2014/main" val="3747181065"/>
                  </a:ext>
                </a:extLst>
              </a:tr>
            </a:tbl>
          </a:graphicData>
        </a:graphic>
      </p:graphicFrame>
      <p:sp>
        <p:nvSpPr>
          <p:cNvPr id="3" name="Rectangle 2">
            <a:extLst>
              <a:ext uri="{FF2B5EF4-FFF2-40B4-BE49-F238E27FC236}">
                <a16:creationId xmlns:a16="http://schemas.microsoft.com/office/drawing/2014/main" id="{F4F0D765-F22F-4A6E-A6BD-D9633F5C3B74}"/>
              </a:ext>
            </a:extLst>
          </p:cNvPr>
          <p:cNvSpPr/>
          <p:nvPr/>
        </p:nvSpPr>
        <p:spPr>
          <a:xfrm>
            <a:off x="457200" y="6190162"/>
            <a:ext cx="8011654" cy="523220"/>
          </a:xfrm>
          <a:prstGeom prst="rect">
            <a:avLst/>
          </a:prstGeom>
        </p:spPr>
        <p:txBody>
          <a:bodyPr wrap="square">
            <a:spAutoFit/>
          </a:bodyPr>
          <a:lstStyle/>
          <a:p>
            <a:r>
              <a:rPr lang="en-US" sz="1400"/>
              <a:t>* </a:t>
            </a:r>
            <a:r>
              <a:rPr lang="en-US" sz="1400" i="1"/>
              <a:t>Program sets aside funds for discretionary technical assistance grants; also if DOT withholds or withdraws funding from a State, DOT may award funds to local governments in the same State.</a:t>
            </a:r>
          </a:p>
        </p:txBody>
      </p:sp>
      <p:sp>
        <p:nvSpPr>
          <p:cNvPr id="6" name="TextBox 5">
            <a:extLst>
              <a:ext uri="{FF2B5EF4-FFF2-40B4-BE49-F238E27FC236}">
                <a16:creationId xmlns:a16="http://schemas.microsoft.com/office/drawing/2014/main" id="{973C73B6-123D-433D-83C4-B6D6A0EFBB8D}"/>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[Division J]</a:t>
            </a:r>
          </a:p>
        </p:txBody>
      </p:sp>
      <p:sp>
        <p:nvSpPr>
          <p:cNvPr id="4" name="Slide Number Placeholder 3">
            <a:extLst>
              <a:ext uri="{FF2B5EF4-FFF2-40B4-BE49-F238E27FC236}">
                <a16:creationId xmlns:a16="http://schemas.microsoft.com/office/drawing/2014/main" id="{A1710C9B-1DDC-4C6D-AFCE-DBC1EC91035A}"/>
              </a:ext>
            </a:extLst>
          </p:cNvPr>
          <p:cNvSpPr>
            <a:spLocks noGrp="1"/>
          </p:cNvSpPr>
          <p:nvPr>
            <p:ph type="sldNum" sz="quarter" idx="12"/>
          </p:nvPr>
        </p:nvSpPr>
        <p:spPr/>
        <p:txBody>
          <a:bodyPr/>
          <a:lstStyle/>
          <a:p>
            <a:fld id="{1A97B858-7F87-4293-BC05-FFDEB8F8B7A1}" type="slidenum">
              <a:rPr lang="en-US" smtClean="0"/>
              <a:pPr/>
              <a:t>36</a:t>
            </a:fld>
            <a:endParaRPr lang="en-US"/>
          </a:p>
        </p:txBody>
      </p:sp>
    </p:spTree>
    <p:extLst>
      <p:ext uri="{BB962C8B-B14F-4D97-AF65-F5344CB8AC3E}">
        <p14:creationId xmlns:p14="http://schemas.microsoft.com/office/powerpoint/2010/main" val="27225137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a:xfrm>
            <a:off x="457200" y="248734"/>
            <a:ext cx="8085666" cy="889953"/>
          </a:xfrm>
        </p:spPr>
        <p:txBody>
          <a:bodyPr>
            <a:normAutofit fontScale="90000"/>
          </a:bodyPr>
          <a:lstStyle/>
          <a:p>
            <a:r>
              <a:rPr lang="en-US" b="1">
                <a:solidFill>
                  <a:schemeClr val="accent2"/>
                </a:solidFill>
              </a:rPr>
              <a:t>[NEW] </a:t>
            </a:r>
            <a:r>
              <a:rPr lang="en-US"/>
              <a:t>Congestion Relief Program (discretionary)</a:t>
            </a:r>
          </a:p>
        </p:txBody>
      </p:sp>
      <p:graphicFrame>
        <p:nvGraphicFramePr>
          <p:cNvPr id="5" name="Table 5">
            <a:extLst>
              <a:ext uri="{FF2B5EF4-FFF2-40B4-BE49-F238E27FC236}">
                <a16:creationId xmlns:a16="http://schemas.microsoft.com/office/drawing/2014/main" id="{D1FE9691-9E89-4CE8-9B8B-B16EB3BE6BC0}"/>
              </a:ext>
            </a:extLst>
          </p:cNvPr>
          <p:cNvGraphicFramePr>
            <a:graphicFrameLocks noGrp="1"/>
          </p:cNvGraphicFramePr>
          <p:nvPr>
            <p:ph idx="1"/>
            <p:extLst>
              <p:ext uri="{D42A27DB-BD31-4B8C-83A1-F6EECF244321}">
                <p14:modId xmlns:p14="http://schemas.microsoft.com/office/powerpoint/2010/main" val="1059980906"/>
              </p:ext>
            </p:extLst>
          </p:nvPr>
        </p:nvGraphicFramePr>
        <p:xfrm>
          <a:off x="457199" y="1025405"/>
          <a:ext cx="8085667" cy="4737100"/>
        </p:xfrm>
        <a:graphic>
          <a:graphicData uri="http://schemas.openxmlformats.org/drawingml/2006/table">
            <a:tbl>
              <a:tblPr firstCol="1" bandRow="1">
                <a:tableStyleId>{5C22544A-7EE6-4342-B048-85BDC9FD1C3A}</a:tableStyleId>
              </a:tblPr>
              <a:tblGrid>
                <a:gridCol w="1176868">
                  <a:extLst>
                    <a:ext uri="{9D8B030D-6E8A-4147-A177-3AD203B41FA5}">
                      <a16:colId xmlns:a16="http://schemas.microsoft.com/office/drawing/2014/main" val="2400655342"/>
                    </a:ext>
                  </a:extLst>
                </a:gridCol>
                <a:gridCol w="6908799">
                  <a:extLst>
                    <a:ext uri="{9D8B030D-6E8A-4147-A177-3AD203B41FA5}">
                      <a16:colId xmlns:a16="http://schemas.microsoft.com/office/drawing/2014/main" val="1370048389"/>
                    </a:ext>
                  </a:extLst>
                </a:gridCol>
              </a:tblGrid>
              <a:tr h="370840">
                <a:tc>
                  <a:txBody>
                    <a:bodyPr/>
                    <a:lstStyle/>
                    <a:p>
                      <a:r>
                        <a:rPr lang="en-US" sz="1600" b="0" dirty="0">
                          <a:solidFill>
                            <a:schemeClr val="tx1"/>
                          </a:solidFill>
                        </a:rPr>
                        <a:t>Purpose</a:t>
                      </a:r>
                    </a:p>
                  </a:txBody>
                  <a:tcPr>
                    <a:lnT w="38100" cmpd="sng">
                      <a:noFill/>
                    </a:lnT>
                    <a:solidFill>
                      <a:srgbClr val="CED2DC"/>
                    </a:solidFill>
                  </a:tcPr>
                </a:tc>
                <a:tc>
                  <a:txBody>
                    <a:bodyPr/>
                    <a:lstStyle/>
                    <a:p>
                      <a:pPr>
                        <a:spcAft>
                          <a:spcPts val="900"/>
                        </a:spcAft>
                      </a:pPr>
                      <a:r>
                        <a:rPr lang="en-US" sz="1600" kern="1200">
                          <a:solidFill>
                            <a:schemeClr val="tx1"/>
                          </a:solidFill>
                          <a:effectLst/>
                          <a:latin typeface="+mn-lt"/>
                          <a:ea typeface="+mn-ea"/>
                          <a:cs typeface="+mn-cs"/>
                        </a:rPr>
                        <a:t>Advance innovative, integrated, and multimodal solutions to reduce congestion and the related economic and environmental costs in the most congested metropolitan areas with an urbanized area population of 1M+.</a:t>
                      </a:r>
                      <a:endParaRPr lang="en-US" sz="1600">
                        <a:solidFill>
                          <a:schemeClr val="tx1"/>
                        </a:solidFill>
                      </a:endParaRPr>
                    </a:p>
                  </a:txBody>
                  <a:tcPr>
                    <a:lnT w="38100" cmpd="sng">
                      <a:noFill/>
                    </a:lnT>
                  </a:tcPr>
                </a:tc>
                <a:extLst>
                  <a:ext uri="{0D108BD9-81ED-4DB2-BD59-A6C34878D82A}">
                    <a16:rowId xmlns:a16="http://schemas.microsoft.com/office/drawing/2014/main" val="2054970154"/>
                  </a:ext>
                </a:extLst>
              </a:tr>
              <a:tr h="370840">
                <a:tc>
                  <a:txBody>
                    <a:bodyPr/>
                    <a:lstStyle/>
                    <a:p>
                      <a:r>
                        <a:rPr lang="en-US" sz="1600" b="0">
                          <a:solidFill>
                            <a:schemeClr val="tx1"/>
                          </a:solidFill>
                        </a:rPr>
                        <a:t>Funding</a:t>
                      </a:r>
                    </a:p>
                  </a:txBody>
                  <a:tcPr>
                    <a:solidFill>
                      <a:srgbClr val="E8EAEE"/>
                    </a:solidFill>
                  </a:tcPr>
                </a:tc>
                <a:tc>
                  <a:txBody>
                    <a:bodyPr/>
                    <a:lstStyle/>
                    <a:p>
                      <a:pPr marL="0" marR="0" lvl="0" indent="0" algn="l" defTabSz="914400" rtl="0" eaLnBrk="1" fontAlgn="auto" latinLnBrk="0" hangingPunct="1">
                        <a:lnSpc>
                          <a:spcPct val="100000"/>
                        </a:lnSpc>
                        <a:spcBef>
                          <a:spcPts val="0"/>
                        </a:spcBef>
                        <a:spcAft>
                          <a:spcPts val="900"/>
                        </a:spcAft>
                        <a:buClrTx/>
                        <a:buSzTx/>
                        <a:buFont typeface="Arial" panose="020B0604020202020204" pitchFamily="34" charset="0"/>
                        <a:buNone/>
                        <a:tabLst/>
                        <a:defRPr/>
                      </a:pPr>
                      <a:r>
                        <a:rPr lang="en-US" sz="1600">
                          <a:solidFill>
                            <a:schemeClr val="tx1"/>
                          </a:solidFill>
                        </a:rPr>
                        <a:t>$250 M (FY 22-26) in Contract Authority from the HTF</a:t>
                      </a:r>
                    </a:p>
                  </a:txBody>
                  <a:tcPr/>
                </a:tc>
                <a:extLst>
                  <a:ext uri="{0D108BD9-81ED-4DB2-BD59-A6C34878D82A}">
                    <a16:rowId xmlns:a16="http://schemas.microsoft.com/office/drawing/2014/main" val="958891841"/>
                  </a:ext>
                </a:extLst>
              </a:tr>
              <a:tr h="370840">
                <a:tc>
                  <a:txBody>
                    <a:bodyPr/>
                    <a:lstStyle/>
                    <a:p>
                      <a:r>
                        <a:rPr lang="en-US" sz="1600" b="0" dirty="0">
                          <a:solidFill>
                            <a:schemeClr val="tx1"/>
                          </a:solidFill>
                        </a:rPr>
                        <a:t>Eligible entities</a:t>
                      </a:r>
                    </a:p>
                  </a:txBody>
                  <a:tcPr>
                    <a:solidFill>
                      <a:srgbClr val="CED2DC"/>
                    </a:solidFill>
                  </a:tcPr>
                </a:tc>
                <a:tc>
                  <a:txBody>
                    <a:bodyPr/>
                    <a:lstStyle/>
                    <a:p>
                      <a:pPr marL="285750" indent="-285750">
                        <a:spcAft>
                          <a:spcPts val="300"/>
                        </a:spcAft>
                        <a:buFont typeface="Arial" panose="020B0604020202020204" pitchFamily="34" charset="0"/>
                        <a:buChar char="•"/>
                      </a:pPr>
                      <a:r>
                        <a:rPr lang="en-US" sz="1600" dirty="0">
                          <a:solidFill>
                            <a:schemeClr val="tx1"/>
                          </a:solidFill>
                        </a:rPr>
                        <a:t>State (including Puerto Rico)</a:t>
                      </a:r>
                    </a:p>
                    <a:p>
                      <a:pPr marL="285750" indent="-285750">
                        <a:spcAft>
                          <a:spcPts val="300"/>
                        </a:spcAft>
                        <a:buFont typeface="Arial" panose="020B0604020202020204" pitchFamily="34" charset="0"/>
                        <a:buChar char="•"/>
                      </a:pPr>
                      <a:r>
                        <a:rPr lang="en-US" sz="1600" dirty="0">
                          <a:solidFill>
                            <a:schemeClr val="tx1"/>
                          </a:solidFill>
                        </a:rPr>
                        <a:t>MPO</a:t>
                      </a:r>
                    </a:p>
                    <a:p>
                      <a:pPr marL="285750" indent="-285750">
                        <a:spcAft>
                          <a:spcPts val="300"/>
                        </a:spcAft>
                        <a:buFont typeface="Arial" panose="020B0604020202020204" pitchFamily="34" charset="0"/>
                        <a:buChar char="•"/>
                      </a:pPr>
                      <a:r>
                        <a:rPr lang="en-US" sz="1600" dirty="0">
                          <a:solidFill>
                            <a:schemeClr val="tx1"/>
                          </a:solidFill>
                        </a:rPr>
                        <a:t>City or municipality</a:t>
                      </a:r>
                    </a:p>
                  </a:txBody>
                  <a:tcPr/>
                </a:tc>
                <a:extLst>
                  <a:ext uri="{0D108BD9-81ED-4DB2-BD59-A6C34878D82A}">
                    <a16:rowId xmlns:a16="http://schemas.microsoft.com/office/drawing/2014/main" val="496171472"/>
                  </a:ext>
                </a:extLst>
              </a:tr>
              <a:tr h="370840">
                <a:tc>
                  <a:txBody>
                    <a:bodyPr/>
                    <a:lstStyle/>
                    <a:p>
                      <a:r>
                        <a:rPr lang="en-US" sz="1600" b="0" dirty="0">
                          <a:solidFill>
                            <a:schemeClr val="tx1"/>
                          </a:solidFill>
                        </a:rPr>
                        <a:t>Eligible projects</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kern="1200" dirty="0">
                          <a:solidFill>
                            <a:schemeClr val="tx1"/>
                          </a:solidFill>
                          <a:effectLst/>
                          <a:latin typeface="+mn-lt"/>
                          <a:ea typeface="+mn-ea"/>
                          <a:cs typeface="+mn-cs"/>
                        </a:rPr>
                        <a:t>Planning, design, implementation, and construction activities to achieve the program goals, including:</a:t>
                      </a:r>
                    </a:p>
                    <a:p>
                      <a:pPr marL="742950" marR="0" lvl="1" indent="-285750" algn="l" defTabSz="914400" rtl="0" eaLnBrk="1" fontAlgn="auto" latinLnBrk="0" hangingPunct="1">
                        <a:lnSpc>
                          <a:spcPct val="100000"/>
                        </a:lnSpc>
                        <a:spcBef>
                          <a:spcPts val="0"/>
                        </a:spcBef>
                        <a:spcAft>
                          <a:spcPts val="300"/>
                        </a:spcAft>
                        <a:buClrTx/>
                        <a:buSzTx/>
                        <a:buFont typeface="Courier New" panose="02070309020205020404" pitchFamily="49" charset="0"/>
                        <a:buChar char="o"/>
                        <a:tabLst/>
                        <a:defRPr/>
                      </a:pPr>
                      <a:r>
                        <a:rPr lang="en-US" sz="1600" kern="1200" dirty="0">
                          <a:solidFill>
                            <a:schemeClr val="tx1"/>
                          </a:solidFill>
                          <a:effectLst/>
                          <a:latin typeface="+mn-lt"/>
                          <a:ea typeface="+mn-ea"/>
                          <a:cs typeface="+mn-cs"/>
                        </a:rPr>
                        <a:t>deployment and operation of integrated congestion management systems, systems that implement or enforce HOV toll lanes or pricing strategies, or mobility services; and </a:t>
                      </a:r>
                    </a:p>
                    <a:p>
                      <a:pPr marL="742950" marR="0" lvl="1" indent="-285750" algn="l" defTabSz="914400" rtl="0" eaLnBrk="1" fontAlgn="auto" latinLnBrk="0" hangingPunct="1">
                        <a:lnSpc>
                          <a:spcPct val="100000"/>
                        </a:lnSpc>
                        <a:spcBef>
                          <a:spcPts val="0"/>
                        </a:spcBef>
                        <a:spcAft>
                          <a:spcPts val="300"/>
                        </a:spcAft>
                        <a:buClrTx/>
                        <a:buSzTx/>
                        <a:buFont typeface="Courier New" panose="02070309020205020404" pitchFamily="49" charset="0"/>
                        <a:buChar char="o"/>
                        <a:tabLst/>
                        <a:defRPr/>
                      </a:pPr>
                      <a:r>
                        <a:rPr lang="en-US" sz="1600" kern="1200" dirty="0">
                          <a:solidFill>
                            <a:schemeClr val="tx1"/>
                          </a:solidFill>
                          <a:effectLst/>
                          <a:latin typeface="+mn-lt"/>
                          <a:ea typeface="+mn-ea"/>
                          <a:cs typeface="+mn-cs"/>
                        </a:rPr>
                        <a:t>incentive programs that encourage carpooling, nonhighway travel during peak periods, or travel during nonpeak periods.</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kern="1200" dirty="0">
                          <a:solidFill>
                            <a:schemeClr val="tx1"/>
                          </a:solidFill>
                          <a:effectLst/>
                          <a:latin typeface="+mn-lt"/>
                          <a:ea typeface="+mn-ea"/>
                          <a:cs typeface="+mn-cs"/>
                        </a:rPr>
                        <a:t>Subject to certain requirements and approval by the Secretary, provides for tolling on the Interstate System as part of a project carried out with a grant under the program</a:t>
                      </a:r>
                      <a:endParaRPr lang="en-US" sz="1600" dirty="0">
                        <a:solidFill>
                          <a:schemeClr val="tx1"/>
                        </a:solidFill>
                      </a:endParaRPr>
                    </a:p>
                  </a:txBody>
                  <a:tcPr/>
                </a:tc>
                <a:extLst>
                  <a:ext uri="{0D108BD9-81ED-4DB2-BD59-A6C34878D82A}">
                    <a16:rowId xmlns:a16="http://schemas.microsoft.com/office/drawing/2014/main" val="1388332657"/>
                  </a:ext>
                </a:extLst>
              </a:tr>
            </a:tbl>
          </a:graphicData>
        </a:graphic>
      </p:graphicFrame>
      <p:sp>
        <p:nvSpPr>
          <p:cNvPr id="6" name="TextBox 5">
            <a:extLst>
              <a:ext uri="{FF2B5EF4-FFF2-40B4-BE49-F238E27FC236}">
                <a16:creationId xmlns:a16="http://schemas.microsoft.com/office/drawing/2014/main" id="{455B5928-E36E-4556-97D9-1A2C9C1D2A49}"/>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§11404</a:t>
            </a:r>
          </a:p>
        </p:txBody>
      </p:sp>
      <p:sp>
        <p:nvSpPr>
          <p:cNvPr id="3" name="Slide Number Placeholder 2">
            <a:extLst>
              <a:ext uri="{FF2B5EF4-FFF2-40B4-BE49-F238E27FC236}">
                <a16:creationId xmlns:a16="http://schemas.microsoft.com/office/drawing/2014/main" id="{DB82CAEB-DC78-42CA-AB09-1686CBE0C02E}"/>
              </a:ext>
            </a:extLst>
          </p:cNvPr>
          <p:cNvSpPr>
            <a:spLocks noGrp="1"/>
          </p:cNvSpPr>
          <p:nvPr>
            <p:ph type="sldNum" sz="quarter" idx="12"/>
          </p:nvPr>
        </p:nvSpPr>
        <p:spPr/>
        <p:txBody>
          <a:bodyPr/>
          <a:lstStyle/>
          <a:p>
            <a:fld id="{1A97B858-7F87-4293-BC05-FFDEB8F8B7A1}" type="slidenum">
              <a:rPr lang="en-US" smtClean="0"/>
              <a:pPr/>
              <a:t>37</a:t>
            </a:fld>
            <a:endParaRPr lang="en-US"/>
          </a:p>
        </p:txBody>
      </p:sp>
    </p:spTree>
    <p:extLst>
      <p:ext uri="{BB962C8B-B14F-4D97-AF65-F5344CB8AC3E}">
        <p14:creationId xmlns:p14="http://schemas.microsoft.com/office/powerpoint/2010/main" val="21925621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A6215-F418-401D-818A-F6B7C763AF6D}"/>
              </a:ext>
            </a:extLst>
          </p:cNvPr>
          <p:cNvSpPr>
            <a:spLocks noGrp="1"/>
          </p:cNvSpPr>
          <p:nvPr>
            <p:ph type="title"/>
          </p:nvPr>
        </p:nvSpPr>
        <p:spPr>
          <a:xfrm>
            <a:off x="457199" y="248734"/>
            <a:ext cx="8574833" cy="889953"/>
          </a:xfrm>
        </p:spPr>
        <p:txBody>
          <a:bodyPr>
            <a:normAutofit/>
          </a:bodyPr>
          <a:lstStyle/>
          <a:p>
            <a:r>
              <a:rPr lang="en-US"/>
              <a:t>Other Climate and Resilience Provisions</a:t>
            </a:r>
          </a:p>
        </p:txBody>
      </p:sp>
      <p:graphicFrame>
        <p:nvGraphicFramePr>
          <p:cNvPr id="7" name="Table 7">
            <a:extLst>
              <a:ext uri="{FF2B5EF4-FFF2-40B4-BE49-F238E27FC236}">
                <a16:creationId xmlns:a16="http://schemas.microsoft.com/office/drawing/2014/main" id="{2E127148-0586-4087-9ED0-01D4D655D18C}"/>
              </a:ext>
            </a:extLst>
          </p:cNvPr>
          <p:cNvGraphicFramePr>
            <a:graphicFrameLocks noGrp="1"/>
          </p:cNvGraphicFramePr>
          <p:nvPr>
            <p:ph idx="1"/>
            <p:extLst>
              <p:ext uri="{D42A27DB-BD31-4B8C-83A1-F6EECF244321}">
                <p14:modId xmlns:p14="http://schemas.microsoft.com/office/powerpoint/2010/main" val="1637291883"/>
              </p:ext>
            </p:extLst>
          </p:nvPr>
        </p:nvGraphicFramePr>
        <p:xfrm>
          <a:off x="457200" y="1281113"/>
          <a:ext cx="8094133" cy="4058920"/>
        </p:xfrm>
        <a:graphic>
          <a:graphicData uri="http://schemas.openxmlformats.org/drawingml/2006/table">
            <a:tbl>
              <a:tblPr firstRow="1" firstCol="1" bandRow="1">
                <a:tableStyleId>{5C22544A-7EE6-4342-B048-85BDC9FD1C3A}</a:tableStyleId>
              </a:tblPr>
              <a:tblGrid>
                <a:gridCol w="1973060">
                  <a:extLst>
                    <a:ext uri="{9D8B030D-6E8A-4147-A177-3AD203B41FA5}">
                      <a16:colId xmlns:a16="http://schemas.microsoft.com/office/drawing/2014/main" val="3254399964"/>
                    </a:ext>
                  </a:extLst>
                </a:gridCol>
                <a:gridCol w="6121073">
                  <a:extLst>
                    <a:ext uri="{9D8B030D-6E8A-4147-A177-3AD203B41FA5}">
                      <a16:colId xmlns:a16="http://schemas.microsoft.com/office/drawing/2014/main" val="1681058397"/>
                    </a:ext>
                  </a:extLst>
                </a:gridCol>
              </a:tblGrid>
              <a:tr h="370840">
                <a:tc>
                  <a:txBody>
                    <a:bodyPr/>
                    <a:lstStyle/>
                    <a:p>
                      <a:r>
                        <a:rPr lang="en-US" sz="1600"/>
                        <a:t>Program/topic</a:t>
                      </a:r>
                    </a:p>
                  </a:txBody>
                  <a:tcPr/>
                </a:tc>
                <a:tc>
                  <a:txBody>
                    <a:bodyPr/>
                    <a:lstStyle/>
                    <a:p>
                      <a:r>
                        <a:rPr lang="en-US" sz="1600"/>
                        <a:t>Provisions in the new law</a:t>
                      </a:r>
                    </a:p>
                  </a:txBody>
                  <a:tcPr/>
                </a:tc>
                <a:extLst>
                  <a:ext uri="{0D108BD9-81ED-4DB2-BD59-A6C34878D82A}">
                    <a16:rowId xmlns:a16="http://schemas.microsoft.com/office/drawing/2014/main" val="3436333890"/>
                  </a:ext>
                </a:extLst>
              </a:tr>
              <a:tr h="370840">
                <a:tc>
                  <a:txBody>
                    <a:bodyPr/>
                    <a:lstStyle/>
                    <a:p>
                      <a:r>
                        <a:rPr lang="en-US" sz="1600" b="0" dirty="0">
                          <a:solidFill>
                            <a:schemeClr val="tx1"/>
                          </a:solidFill>
                        </a:rPr>
                        <a:t>Standards for EV charging stations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(§11129)</a:t>
                      </a:r>
                    </a:p>
                  </a:txBody>
                  <a:tcPr>
                    <a:solidFill>
                      <a:srgbClr val="CED2DC"/>
                    </a:solidFill>
                  </a:tcPr>
                </a:tc>
                <a:tc>
                  <a:txBody>
                    <a:bodyPr/>
                    <a:lstStyle/>
                    <a:p>
                      <a:pPr marL="285750" indent="-285750">
                        <a:buFont typeface="Arial" panose="020B0604020202020204" pitchFamily="34" charset="0"/>
                        <a:buChar char="•"/>
                      </a:pPr>
                      <a:r>
                        <a:rPr lang="en-US" sz="1600"/>
                        <a:t>Requires electric vehicle charging infrastructure installed using title 23 funds to provide for non-proprietary charging connectors that meet industry safety standards and payment methods available to all members of the public</a:t>
                      </a:r>
                    </a:p>
                  </a:txBody>
                  <a:tcPr/>
                </a:tc>
                <a:extLst>
                  <a:ext uri="{0D108BD9-81ED-4DB2-BD59-A6C34878D82A}">
                    <a16:rowId xmlns:a16="http://schemas.microsoft.com/office/drawing/2014/main" val="3442190055"/>
                  </a:ext>
                </a:extLst>
              </a:tr>
              <a:tr h="370840">
                <a:tc>
                  <a:txBody>
                    <a:bodyPr/>
                    <a:lstStyle/>
                    <a:p>
                      <a:r>
                        <a:rPr lang="en-US" sz="1600" b="0">
                          <a:solidFill>
                            <a:schemeClr val="tx1"/>
                          </a:solidFill>
                        </a:rPr>
                        <a:t>Report on emerging alternative fuel vehicles and infrastructure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a:solidFill>
                            <a:schemeClr val="tx1"/>
                          </a:solidFill>
                        </a:rPr>
                        <a:t>(§11511)</a:t>
                      </a:r>
                    </a:p>
                  </a:txBody>
                  <a:tcPr>
                    <a:solidFill>
                      <a:srgbClr val="E8EAEE"/>
                    </a:solidFill>
                  </a:tcPr>
                </a:tc>
                <a:tc>
                  <a:txBody>
                    <a:bodyPr/>
                    <a:lstStyle/>
                    <a:p>
                      <a:pPr marL="285750" indent="-285750">
                        <a:buFont typeface="Arial" panose="020B0604020202020204" pitchFamily="34" charset="0"/>
                        <a:buChar char="•"/>
                      </a:pPr>
                      <a:r>
                        <a:rPr lang="en-US" sz="1600" kern="1200" dirty="0">
                          <a:solidFill>
                            <a:schemeClr val="dk1"/>
                          </a:solidFill>
                          <a:effectLst/>
                          <a:latin typeface="+mn-lt"/>
                          <a:ea typeface="+mn-ea"/>
                          <a:cs typeface="+mn-cs"/>
                        </a:rPr>
                        <a:t>Requires the Secretary to prepare a report on emerging alternative fuel vehicles and infrastructure which includes an evaluation of emerging alternative fuel vehicles, identification of areas where emerging alternative fuel infrastructure will be needed, estimates the future need for emerging alternative fueling infrastructure, and includes a tool for States to evaluate different adoption and use scenarios.</a:t>
                      </a:r>
                    </a:p>
                  </a:txBody>
                  <a:tcPr/>
                </a:tc>
                <a:extLst>
                  <a:ext uri="{0D108BD9-81ED-4DB2-BD59-A6C34878D82A}">
                    <a16:rowId xmlns:a16="http://schemas.microsoft.com/office/drawing/2014/main" val="1297503471"/>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Conditions and performance (C&amp;P) report (§13006)</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kern="1200" dirty="0">
                          <a:solidFill>
                            <a:schemeClr val="dk1"/>
                          </a:solidFill>
                          <a:latin typeface="+mn-lt"/>
                          <a:ea typeface="+mn-ea"/>
                          <a:cs typeface="+mn-cs"/>
                        </a:rPr>
                        <a:t>Requires the C&amp;P report to address resilience needs</a:t>
                      </a:r>
                    </a:p>
                    <a:p>
                      <a:pPr marL="285750" indent="-285750">
                        <a:buFont typeface="Arial" panose="020B0604020202020204" pitchFamily="34" charset="0"/>
                        <a:buChar char="•"/>
                      </a:pPr>
                      <a:endParaRPr lang="en-US" sz="1600" dirty="0"/>
                    </a:p>
                  </a:txBody>
                  <a:tcPr/>
                </a:tc>
                <a:extLst>
                  <a:ext uri="{0D108BD9-81ED-4DB2-BD59-A6C34878D82A}">
                    <a16:rowId xmlns:a16="http://schemas.microsoft.com/office/drawing/2014/main" val="3175553821"/>
                  </a:ext>
                </a:extLst>
              </a:tr>
            </a:tbl>
          </a:graphicData>
        </a:graphic>
      </p:graphicFrame>
      <p:sp>
        <p:nvSpPr>
          <p:cNvPr id="3" name="Slide Number Placeholder 2">
            <a:extLst>
              <a:ext uri="{FF2B5EF4-FFF2-40B4-BE49-F238E27FC236}">
                <a16:creationId xmlns:a16="http://schemas.microsoft.com/office/drawing/2014/main" id="{E248B195-D396-46A3-8AFB-26F43C8A604D}"/>
              </a:ext>
            </a:extLst>
          </p:cNvPr>
          <p:cNvSpPr>
            <a:spLocks noGrp="1"/>
          </p:cNvSpPr>
          <p:nvPr>
            <p:ph type="sldNum" sz="quarter" idx="12"/>
          </p:nvPr>
        </p:nvSpPr>
        <p:spPr/>
        <p:txBody>
          <a:bodyPr/>
          <a:lstStyle/>
          <a:p>
            <a:fld id="{1A97B858-7F87-4293-BC05-FFDEB8F8B7A1}" type="slidenum">
              <a:rPr lang="en-US" smtClean="0"/>
              <a:pPr/>
              <a:t>38</a:t>
            </a:fld>
            <a:endParaRPr lang="en-US"/>
          </a:p>
        </p:txBody>
      </p:sp>
    </p:spTree>
    <p:extLst>
      <p:ext uri="{BB962C8B-B14F-4D97-AF65-F5344CB8AC3E}">
        <p14:creationId xmlns:p14="http://schemas.microsoft.com/office/powerpoint/2010/main" val="5962320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B7DAB-C193-4896-86D7-C22F71CEA850}"/>
              </a:ext>
            </a:extLst>
          </p:cNvPr>
          <p:cNvSpPr>
            <a:spLocks noGrp="1"/>
          </p:cNvSpPr>
          <p:nvPr>
            <p:ph type="title"/>
          </p:nvPr>
        </p:nvSpPr>
        <p:spPr/>
        <p:txBody>
          <a:bodyPr>
            <a:normAutofit/>
          </a:bodyPr>
          <a:lstStyle/>
          <a:p>
            <a:r>
              <a:rPr lang="en-US"/>
              <a:t>BRIDGEs</a:t>
            </a:r>
          </a:p>
        </p:txBody>
      </p:sp>
      <p:sp>
        <p:nvSpPr>
          <p:cNvPr id="3" name="Text Placeholder 2">
            <a:extLst>
              <a:ext uri="{FF2B5EF4-FFF2-40B4-BE49-F238E27FC236}">
                <a16:creationId xmlns:a16="http://schemas.microsoft.com/office/drawing/2014/main" id="{E69E08AF-53C9-45B8-A664-4F8EBBABE198}"/>
              </a:ext>
            </a:extLst>
          </p:cNvPr>
          <p:cNvSpPr>
            <a:spLocks noGrp="1"/>
          </p:cNvSpPr>
          <p:nvPr>
            <p:ph type="body" idx="1"/>
          </p:nvPr>
        </p:nvSpPr>
        <p:spPr>
          <a:xfrm>
            <a:off x="722313" y="3393292"/>
            <a:ext cx="7772400" cy="2503655"/>
          </a:xfrm>
        </p:spPr>
        <p:txBody>
          <a:bodyPr>
            <a:normAutofit/>
          </a:bodyPr>
          <a:lstStyle/>
          <a:p>
            <a:r>
              <a:rPr lang="en-US"/>
              <a:t>Bridge Formula Program</a:t>
            </a:r>
          </a:p>
          <a:p>
            <a:r>
              <a:rPr lang="en-US"/>
              <a:t>Bridge Investment Program</a:t>
            </a:r>
          </a:p>
          <a:p>
            <a:r>
              <a:rPr lang="en-US"/>
              <a:t>Other Bridge-related Provisions</a:t>
            </a:r>
          </a:p>
          <a:p>
            <a:endParaRPr lang="en-US"/>
          </a:p>
        </p:txBody>
      </p:sp>
    </p:spTree>
    <p:extLst>
      <p:ext uri="{BB962C8B-B14F-4D97-AF65-F5344CB8AC3E}">
        <p14:creationId xmlns:p14="http://schemas.microsoft.com/office/powerpoint/2010/main" val="1436621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B129E-2A9E-4890-AA6C-909C2622056D}"/>
              </a:ext>
            </a:extLst>
          </p:cNvPr>
          <p:cNvSpPr>
            <a:spLocks noGrp="1"/>
          </p:cNvSpPr>
          <p:nvPr>
            <p:ph type="title"/>
          </p:nvPr>
        </p:nvSpPr>
        <p:spPr>
          <a:xfrm>
            <a:off x="457200" y="248735"/>
            <a:ext cx="8229600" cy="716466"/>
          </a:xfrm>
        </p:spPr>
        <p:txBody>
          <a:bodyPr>
            <a:normAutofit/>
          </a:bodyPr>
          <a:lstStyle/>
          <a:p>
            <a:r>
              <a:rPr lang="en-US"/>
              <a:t>Key Terms</a:t>
            </a:r>
          </a:p>
        </p:txBody>
      </p:sp>
      <p:sp>
        <p:nvSpPr>
          <p:cNvPr id="3" name="Content Placeholder 2">
            <a:extLst>
              <a:ext uri="{FF2B5EF4-FFF2-40B4-BE49-F238E27FC236}">
                <a16:creationId xmlns:a16="http://schemas.microsoft.com/office/drawing/2014/main" id="{F5E8E643-33D0-44FD-88B0-2121BAC02864}"/>
              </a:ext>
            </a:extLst>
          </p:cNvPr>
          <p:cNvSpPr>
            <a:spLocks noGrp="1"/>
          </p:cNvSpPr>
          <p:nvPr>
            <p:ph idx="1"/>
          </p:nvPr>
        </p:nvSpPr>
        <p:spPr>
          <a:xfrm>
            <a:off x="457200" y="1061441"/>
            <a:ext cx="8229600" cy="5461000"/>
          </a:xfrm>
        </p:spPr>
        <p:txBody>
          <a:bodyPr vert="horz" lIns="91440" tIns="45720" rIns="91440" bIns="45720" rtlCol="0" anchor="t">
            <a:normAutofit fontScale="70000" lnSpcReduction="20000"/>
          </a:bodyPr>
          <a:lstStyle/>
          <a:p>
            <a:pPr>
              <a:spcBef>
                <a:spcPts val="600"/>
              </a:spcBef>
              <a:spcAft>
                <a:spcPts val="600"/>
              </a:spcAft>
            </a:pPr>
            <a:r>
              <a:rPr lang="en-US" b="1" dirty="0"/>
              <a:t>Budget Authority:</a:t>
            </a:r>
            <a:r>
              <a:rPr lang="en-US" dirty="0"/>
              <a:t> </a:t>
            </a:r>
            <a:r>
              <a:rPr lang="en-US" dirty="0">
                <a:ea typeface="+mn-lt"/>
                <a:cs typeface="+mn-lt"/>
              </a:rPr>
              <a:t>authorization</a:t>
            </a:r>
            <a:r>
              <a:rPr lang="en-US" dirty="0"/>
              <a:t> by Congress that allows Federal agencies to incur obligations that will result in the outlay of funds</a:t>
            </a:r>
            <a:endParaRPr lang="en-US" b="1" dirty="0"/>
          </a:p>
          <a:p>
            <a:pPr>
              <a:spcBef>
                <a:spcPts val="600"/>
              </a:spcBef>
              <a:spcAft>
                <a:spcPts val="600"/>
              </a:spcAft>
            </a:pPr>
            <a:r>
              <a:rPr lang="en-US" b="1" dirty="0"/>
              <a:t>Contract Authority (CA):</a:t>
            </a:r>
            <a:r>
              <a:rPr lang="en-US" dirty="0"/>
              <a:t> form of Budget Authority that permits obligations to be made in advance of appropriations</a:t>
            </a:r>
            <a:endParaRPr lang="en-US" dirty="0">
              <a:cs typeface="Arial"/>
            </a:endParaRPr>
          </a:p>
          <a:p>
            <a:pPr>
              <a:spcBef>
                <a:spcPts val="600"/>
              </a:spcBef>
              <a:spcAft>
                <a:spcPts val="600"/>
              </a:spcAft>
            </a:pPr>
            <a:r>
              <a:rPr lang="en-US" b="1" dirty="0"/>
              <a:t>Appropriated Budget Authority (ABA): </a:t>
            </a:r>
            <a:r>
              <a:rPr lang="en-US" dirty="0">
                <a:ea typeface="+mn-lt"/>
                <a:cs typeface="+mn-lt"/>
              </a:rPr>
              <a:t>Budget authority to incur obligations and to make payments from the Treasury for specified purposes</a:t>
            </a:r>
          </a:p>
          <a:p>
            <a:pPr>
              <a:spcBef>
                <a:spcPts val="600"/>
              </a:spcBef>
              <a:spcAft>
                <a:spcPts val="600"/>
              </a:spcAft>
            </a:pPr>
            <a:r>
              <a:rPr lang="en-US" b="1" dirty="0"/>
              <a:t>Advance Appropriations: </a:t>
            </a:r>
            <a:r>
              <a:rPr lang="en-US" dirty="0"/>
              <a:t>appropriated funds that become available for obligation one or more fiscal years after the </a:t>
            </a:r>
            <a:r>
              <a:rPr lang="en-US" dirty="0">
                <a:ea typeface="+mn-lt"/>
                <a:cs typeface="+mn-lt"/>
              </a:rPr>
              <a:t>year for which the appropriation was enacted</a:t>
            </a:r>
            <a:endParaRPr lang="en-US" strike="sngStrike" dirty="0">
              <a:solidFill>
                <a:srgbClr val="FF0000"/>
              </a:solidFill>
              <a:ea typeface="+mn-lt"/>
              <a:cs typeface="+mn-lt"/>
            </a:endParaRPr>
          </a:p>
          <a:p>
            <a:pPr>
              <a:spcBef>
                <a:spcPts val="600"/>
              </a:spcBef>
              <a:spcAft>
                <a:spcPts val="600"/>
              </a:spcAft>
            </a:pPr>
            <a:r>
              <a:rPr lang="en-US" b="1" dirty="0"/>
              <a:t>Apportionment: </a:t>
            </a:r>
            <a:r>
              <a:rPr lang="en-US" dirty="0"/>
              <a:t>the distribution of funds to States as prescribed by statutory formula</a:t>
            </a:r>
            <a:endParaRPr lang="en-US" dirty="0">
              <a:cs typeface="Arial"/>
            </a:endParaRPr>
          </a:p>
          <a:p>
            <a:pPr>
              <a:spcBef>
                <a:spcPts val="600"/>
              </a:spcBef>
              <a:spcAft>
                <a:spcPts val="600"/>
              </a:spcAft>
            </a:pPr>
            <a:r>
              <a:rPr lang="en-US" b="1" dirty="0"/>
              <a:t>Allocation: </a:t>
            </a:r>
            <a:r>
              <a:rPr lang="en-US" dirty="0"/>
              <a:t>an administrative distribution of funds for programs that are not distributed to States by statutory formula</a:t>
            </a:r>
            <a:endParaRPr lang="en-US" dirty="0">
              <a:cs typeface="Arial"/>
            </a:endParaRPr>
          </a:p>
          <a:p>
            <a:pPr>
              <a:spcBef>
                <a:spcPts val="600"/>
              </a:spcBef>
              <a:spcAft>
                <a:spcPts val="600"/>
              </a:spcAft>
            </a:pPr>
            <a:r>
              <a:rPr lang="en-US" b="1" dirty="0"/>
              <a:t>Obligation: </a:t>
            </a:r>
            <a:r>
              <a:rPr lang="en-US" dirty="0"/>
              <a:t>the Federal government’s legal commitment to pay or reimburse entities for the Federal share of a project’s eligible costs</a:t>
            </a:r>
            <a:endParaRPr lang="en-US" dirty="0">
              <a:cs typeface="Arial"/>
            </a:endParaRPr>
          </a:p>
          <a:p>
            <a:pPr>
              <a:spcBef>
                <a:spcPts val="600"/>
              </a:spcBef>
              <a:spcAft>
                <a:spcPts val="600"/>
              </a:spcAft>
            </a:pPr>
            <a:r>
              <a:rPr lang="en-US" b="1" dirty="0"/>
              <a:t>Highway Trust Fund (HTF): </a:t>
            </a:r>
            <a:r>
              <a:rPr lang="en-US" dirty="0"/>
              <a:t>account established by law to hold Federal highway-user taxes that are dedicated for highway and transit related purposes</a:t>
            </a:r>
            <a:endParaRPr lang="en-US" dirty="0">
              <a:cs typeface="Arial"/>
            </a:endParaRPr>
          </a:p>
        </p:txBody>
      </p:sp>
      <p:sp>
        <p:nvSpPr>
          <p:cNvPr id="4" name="Slide Number Placeholder 3">
            <a:extLst>
              <a:ext uri="{FF2B5EF4-FFF2-40B4-BE49-F238E27FC236}">
                <a16:creationId xmlns:a16="http://schemas.microsoft.com/office/drawing/2014/main" id="{D0D55B94-66AB-4105-8DBC-B1CAA9A9E7A3}"/>
              </a:ext>
            </a:extLst>
          </p:cNvPr>
          <p:cNvSpPr>
            <a:spLocks noGrp="1"/>
          </p:cNvSpPr>
          <p:nvPr>
            <p:ph type="sldNum" sz="quarter" idx="12"/>
          </p:nvPr>
        </p:nvSpPr>
        <p:spPr/>
        <p:txBody>
          <a:bodyPr/>
          <a:lstStyle/>
          <a:p>
            <a:fld id="{1A97B858-7F87-4293-BC05-FFDEB8F8B7A1}" type="slidenum">
              <a:rPr lang="en-US" smtClean="0"/>
              <a:pPr/>
              <a:t>4</a:t>
            </a:fld>
            <a:endParaRPr lang="en-US"/>
          </a:p>
        </p:txBody>
      </p:sp>
    </p:spTree>
    <p:extLst>
      <p:ext uri="{BB962C8B-B14F-4D97-AF65-F5344CB8AC3E}">
        <p14:creationId xmlns:p14="http://schemas.microsoft.com/office/powerpoint/2010/main" val="12092758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p:txBody>
          <a:bodyPr>
            <a:normAutofit/>
          </a:bodyPr>
          <a:lstStyle/>
          <a:p>
            <a:r>
              <a:rPr lang="en-US" b="1">
                <a:solidFill>
                  <a:schemeClr val="accent2"/>
                </a:solidFill>
              </a:rPr>
              <a:t>[NEW] </a:t>
            </a:r>
            <a:r>
              <a:rPr lang="en-US"/>
              <a:t>Bridge Formula Program</a:t>
            </a:r>
          </a:p>
        </p:txBody>
      </p:sp>
      <p:graphicFrame>
        <p:nvGraphicFramePr>
          <p:cNvPr id="5" name="Table 5">
            <a:extLst>
              <a:ext uri="{FF2B5EF4-FFF2-40B4-BE49-F238E27FC236}">
                <a16:creationId xmlns:a16="http://schemas.microsoft.com/office/drawing/2014/main" id="{DF4B1B0E-C612-4F5B-9F35-D231FF4D950E}"/>
              </a:ext>
            </a:extLst>
          </p:cNvPr>
          <p:cNvGraphicFramePr>
            <a:graphicFrameLocks noGrp="1"/>
          </p:cNvGraphicFramePr>
          <p:nvPr>
            <p:ph idx="1"/>
            <p:extLst>
              <p:ext uri="{D42A27DB-BD31-4B8C-83A1-F6EECF244321}">
                <p14:modId xmlns:p14="http://schemas.microsoft.com/office/powerpoint/2010/main" val="1433933106"/>
              </p:ext>
            </p:extLst>
          </p:nvPr>
        </p:nvGraphicFramePr>
        <p:xfrm>
          <a:off x="457200" y="1043334"/>
          <a:ext cx="8111067" cy="4376420"/>
        </p:xfrm>
        <a:graphic>
          <a:graphicData uri="http://schemas.openxmlformats.org/drawingml/2006/table">
            <a:tbl>
              <a:tblPr firstCol="1" bandRow="1">
                <a:tableStyleId>{5C22544A-7EE6-4342-B048-85BDC9FD1C3A}</a:tableStyleId>
              </a:tblPr>
              <a:tblGrid>
                <a:gridCol w="1260811">
                  <a:extLst>
                    <a:ext uri="{9D8B030D-6E8A-4147-A177-3AD203B41FA5}">
                      <a16:colId xmlns:a16="http://schemas.microsoft.com/office/drawing/2014/main" val="3677494802"/>
                    </a:ext>
                  </a:extLst>
                </a:gridCol>
                <a:gridCol w="6850256">
                  <a:extLst>
                    <a:ext uri="{9D8B030D-6E8A-4147-A177-3AD203B41FA5}">
                      <a16:colId xmlns:a16="http://schemas.microsoft.com/office/drawing/2014/main" val="872054966"/>
                    </a:ext>
                  </a:extLst>
                </a:gridCol>
              </a:tblGrid>
              <a:tr h="0">
                <a:tc>
                  <a:txBody>
                    <a:bodyPr/>
                    <a:lstStyle/>
                    <a:p>
                      <a:r>
                        <a:rPr lang="en-US" sz="1600" b="0" dirty="0">
                          <a:solidFill>
                            <a:schemeClr val="tx1"/>
                          </a:solidFill>
                        </a:rPr>
                        <a:t>Purpose</a:t>
                      </a:r>
                    </a:p>
                  </a:txBody>
                  <a:tcPr>
                    <a:lnT w="38100" cmpd="sng">
                      <a:noFill/>
                    </a:lnT>
                    <a:solidFill>
                      <a:srgbClr val="CED2DC"/>
                    </a:solidFill>
                  </a:tcPr>
                </a:tc>
                <a:tc>
                  <a:txBody>
                    <a:bodyPr/>
                    <a:lstStyle/>
                    <a:p>
                      <a:pPr>
                        <a:spcAft>
                          <a:spcPts val="900"/>
                        </a:spcAft>
                      </a:pPr>
                      <a:r>
                        <a:rPr lang="en-US" sz="1600">
                          <a:solidFill>
                            <a:schemeClr val="tx1"/>
                          </a:solidFill>
                        </a:rPr>
                        <a:t>Replace, rehabilitate, preserve, protect, and construct bridges on public roads</a:t>
                      </a:r>
                    </a:p>
                  </a:txBody>
                  <a:tcPr>
                    <a:lnT w="38100" cmpd="sng">
                      <a:noFill/>
                    </a:lnT>
                  </a:tcPr>
                </a:tc>
                <a:extLst>
                  <a:ext uri="{0D108BD9-81ED-4DB2-BD59-A6C34878D82A}">
                    <a16:rowId xmlns:a16="http://schemas.microsoft.com/office/drawing/2014/main" val="2680548680"/>
                  </a:ext>
                </a:extLst>
              </a:tr>
              <a:tr h="370840">
                <a:tc>
                  <a:txBody>
                    <a:bodyPr/>
                    <a:lstStyle/>
                    <a:p>
                      <a:r>
                        <a:rPr lang="en-US" sz="1600" b="0">
                          <a:solidFill>
                            <a:schemeClr val="tx1"/>
                          </a:solidFill>
                        </a:rPr>
                        <a:t>Funding</a:t>
                      </a:r>
                    </a:p>
                  </a:txBody>
                  <a:tcPr>
                    <a:solidFill>
                      <a:srgbClr val="E8EAEE"/>
                    </a:solidFill>
                  </a:tcPr>
                </a:tc>
                <a:tc>
                  <a:txBody>
                    <a:bodyPr/>
                    <a:lstStyle/>
                    <a:p>
                      <a:pPr marL="0" indent="0">
                        <a:spcAft>
                          <a:spcPts val="900"/>
                        </a:spcAft>
                        <a:buFont typeface="Arial" panose="020B0604020202020204" pitchFamily="34" charset="0"/>
                        <a:buNone/>
                      </a:pPr>
                      <a:r>
                        <a:rPr lang="en-US" sz="1600">
                          <a:solidFill>
                            <a:schemeClr val="tx1"/>
                          </a:solidFill>
                        </a:rPr>
                        <a:t>$27.5 B (FY 22-26) in advance appropriations from the GF</a:t>
                      </a:r>
                    </a:p>
                  </a:txBody>
                  <a:tcPr/>
                </a:tc>
                <a:extLst>
                  <a:ext uri="{0D108BD9-81ED-4DB2-BD59-A6C34878D82A}">
                    <a16:rowId xmlns:a16="http://schemas.microsoft.com/office/drawing/2014/main" val="705728667"/>
                  </a:ext>
                </a:extLst>
              </a:tr>
              <a:tr h="370840">
                <a:tc>
                  <a:txBody>
                    <a:bodyPr/>
                    <a:lstStyle/>
                    <a:p>
                      <a:r>
                        <a:rPr lang="en-US" sz="1600" b="0" dirty="0">
                          <a:solidFill>
                            <a:schemeClr val="tx1"/>
                          </a:solidFill>
                        </a:rPr>
                        <a:t>Recipients</a:t>
                      </a:r>
                    </a:p>
                  </a:txBody>
                  <a:tcPr>
                    <a:solidFill>
                      <a:srgbClr val="CED2DC"/>
                    </a:solidFill>
                  </a:tcPr>
                </a:tc>
                <a:tc>
                  <a:txBody>
                    <a:bodyPr/>
                    <a:lstStyle/>
                    <a:p>
                      <a:pPr marL="285750" indent="-285750">
                        <a:spcAft>
                          <a:spcPts val="300"/>
                        </a:spcAft>
                        <a:buFont typeface="Arial" panose="020B0604020202020204" pitchFamily="34" charset="0"/>
                        <a:buChar char="•"/>
                      </a:pPr>
                      <a:r>
                        <a:rPr lang="en-US" sz="1600">
                          <a:solidFill>
                            <a:schemeClr val="tx1"/>
                          </a:solidFill>
                        </a:rPr>
                        <a:t>States (including DC and Puerto Rico)</a:t>
                      </a:r>
                    </a:p>
                  </a:txBody>
                  <a:tcPr/>
                </a:tc>
                <a:extLst>
                  <a:ext uri="{0D108BD9-81ED-4DB2-BD59-A6C34878D82A}">
                    <a16:rowId xmlns:a16="http://schemas.microsoft.com/office/drawing/2014/main" val="3206450541"/>
                  </a:ext>
                </a:extLst>
              </a:tr>
              <a:tr h="370840">
                <a:tc>
                  <a:txBody>
                    <a:bodyPr/>
                    <a:lstStyle/>
                    <a:p>
                      <a:r>
                        <a:rPr lang="en-US" sz="1600" b="0">
                          <a:solidFill>
                            <a:schemeClr val="tx1"/>
                          </a:solidFill>
                        </a:rPr>
                        <a:t>Distribution formula</a:t>
                      </a:r>
                    </a:p>
                  </a:txBody>
                  <a:tcPr>
                    <a:solidFill>
                      <a:srgbClr val="E8EAEE"/>
                    </a:solidFill>
                  </a:tcPr>
                </a:tc>
                <a:tc>
                  <a:txBody>
                    <a:bodyPr/>
                    <a:lstStyle/>
                    <a:p>
                      <a:pPr marL="285750" indent="-285750">
                        <a:spcAft>
                          <a:spcPts val="300"/>
                        </a:spcAft>
                        <a:buFont typeface="Arial" panose="020B0604020202020204" pitchFamily="34" charset="0"/>
                        <a:buChar char="•"/>
                      </a:pPr>
                      <a:r>
                        <a:rPr lang="en-US" sz="1600" dirty="0">
                          <a:solidFill>
                            <a:schemeClr val="tx1"/>
                          </a:solidFill>
                        </a:rPr>
                        <a:t>75% based on relative costs of replacing State’s poor condition bridges</a:t>
                      </a:r>
                    </a:p>
                    <a:p>
                      <a:pPr marL="285750" indent="-285750">
                        <a:spcAft>
                          <a:spcPts val="300"/>
                        </a:spcAft>
                        <a:buFont typeface="Arial" panose="020B0604020202020204" pitchFamily="34" charset="0"/>
                        <a:buChar char="•"/>
                      </a:pPr>
                      <a:r>
                        <a:rPr lang="en-US" sz="1600" dirty="0">
                          <a:solidFill>
                            <a:schemeClr val="tx1"/>
                          </a:solidFill>
                        </a:rPr>
                        <a:t>25% based on relative costs of rehabilitating State’s fair condition bridges</a:t>
                      </a:r>
                    </a:p>
                    <a:p>
                      <a:pPr marL="285750" indent="-285750">
                        <a:spcAft>
                          <a:spcPts val="300"/>
                        </a:spcAft>
                        <a:buFont typeface="Arial" panose="020B0604020202020204" pitchFamily="34" charset="0"/>
                        <a:buChar char="•"/>
                      </a:pPr>
                      <a:r>
                        <a:rPr lang="en-US" sz="1600" dirty="0">
                          <a:solidFill>
                            <a:schemeClr val="tx1"/>
                          </a:solidFill>
                        </a:rPr>
                        <a:t>…but each State receives at least $45M per FY (22-26)</a:t>
                      </a:r>
                    </a:p>
                  </a:txBody>
                  <a:tcPr/>
                </a:tc>
                <a:extLst>
                  <a:ext uri="{0D108BD9-81ED-4DB2-BD59-A6C34878D82A}">
                    <a16:rowId xmlns:a16="http://schemas.microsoft.com/office/drawing/2014/main" val="662960430"/>
                  </a:ext>
                </a:extLst>
              </a:tr>
              <a:tr h="370840">
                <a:tc>
                  <a:txBody>
                    <a:bodyPr/>
                    <a:lstStyle/>
                    <a:p>
                      <a:r>
                        <a:rPr lang="en-US" sz="1600" b="0" dirty="0">
                          <a:solidFill>
                            <a:schemeClr val="tx1"/>
                          </a:solidFill>
                        </a:rPr>
                        <a:t>Other key provisions</a:t>
                      </a:r>
                    </a:p>
                  </a:txBody>
                  <a:tcPr>
                    <a:solidFill>
                      <a:srgbClr val="CED2DC"/>
                    </a:solidFill>
                  </a:tcPr>
                </a:tc>
                <a:tc>
                  <a:txBody>
                    <a:bodyPr/>
                    <a:lstStyle/>
                    <a:p>
                      <a:pPr marL="285750" indent="-285750">
                        <a:spcAft>
                          <a:spcPts val="300"/>
                        </a:spcAft>
                        <a:buFont typeface="Arial" panose="020B0604020202020204" pitchFamily="34" charset="0"/>
                        <a:buChar char="•"/>
                      </a:pPr>
                      <a:r>
                        <a:rPr lang="en-US" sz="1600" dirty="0">
                          <a:solidFill>
                            <a:schemeClr val="tx1"/>
                          </a:solidFill>
                        </a:rPr>
                        <a:t>Benefits for “off-system” (non-Federal-aid highway) bridge projects</a:t>
                      </a:r>
                    </a:p>
                    <a:p>
                      <a:pPr marL="742950" lvl="1" indent="-285750">
                        <a:spcAft>
                          <a:spcPts val="300"/>
                        </a:spcAft>
                        <a:buFont typeface="Arial" panose="020B0604020202020204" pitchFamily="34" charset="0"/>
                        <a:buChar char="◦"/>
                      </a:pPr>
                      <a:r>
                        <a:rPr lang="en-US" sz="1600" dirty="0">
                          <a:solidFill>
                            <a:schemeClr val="tx1"/>
                          </a:solidFill>
                        </a:rPr>
                        <a:t>15% of funds reserved for such projects</a:t>
                      </a:r>
                    </a:p>
                    <a:p>
                      <a:pPr marL="742950" lvl="1" indent="-285750">
                        <a:spcAft>
                          <a:spcPts val="300"/>
                        </a:spcAft>
                        <a:buFont typeface="Arial" panose="020B0604020202020204" pitchFamily="34" charset="0"/>
                        <a:buChar char="◦"/>
                      </a:pPr>
                      <a:r>
                        <a:rPr lang="en-US" sz="1600" dirty="0">
                          <a:solidFill>
                            <a:schemeClr val="tx1"/>
                          </a:solidFill>
                        </a:rPr>
                        <a:t>100% Federal share if owned by a local agency or Federally-recognized Tribe</a:t>
                      </a:r>
                    </a:p>
                    <a:p>
                      <a:pPr marL="285750" lvl="0" indent="-285750">
                        <a:spcAft>
                          <a:spcPts val="300"/>
                        </a:spcAft>
                        <a:buFont typeface="Arial" panose="020B0604020202020204" pitchFamily="34" charset="0"/>
                        <a:buChar char="•"/>
                      </a:pPr>
                      <a:r>
                        <a:rPr lang="en-US" sz="1600" kern="1200" dirty="0">
                          <a:solidFill>
                            <a:schemeClr val="tx1"/>
                          </a:solidFill>
                          <a:effectLst/>
                          <a:latin typeface="+mn-lt"/>
                          <a:ea typeface="+mn-ea"/>
                          <a:cs typeface="+mn-cs"/>
                        </a:rPr>
                        <a:t>Sets aside 3% of the funds appropriated for the program for Tribal transportation facility bridges, which shall be administered as if made available under the Tribal Transportation Program</a:t>
                      </a:r>
                      <a:endParaRPr lang="en-US" sz="1600" dirty="0">
                        <a:solidFill>
                          <a:schemeClr val="tx1"/>
                        </a:solidFill>
                      </a:endParaRPr>
                    </a:p>
                  </a:txBody>
                  <a:tcPr/>
                </a:tc>
                <a:extLst>
                  <a:ext uri="{0D108BD9-81ED-4DB2-BD59-A6C34878D82A}">
                    <a16:rowId xmlns:a16="http://schemas.microsoft.com/office/drawing/2014/main" val="1751954426"/>
                  </a:ext>
                </a:extLst>
              </a:tr>
            </a:tbl>
          </a:graphicData>
        </a:graphic>
      </p:graphicFrame>
      <p:sp>
        <p:nvSpPr>
          <p:cNvPr id="6" name="TextBox 5">
            <a:extLst>
              <a:ext uri="{FF2B5EF4-FFF2-40B4-BE49-F238E27FC236}">
                <a16:creationId xmlns:a16="http://schemas.microsoft.com/office/drawing/2014/main" id="{536595B2-33C3-4949-9A07-A847DB4553B6}"/>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[Division J]</a:t>
            </a:r>
          </a:p>
        </p:txBody>
      </p:sp>
      <p:sp>
        <p:nvSpPr>
          <p:cNvPr id="3" name="Slide Number Placeholder 2">
            <a:extLst>
              <a:ext uri="{FF2B5EF4-FFF2-40B4-BE49-F238E27FC236}">
                <a16:creationId xmlns:a16="http://schemas.microsoft.com/office/drawing/2014/main" id="{BA4D4498-14C9-4C8D-BBD4-091C5B152D2E}"/>
              </a:ext>
            </a:extLst>
          </p:cNvPr>
          <p:cNvSpPr>
            <a:spLocks noGrp="1"/>
          </p:cNvSpPr>
          <p:nvPr>
            <p:ph type="sldNum" sz="quarter" idx="12"/>
          </p:nvPr>
        </p:nvSpPr>
        <p:spPr/>
        <p:txBody>
          <a:bodyPr/>
          <a:lstStyle/>
          <a:p>
            <a:fld id="{1A97B858-7F87-4293-BC05-FFDEB8F8B7A1}" type="slidenum">
              <a:rPr lang="en-US" smtClean="0"/>
              <a:pPr/>
              <a:t>40</a:t>
            </a:fld>
            <a:endParaRPr lang="en-US"/>
          </a:p>
        </p:txBody>
      </p:sp>
    </p:spTree>
    <p:extLst>
      <p:ext uri="{BB962C8B-B14F-4D97-AF65-F5344CB8AC3E}">
        <p14:creationId xmlns:p14="http://schemas.microsoft.com/office/powerpoint/2010/main" val="31637583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a:xfrm>
            <a:off x="294969" y="248734"/>
            <a:ext cx="8747432" cy="889953"/>
          </a:xfrm>
        </p:spPr>
        <p:txBody>
          <a:bodyPr>
            <a:normAutofit/>
          </a:bodyPr>
          <a:lstStyle/>
          <a:p>
            <a:r>
              <a:rPr lang="en-US" b="1">
                <a:solidFill>
                  <a:schemeClr val="accent2"/>
                </a:solidFill>
              </a:rPr>
              <a:t>[NEW] </a:t>
            </a:r>
            <a:r>
              <a:rPr lang="en-US"/>
              <a:t>Bridge Investment Program (discretionary)</a:t>
            </a:r>
          </a:p>
        </p:txBody>
      </p:sp>
      <p:graphicFrame>
        <p:nvGraphicFramePr>
          <p:cNvPr id="5" name="Table 5">
            <a:extLst>
              <a:ext uri="{FF2B5EF4-FFF2-40B4-BE49-F238E27FC236}">
                <a16:creationId xmlns:a16="http://schemas.microsoft.com/office/drawing/2014/main" id="{9FA172DA-92A0-454B-8850-E27DEA17C152}"/>
              </a:ext>
            </a:extLst>
          </p:cNvPr>
          <p:cNvGraphicFramePr>
            <a:graphicFrameLocks noGrp="1"/>
          </p:cNvGraphicFramePr>
          <p:nvPr>
            <p:ph idx="1"/>
            <p:extLst>
              <p:ext uri="{D42A27DB-BD31-4B8C-83A1-F6EECF244321}">
                <p14:modId xmlns:p14="http://schemas.microsoft.com/office/powerpoint/2010/main" val="2775196786"/>
              </p:ext>
            </p:extLst>
          </p:nvPr>
        </p:nvGraphicFramePr>
        <p:xfrm>
          <a:off x="227880" y="1000125"/>
          <a:ext cx="8621151" cy="5716512"/>
        </p:xfrm>
        <a:graphic>
          <a:graphicData uri="http://schemas.openxmlformats.org/drawingml/2006/table">
            <a:tbl>
              <a:tblPr firstCol="1" bandRow="1">
                <a:tableStyleId>{5C22544A-7EE6-4342-B048-85BDC9FD1C3A}</a:tableStyleId>
              </a:tblPr>
              <a:tblGrid>
                <a:gridCol w="1395737">
                  <a:extLst>
                    <a:ext uri="{9D8B030D-6E8A-4147-A177-3AD203B41FA5}">
                      <a16:colId xmlns:a16="http://schemas.microsoft.com/office/drawing/2014/main" val="2654100755"/>
                    </a:ext>
                  </a:extLst>
                </a:gridCol>
                <a:gridCol w="7225414">
                  <a:extLst>
                    <a:ext uri="{9D8B030D-6E8A-4147-A177-3AD203B41FA5}">
                      <a16:colId xmlns:a16="http://schemas.microsoft.com/office/drawing/2014/main" val="3224310734"/>
                    </a:ext>
                  </a:extLst>
                </a:gridCol>
              </a:tblGrid>
              <a:tr h="433955">
                <a:tc>
                  <a:txBody>
                    <a:bodyPr/>
                    <a:lstStyle/>
                    <a:p>
                      <a:r>
                        <a:rPr lang="en-US" sz="1600" b="0" dirty="0">
                          <a:solidFill>
                            <a:schemeClr val="tx1"/>
                          </a:solidFill>
                        </a:rPr>
                        <a:t>Purpose</a:t>
                      </a:r>
                    </a:p>
                  </a:txBody>
                  <a:tcPr>
                    <a:lnT w="38100" cmpd="sng">
                      <a:noFill/>
                    </a:lnT>
                    <a:solidFill>
                      <a:srgbClr val="CED2DC"/>
                    </a:solidFill>
                  </a:tcPr>
                </a:tc>
                <a:tc>
                  <a:txBody>
                    <a:bodyPr/>
                    <a:lstStyle/>
                    <a:p>
                      <a:pPr>
                        <a:spcAft>
                          <a:spcPts val="900"/>
                        </a:spcAft>
                      </a:pPr>
                      <a:r>
                        <a:rPr lang="en-US" sz="1600" dirty="0">
                          <a:solidFill>
                            <a:schemeClr val="tx1"/>
                          </a:solidFill>
                        </a:rPr>
                        <a:t>Improve bridge (and culvert) condition, safety, efficiency, and reliability</a:t>
                      </a:r>
                    </a:p>
                  </a:txBody>
                  <a:tcPr>
                    <a:lnT w="38100" cmpd="sng">
                      <a:noFill/>
                    </a:lnT>
                  </a:tcPr>
                </a:tc>
                <a:extLst>
                  <a:ext uri="{0D108BD9-81ED-4DB2-BD59-A6C34878D82A}">
                    <a16:rowId xmlns:a16="http://schemas.microsoft.com/office/drawing/2014/main" val="905122925"/>
                  </a:ext>
                </a:extLst>
              </a:tr>
              <a:tr h="930852">
                <a:tc>
                  <a:txBody>
                    <a:bodyPr/>
                    <a:lstStyle/>
                    <a:p>
                      <a:r>
                        <a:rPr lang="en-US" sz="1600" b="0">
                          <a:solidFill>
                            <a:schemeClr val="tx1"/>
                          </a:solidFill>
                        </a:rPr>
                        <a:t>Funding</a:t>
                      </a:r>
                    </a:p>
                  </a:txBody>
                  <a:tcPr>
                    <a:solidFill>
                      <a:srgbClr val="E8EAEE"/>
                    </a:solidFill>
                  </a:tcPr>
                </a:tc>
                <a:tc>
                  <a:txBody>
                    <a:bodyPr/>
                    <a:lstStyle/>
                    <a:p>
                      <a:pPr marL="0" indent="0">
                        <a:spcAft>
                          <a:spcPts val="300"/>
                        </a:spcAft>
                        <a:buFont typeface="Arial" panose="020B0604020202020204" pitchFamily="34" charset="0"/>
                        <a:buNone/>
                      </a:pPr>
                      <a:r>
                        <a:rPr lang="en-US" sz="1600">
                          <a:solidFill>
                            <a:schemeClr val="tx1"/>
                          </a:solidFill>
                        </a:rPr>
                        <a:t>$12.5 B (FY 22-26), including—</a:t>
                      </a:r>
                    </a:p>
                    <a:p>
                      <a:pPr marL="285750" indent="-285750">
                        <a:spcAft>
                          <a:spcPts val="300"/>
                        </a:spcAft>
                        <a:buFont typeface="Arial" panose="020B0604020202020204" pitchFamily="34" charset="0"/>
                        <a:buChar char="•"/>
                      </a:pPr>
                      <a:r>
                        <a:rPr lang="en-US" sz="1600">
                          <a:solidFill>
                            <a:schemeClr val="tx1"/>
                          </a:solidFill>
                        </a:rPr>
                        <a:t>$3.3 B (FY 22-26) in Contract Authority from the HTF; and</a:t>
                      </a:r>
                    </a:p>
                    <a:p>
                      <a:pPr marL="285750" indent="-285750">
                        <a:spcAft>
                          <a:spcPts val="300"/>
                        </a:spcAft>
                        <a:buFont typeface="Arial" panose="020B0604020202020204" pitchFamily="34" charset="0"/>
                        <a:buChar char="•"/>
                      </a:pPr>
                      <a:r>
                        <a:rPr lang="en-US" sz="1600">
                          <a:solidFill>
                            <a:schemeClr val="tx1"/>
                          </a:solidFill>
                        </a:rPr>
                        <a:t>$9.2 B (FY 22-26) in advance appropriations from the GF</a:t>
                      </a:r>
                    </a:p>
                  </a:txBody>
                  <a:tcPr/>
                </a:tc>
                <a:extLst>
                  <a:ext uri="{0D108BD9-81ED-4DB2-BD59-A6C34878D82A}">
                    <a16:rowId xmlns:a16="http://schemas.microsoft.com/office/drawing/2014/main" val="478539767"/>
                  </a:ext>
                </a:extLst>
              </a:tr>
              <a:tr h="1806486">
                <a:tc>
                  <a:txBody>
                    <a:bodyPr/>
                    <a:lstStyle/>
                    <a:p>
                      <a:r>
                        <a:rPr lang="en-US" sz="1600" b="0" dirty="0">
                          <a:solidFill>
                            <a:schemeClr val="tx1"/>
                          </a:solidFill>
                        </a:rPr>
                        <a:t>Eligible entities</a:t>
                      </a:r>
                    </a:p>
                  </a:txBody>
                  <a:tcPr>
                    <a:solidFill>
                      <a:srgbClr val="CED2DC"/>
                    </a:solidFill>
                  </a:tcPr>
                </a:tc>
                <a:tc>
                  <a:txBody>
                    <a:bodyPr/>
                    <a:lstStyle/>
                    <a:p>
                      <a:pPr marL="285750" indent="-285750">
                        <a:spcAft>
                          <a:spcPts val="300"/>
                        </a:spcAft>
                        <a:buFont typeface="Arial" panose="020B0604020202020204" pitchFamily="34" charset="0"/>
                        <a:buChar char="•"/>
                      </a:pPr>
                      <a:r>
                        <a:rPr lang="en-US" sz="1600" dirty="0">
                          <a:solidFill>
                            <a:schemeClr val="tx1"/>
                          </a:solidFill>
                        </a:rPr>
                        <a:t>State (including Puerto Rico)</a:t>
                      </a:r>
                    </a:p>
                    <a:p>
                      <a:pPr marL="285750" indent="-285750">
                        <a:spcAft>
                          <a:spcPts val="300"/>
                        </a:spcAft>
                        <a:buFont typeface="Arial" panose="020B0604020202020204" pitchFamily="34" charset="0"/>
                        <a:buChar char="•"/>
                      </a:pPr>
                      <a:r>
                        <a:rPr lang="en-US" sz="1600" dirty="0">
                          <a:solidFill>
                            <a:schemeClr val="tx1"/>
                          </a:solidFill>
                        </a:rPr>
                        <a:t>MPO (w/ pop. &gt;200K)</a:t>
                      </a:r>
                    </a:p>
                    <a:p>
                      <a:pPr marL="285750" indent="-285750">
                        <a:spcAft>
                          <a:spcPts val="300"/>
                        </a:spcAft>
                        <a:buFont typeface="Arial" panose="020B0604020202020204" pitchFamily="34" charset="0"/>
                        <a:buChar char="•"/>
                      </a:pPr>
                      <a:r>
                        <a:rPr lang="en-US" sz="1600" dirty="0">
                          <a:solidFill>
                            <a:schemeClr val="tx1"/>
                          </a:solidFill>
                        </a:rPr>
                        <a:t>Local government</a:t>
                      </a:r>
                    </a:p>
                    <a:p>
                      <a:pPr marL="285750" indent="-285750">
                        <a:spcAft>
                          <a:spcPts val="300"/>
                        </a:spcAft>
                        <a:buFont typeface="Arial" panose="020B0604020202020204" pitchFamily="34" charset="0"/>
                        <a:buChar char="•"/>
                      </a:pPr>
                      <a:r>
                        <a:rPr lang="en-US" sz="1600" kern="1200" dirty="0">
                          <a:solidFill>
                            <a:schemeClr val="tx1"/>
                          </a:solidFill>
                          <a:effectLst/>
                          <a:latin typeface="+mn-lt"/>
                          <a:ea typeface="+mn-ea"/>
                          <a:cs typeface="+mn-cs"/>
                        </a:rPr>
                        <a:t>Special purpose district or public authority with a transportation function</a:t>
                      </a:r>
                    </a:p>
                    <a:p>
                      <a:pPr marL="285750" indent="-285750">
                        <a:spcAft>
                          <a:spcPts val="300"/>
                        </a:spcAft>
                        <a:buFont typeface="Arial" panose="020B0604020202020204" pitchFamily="34" charset="0"/>
                        <a:buChar char="•"/>
                      </a:pPr>
                      <a:r>
                        <a:rPr lang="en-US" sz="1600" kern="1200" dirty="0">
                          <a:solidFill>
                            <a:schemeClr val="tx1"/>
                          </a:solidFill>
                          <a:effectLst/>
                          <a:latin typeface="+mn-lt"/>
                          <a:ea typeface="+mn-ea"/>
                          <a:cs typeface="+mn-cs"/>
                        </a:rPr>
                        <a:t>Federal land management agency</a:t>
                      </a:r>
                    </a:p>
                    <a:p>
                      <a:pPr marL="285750" indent="-285750">
                        <a:spcAft>
                          <a:spcPts val="300"/>
                        </a:spcAft>
                        <a:buFont typeface="Arial" panose="020B0604020202020204" pitchFamily="34" charset="0"/>
                        <a:buChar char="•"/>
                      </a:pPr>
                      <a:r>
                        <a:rPr lang="en-US" sz="1600" kern="1200" dirty="0">
                          <a:solidFill>
                            <a:schemeClr val="tx1"/>
                          </a:solidFill>
                          <a:effectLst/>
                          <a:latin typeface="+mn-lt"/>
                          <a:ea typeface="+mn-ea"/>
                          <a:cs typeface="+mn-cs"/>
                        </a:rPr>
                        <a:t>Tribal government</a:t>
                      </a:r>
                    </a:p>
                  </a:txBody>
                  <a:tcPr/>
                </a:tc>
                <a:extLst>
                  <a:ext uri="{0D108BD9-81ED-4DB2-BD59-A6C34878D82A}">
                    <a16:rowId xmlns:a16="http://schemas.microsoft.com/office/drawing/2014/main" val="3025205886"/>
                  </a:ext>
                </a:extLst>
              </a:tr>
              <a:tr h="1143844">
                <a:tc>
                  <a:txBody>
                    <a:bodyPr/>
                    <a:lstStyle/>
                    <a:p>
                      <a:r>
                        <a:rPr lang="en-US" sz="1600" b="0">
                          <a:solidFill>
                            <a:schemeClr val="tx1"/>
                          </a:solidFill>
                        </a:rPr>
                        <a:t>Eligible projects</a:t>
                      </a:r>
                    </a:p>
                  </a:txBody>
                  <a:tcPr>
                    <a:solidFill>
                      <a:srgbClr val="E8EAEE"/>
                    </a:solidFill>
                  </a:tcPr>
                </a:tc>
                <a:tc>
                  <a:txBody>
                    <a:bodyPr/>
                    <a:lstStyle/>
                    <a:p>
                      <a:pPr marL="285750" indent="-285750">
                        <a:spcAft>
                          <a:spcPts val="300"/>
                        </a:spcAft>
                        <a:buFont typeface="Arial" panose="020B0604020202020204" pitchFamily="34" charset="0"/>
                        <a:buChar char="•"/>
                      </a:pPr>
                      <a:r>
                        <a:rPr lang="en-US" sz="1600" dirty="0">
                          <a:solidFill>
                            <a:schemeClr val="tx1"/>
                          </a:solidFill>
                        </a:rPr>
                        <a:t>Project to replace, rehabilitate, preserve or protect  one or more bridges on the National Bridge Inventory</a:t>
                      </a:r>
                    </a:p>
                    <a:p>
                      <a:pPr marL="285750" indent="-285750">
                        <a:spcAft>
                          <a:spcPts val="300"/>
                        </a:spcAft>
                        <a:buFont typeface="Arial" panose="020B0604020202020204" pitchFamily="34" charset="0"/>
                        <a:buChar char="•"/>
                      </a:pPr>
                      <a:r>
                        <a:rPr lang="en-US" sz="1600" dirty="0">
                          <a:solidFill>
                            <a:schemeClr val="tx1"/>
                          </a:solidFill>
                        </a:rPr>
                        <a:t>Project to replace or rehabilitate culverts to improve flood control and improve habitat connectivity for aquatic species</a:t>
                      </a:r>
                    </a:p>
                  </a:txBody>
                  <a:tcPr/>
                </a:tc>
                <a:extLst>
                  <a:ext uri="{0D108BD9-81ED-4DB2-BD59-A6C34878D82A}">
                    <a16:rowId xmlns:a16="http://schemas.microsoft.com/office/drawing/2014/main" val="2326182216"/>
                  </a:ext>
                </a:extLst>
              </a:tr>
              <a:tr h="1401375">
                <a:tc>
                  <a:txBody>
                    <a:bodyPr/>
                    <a:lstStyle/>
                    <a:p>
                      <a:r>
                        <a:rPr lang="en-US" sz="1600" b="0" dirty="0">
                          <a:solidFill>
                            <a:schemeClr val="tx1"/>
                          </a:solidFill>
                        </a:rPr>
                        <a:t>Other key provisions</a:t>
                      </a:r>
                    </a:p>
                  </a:txBody>
                  <a:tcPr>
                    <a:solidFill>
                      <a:srgbClr val="CED2DC"/>
                    </a:solidFill>
                  </a:tcPr>
                </a:tc>
                <a:tc>
                  <a:txBody>
                    <a:bodyPr/>
                    <a:lstStyle/>
                    <a:p>
                      <a:pPr marL="285750" indent="-285750">
                        <a:spcAft>
                          <a:spcPts val="300"/>
                        </a:spcAft>
                        <a:buFont typeface="Arial" panose="020B0604020202020204" pitchFamily="34" charset="0"/>
                        <a:buChar char="•"/>
                      </a:pPr>
                      <a:r>
                        <a:rPr lang="en-US" sz="1600" dirty="0">
                          <a:solidFill>
                            <a:schemeClr val="tx1"/>
                          </a:solidFill>
                        </a:rPr>
                        <a:t>At least 50% of funding reserved for certain large projects;  option for multi-year funding agreements</a:t>
                      </a:r>
                    </a:p>
                    <a:p>
                      <a:pPr marL="285750" indent="-285750">
                        <a:spcAft>
                          <a:spcPts val="300"/>
                        </a:spcAft>
                        <a:buFont typeface="Arial" panose="020B0604020202020204" pitchFamily="34" charset="0"/>
                        <a:buChar char="•"/>
                      </a:pPr>
                      <a:r>
                        <a:rPr lang="en-US" sz="1600" dirty="0">
                          <a:solidFill>
                            <a:schemeClr val="tx1"/>
                          </a:solidFill>
                        </a:rPr>
                        <a:t>Different process for funding projects ≤$100 M cost</a:t>
                      </a:r>
                    </a:p>
                    <a:p>
                      <a:pPr marL="285750" indent="-285750">
                        <a:spcAft>
                          <a:spcPts val="300"/>
                        </a:spcAft>
                        <a:buFont typeface="Arial" panose="020B0604020202020204" pitchFamily="34" charset="0"/>
                        <a:buChar char="•"/>
                      </a:pPr>
                      <a:r>
                        <a:rPr lang="en-US" sz="1600" dirty="0">
                          <a:solidFill>
                            <a:schemeClr val="tx1"/>
                          </a:solidFill>
                        </a:rPr>
                        <a:t>Sets aside average of $40M per FY for Tribal transportation bridges, to be administered under the tribal transportation program</a:t>
                      </a:r>
                    </a:p>
                  </a:txBody>
                  <a:tcPr/>
                </a:tc>
                <a:extLst>
                  <a:ext uri="{0D108BD9-81ED-4DB2-BD59-A6C34878D82A}">
                    <a16:rowId xmlns:a16="http://schemas.microsoft.com/office/drawing/2014/main" val="4086027554"/>
                  </a:ext>
                </a:extLst>
              </a:tr>
            </a:tbl>
          </a:graphicData>
        </a:graphic>
      </p:graphicFrame>
      <p:sp>
        <p:nvSpPr>
          <p:cNvPr id="6" name="TextBox 5">
            <a:extLst>
              <a:ext uri="{FF2B5EF4-FFF2-40B4-BE49-F238E27FC236}">
                <a16:creationId xmlns:a16="http://schemas.microsoft.com/office/drawing/2014/main" id="{CFD6EAE0-3450-4B61-A93F-5EBD56403FEB}"/>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§11118</a:t>
            </a:r>
          </a:p>
        </p:txBody>
      </p:sp>
      <p:sp>
        <p:nvSpPr>
          <p:cNvPr id="3" name="Slide Number Placeholder 2">
            <a:extLst>
              <a:ext uri="{FF2B5EF4-FFF2-40B4-BE49-F238E27FC236}">
                <a16:creationId xmlns:a16="http://schemas.microsoft.com/office/drawing/2014/main" id="{7F4FBC63-F3FA-4688-8050-31E9332ED112}"/>
              </a:ext>
            </a:extLst>
          </p:cNvPr>
          <p:cNvSpPr>
            <a:spLocks noGrp="1"/>
          </p:cNvSpPr>
          <p:nvPr>
            <p:ph type="sldNum" sz="quarter" idx="12"/>
          </p:nvPr>
        </p:nvSpPr>
        <p:spPr/>
        <p:txBody>
          <a:bodyPr/>
          <a:lstStyle/>
          <a:p>
            <a:fld id="{1A97B858-7F87-4293-BC05-FFDEB8F8B7A1}" type="slidenum">
              <a:rPr lang="en-US" smtClean="0"/>
              <a:pPr/>
              <a:t>41</a:t>
            </a:fld>
            <a:endParaRPr lang="en-US"/>
          </a:p>
        </p:txBody>
      </p:sp>
    </p:spTree>
    <p:extLst>
      <p:ext uri="{BB962C8B-B14F-4D97-AF65-F5344CB8AC3E}">
        <p14:creationId xmlns:p14="http://schemas.microsoft.com/office/powerpoint/2010/main" val="20487713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A6215-F418-401D-818A-F6B7C763AF6D}"/>
              </a:ext>
            </a:extLst>
          </p:cNvPr>
          <p:cNvSpPr>
            <a:spLocks noGrp="1"/>
          </p:cNvSpPr>
          <p:nvPr>
            <p:ph type="title"/>
          </p:nvPr>
        </p:nvSpPr>
        <p:spPr>
          <a:xfrm>
            <a:off x="457199" y="248734"/>
            <a:ext cx="8574833" cy="889953"/>
          </a:xfrm>
        </p:spPr>
        <p:txBody>
          <a:bodyPr>
            <a:normAutofit/>
          </a:bodyPr>
          <a:lstStyle/>
          <a:p>
            <a:r>
              <a:rPr lang="en-US"/>
              <a:t>Other Bridge-related Provisions</a:t>
            </a:r>
            <a:endParaRPr lang="en-US" strike="sngStrike">
              <a:solidFill>
                <a:srgbClr val="FF0000"/>
              </a:solidFill>
            </a:endParaRPr>
          </a:p>
        </p:txBody>
      </p:sp>
      <p:graphicFrame>
        <p:nvGraphicFramePr>
          <p:cNvPr id="7" name="Table 7">
            <a:extLst>
              <a:ext uri="{FF2B5EF4-FFF2-40B4-BE49-F238E27FC236}">
                <a16:creationId xmlns:a16="http://schemas.microsoft.com/office/drawing/2014/main" id="{6A333B81-3B71-496A-92EA-C19D7F7C6E7B}"/>
              </a:ext>
            </a:extLst>
          </p:cNvPr>
          <p:cNvGraphicFramePr>
            <a:graphicFrameLocks/>
          </p:cNvGraphicFramePr>
          <p:nvPr>
            <p:extLst>
              <p:ext uri="{D42A27DB-BD31-4B8C-83A1-F6EECF244321}">
                <p14:modId xmlns:p14="http://schemas.microsoft.com/office/powerpoint/2010/main" val="2627837313"/>
              </p:ext>
            </p:extLst>
          </p:nvPr>
        </p:nvGraphicFramePr>
        <p:xfrm>
          <a:off x="457199" y="1051034"/>
          <a:ext cx="8392511" cy="5442144"/>
        </p:xfrm>
        <a:graphic>
          <a:graphicData uri="http://schemas.openxmlformats.org/drawingml/2006/table">
            <a:tbl>
              <a:tblPr firstRow="1" firstCol="1" bandRow="1">
                <a:tableStyleId>{5C22544A-7EE6-4342-B048-85BDC9FD1C3A}</a:tableStyleId>
              </a:tblPr>
              <a:tblGrid>
                <a:gridCol w="2142309">
                  <a:extLst>
                    <a:ext uri="{9D8B030D-6E8A-4147-A177-3AD203B41FA5}">
                      <a16:colId xmlns:a16="http://schemas.microsoft.com/office/drawing/2014/main" val="3254399964"/>
                    </a:ext>
                  </a:extLst>
                </a:gridCol>
                <a:gridCol w="6250202">
                  <a:extLst>
                    <a:ext uri="{9D8B030D-6E8A-4147-A177-3AD203B41FA5}">
                      <a16:colId xmlns:a16="http://schemas.microsoft.com/office/drawing/2014/main" val="1681058397"/>
                    </a:ext>
                  </a:extLst>
                </a:gridCol>
              </a:tblGrid>
              <a:tr h="371579">
                <a:tc>
                  <a:txBody>
                    <a:bodyPr/>
                    <a:lstStyle/>
                    <a:p>
                      <a:r>
                        <a:rPr lang="en-US" sz="1600" dirty="0"/>
                        <a:t>Program/topic</a:t>
                      </a:r>
                    </a:p>
                  </a:txBody>
                  <a:tcPr/>
                </a:tc>
                <a:tc>
                  <a:txBody>
                    <a:bodyPr/>
                    <a:lstStyle/>
                    <a:p>
                      <a:r>
                        <a:rPr lang="en-US" sz="1600"/>
                        <a:t>Provisions in the new law</a:t>
                      </a:r>
                    </a:p>
                  </a:txBody>
                  <a:tcPr/>
                </a:tc>
                <a:extLst>
                  <a:ext uri="{0D108BD9-81ED-4DB2-BD59-A6C34878D82A}">
                    <a16:rowId xmlns:a16="http://schemas.microsoft.com/office/drawing/2014/main" val="3436333890"/>
                  </a:ext>
                </a:extLst>
              </a:tr>
              <a:tr h="13497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Accommodation of bicycles and pedestrians on bridges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(§11133 )</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a:solidFill>
                            <a:schemeClr val="tx1"/>
                          </a:solidFill>
                        </a:rPr>
                        <a:t>Modifies an existing requirement for highway bridge deck replacement and rehabilitation to provide for safe accommodation of bicycles to also include pedestrians</a:t>
                      </a:r>
                    </a:p>
                    <a:p>
                      <a:pPr marL="0" indent="0">
                        <a:buFont typeface="Arial" panose="020B0604020202020204" pitchFamily="34" charset="0"/>
                        <a:buNone/>
                      </a:pPr>
                      <a:endParaRPr lang="en-US" sz="1600">
                        <a:solidFill>
                          <a:schemeClr val="tx1"/>
                        </a:solidFill>
                      </a:endParaRPr>
                    </a:p>
                  </a:txBody>
                  <a:tcPr/>
                </a:tc>
                <a:extLst>
                  <a:ext uri="{0D108BD9-81ED-4DB2-BD59-A6C34878D82A}">
                    <a16:rowId xmlns:a16="http://schemas.microsoft.com/office/drawing/2014/main" val="3442190055"/>
                  </a:ext>
                </a:extLst>
              </a:tr>
              <a:tr h="6118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a:solidFill>
                            <a:schemeClr val="tx1"/>
                          </a:solidFill>
                        </a:rPr>
                        <a:t>Bridge terminology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a:solidFill>
                            <a:schemeClr val="tx1"/>
                          </a:solidFill>
                        </a:rPr>
                        <a:t>(§11524)</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kern="1200">
                          <a:solidFill>
                            <a:schemeClr val="tx1"/>
                          </a:solidFill>
                          <a:latin typeface="+mn-lt"/>
                          <a:ea typeface="+mn-ea"/>
                          <a:cs typeface="+mn-cs"/>
                        </a:rPr>
                        <a:t>Updates bridge terminology, replacing “structurally deficient” with “in poor condition”</a:t>
                      </a:r>
                    </a:p>
                  </a:txBody>
                  <a:tcPr/>
                </a:tc>
                <a:extLst>
                  <a:ext uri="{0D108BD9-81ED-4DB2-BD59-A6C34878D82A}">
                    <a16:rowId xmlns:a16="http://schemas.microsoft.com/office/drawing/2014/main" val="1911618145"/>
                  </a:ext>
                </a:extLst>
              </a:tr>
              <a:tr h="6118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Wildlife habitat connectivity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(§11123)</a:t>
                      </a:r>
                    </a:p>
                  </a:txBody>
                  <a:tcPr>
                    <a:solidFill>
                      <a:srgbClr val="CED2DC"/>
                    </a:solidFill>
                  </a:tcPr>
                </a:tc>
                <a:tc>
                  <a:txBody>
                    <a:bodyPr/>
                    <a:lstStyle/>
                    <a:p>
                      <a:pPr marL="285750" indent="-285750">
                        <a:buFont typeface="Arial" panose="020B0604020202020204" pitchFamily="34" charset="0"/>
                        <a:buChar char="•"/>
                      </a:pPr>
                      <a:r>
                        <a:rPr lang="en-US" sz="1600">
                          <a:solidFill>
                            <a:schemeClr val="tx1"/>
                          </a:solidFill>
                        </a:rPr>
                        <a:t>Requires the Secretary to determine whether bridge or tunnel replacement or rehabilitation projects should include measures to enable safe and unimpeded movement for terrestrial and aquatic species</a:t>
                      </a:r>
                      <a:endParaRPr lang="en-US" sz="1600" strike="sngStrike">
                        <a:solidFill>
                          <a:schemeClr val="tx1"/>
                        </a:solidFill>
                      </a:endParaRPr>
                    </a:p>
                    <a:p>
                      <a:pPr marL="285750" indent="-285750">
                        <a:buFont typeface="Arial" panose="020B0604020202020204" pitchFamily="34" charset="0"/>
                        <a:buChar char="•"/>
                      </a:pPr>
                      <a:r>
                        <a:rPr lang="en-US" sz="1600">
                          <a:solidFill>
                            <a:schemeClr val="tx1"/>
                          </a:solidFill>
                        </a:rPr>
                        <a:t>Requires bridge and tunnel inspection training be updated to include techniques to assess passage of aquatic and terrestrial species and habitat restoration potential</a:t>
                      </a:r>
                    </a:p>
                  </a:txBody>
                  <a:tcPr/>
                </a:tc>
                <a:extLst>
                  <a:ext uri="{0D108BD9-81ED-4DB2-BD59-A6C34878D82A}">
                    <a16:rowId xmlns:a16="http://schemas.microsoft.com/office/drawing/2014/main" val="4138183358"/>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National culvert removal, replacement, and restoration grants (§21203)</a:t>
                      </a:r>
                    </a:p>
                  </a:txBody>
                  <a:tcPr>
                    <a:solidFill>
                      <a:srgbClr val="E8EAEE"/>
                    </a:solidFill>
                  </a:tcPr>
                </a:tc>
                <a:tc>
                  <a:txBody>
                    <a:bodyPr/>
                    <a:lstStyle/>
                    <a:p>
                      <a:pPr marL="285750" indent="-285750">
                        <a:buFont typeface="Arial" panose="020B0604020202020204" pitchFamily="34" charset="0"/>
                        <a:buChar char="•"/>
                      </a:pPr>
                      <a:r>
                        <a:rPr lang="en-US" sz="1600" dirty="0">
                          <a:solidFill>
                            <a:schemeClr val="tx1"/>
                          </a:solidFill>
                        </a:rPr>
                        <a:t>New discretionary grant program for projects that would improve or restore passage for anadromous fish</a:t>
                      </a:r>
                    </a:p>
                    <a:p>
                      <a:pPr marL="285750" indent="-285750">
                        <a:buFont typeface="Arial" panose="020B0604020202020204" pitchFamily="34" charset="0"/>
                        <a:buChar char="•"/>
                      </a:pPr>
                      <a:r>
                        <a:rPr lang="en-US" sz="1600" dirty="0">
                          <a:solidFill>
                            <a:schemeClr val="tx1"/>
                          </a:solidFill>
                        </a:rPr>
                        <a:t>$1.0 B (FY 22-26) in advance appropriations from the GF</a:t>
                      </a:r>
                    </a:p>
                    <a:p>
                      <a:pPr marL="285750" indent="-285750">
                        <a:buFont typeface="Arial" panose="020B0604020202020204" pitchFamily="34" charset="0"/>
                        <a:buChar char="•"/>
                      </a:pPr>
                      <a:r>
                        <a:rPr lang="en-US" sz="1600" dirty="0">
                          <a:solidFill>
                            <a:schemeClr val="tx1"/>
                          </a:solidFill>
                        </a:rPr>
                        <a:t>Eligible entities include States, local governments and Indian Tribes</a:t>
                      </a:r>
                      <a:endParaRPr lang="en-US" sz="1600" strike="sngStrike" dirty="0">
                        <a:solidFill>
                          <a:schemeClr val="tx1"/>
                        </a:solidFill>
                      </a:endParaRPr>
                    </a:p>
                  </a:txBody>
                  <a:tcPr/>
                </a:tc>
                <a:extLst>
                  <a:ext uri="{0D108BD9-81ED-4DB2-BD59-A6C34878D82A}">
                    <a16:rowId xmlns:a16="http://schemas.microsoft.com/office/drawing/2014/main" val="1681869625"/>
                  </a:ext>
                </a:extLst>
              </a:tr>
            </a:tbl>
          </a:graphicData>
        </a:graphic>
      </p:graphicFrame>
      <p:sp>
        <p:nvSpPr>
          <p:cNvPr id="3" name="Slide Number Placeholder 2">
            <a:extLst>
              <a:ext uri="{FF2B5EF4-FFF2-40B4-BE49-F238E27FC236}">
                <a16:creationId xmlns:a16="http://schemas.microsoft.com/office/drawing/2014/main" id="{03B100FF-D60B-4356-BBCF-A8F4F03E354C}"/>
              </a:ext>
            </a:extLst>
          </p:cNvPr>
          <p:cNvSpPr>
            <a:spLocks noGrp="1"/>
          </p:cNvSpPr>
          <p:nvPr>
            <p:ph type="sldNum" sz="quarter" idx="12"/>
          </p:nvPr>
        </p:nvSpPr>
        <p:spPr/>
        <p:txBody>
          <a:bodyPr/>
          <a:lstStyle/>
          <a:p>
            <a:fld id="{1A97B858-7F87-4293-BC05-FFDEB8F8B7A1}" type="slidenum">
              <a:rPr lang="en-US" smtClean="0"/>
              <a:pPr/>
              <a:t>42</a:t>
            </a:fld>
            <a:endParaRPr lang="en-US"/>
          </a:p>
        </p:txBody>
      </p:sp>
    </p:spTree>
    <p:extLst>
      <p:ext uri="{BB962C8B-B14F-4D97-AF65-F5344CB8AC3E}">
        <p14:creationId xmlns:p14="http://schemas.microsoft.com/office/powerpoint/2010/main" val="287797780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B7DAB-C193-4896-86D7-C22F71CEA850}"/>
              </a:ext>
            </a:extLst>
          </p:cNvPr>
          <p:cNvSpPr>
            <a:spLocks noGrp="1"/>
          </p:cNvSpPr>
          <p:nvPr>
            <p:ph type="title"/>
          </p:nvPr>
        </p:nvSpPr>
        <p:spPr/>
        <p:txBody>
          <a:bodyPr>
            <a:normAutofit/>
          </a:bodyPr>
          <a:lstStyle/>
          <a:p>
            <a:r>
              <a:rPr lang="en-US"/>
              <a:t>Equity</a:t>
            </a:r>
          </a:p>
        </p:txBody>
      </p:sp>
      <p:sp>
        <p:nvSpPr>
          <p:cNvPr id="3" name="Text Placeholder 2">
            <a:extLst>
              <a:ext uri="{FF2B5EF4-FFF2-40B4-BE49-F238E27FC236}">
                <a16:creationId xmlns:a16="http://schemas.microsoft.com/office/drawing/2014/main" id="{E69E08AF-53C9-45B8-A664-4F8EBBABE198}"/>
              </a:ext>
            </a:extLst>
          </p:cNvPr>
          <p:cNvSpPr>
            <a:spLocks noGrp="1"/>
          </p:cNvSpPr>
          <p:nvPr>
            <p:ph type="body" idx="1"/>
          </p:nvPr>
        </p:nvSpPr>
        <p:spPr>
          <a:xfrm>
            <a:off x="722313" y="3393292"/>
            <a:ext cx="7772400" cy="2503655"/>
          </a:xfrm>
        </p:spPr>
        <p:txBody>
          <a:bodyPr>
            <a:normAutofit/>
          </a:bodyPr>
          <a:lstStyle/>
          <a:p>
            <a:r>
              <a:rPr lang="en-US" dirty="0"/>
              <a:t>Reconnecting Communities Pilot Program </a:t>
            </a:r>
          </a:p>
          <a:p>
            <a:r>
              <a:rPr lang="en-US" dirty="0"/>
              <a:t>Rural Surface Transportation Grants</a:t>
            </a:r>
          </a:p>
        </p:txBody>
      </p:sp>
    </p:spTree>
    <p:extLst>
      <p:ext uri="{BB962C8B-B14F-4D97-AF65-F5344CB8AC3E}">
        <p14:creationId xmlns:p14="http://schemas.microsoft.com/office/powerpoint/2010/main" val="38218545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a:xfrm>
            <a:off x="575732" y="349336"/>
            <a:ext cx="8568268" cy="889953"/>
          </a:xfrm>
        </p:spPr>
        <p:txBody>
          <a:bodyPr>
            <a:noAutofit/>
          </a:bodyPr>
          <a:lstStyle/>
          <a:p>
            <a:r>
              <a:rPr lang="en-US" sz="2800" b="1" dirty="0">
                <a:solidFill>
                  <a:schemeClr val="accent2"/>
                </a:solidFill>
              </a:rPr>
              <a:t>[NEW] </a:t>
            </a:r>
            <a:r>
              <a:rPr lang="en-US" sz="2800" dirty="0"/>
              <a:t>Reconnecting Communities Pilot Program (discretionary)</a:t>
            </a:r>
          </a:p>
        </p:txBody>
      </p:sp>
      <p:graphicFrame>
        <p:nvGraphicFramePr>
          <p:cNvPr id="5" name="Table 5">
            <a:extLst>
              <a:ext uri="{FF2B5EF4-FFF2-40B4-BE49-F238E27FC236}">
                <a16:creationId xmlns:a16="http://schemas.microsoft.com/office/drawing/2014/main" id="{481B7196-767C-4C7A-9840-7FFB9A52085A}"/>
              </a:ext>
            </a:extLst>
          </p:cNvPr>
          <p:cNvGraphicFramePr>
            <a:graphicFrameLocks noGrp="1"/>
          </p:cNvGraphicFramePr>
          <p:nvPr>
            <p:ph idx="1"/>
            <p:extLst>
              <p:ext uri="{D42A27DB-BD31-4B8C-83A1-F6EECF244321}">
                <p14:modId xmlns:p14="http://schemas.microsoft.com/office/powerpoint/2010/main" val="1926194868"/>
              </p:ext>
            </p:extLst>
          </p:nvPr>
        </p:nvGraphicFramePr>
        <p:xfrm>
          <a:off x="575731" y="1294539"/>
          <a:ext cx="8178125" cy="4980236"/>
        </p:xfrm>
        <a:graphic>
          <a:graphicData uri="http://schemas.openxmlformats.org/drawingml/2006/table">
            <a:tbl>
              <a:tblPr firstCol="1" bandRow="1">
                <a:tableStyleId>{5C22544A-7EE6-4342-B048-85BDC9FD1C3A}</a:tableStyleId>
              </a:tblPr>
              <a:tblGrid>
                <a:gridCol w="1216164">
                  <a:extLst>
                    <a:ext uri="{9D8B030D-6E8A-4147-A177-3AD203B41FA5}">
                      <a16:colId xmlns:a16="http://schemas.microsoft.com/office/drawing/2014/main" val="3786751265"/>
                    </a:ext>
                  </a:extLst>
                </a:gridCol>
                <a:gridCol w="6961961">
                  <a:extLst>
                    <a:ext uri="{9D8B030D-6E8A-4147-A177-3AD203B41FA5}">
                      <a16:colId xmlns:a16="http://schemas.microsoft.com/office/drawing/2014/main" val="2364451682"/>
                    </a:ext>
                  </a:extLst>
                </a:gridCol>
              </a:tblGrid>
              <a:tr h="887829">
                <a:tc>
                  <a:txBody>
                    <a:bodyPr/>
                    <a:lstStyle/>
                    <a:p>
                      <a:r>
                        <a:rPr lang="en-US" sz="1600" b="0" dirty="0">
                          <a:solidFill>
                            <a:schemeClr val="tx1"/>
                          </a:solidFill>
                        </a:rPr>
                        <a:t>Purpose</a:t>
                      </a:r>
                    </a:p>
                  </a:txBody>
                  <a:tcPr>
                    <a:lnT w="38100" cmpd="sng">
                      <a:noFill/>
                    </a:lnT>
                    <a:solidFill>
                      <a:srgbClr val="CED2DC"/>
                    </a:solidFill>
                  </a:tcPr>
                </a:tc>
                <a:tc>
                  <a:txBody>
                    <a:bodyPr/>
                    <a:lstStyle/>
                    <a:p>
                      <a:pPr>
                        <a:spcAft>
                          <a:spcPts val="900"/>
                        </a:spcAft>
                      </a:pPr>
                      <a:r>
                        <a:rPr lang="en-US" sz="1600">
                          <a:solidFill>
                            <a:schemeClr val="tx1"/>
                          </a:solidFill>
                        </a:rPr>
                        <a:t>Restore community connectivity by removing, retrofitting, or mitigating highways or other transportation facilities that create barriers to community connectivity, including to  mobility, access, or economic development</a:t>
                      </a:r>
                    </a:p>
                  </a:txBody>
                  <a:tcPr>
                    <a:lnT w="38100" cmpd="sng">
                      <a:noFill/>
                    </a:lnT>
                  </a:tcPr>
                </a:tc>
                <a:extLst>
                  <a:ext uri="{0D108BD9-81ED-4DB2-BD59-A6C34878D82A}">
                    <a16:rowId xmlns:a16="http://schemas.microsoft.com/office/drawing/2014/main" val="1561421398"/>
                  </a:ext>
                </a:extLst>
              </a:tr>
              <a:tr h="887923">
                <a:tc>
                  <a:txBody>
                    <a:bodyPr/>
                    <a:lstStyle/>
                    <a:p>
                      <a:r>
                        <a:rPr lang="en-US" sz="1600" b="0">
                          <a:solidFill>
                            <a:schemeClr val="tx1"/>
                          </a:solidFill>
                        </a:rPr>
                        <a:t>Funding</a:t>
                      </a:r>
                    </a:p>
                  </a:txBody>
                  <a:tcPr>
                    <a:solidFill>
                      <a:srgbClr val="E8EAEE"/>
                    </a:solidFill>
                  </a:tcPr>
                </a:tc>
                <a:tc>
                  <a:txBody>
                    <a:bodyPr/>
                    <a:lstStyle/>
                    <a:p>
                      <a:pPr marL="0" indent="0">
                        <a:spcAft>
                          <a:spcPts val="300"/>
                        </a:spcAft>
                        <a:buFont typeface="Arial" panose="020B0604020202020204" pitchFamily="34" charset="0"/>
                        <a:buNone/>
                      </a:pPr>
                      <a:r>
                        <a:rPr lang="en-US" sz="1600">
                          <a:solidFill>
                            <a:schemeClr val="tx1"/>
                          </a:solidFill>
                        </a:rPr>
                        <a:t>$1 B (FY 22-26), including—</a:t>
                      </a:r>
                    </a:p>
                    <a:p>
                      <a:pPr marL="285750" indent="-285750">
                        <a:spcAft>
                          <a:spcPts val="300"/>
                        </a:spcAft>
                        <a:buFont typeface="Arial" panose="020B0604020202020204" pitchFamily="34" charset="0"/>
                        <a:buChar char="•"/>
                      </a:pPr>
                      <a:r>
                        <a:rPr lang="en-US" sz="1600">
                          <a:solidFill>
                            <a:schemeClr val="tx1"/>
                          </a:solidFill>
                        </a:rPr>
                        <a:t>$500 M (FY 22-26) in Contract Authority from the HTF; and</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a:solidFill>
                            <a:schemeClr val="tx1"/>
                          </a:solidFill>
                        </a:rPr>
                        <a:t>$500 M (FY 22-26) in advance appropriations from the GF</a:t>
                      </a:r>
                    </a:p>
                  </a:txBody>
                  <a:tcPr/>
                </a:tc>
                <a:extLst>
                  <a:ext uri="{0D108BD9-81ED-4DB2-BD59-A6C34878D82A}">
                    <a16:rowId xmlns:a16="http://schemas.microsoft.com/office/drawing/2014/main" val="1186718275"/>
                  </a:ext>
                </a:extLst>
              </a:tr>
              <a:tr h="22423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Eligible entities</a:t>
                      </a:r>
                    </a:p>
                    <a:p>
                      <a:endParaRPr lang="en-US" sz="1600" b="0" dirty="0">
                        <a:solidFill>
                          <a:schemeClr val="tx1"/>
                        </a:solidFill>
                      </a:endParaRPr>
                    </a:p>
                  </a:txBody>
                  <a:tcPr>
                    <a:solidFill>
                      <a:srgbClr val="CED2DC"/>
                    </a:solidFill>
                  </a:tcPr>
                </a:tc>
                <a:tc>
                  <a:txBody>
                    <a:bodyPr/>
                    <a:lstStyle/>
                    <a:p>
                      <a:pPr marL="0" indent="0">
                        <a:spcAft>
                          <a:spcPts val="300"/>
                        </a:spcAft>
                        <a:buFont typeface="Arial" panose="020B0604020202020204" pitchFamily="34" charset="0"/>
                        <a:buNone/>
                      </a:pPr>
                      <a:r>
                        <a:rPr lang="en-US" sz="1600" u="sng" dirty="0">
                          <a:solidFill>
                            <a:schemeClr val="tx1"/>
                          </a:solidFill>
                        </a:rPr>
                        <a:t>Planning grants</a:t>
                      </a:r>
                      <a:r>
                        <a:rPr lang="en-US" sz="1600" dirty="0">
                          <a:solidFill>
                            <a:schemeClr val="tx1"/>
                          </a:solidFill>
                        </a:rPr>
                        <a:t>:</a:t>
                      </a:r>
                    </a:p>
                    <a:p>
                      <a:pPr marL="285750" indent="-285750">
                        <a:spcAft>
                          <a:spcPts val="300"/>
                        </a:spcAft>
                        <a:buFont typeface="Arial" panose="020B0604020202020204" pitchFamily="34" charset="0"/>
                        <a:buChar char="•"/>
                      </a:pPr>
                      <a:r>
                        <a:rPr lang="en-US" sz="1600" dirty="0">
                          <a:solidFill>
                            <a:schemeClr val="tx1"/>
                          </a:solidFill>
                        </a:rPr>
                        <a:t>State (including Puerto Rico)</a:t>
                      </a:r>
                    </a:p>
                    <a:p>
                      <a:pPr marL="285750" indent="-285750">
                        <a:spcAft>
                          <a:spcPts val="300"/>
                        </a:spcAft>
                        <a:buFont typeface="Arial" panose="020B0604020202020204" pitchFamily="34" charset="0"/>
                        <a:buChar char="•"/>
                      </a:pPr>
                      <a:r>
                        <a:rPr lang="en-US" sz="1600" dirty="0">
                          <a:solidFill>
                            <a:schemeClr val="tx1"/>
                          </a:solidFill>
                        </a:rPr>
                        <a:t>MPO</a:t>
                      </a:r>
                    </a:p>
                    <a:p>
                      <a:pPr marL="285750" indent="-285750">
                        <a:spcAft>
                          <a:spcPts val="300"/>
                        </a:spcAft>
                        <a:buFont typeface="Arial" panose="020B0604020202020204" pitchFamily="34" charset="0"/>
                        <a:buChar char="•"/>
                      </a:pPr>
                      <a:r>
                        <a:rPr lang="en-US" sz="1600" dirty="0">
                          <a:solidFill>
                            <a:schemeClr val="tx1"/>
                          </a:solidFill>
                        </a:rPr>
                        <a:t>Local government</a:t>
                      </a:r>
                    </a:p>
                    <a:p>
                      <a:pPr marL="285750" indent="-285750">
                        <a:spcAft>
                          <a:spcPts val="300"/>
                        </a:spcAft>
                        <a:buFont typeface="Arial" panose="020B0604020202020204" pitchFamily="34" charset="0"/>
                        <a:buChar char="•"/>
                      </a:pPr>
                      <a:r>
                        <a:rPr lang="en-US" sz="1600" dirty="0">
                          <a:solidFill>
                            <a:schemeClr val="tx1"/>
                          </a:solidFill>
                        </a:rPr>
                        <a:t>Tribal government</a:t>
                      </a:r>
                    </a:p>
                    <a:p>
                      <a:pPr marL="285750" indent="-285750">
                        <a:spcAft>
                          <a:spcPts val="300"/>
                        </a:spcAft>
                        <a:buFont typeface="Arial" panose="020B0604020202020204" pitchFamily="34" charset="0"/>
                        <a:buChar char="•"/>
                      </a:pPr>
                      <a:r>
                        <a:rPr lang="en-US" sz="1600" dirty="0">
                          <a:solidFill>
                            <a:schemeClr val="tx1"/>
                          </a:solidFill>
                        </a:rPr>
                        <a:t>Nonprofit organization</a:t>
                      </a:r>
                    </a:p>
                    <a:p>
                      <a:pPr marL="0" indent="0">
                        <a:spcAft>
                          <a:spcPts val="300"/>
                        </a:spcAft>
                        <a:buFont typeface="Arial" panose="020B0604020202020204" pitchFamily="34" charset="0"/>
                        <a:buNone/>
                      </a:pPr>
                      <a:r>
                        <a:rPr lang="en-US" sz="1600" u="sng" dirty="0">
                          <a:solidFill>
                            <a:schemeClr val="tx1"/>
                          </a:solidFill>
                        </a:rPr>
                        <a:t>Capital construction grants</a:t>
                      </a:r>
                      <a:r>
                        <a:rPr lang="en-US" sz="1600" dirty="0">
                          <a:solidFill>
                            <a:schemeClr val="tx1"/>
                          </a:solidFill>
                        </a:rPr>
                        <a:t>: Owner of an eligible facility (may partner with any of the eligible entities for a planning grant)</a:t>
                      </a:r>
                    </a:p>
                  </a:txBody>
                  <a:tcPr/>
                </a:tc>
                <a:extLst>
                  <a:ext uri="{0D108BD9-81ED-4DB2-BD59-A6C34878D82A}">
                    <a16:rowId xmlns:a16="http://schemas.microsoft.com/office/drawing/2014/main" val="2546399394"/>
                  </a:ext>
                </a:extLst>
              </a:tr>
              <a:tr h="9224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Eligible activities</a:t>
                      </a:r>
                    </a:p>
                    <a:p>
                      <a:endParaRPr lang="en-US" sz="1600" b="0" dirty="0">
                        <a:solidFill>
                          <a:schemeClr val="tx1"/>
                        </a:solidFill>
                      </a:endParaRPr>
                    </a:p>
                  </a:txBody>
                  <a:tcPr>
                    <a:solidFill>
                      <a:srgbClr val="E8EAEE"/>
                    </a:solidFill>
                  </a:tcPr>
                </a:tc>
                <a:tc>
                  <a:txBody>
                    <a:bodyPr/>
                    <a:lstStyle/>
                    <a:p>
                      <a:pPr marL="285750" indent="-285750">
                        <a:spcAft>
                          <a:spcPts val="300"/>
                        </a:spcAft>
                        <a:buFont typeface="Arial" panose="020B0604020202020204" pitchFamily="34" charset="0"/>
                        <a:buChar char="•"/>
                      </a:pPr>
                      <a:r>
                        <a:rPr lang="en-US" sz="1600" dirty="0">
                          <a:solidFill>
                            <a:schemeClr val="tx1"/>
                          </a:solidFill>
                        </a:rPr>
                        <a:t>Planning grants (ࣘࣘ≤$2M)</a:t>
                      </a:r>
                    </a:p>
                    <a:p>
                      <a:pPr marL="285750" indent="-285750">
                        <a:spcAft>
                          <a:spcPts val="0"/>
                        </a:spcAft>
                        <a:buFont typeface="Arial" panose="020B0604020202020204" pitchFamily="34" charset="0"/>
                        <a:buChar char="•"/>
                      </a:pPr>
                      <a:r>
                        <a:rPr lang="en-US" sz="1600" dirty="0">
                          <a:solidFill>
                            <a:schemeClr val="tx1"/>
                          </a:solidFill>
                        </a:rPr>
                        <a:t>Grants (≥$5M) for capital construction projects, including the removal and replacement of eligible facilities</a:t>
                      </a:r>
                    </a:p>
                  </a:txBody>
                  <a:tcPr/>
                </a:tc>
                <a:extLst>
                  <a:ext uri="{0D108BD9-81ED-4DB2-BD59-A6C34878D82A}">
                    <a16:rowId xmlns:a16="http://schemas.microsoft.com/office/drawing/2014/main" val="3609563533"/>
                  </a:ext>
                </a:extLst>
              </a:tr>
            </a:tbl>
          </a:graphicData>
        </a:graphic>
      </p:graphicFrame>
      <p:sp>
        <p:nvSpPr>
          <p:cNvPr id="6" name="TextBox 5">
            <a:extLst>
              <a:ext uri="{FF2B5EF4-FFF2-40B4-BE49-F238E27FC236}">
                <a16:creationId xmlns:a16="http://schemas.microsoft.com/office/drawing/2014/main" id="{AC4A546B-1FBF-4D74-824A-2F6B6833984F}"/>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§11509</a:t>
            </a:r>
          </a:p>
        </p:txBody>
      </p:sp>
      <p:sp>
        <p:nvSpPr>
          <p:cNvPr id="3" name="Slide Number Placeholder 2">
            <a:extLst>
              <a:ext uri="{FF2B5EF4-FFF2-40B4-BE49-F238E27FC236}">
                <a16:creationId xmlns:a16="http://schemas.microsoft.com/office/drawing/2014/main" id="{233743AD-1477-4F83-8897-5CDDD9CFA0F5}"/>
              </a:ext>
            </a:extLst>
          </p:cNvPr>
          <p:cNvSpPr>
            <a:spLocks noGrp="1"/>
          </p:cNvSpPr>
          <p:nvPr>
            <p:ph type="sldNum" sz="quarter" idx="12"/>
          </p:nvPr>
        </p:nvSpPr>
        <p:spPr/>
        <p:txBody>
          <a:bodyPr/>
          <a:lstStyle/>
          <a:p>
            <a:fld id="{1A97B858-7F87-4293-BC05-FFDEB8F8B7A1}" type="slidenum">
              <a:rPr lang="en-US" smtClean="0"/>
              <a:pPr/>
              <a:t>44</a:t>
            </a:fld>
            <a:endParaRPr lang="en-US"/>
          </a:p>
        </p:txBody>
      </p:sp>
    </p:spTree>
    <p:extLst>
      <p:ext uri="{BB962C8B-B14F-4D97-AF65-F5344CB8AC3E}">
        <p14:creationId xmlns:p14="http://schemas.microsoft.com/office/powerpoint/2010/main" val="21865144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a:xfrm>
            <a:off x="126460" y="473737"/>
            <a:ext cx="9017539" cy="667465"/>
          </a:xfrm>
        </p:spPr>
        <p:txBody>
          <a:bodyPr>
            <a:normAutofit fontScale="90000"/>
          </a:bodyPr>
          <a:lstStyle/>
          <a:p>
            <a:r>
              <a:rPr lang="en-US" b="1">
                <a:solidFill>
                  <a:schemeClr val="accent2"/>
                </a:solidFill>
              </a:rPr>
              <a:t>[NEW] </a:t>
            </a:r>
            <a:r>
              <a:rPr lang="en-US"/>
              <a:t>Rural Surface Transportation Grants (discretionary)</a:t>
            </a:r>
          </a:p>
        </p:txBody>
      </p:sp>
      <p:graphicFrame>
        <p:nvGraphicFramePr>
          <p:cNvPr id="5" name="Table 5">
            <a:extLst>
              <a:ext uri="{FF2B5EF4-FFF2-40B4-BE49-F238E27FC236}">
                <a16:creationId xmlns:a16="http://schemas.microsoft.com/office/drawing/2014/main" id="{DF4B1B0E-C612-4F5B-9F35-D231FF4D950E}"/>
              </a:ext>
            </a:extLst>
          </p:cNvPr>
          <p:cNvGraphicFramePr>
            <a:graphicFrameLocks noGrp="1"/>
          </p:cNvGraphicFramePr>
          <p:nvPr>
            <p:ph idx="1"/>
            <p:extLst>
              <p:ext uri="{D42A27DB-BD31-4B8C-83A1-F6EECF244321}">
                <p14:modId xmlns:p14="http://schemas.microsoft.com/office/powerpoint/2010/main" val="1004119033"/>
              </p:ext>
            </p:extLst>
          </p:nvPr>
        </p:nvGraphicFramePr>
        <p:xfrm>
          <a:off x="423862" y="1141202"/>
          <a:ext cx="8262938" cy="5486400"/>
        </p:xfrm>
        <a:graphic>
          <a:graphicData uri="http://schemas.openxmlformats.org/drawingml/2006/table">
            <a:tbl>
              <a:tblPr firstCol="1" bandRow="1">
                <a:tableStyleId>{5C22544A-7EE6-4342-B048-85BDC9FD1C3A}</a:tableStyleId>
              </a:tblPr>
              <a:tblGrid>
                <a:gridCol w="1132079">
                  <a:extLst>
                    <a:ext uri="{9D8B030D-6E8A-4147-A177-3AD203B41FA5}">
                      <a16:colId xmlns:a16="http://schemas.microsoft.com/office/drawing/2014/main" val="3677494802"/>
                    </a:ext>
                  </a:extLst>
                </a:gridCol>
                <a:gridCol w="7130859">
                  <a:extLst>
                    <a:ext uri="{9D8B030D-6E8A-4147-A177-3AD203B41FA5}">
                      <a16:colId xmlns:a16="http://schemas.microsoft.com/office/drawing/2014/main" val="872054966"/>
                    </a:ext>
                  </a:extLst>
                </a:gridCol>
              </a:tblGrid>
              <a:tr h="990502">
                <a:tc>
                  <a:txBody>
                    <a:bodyPr/>
                    <a:lstStyle/>
                    <a:p>
                      <a:r>
                        <a:rPr lang="en-US" sz="1600" b="0" dirty="0">
                          <a:solidFill>
                            <a:schemeClr val="tx1"/>
                          </a:solidFill>
                        </a:rPr>
                        <a:t>Purpose</a:t>
                      </a:r>
                    </a:p>
                  </a:txBody>
                  <a:tcPr marL="68580" marR="68580" marT="34290" marB="34290">
                    <a:lnT w="38100" cmpd="sng">
                      <a:noFill/>
                    </a:lnT>
                    <a:solidFill>
                      <a:srgbClr val="CED2DC"/>
                    </a:solidFill>
                  </a:tcPr>
                </a:tc>
                <a:tc>
                  <a:txBody>
                    <a:bodyPr/>
                    <a:lstStyle/>
                    <a:p>
                      <a:pPr>
                        <a:spcAft>
                          <a:spcPts val="900"/>
                        </a:spcAft>
                      </a:pPr>
                      <a:r>
                        <a:rPr lang="en-US" sz="1600">
                          <a:solidFill>
                            <a:schemeClr val="tx1"/>
                          </a:solidFill>
                        </a:rPr>
                        <a:t>Improve and expand the surface transportation infrastructure in rural areas to increase connectivity, improve the safety and reliability of the movement of people and freight, and generate regional economic growth and improve quality of life.</a:t>
                      </a:r>
                    </a:p>
                  </a:txBody>
                  <a:tcPr marL="68580" marR="68580" marT="34290" marB="34290">
                    <a:lnT w="38100" cmpd="sng">
                      <a:noFill/>
                    </a:lnT>
                  </a:tcPr>
                </a:tc>
                <a:extLst>
                  <a:ext uri="{0D108BD9-81ED-4DB2-BD59-A6C34878D82A}">
                    <a16:rowId xmlns:a16="http://schemas.microsoft.com/office/drawing/2014/main" val="2680548680"/>
                  </a:ext>
                </a:extLst>
              </a:tr>
              <a:tr h="296428">
                <a:tc>
                  <a:txBody>
                    <a:bodyPr/>
                    <a:lstStyle/>
                    <a:p>
                      <a:r>
                        <a:rPr lang="en-US" sz="1600" b="0">
                          <a:solidFill>
                            <a:schemeClr val="tx1"/>
                          </a:solidFill>
                        </a:rPr>
                        <a:t>Funding</a:t>
                      </a:r>
                    </a:p>
                  </a:txBody>
                  <a:tcPr marL="68580" marR="68580" marT="34290" marB="34290">
                    <a:solidFill>
                      <a:srgbClr val="E8EAEE"/>
                    </a:solidFill>
                  </a:tcPr>
                </a:tc>
                <a:tc>
                  <a:txBody>
                    <a:bodyPr/>
                    <a:lstStyle/>
                    <a:p>
                      <a:pPr marL="0" indent="0">
                        <a:spcAft>
                          <a:spcPts val="900"/>
                        </a:spcAft>
                        <a:buFont typeface="Arial" panose="020B0604020202020204" pitchFamily="34" charset="0"/>
                        <a:buNone/>
                      </a:pPr>
                      <a:r>
                        <a:rPr lang="en-US" sz="1600">
                          <a:solidFill>
                            <a:schemeClr val="tx1"/>
                          </a:solidFill>
                        </a:rPr>
                        <a:t>$2 B (FY 22-26) in Contract Authority from the HTF</a:t>
                      </a:r>
                    </a:p>
                  </a:txBody>
                  <a:tcPr marL="68580" marR="68580" marT="34290" marB="34290"/>
                </a:tc>
                <a:extLst>
                  <a:ext uri="{0D108BD9-81ED-4DB2-BD59-A6C34878D82A}">
                    <a16:rowId xmlns:a16="http://schemas.microsoft.com/office/drawing/2014/main" val="2965954728"/>
                  </a:ext>
                </a:extLst>
              </a:tr>
              <a:tr h="1098951">
                <a:tc>
                  <a:txBody>
                    <a:bodyPr/>
                    <a:lstStyle/>
                    <a:p>
                      <a:r>
                        <a:rPr lang="en-US" sz="1600" b="0" dirty="0">
                          <a:solidFill>
                            <a:schemeClr val="tx1"/>
                          </a:solidFill>
                        </a:rPr>
                        <a:t>Eligible entities</a:t>
                      </a:r>
                    </a:p>
                    <a:p>
                      <a:endParaRPr lang="en-US" sz="1600" b="0" dirty="0">
                        <a:solidFill>
                          <a:schemeClr val="tx1"/>
                        </a:solidFill>
                      </a:endParaRPr>
                    </a:p>
                  </a:txBody>
                  <a:tcPr marL="68580" marR="68580" marT="34290" marB="34290">
                    <a:solidFill>
                      <a:srgbClr val="CED2DC"/>
                    </a:solidFill>
                  </a:tcPr>
                </a:tc>
                <a:tc>
                  <a:txBody>
                    <a:bodyPr/>
                    <a:lstStyle/>
                    <a:p>
                      <a:pPr marL="285750" indent="-285750">
                        <a:spcAft>
                          <a:spcPts val="300"/>
                        </a:spcAft>
                        <a:buFont typeface="Arial" panose="020B0604020202020204" pitchFamily="34" charset="0"/>
                        <a:buChar char="•"/>
                      </a:pPr>
                      <a:r>
                        <a:rPr lang="en-US" sz="1600" dirty="0">
                          <a:solidFill>
                            <a:schemeClr val="tx1"/>
                          </a:solidFill>
                        </a:rPr>
                        <a:t>State (including Puerto Rico)</a:t>
                      </a:r>
                    </a:p>
                    <a:p>
                      <a:pPr marL="285750" indent="-285750">
                        <a:spcAft>
                          <a:spcPts val="300"/>
                        </a:spcAft>
                        <a:buFont typeface="Arial" panose="020B0604020202020204" pitchFamily="34" charset="0"/>
                        <a:buChar char="•"/>
                      </a:pPr>
                      <a:r>
                        <a:rPr lang="en-US" sz="1600" dirty="0">
                          <a:solidFill>
                            <a:schemeClr val="tx1"/>
                          </a:solidFill>
                        </a:rPr>
                        <a:t>Regional transportation planning organization (RTPO)</a:t>
                      </a:r>
                    </a:p>
                    <a:p>
                      <a:pPr marL="285750" indent="-285750">
                        <a:spcAft>
                          <a:spcPts val="300"/>
                        </a:spcAft>
                        <a:buFont typeface="Arial" panose="020B0604020202020204" pitchFamily="34" charset="0"/>
                        <a:buChar char="•"/>
                      </a:pPr>
                      <a:r>
                        <a:rPr lang="en-US" sz="1600" dirty="0">
                          <a:solidFill>
                            <a:schemeClr val="tx1"/>
                          </a:solidFill>
                        </a:rPr>
                        <a:t>Local government</a:t>
                      </a:r>
                    </a:p>
                    <a:p>
                      <a:pPr marL="285750" indent="-285750">
                        <a:spcAft>
                          <a:spcPts val="300"/>
                        </a:spcAft>
                        <a:buFont typeface="Arial" panose="020B0604020202020204" pitchFamily="34" charset="0"/>
                        <a:buChar char="•"/>
                      </a:pPr>
                      <a:r>
                        <a:rPr lang="en-US" sz="1600" dirty="0">
                          <a:solidFill>
                            <a:schemeClr val="tx1"/>
                          </a:solidFill>
                        </a:rPr>
                        <a:t>Tribal government</a:t>
                      </a:r>
                    </a:p>
                  </a:txBody>
                  <a:tcPr marL="68580" marR="68580" marT="34290" marB="34290"/>
                </a:tc>
                <a:extLst>
                  <a:ext uri="{0D108BD9-81ED-4DB2-BD59-A6C34878D82A}">
                    <a16:rowId xmlns:a16="http://schemas.microsoft.com/office/drawing/2014/main" val="3206450541"/>
                  </a:ext>
                </a:extLst>
              </a:tr>
              <a:tr h="2060533">
                <a:tc>
                  <a:txBody>
                    <a:bodyPr/>
                    <a:lstStyle/>
                    <a:p>
                      <a:r>
                        <a:rPr lang="en-US" sz="1600" b="0" dirty="0">
                          <a:solidFill>
                            <a:schemeClr val="tx1"/>
                          </a:solidFill>
                        </a:rPr>
                        <a:t>Eligible projects</a:t>
                      </a:r>
                    </a:p>
                  </a:txBody>
                  <a:tcPr marL="68580" marR="68580" marT="34290" marB="34290">
                    <a:solidFill>
                      <a:srgbClr val="E8EAEE"/>
                    </a:solidFill>
                  </a:tcPr>
                </a:tc>
                <a:tc>
                  <a:txBody>
                    <a:bodyPr/>
                    <a:lstStyle/>
                    <a:p>
                      <a:pPr marL="285750" lvl="0" indent="-285750">
                        <a:spcAft>
                          <a:spcPts val="300"/>
                        </a:spcAft>
                        <a:buFont typeface="Arial" panose="020B0604020202020204" pitchFamily="34" charset="0"/>
                        <a:buChar char="•"/>
                      </a:pPr>
                      <a:r>
                        <a:rPr lang="en-US" sz="1600">
                          <a:solidFill>
                            <a:schemeClr val="tx1"/>
                          </a:solidFill>
                        </a:rPr>
                        <a:t>Highway, bridge, or tunnel projects eligible under NHPP, STBG or the Tribal Transportation Program</a:t>
                      </a:r>
                    </a:p>
                    <a:p>
                      <a:pPr marL="285750" lvl="0" indent="-285750">
                        <a:spcAft>
                          <a:spcPts val="300"/>
                        </a:spcAft>
                        <a:buFont typeface="Arial" panose="020B0604020202020204" pitchFamily="34" charset="0"/>
                        <a:buChar char="•"/>
                      </a:pPr>
                      <a:r>
                        <a:rPr lang="en-US" sz="1600">
                          <a:solidFill>
                            <a:schemeClr val="tx1"/>
                          </a:solidFill>
                        </a:rPr>
                        <a:t>Highway freight project eligible under NHFP</a:t>
                      </a:r>
                    </a:p>
                    <a:p>
                      <a:pPr marL="285750" lvl="0" indent="-285750">
                        <a:spcAft>
                          <a:spcPts val="300"/>
                        </a:spcAft>
                        <a:buFont typeface="Arial" panose="020B0604020202020204" pitchFamily="34" charset="0"/>
                        <a:buChar char="•"/>
                      </a:pPr>
                      <a:r>
                        <a:rPr lang="en-US" sz="1600">
                          <a:solidFill>
                            <a:schemeClr val="tx1"/>
                          </a:solidFill>
                        </a:rPr>
                        <a:t>Highway safety improvement project</a:t>
                      </a:r>
                    </a:p>
                    <a:p>
                      <a:pPr marL="285750" lvl="0" indent="-285750">
                        <a:spcAft>
                          <a:spcPts val="300"/>
                        </a:spcAft>
                        <a:buFont typeface="Arial" panose="020B0604020202020204" pitchFamily="34" charset="0"/>
                        <a:buChar char="•"/>
                      </a:pPr>
                      <a:r>
                        <a:rPr lang="en-US" sz="1600">
                          <a:solidFill>
                            <a:schemeClr val="tx1"/>
                          </a:solidFill>
                        </a:rPr>
                        <a:t>Project on a publicly-owned highway or bridge improving access to certain facilities that support the economy of a rural area</a:t>
                      </a:r>
                    </a:p>
                    <a:p>
                      <a:pPr marL="285750" lvl="0" indent="-285750">
                        <a:spcAft>
                          <a:spcPts val="300"/>
                        </a:spcAft>
                        <a:buFont typeface="Arial" panose="020B0604020202020204" pitchFamily="34" charset="0"/>
                        <a:buChar char="•"/>
                      </a:pPr>
                      <a:r>
                        <a:rPr lang="en-US" sz="1600">
                          <a:solidFill>
                            <a:schemeClr val="tx1"/>
                          </a:solidFill>
                        </a:rPr>
                        <a:t>Integrated mobility management system, transportation demand management system, or on-demand mobility services</a:t>
                      </a:r>
                    </a:p>
                  </a:txBody>
                  <a:tcPr marL="68580" marR="68580" marT="34290" marB="34290"/>
                </a:tc>
                <a:extLst>
                  <a:ext uri="{0D108BD9-81ED-4DB2-BD59-A6C34878D82A}">
                    <a16:rowId xmlns:a16="http://schemas.microsoft.com/office/drawing/2014/main" val="3323881722"/>
                  </a:ext>
                </a:extLst>
              </a:tr>
              <a:tr h="5228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Other key provisions</a:t>
                      </a:r>
                    </a:p>
                  </a:txBody>
                  <a:tcPr marL="68580" marR="68580" marT="34290" marB="34290">
                    <a:solidFill>
                      <a:srgbClr val="CED2DC"/>
                    </a:solidFill>
                  </a:tcPr>
                </a:tc>
                <a:tc>
                  <a:txBody>
                    <a:bodyPr/>
                    <a:lstStyle/>
                    <a:p>
                      <a:pPr marL="285750" lvl="0" indent="-285750">
                        <a:spcAft>
                          <a:spcPts val="300"/>
                        </a:spcAft>
                        <a:buFont typeface="Arial" panose="020B0604020202020204" pitchFamily="34" charset="0"/>
                        <a:buChar char="•"/>
                      </a:pPr>
                      <a:r>
                        <a:rPr lang="en-US" sz="1600" dirty="0">
                          <a:solidFill>
                            <a:schemeClr val="tx1"/>
                          </a:solidFill>
                        </a:rPr>
                        <a:t>Sets aside each FY: ≤10% for grants to small projects (&lt;$25M); 25% for designated routes of the ADHS; and 15% for projects in States with higher than average rural roadway lane departure fatalities</a:t>
                      </a:r>
                    </a:p>
                  </a:txBody>
                  <a:tcPr marL="68580" marR="68580" marT="34290" marB="34290"/>
                </a:tc>
                <a:extLst>
                  <a:ext uri="{0D108BD9-81ED-4DB2-BD59-A6C34878D82A}">
                    <a16:rowId xmlns:a16="http://schemas.microsoft.com/office/drawing/2014/main" val="3214337298"/>
                  </a:ext>
                </a:extLst>
              </a:tr>
            </a:tbl>
          </a:graphicData>
        </a:graphic>
      </p:graphicFrame>
      <p:sp>
        <p:nvSpPr>
          <p:cNvPr id="6" name="TextBox 5">
            <a:extLst>
              <a:ext uri="{FF2B5EF4-FFF2-40B4-BE49-F238E27FC236}">
                <a16:creationId xmlns:a16="http://schemas.microsoft.com/office/drawing/2014/main" id="{1D3CBBC8-D117-4008-8E14-E4373F7001B2}"/>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§11132</a:t>
            </a:r>
          </a:p>
        </p:txBody>
      </p:sp>
      <p:sp>
        <p:nvSpPr>
          <p:cNvPr id="3" name="Slide Number Placeholder 2">
            <a:extLst>
              <a:ext uri="{FF2B5EF4-FFF2-40B4-BE49-F238E27FC236}">
                <a16:creationId xmlns:a16="http://schemas.microsoft.com/office/drawing/2014/main" id="{E4ABE8B4-F7EF-49EA-9125-FCBE348B8C3C}"/>
              </a:ext>
            </a:extLst>
          </p:cNvPr>
          <p:cNvSpPr>
            <a:spLocks noGrp="1"/>
          </p:cNvSpPr>
          <p:nvPr>
            <p:ph type="sldNum" sz="quarter" idx="12"/>
          </p:nvPr>
        </p:nvSpPr>
        <p:spPr/>
        <p:txBody>
          <a:bodyPr/>
          <a:lstStyle/>
          <a:p>
            <a:fld id="{1A97B858-7F87-4293-BC05-FFDEB8F8B7A1}" type="slidenum">
              <a:rPr lang="en-US" smtClean="0"/>
              <a:pPr/>
              <a:t>45</a:t>
            </a:fld>
            <a:endParaRPr lang="en-US"/>
          </a:p>
        </p:txBody>
      </p:sp>
    </p:spTree>
    <p:extLst>
      <p:ext uri="{BB962C8B-B14F-4D97-AF65-F5344CB8AC3E}">
        <p14:creationId xmlns:p14="http://schemas.microsoft.com/office/powerpoint/2010/main" val="11633230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B7DAB-C193-4896-86D7-C22F71CEA850}"/>
              </a:ext>
            </a:extLst>
          </p:cNvPr>
          <p:cNvSpPr>
            <a:spLocks noGrp="1"/>
          </p:cNvSpPr>
          <p:nvPr>
            <p:ph type="title"/>
          </p:nvPr>
        </p:nvSpPr>
        <p:spPr/>
        <p:txBody>
          <a:bodyPr/>
          <a:lstStyle/>
          <a:p>
            <a:r>
              <a:rPr lang="en-US"/>
              <a:t>Federal lands and tribal</a:t>
            </a:r>
          </a:p>
        </p:txBody>
      </p:sp>
      <p:sp>
        <p:nvSpPr>
          <p:cNvPr id="3" name="Text Placeholder 2">
            <a:extLst>
              <a:ext uri="{FF2B5EF4-FFF2-40B4-BE49-F238E27FC236}">
                <a16:creationId xmlns:a16="http://schemas.microsoft.com/office/drawing/2014/main" id="{E69E08AF-53C9-45B8-A664-4F8EBBABE198}"/>
              </a:ext>
            </a:extLst>
          </p:cNvPr>
          <p:cNvSpPr>
            <a:spLocks noGrp="1"/>
          </p:cNvSpPr>
          <p:nvPr>
            <p:ph type="body" idx="1"/>
          </p:nvPr>
        </p:nvSpPr>
        <p:spPr>
          <a:xfrm>
            <a:off x="722313" y="3393291"/>
            <a:ext cx="8225744" cy="2904871"/>
          </a:xfrm>
        </p:spPr>
        <p:txBody>
          <a:bodyPr>
            <a:normAutofit/>
          </a:bodyPr>
          <a:lstStyle/>
          <a:p>
            <a:r>
              <a:rPr lang="en-US"/>
              <a:t>Federal Lands Transportation Program</a:t>
            </a:r>
          </a:p>
          <a:p>
            <a:r>
              <a:rPr lang="en-US"/>
              <a:t>Federal Lands Access Program</a:t>
            </a:r>
          </a:p>
          <a:p>
            <a:r>
              <a:rPr lang="en-US"/>
              <a:t>Tribal Transportation Program</a:t>
            </a:r>
          </a:p>
          <a:p>
            <a:r>
              <a:rPr lang="en-US"/>
              <a:t>Nationally Significant Federal Lands and Tribal Projects Program</a:t>
            </a:r>
          </a:p>
          <a:p>
            <a:r>
              <a:rPr lang="en-US"/>
              <a:t>Other Federal Lands and Tribal Provisions</a:t>
            </a:r>
          </a:p>
          <a:p>
            <a:endParaRPr lang="en-US"/>
          </a:p>
          <a:p>
            <a:endParaRPr lang="en-US"/>
          </a:p>
        </p:txBody>
      </p:sp>
    </p:spTree>
    <p:extLst>
      <p:ext uri="{BB962C8B-B14F-4D97-AF65-F5344CB8AC3E}">
        <p14:creationId xmlns:p14="http://schemas.microsoft.com/office/powerpoint/2010/main" val="41756637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a:xfrm>
            <a:off x="457200" y="383435"/>
            <a:ext cx="8229600" cy="889953"/>
          </a:xfrm>
        </p:spPr>
        <p:txBody>
          <a:bodyPr>
            <a:normAutofit fontScale="90000"/>
          </a:bodyPr>
          <a:lstStyle/>
          <a:p>
            <a:r>
              <a:rPr lang="en-US"/>
              <a:t>Changes to Federal Lands Transportation Program (FLTP)</a:t>
            </a:r>
          </a:p>
        </p:txBody>
      </p:sp>
      <p:graphicFrame>
        <p:nvGraphicFramePr>
          <p:cNvPr id="5" name="Table 5">
            <a:extLst>
              <a:ext uri="{FF2B5EF4-FFF2-40B4-BE49-F238E27FC236}">
                <a16:creationId xmlns:a16="http://schemas.microsoft.com/office/drawing/2014/main" id="{DF4B1B0E-C612-4F5B-9F35-D231FF4D950E}"/>
              </a:ext>
            </a:extLst>
          </p:cNvPr>
          <p:cNvGraphicFramePr>
            <a:graphicFrameLocks noGrp="1"/>
          </p:cNvGraphicFramePr>
          <p:nvPr>
            <p:ph idx="1"/>
            <p:extLst>
              <p:ext uri="{D42A27DB-BD31-4B8C-83A1-F6EECF244321}">
                <p14:modId xmlns:p14="http://schemas.microsoft.com/office/powerpoint/2010/main" val="860721783"/>
              </p:ext>
            </p:extLst>
          </p:nvPr>
        </p:nvGraphicFramePr>
        <p:xfrm>
          <a:off x="457200" y="1369133"/>
          <a:ext cx="7951693" cy="3555743"/>
        </p:xfrm>
        <a:graphic>
          <a:graphicData uri="http://schemas.openxmlformats.org/drawingml/2006/table">
            <a:tbl>
              <a:tblPr firstCol="1" bandRow="1">
                <a:tableStyleId>{5C22544A-7EE6-4342-B048-85BDC9FD1C3A}</a:tableStyleId>
              </a:tblPr>
              <a:tblGrid>
                <a:gridCol w="1237202">
                  <a:extLst>
                    <a:ext uri="{9D8B030D-6E8A-4147-A177-3AD203B41FA5}">
                      <a16:colId xmlns:a16="http://schemas.microsoft.com/office/drawing/2014/main" val="3677494802"/>
                    </a:ext>
                  </a:extLst>
                </a:gridCol>
                <a:gridCol w="6714491">
                  <a:extLst>
                    <a:ext uri="{9D8B030D-6E8A-4147-A177-3AD203B41FA5}">
                      <a16:colId xmlns:a16="http://schemas.microsoft.com/office/drawing/2014/main" val="872054966"/>
                    </a:ext>
                  </a:extLst>
                </a:gridCol>
              </a:tblGrid>
              <a:tr h="446783">
                <a:tc>
                  <a:txBody>
                    <a:bodyPr/>
                    <a:lstStyle/>
                    <a:p>
                      <a:r>
                        <a:rPr lang="en-US" sz="1600" b="0" dirty="0">
                          <a:solidFill>
                            <a:schemeClr val="tx1"/>
                          </a:solidFill>
                        </a:rPr>
                        <a:t>Funding</a:t>
                      </a:r>
                    </a:p>
                  </a:txBody>
                  <a:tcPr marL="68580" marR="68580" marT="34290" marB="34290">
                    <a:solidFill>
                      <a:srgbClr val="CED2DC"/>
                    </a:solidFill>
                  </a:tcPr>
                </a:tc>
                <a:tc>
                  <a:txBody>
                    <a:bodyPr/>
                    <a:lstStyle/>
                    <a:p>
                      <a:pPr marL="0" indent="0">
                        <a:spcAft>
                          <a:spcPts val="300"/>
                        </a:spcAft>
                        <a:buFont typeface="Arial" panose="020B0604020202020204" pitchFamily="34" charset="0"/>
                        <a:buNone/>
                      </a:pPr>
                      <a:r>
                        <a:rPr lang="en-US" sz="1600">
                          <a:solidFill>
                            <a:schemeClr val="tx1"/>
                          </a:solidFill>
                        </a:rPr>
                        <a:t>$2.2 B (FY 22-26) in Contract Authority from the HTF</a:t>
                      </a:r>
                    </a:p>
                  </a:txBody>
                  <a:tcPr marL="68580" marR="68580" marT="34290" marB="34290"/>
                </a:tc>
                <a:extLst>
                  <a:ext uri="{0D108BD9-81ED-4DB2-BD59-A6C34878D82A}">
                    <a16:rowId xmlns:a16="http://schemas.microsoft.com/office/drawing/2014/main" val="2965954728"/>
                  </a:ext>
                </a:extLst>
              </a:tr>
              <a:tr h="1590502">
                <a:tc>
                  <a:txBody>
                    <a:bodyPr/>
                    <a:lstStyle/>
                    <a:p>
                      <a:r>
                        <a:rPr lang="en-US" sz="1600" b="0" dirty="0">
                          <a:solidFill>
                            <a:schemeClr val="tx1"/>
                          </a:solidFill>
                        </a:rPr>
                        <a:t>Other key provisions</a:t>
                      </a:r>
                    </a:p>
                  </a:txBody>
                  <a:tcPr marL="68580" marR="68580" marT="34290" marB="34290">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dirty="0">
                          <a:solidFill>
                            <a:schemeClr val="tx1"/>
                          </a:solidFill>
                        </a:rPr>
                        <a:t>Raises (from $10M to $20M) the annual cap on FLTP funds that may be used in support of environmental mitigation to improve public safety and reduce vehicle-caused wildlife mortality while maintaining habitat connectivity</a:t>
                      </a:r>
                    </a:p>
                    <a:p>
                      <a:pPr marL="285750" lvl="0" indent="-285750">
                        <a:spcAft>
                          <a:spcPts val="300"/>
                        </a:spcAft>
                        <a:buFont typeface="Arial" panose="020B0604020202020204" pitchFamily="34" charset="0"/>
                        <a:buChar char="•"/>
                      </a:pPr>
                      <a:r>
                        <a:rPr lang="en-US" sz="1600" dirty="0">
                          <a:solidFill>
                            <a:schemeClr val="tx1"/>
                          </a:solidFill>
                        </a:rPr>
                        <a:t>Requires that ≥$7M be made available each FY for each Federal agency eligible to compete for amounts made available for the program (Division J)</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dirty="0">
                          <a:solidFill>
                            <a:schemeClr val="tx1"/>
                          </a:solidFill>
                        </a:rPr>
                        <a:t>Increases the amount of FLTP and FLAP funds to be set aside each FY for transportation planning from 5% to 20% (§11113)</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dirty="0">
                          <a:solidFill>
                            <a:schemeClr val="tx1"/>
                          </a:solidFill>
                        </a:rPr>
                        <a:t>Requires FLTP projects to consider, to the maximum extent practicable, the use of locally adapted native plants and designs that minimize runoff and heat generation</a:t>
                      </a:r>
                    </a:p>
                  </a:txBody>
                  <a:tcPr marL="68580" marR="68580" marT="34290" marB="34290"/>
                </a:tc>
                <a:extLst>
                  <a:ext uri="{0D108BD9-81ED-4DB2-BD59-A6C34878D82A}">
                    <a16:rowId xmlns:a16="http://schemas.microsoft.com/office/drawing/2014/main" val="1751954426"/>
                  </a:ext>
                </a:extLst>
              </a:tr>
            </a:tbl>
          </a:graphicData>
        </a:graphic>
      </p:graphicFrame>
      <p:sp>
        <p:nvSpPr>
          <p:cNvPr id="6" name="TextBox 5">
            <a:extLst>
              <a:ext uri="{FF2B5EF4-FFF2-40B4-BE49-F238E27FC236}">
                <a16:creationId xmlns:a16="http://schemas.microsoft.com/office/drawing/2014/main" id="{50F2772F-7D75-47D9-9D36-1F0829DC4999}"/>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§11112</a:t>
            </a:r>
          </a:p>
        </p:txBody>
      </p:sp>
      <p:sp>
        <p:nvSpPr>
          <p:cNvPr id="3" name="Slide Number Placeholder 2">
            <a:extLst>
              <a:ext uri="{FF2B5EF4-FFF2-40B4-BE49-F238E27FC236}">
                <a16:creationId xmlns:a16="http://schemas.microsoft.com/office/drawing/2014/main" id="{EBF8ADA1-B9D0-4288-8F29-730F6B8C1946}"/>
              </a:ext>
            </a:extLst>
          </p:cNvPr>
          <p:cNvSpPr>
            <a:spLocks noGrp="1"/>
          </p:cNvSpPr>
          <p:nvPr>
            <p:ph type="sldNum" sz="quarter" idx="12"/>
          </p:nvPr>
        </p:nvSpPr>
        <p:spPr/>
        <p:txBody>
          <a:bodyPr/>
          <a:lstStyle/>
          <a:p>
            <a:fld id="{1A97B858-7F87-4293-BC05-FFDEB8F8B7A1}" type="slidenum">
              <a:rPr lang="en-US" smtClean="0"/>
              <a:pPr/>
              <a:t>47</a:t>
            </a:fld>
            <a:endParaRPr lang="en-US"/>
          </a:p>
        </p:txBody>
      </p:sp>
    </p:spTree>
    <p:extLst>
      <p:ext uri="{BB962C8B-B14F-4D97-AF65-F5344CB8AC3E}">
        <p14:creationId xmlns:p14="http://schemas.microsoft.com/office/powerpoint/2010/main" val="25324480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p:txBody>
          <a:bodyPr>
            <a:normAutofit fontScale="90000"/>
          </a:bodyPr>
          <a:lstStyle/>
          <a:p>
            <a:r>
              <a:rPr lang="en-US"/>
              <a:t>Changes to Federal Lands Access Program (FLAP)</a:t>
            </a:r>
          </a:p>
        </p:txBody>
      </p:sp>
      <p:graphicFrame>
        <p:nvGraphicFramePr>
          <p:cNvPr id="5" name="Table 5">
            <a:extLst>
              <a:ext uri="{FF2B5EF4-FFF2-40B4-BE49-F238E27FC236}">
                <a16:creationId xmlns:a16="http://schemas.microsoft.com/office/drawing/2014/main" id="{DF4B1B0E-C612-4F5B-9F35-D231FF4D950E}"/>
              </a:ext>
            </a:extLst>
          </p:cNvPr>
          <p:cNvGraphicFramePr>
            <a:graphicFrameLocks noGrp="1"/>
          </p:cNvGraphicFramePr>
          <p:nvPr>
            <p:ph idx="1"/>
            <p:extLst>
              <p:ext uri="{D42A27DB-BD31-4B8C-83A1-F6EECF244321}">
                <p14:modId xmlns:p14="http://schemas.microsoft.com/office/powerpoint/2010/main" val="4181373156"/>
              </p:ext>
            </p:extLst>
          </p:nvPr>
        </p:nvGraphicFramePr>
        <p:xfrm>
          <a:off x="538646" y="1138687"/>
          <a:ext cx="7897905" cy="3075550"/>
        </p:xfrm>
        <a:graphic>
          <a:graphicData uri="http://schemas.openxmlformats.org/drawingml/2006/table">
            <a:tbl>
              <a:tblPr firstCol="1" bandRow="1">
                <a:tableStyleId>{5C22544A-7EE6-4342-B048-85BDC9FD1C3A}</a:tableStyleId>
              </a:tblPr>
              <a:tblGrid>
                <a:gridCol w="1228834">
                  <a:extLst>
                    <a:ext uri="{9D8B030D-6E8A-4147-A177-3AD203B41FA5}">
                      <a16:colId xmlns:a16="http://schemas.microsoft.com/office/drawing/2014/main" val="3677494802"/>
                    </a:ext>
                  </a:extLst>
                </a:gridCol>
                <a:gridCol w="6669071">
                  <a:extLst>
                    <a:ext uri="{9D8B030D-6E8A-4147-A177-3AD203B41FA5}">
                      <a16:colId xmlns:a16="http://schemas.microsoft.com/office/drawing/2014/main" val="872054966"/>
                    </a:ext>
                  </a:extLst>
                </a:gridCol>
              </a:tblGrid>
              <a:tr h="454270">
                <a:tc>
                  <a:txBody>
                    <a:bodyPr/>
                    <a:lstStyle/>
                    <a:p>
                      <a:r>
                        <a:rPr lang="en-US" sz="1600" b="0" dirty="0">
                          <a:solidFill>
                            <a:schemeClr val="tx1"/>
                          </a:solidFill>
                        </a:rPr>
                        <a:t>Funding</a:t>
                      </a:r>
                    </a:p>
                  </a:txBody>
                  <a:tcPr marL="68580" marR="68580" marT="34290" marB="34290">
                    <a:solidFill>
                      <a:srgbClr val="CED2DC"/>
                    </a:solidFill>
                  </a:tcPr>
                </a:tc>
                <a:tc>
                  <a:txBody>
                    <a:bodyPr/>
                    <a:lstStyle/>
                    <a:p>
                      <a:pPr marL="0" indent="0">
                        <a:spcAft>
                          <a:spcPts val="900"/>
                        </a:spcAft>
                        <a:buFont typeface="Arial" panose="020B0604020202020204" pitchFamily="34" charset="0"/>
                        <a:buNone/>
                      </a:pPr>
                      <a:r>
                        <a:rPr lang="en-US" sz="1600" dirty="0">
                          <a:solidFill>
                            <a:schemeClr val="tx1"/>
                          </a:solidFill>
                        </a:rPr>
                        <a:t>$1.5 B (FY 22-26) in Contract Authority from the HTF</a:t>
                      </a:r>
                    </a:p>
                  </a:txBody>
                  <a:tcPr marL="68580" marR="68580" marT="34290" marB="34290"/>
                </a:tc>
                <a:extLst>
                  <a:ext uri="{0D108BD9-81ED-4DB2-BD59-A6C34878D82A}">
                    <a16:rowId xmlns:a16="http://schemas.microsoft.com/office/drawing/2014/main" val="2965954728"/>
                  </a:ext>
                </a:extLst>
              </a:tr>
              <a:tr h="925180">
                <a:tc>
                  <a:txBody>
                    <a:bodyPr/>
                    <a:lstStyle/>
                    <a:p>
                      <a:r>
                        <a:rPr lang="en-US" sz="1600" b="0" dirty="0">
                          <a:solidFill>
                            <a:schemeClr val="tx1"/>
                          </a:solidFill>
                        </a:rPr>
                        <a:t>Other key provisions</a:t>
                      </a:r>
                    </a:p>
                  </a:txBody>
                  <a:tcPr marL="68580" marR="68580" marT="34290" marB="34290">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dirty="0">
                          <a:solidFill>
                            <a:schemeClr val="tx1"/>
                          </a:solidFill>
                        </a:rPr>
                        <a:t>Adds new eligibility for context-sensitive solutions, interpretive panels in or adjacent to parking areas, wayfinding markers, landscaping, and cooperative mitigation of visual blight </a:t>
                      </a:r>
                    </a:p>
                    <a:p>
                      <a:pPr marL="285750" lvl="0" indent="-285750">
                        <a:spcAft>
                          <a:spcPts val="300"/>
                        </a:spcAft>
                        <a:buFont typeface="Arial" panose="020B0604020202020204" pitchFamily="34" charset="0"/>
                        <a:buChar char="•"/>
                      </a:pPr>
                      <a:r>
                        <a:rPr lang="en-US" sz="1600" dirty="0">
                          <a:solidFill>
                            <a:schemeClr val="tx1"/>
                          </a:solidFill>
                        </a:rPr>
                        <a:t>Changes the Federal share to up to 100% (as opposed to being determined based on 23 U.S.C. 120)</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dirty="0">
                          <a:solidFill>
                            <a:schemeClr val="tx1"/>
                          </a:solidFill>
                        </a:rPr>
                        <a:t>Increases the amount of FLAP and FLTP funds to be set aside each FY for transportation planning from 5% to 20%</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dirty="0">
                          <a:solidFill>
                            <a:schemeClr val="tx1"/>
                          </a:solidFill>
                        </a:rPr>
                        <a:t>Requires FLAP projects to consider, to the maximum extent practicable, use of locally adapted native plants and designs that minimize runoff and heat generation</a:t>
                      </a:r>
                    </a:p>
                  </a:txBody>
                  <a:tcPr marL="68580" marR="68580" marT="34290" marB="34290"/>
                </a:tc>
                <a:extLst>
                  <a:ext uri="{0D108BD9-81ED-4DB2-BD59-A6C34878D82A}">
                    <a16:rowId xmlns:a16="http://schemas.microsoft.com/office/drawing/2014/main" val="1751954426"/>
                  </a:ext>
                </a:extLst>
              </a:tr>
            </a:tbl>
          </a:graphicData>
        </a:graphic>
      </p:graphicFrame>
      <p:sp>
        <p:nvSpPr>
          <p:cNvPr id="6" name="TextBox 5">
            <a:extLst>
              <a:ext uri="{FF2B5EF4-FFF2-40B4-BE49-F238E27FC236}">
                <a16:creationId xmlns:a16="http://schemas.microsoft.com/office/drawing/2014/main" id="{D2FE6364-9060-4661-8051-850312AFB298}"/>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§11113</a:t>
            </a:r>
          </a:p>
        </p:txBody>
      </p:sp>
      <p:sp>
        <p:nvSpPr>
          <p:cNvPr id="3" name="Slide Number Placeholder 2">
            <a:extLst>
              <a:ext uri="{FF2B5EF4-FFF2-40B4-BE49-F238E27FC236}">
                <a16:creationId xmlns:a16="http://schemas.microsoft.com/office/drawing/2014/main" id="{506282BA-3FC6-4EEE-9B0E-763888621EEC}"/>
              </a:ext>
            </a:extLst>
          </p:cNvPr>
          <p:cNvSpPr>
            <a:spLocks noGrp="1"/>
          </p:cNvSpPr>
          <p:nvPr>
            <p:ph type="sldNum" sz="quarter" idx="12"/>
          </p:nvPr>
        </p:nvSpPr>
        <p:spPr/>
        <p:txBody>
          <a:bodyPr/>
          <a:lstStyle/>
          <a:p>
            <a:fld id="{1A97B858-7F87-4293-BC05-FFDEB8F8B7A1}" type="slidenum">
              <a:rPr lang="en-US" smtClean="0"/>
              <a:pPr/>
              <a:t>48</a:t>
            </a:fld>
            <a:endParaRPr lang="en-US"/>
          </a:p>
        </p:txBody>
      </p:sp>
    </p:spTree>
    <p:extLst>
      <p:ext uri="{BB962C8B-B14F-4D97-AF65-F5344CB8AC3E}">
        <p14:creationId xmlns:p14="http://schemas.microsoft.com/office/powerpoint/2010/main" val="16786691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a:xfrm>
            <a:off x="457200" y="203760"/>
            <a:ext cx="8229600" cy="889953"/>
          </a:xfrm>
        </p:spPr>
        <p:txBody>
          <a:bodyPr>
            <a:normAutofit fontScale="90000"/>
          </a:bodyPr>
          <a:lstStyle/>
          <a:p>
            <a:r>
              <a:rPr lang="en-US"/>
              <a:t>Changes to Tribal Transportation Program (TTP)</a:t>
            </a:r>
          </a:p>
        </p:txBody>
      </p:sp>
      <p:graphicFrame>
        <p:nvGraphicFramePr>
          <p:cNvPr id="5" name="Table 5">
            <a:extLst>
              <a:ext uri="{FF2B5EF4-FFF2-40B4-BE49-F238E27FC236}">
                <a16:creationId xmlns:a16="http://schemas.microsoft.com/office/drawing/2014/main" id="{DF4B1B0E-C612-4F5B-9F35-D231FF4D950E}"/>
              </a:ext>
            </a:extLst>
          </p:cNvPr>
          <p:cNvGraphicFramePr>
            <a:graphicFrameLocks noGrp="1"/>
          </p:cNvGraphicFramePr>
          <p:nvPr>
            <p:ph idx="1"/>
            <p:extLst>
              <p:ext uri="{D42A27DB-BD31-4B8C-83A1-F6EECF244321}">
                <p14:modId xmlns:p14="http://schemas.microsoft.com/office/powerpoint/2010/main" val="3963477596"/>
              </p:ext>
            </p:extLst>
          </p:nvPr>
        </p:nvGraphicFramePr>
        <p:xfrm>
          <a:off x="558800" y="950001"/>
          <a:ext cx="8128000" cy="5494898"/>
        </p:xfrm>
        <a:graphic>
          <a:graphicData uri="http://schemas.openxmlformats.org/drawingml/2006/table">
            <a:tbl>
              <a:tblPr firstCol="1" bandRow="1">
                <a:tableStyleId>{5C22544A-7EE6-4342-B048-85BDC9FD1C3A}</a:tableStyleId>
              </a:tblPr>
              <a:tblGrid>
                <a:gridCol w="1143000">
                  <a:extLst>
                    <a:ext uri="{9D8B030D-6E8A-4147-A177-3AD203B41FA5}">
                      <a16:colId xmlns:a16="http://schemas.microsoft.com/office/drawing/2014/main" val="3677494802"/>
                    </a:ext>
                  </a:extLst>
                </a:gridCol>
                <a:gridCol w="6985000">
                  <a:extLst>
                    <a:ext uri="{9D8B030D-6E8A-4147-A177-3AD203B41FA5}">
                      <a16:colId xmlns:a16="http://schemas.microsoft.com/office/drawing/2014/main" val="872054966"/>
                    </a:ext>
                  </a:extLst>
                </a:gridCol>
              </a:tblGrid>
              <a:tr h="343778">
                <a:tc>
                  <a:txBody>
                    <a:bodyPr/>
                    <a:lstStyle/>
                    <a:p>
                      <a:r>
                        <a:rPr lang="en-US" sz="1600" b="0" dirty="0">
                          <a:solidFill>
                            <a:schemeClr val="tx1"/>
                          </a:solidFill>
                        </a:rPr>
                        <a:t>Funding</a:t>
                      </a:r>
                    </a:p>
                  </a:txBody>
                  <a:tcPr marL="68580" marR="68580" marT="34290" marB="34290">
                    <a:solidFill>
                      <a:srgbClr val="CED2DC"/>
                    </a:solidFill>
                  </a:tcPr>
                </a:tc>
                <a:tc>
                  <a:txBody>
                    <a:bodyPr/>
                    <a:lstStyle/>
                    <a:p>
                      <a:pPr marL="0" indent="0">
                        <a:spcAft>
                          <a:spcPts val="900"/>
                        </a:spcAft>
                        <a:buFont typeface="Arial" panose="020B0604020202020204" pitchFamily="34" charset="0"/>
                        <a:buNone/>
                      </a:pPr>
                      <a:r>
                        <a:rPr lang="en-US" sz="1600">
                          <a:solidFill>
                            <a:schemeClr val="tx1"/>
                          </a:solidFill>
                        </a:rPr>
                        <a:t>$3 B (FY 22-26) in Contract Authority from the HTF</a:t>
                      </a:r>
                    </a:p>
                  </a:txBody>
                  <a:tcPr marL="68580" marR="68580" marT="34290" marB="34290"/>
                </a:tc>
                <a:extLst>
                  <a:ext uri="{0D108BD9-81ED-4DB2-BD59-A6C34878D82A}">
                    <a16:rowId xmlns:a16="http://schemas.microsoft.com/office/drawing/2014/main" val="2965954728"/>
                  </a:ext>
                </a:extLst>
              </a:tr>
              <a:tr h="1056795">
                <a:tc>
                  <a:txBody>
                    <a:bodyPr/>
                    <a:lstStyle/>
                    <a:p>
                      <a:r>
                        <a:rPr lang="en-US" sz="1600" b="0">
                          <a:solidFill>
                            <a:schemeClr val="tx1"/>
                          </a:solidFill>
                        </a:rPr>
                        <a:t>Tribal bridges</a:t>
                      </a:r>
                    </a:p>
                  </a:txBody>
                  <a:tcPr marL="68580" marR="68580" marT="34290" marB="34290">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strike="noStrike" baseline="0">
                          <a:solidFill>
                            <a:schemeClr val="tx1"/>
                          </a:solidFill>
                        </a:rPr>
                        <a:t>Eliminates current TTP set‐aside for Tribal Transportation Bridge Program</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strike="noStrike" baseline="0">
                          <a:solidFill>
                            <a:schemeClr val="tx1"/>
                          </a:solidFill>
                        </a:rPr>
                        <a:t>Instead</a:t>
                      </a:r>
                      <a:r>
                        <a:rPr lang="en-US" sz="1600" strike="noStrike">
                          <a:solidFill>
                            <a:schemeClr val="tx1"/>
                          </a:solidFill>
                        </a:rPr>
                        <a:t>, funds </a:t>
                      </a:r>
                      <a:r>
                        <a:rPr lang="en-US" sz="1600" strike="noStrike" baseline="0">
                          <a:solidFill>
                            <a:schemeClr val="tx1"/>
                          </a:solidFill>
                        </a:rPr>
                        <a:t>Tribal bridges via </a:t>
                      </a:r>
                      <a:r>
                        <a:rPr lang="en-US" sz="1600">
                          <a:solidFill>
                            <a:schemeClr val="tx1"/>
                          </a:solidFill>
                        </a:rPr>
                        <a:t>set-asides from the—</a:t>
                      </a:r>
                    </a:p>
                    <a:p>
                      <a:pPr marL="742950" marR="0" lvl="1" indent="-285750" algn="l" defTabSz="914400" rtl="0" eaLnBrk="1" fontAlgn="auto" latinLnBrk="0" hangingPunct="1">
                        <a:lnSpc>
                          <a:spcPct val="100000"/>
                        </a:lnSpc>
                        <a:spcBef>
                          <a:spcPts val="0"/>
                        </a:spcBef>
                        <a:spcAft>
                          <a:spcPts val="300"/>
                        </a:spcAft>
                        <a:buClrTx/>
                        <a:buSzTx/>
                        <a:buFont typeface="Courier New" panose="02070309020205020404" pitchFamily="49" charset="0"/>
                        <a:buChar char="o"/>
                        <a:tabLst/>
                        <a:defRPr/>
                      </a:pPr>
                      <a:r>
                        <a:rPr lang="en-US" sz="1600">
                          <a:solidFill>
                            <a:schemeClr val="tx1"/>
                          </a:solidFill>
                        </a:rPr>
                        <a:t>Bridge Investment Program, including—</a:t>
                      </a:r>
                    </a:p>
                    <a:p>
                      <a:pPr marL="1200150" marR="0" lvl="2" indent="-285750" algn="l" defTabSz="914400" rtl="0" eaLnBrk="1" fontAlgn="auto" latinLnBrk="0" hangingPunct="1">
                        <a:lnSpc>
                          <a:spcPct val="100000"/>
                        </a:lnSpc>
                        <a:spcBef>
                          <a:spcPts val="0"/>
                        </a:spcBef>
                        <a:spcAft>
                          <a:spcPts val="300"/>
                        </a:spcAft>
                        <a:buClrTx/>
                        <a:buSzTx/>
                        <a:buFont typeface="Wingdings" panose="05000000000000000000" pitchFamily="2" charset="2"/>
                        <a:buChar char="§"/>
                        <a:tabLst/>
                        <a:defRPr/>
                      </a:pPr>
                      <a:r>
                        <a:rPr lang="en-US" sz="1600">
                          <a:solidFill>
                            <a:schemeClr val="tx1"/>
                          </a:solidFill>
                        </a:rPr>
                        <a:t>$100M (FY 22-26) in Contract Authority from the HTF; and</a:t>
                      </a:r>
                    </a:p>
                    <a:p>
                      <a:pPr marL="1200150" marR="0" lvl="2" indent="-285750" algn="l" defTabSz="914400" rtl="0" eaLnBrk="1" fontAlgn="auto" latinLnBrk="0" hangingPunct="1">
                        <a:lnSpc>
                          <a:spcPct val="100000"/>
                        </a:lnSpc>
                        <a:spcBef>
                          <a:spcPts val="0"/>
                        </a:spcBef>
                        <a:spcAft>
                          <a:spcPts val="300"/>
                        </a:spcAft>
                        <a:buClrTx/>
                        <a:buSzTx/>
                        <a:buFont typeface="Wingdings" panose="05000000000000000000" pitchFamily="2" charset="2"/>
                        <a:buChar char="§"/>
                        <a:tabLst/>
                        <a:defRPr/>
                      </a:pPr>
                      <a:r>
                        <a:rPr lang="en-US" sz="1600">
                          <a:solidFill>
                            <a:schemeClr val="tx1"/>
                          </a:solidFill>
                        </a:rPr>
                        <a:t>$100M (FY 22-26) in advance appropriations from the GF; and</a:t>
                      </a:r>
                    </a:p>
                    <a:p>
                      <a:pPr marL="742950" marR="0" lvl="1" indent="-285750" algn="l" defTabSz="914400" rtl="0" eaLnBrk="1" fontAlgn="auto" latinLnBrk="0" hangingPunct="1">
                        <a:lnSpc>
                          <a:spcPct val="100000"/>
                        </a:lnSpc>
                        <a:spcBef>
                          <a:spcPts val="0"/>
                        </a:spcBef>
                        <a:spcAft>
                          <a:spcPts val="300"/>
                        </a:spcAft>
                        <a:buClrTx/>
                        <a:buSzTx/>
                        <a:buFont typeface="Courier New" panose="02070309020205020404" pitchFamily="49" charset="0"/>
                        <a:buChar char="o"/>
                        <a:tabLst/>
                        <a:defRPr/>
                      </a:pPr>
                      <a:r>
                        <a:rPr lang="en-US" sz="1600">
                          <a:solidFill>
                            <a:schemeClr val="tx1"/>
                          </a:solidFill>
                        </a:rPr>
                        <a:t>Bridge Formula Program ($825M over FY 22-26 in advance appropriations from the GF)</a:t>
                      </a:r>
                    </a:p>
                    <a:p>
                      <a:pPr marL="457200" marR="0" lvl="1" indent="0" algn="l" defTabSz="914400" rtl="0" eaLnBrk="1" fontAlgn="auto" latinLnBrk="0" hangingPunct="1">
                        <a:lnSpc>
                          <a:spcPct val="100000"/>
                        </a:lnSpc>
                        <a:spcBef>
                          <a:spcPts val="0"/>
                        </a:spcBef>
                        <a:spcAft>
                          <a:spcPts val="300"/>
                        </a:spcAft>
                        <a:buClrTx/>
                        <a:buSzTx/>
                        <a:buFont typeface="Courier New" panose="02070309020205020404" pitchFamily="49" charset="0"/>
                        <a:buNone/>
                        <a:tabLst/>
                        <a:defRPr/>
                      </a:pPr>
                      <a:r>
                        <a:rPr lang="en-US" sz="1600">
                          <a:solidFill>
                            <a:schemeClr val="tx1"/>
                          </a:solidFill>
                        </a:rPr>
                        <a:t>(§§11118, 14004, Division J)</a:t>
                      </a:r>
                    </a:p>
                  </a:txBody>
                  <a:tcPr marL="68580" marR="68580" marT="34290" marB="34290"/>
                </a:tc>
                <a:extLst>
                  <a:ext uri="{0D108BD9-81ED-4DB2-BD59-A6C34878D82A}">
                    <a16:rowId xmlns:a16="http://schemas.microsoft.com/office/drawing/2014/main" val="3441199732"/>
                  </a:ext>
                </a:extLst>
              </a:tr>
              <a:tr h="1056795">
                <a:tc>
                  <a:txBody>
                    <a:bodyPr/>
                    <a:lstStyle/>
                    <a:p>
                      <a:r>
                        <a:rPr lang="en-US" sz="1600" b="0" dirty="0">
                          <a:solidFill>
                            <a:schemeClr val="tx1"/>
                          </a:solidFill>
                        </a:rPr>
                        <a:t>Other key provisions</a:t>
                      </a:r>
                    </a:p>
                  </a:txBody>
                  <a:tcPr marL="68580" marR="68580" marT="34290" marB="34290">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dirty="0">
                          <a:solidFill>
                            <a:schemeClr val="tx1"/>
                          </a:solidFill>
                        </a:rPr>
                        <a:t>Sets aside from the TTP $45 M (FY 22-26) in Contract Authority from HTF to fund Tribal High Priority Projects program</a:t>
                      </a:r>
                      <a:br>
                        <a:rPr lang="en-US" sz="1600" dirty="0">
                          <a:solidFill>
                            <a:schemeClr val="tx1"/>
                          </a:solidFill>
                        </a:rPr>
                      </a:br>
                      <a:r>
                        <a:rPr lang="en-US" sz="1600" dirty="0">
                          <a:solidFill>
                            <a:schemeClr val="tx1"/>
                          </a:solidFill>
                        </a:rPr>
                        <a:t>(§11128)</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dirty="0">
                          <a:solidFill>
                            <a:schemeClr val="tx1"/>
                          </a:solidFill>
                        </a:rPr>
                        <a:t>Increases set‐aside amount for TTP Safety Fund from 2% to 4%</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en-US" sz="1600" dirty="0">
                          <a:solidFill>
                            <a:schemeClr val="tx1"/>
                          </a:solidFill>
                        </a:rPr>
                        <a:t>     (§14008)</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dirty="0">
                          <a:solidFill>
                            <a:schemeClr val="tx1"/>
                          </a:solidFill>
                        </a:rPr>
                        <a:t>Updates bridge terminology, </a:t>
                      </a:r>
                      <a:r>
                        <a:rPr lang="en-US" sz="1600" kern="1200" dirty="0">
                          <a:solidFill>
                            <a:schemeClr val="tx1"/>
                          </a:solidFill>
                          <a:latin typeface="+mn-lt"/>
                          <a:ea typeface="+mn-ea"/>
                          <a:cs typeface="+mn-cs"/>
                        </a:rPr>
                        <a:t>replacing references to “deficient bridges” and “structurally deficient or functionally obsolete” with “classified as in poor condition, having low load capacity, or needing geometric improvements”</a:t>
                      </a:r>
                      <a:endParaRPr lang="en-US" sz="1600" dirty="0">
                        <a:solidFill>
                          <a:schemeClr val="tx1"/>
                        </a:solidFill>
                      </a:endParaRP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en-US" sz="1600" dirty="0">
                          <a:solidFill>
                            <a:schemeClr val="tx1"/>
                          </a:solidFill>
                        </a:rPr>
                        <a:t>     (§11524)</a:t>
                      </a:r>
                    </a:p>
                  </a:txBody>
                  <a:tcPr marL="68580" marR="68580" marT="34290" marB="34290"/>
                </a:tc>
                <a:extLst>
                  <a:ext uri="{0D108BD9-81ED-4DB2-BD59-A6C34878D82A}">
                    <a16:rowId xmlns:a16="http://schemas.microsoft.com/office/drawing/2014/main" val="1751954426"/>
                  </a:ext>
                </a:extLst>
              </a:tr>
            </a:tbl>
          </a:graphicData>
        </a:graphic>
      </p:graphicFrame>
      <p:sp>
        <p:nvSpPr>
          <p:cNvPr id="3" name="Slide Number Placeholder 2">
            <a:extLst>
              <a:ext uri="{FF2B5EF4-FFF2-40B4-BE49-F238E27FC236}">
                <a16:creationId xmlns:a16="http://schemas.microsoft.com/office/drawing/2014/main" id="{FA683782-4AC2-455C-AC49-3F43324A766F}"/>
              </a:ext>
            </a:extLst>
          </p:cNvPr>
          <p:cNvSpPr>
            <a:spLocks noGrp="1"/>
          </p:cNvSpPr>
          <p:nvPr>
            <p:ph type="sldNum" sz="quarter" idx="12"/>
          </p:nvPr>
        </p:nvSpPr>
        <p:spPr/>
        <p:txBody>
          <a:bodyPr/>
          <a:lstStyle/>
          <a:p>
            <a:fld id="{1A97B858-7F87-4293-BC05-FFDEB8F8B7A1}" type="slidenum">
              <a:rPr lang="en-US" smtClean="0"/>
              <a:pPr/>
              <a:t>49</a:t>
            </a:fld>
            <a:endParaRPr lang="en-US"/>
          </a:p>
        </p:txBody>
      </p:sp>
    </p:spTree>
    <p:extLst>
      <p:ext uri="{BB962C8B-B14F-4D97-AF65-F5344CB8AC3E}">
        <p14:creationId xmlns:p14="http://schemas.microsoft.com/office/powerpoint/2010/main" val="1595150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B7DAB-C193-4896-86D7-C22F71CEA850}"/>
              </a:ext>
            </a:extLst>
          </p:cNvPr>
          <p:cNvSpPr>
            <a:spLocks noGrp="1"/>
          </p:cNvSpPr>
          <p:nvPr>
            <p:ph type="title"/>
          </p:nvPr>
        </p:nvSpPr>
        <p:spPr/>
        <p:txBody>
          <a:bodyPr>
            <a:normAutofit/>
          </a:bodyPr>
          <a:lstStyle/>
          <a:p>
            <a:r>
              <a:rPr lang="en-US"/>
              <a:t>BIL highlights</a:t>
            </a:r>
          </a:p>
        </p:txBody>
      </p:sp>
      <p:sp>
        <p:nvSpPr>
          <p:cNvPr id="3" name="Text Placeholder 2">
            <a:extLst>
              <a:ext uri="{FF2B5EF4-FFF2-40B4-BE49-F238E27FC236}">
                <a16:creationId xmlns:a16="http://schemas.microsoft.com/office/drawing/2014/main" id="{E69E08AF-53C9-45B8-A664-4F8EBBABE198}"/>
              </a:ext>
            </a:extLst>
          </p:cNvPr>
          <p:cNvSpPr>
            <a:spLocks noGrp="1"/>
          </p:cNvSpPr>
          <p:nvPr>
            <p:ph type="body" idx="1"/>
          </p:nvPr>
        </p:nvSpPr>
        <p:spPr>
          <a:xfrm>
            <a:off x="722313" y="3393292"/>
            <a:ext cx="7772400" cy="2503655"/>
          </a:xfrm>
        </p:spPr>
        <p:txBody>
          <a:bodyPr>
            <a:normAutofit/>
          </a:bodyPr>
          <a:lstStyle/>
          <a:p>
            <a:r>
              <a:rPr lang="en-US"/>
              <a:t>Milestones Toward Enactment of BIL</a:t>
            </a:r>
          </a:p>
          <a:p>
            <a:r>
              <a:rPr lang="en-US"/>
              <a:t>BIL Goes Beyond Transportation</a:t>
            </a:r>
          </a:p>
          <a:p>
            <a:r>
              <a:rPr lang="en-US"/>
              <a:t>Includes $567.1 B (All DOT Modes) Over FY 22-26</a:t>
            </a:r>
          </a:p>
          <a:p>
            <a:r>
              <a:rPr lang="en-US"/>
              <a:t>High Points of BIL Highway Provisions</a:t>
            </a:r>
          </a:p>
          <a:p>
            <a:endParaRPr lang="en-US"/>
          </a:p>
        </p:txBody>
      </p:sp>
    </p:spTree>
    <p:extLst>
      <p:ext uri="{BB962C8B-B14F-4D97-AF65-F5344CB8AC3E}">
        <p14:creationId xmlns:p14="http://schemas.microsoft.com/office/powerpoint/2010/main" val="184148495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a:xfrm>
            <a:off x="513348" y="387620"/>
            <a:ext cx="8037318" cy="865447"/>
          </a:xfrm>
        </p:spPr>
        <p:txBody>
          <a:bodyPr>
            <a:noAutofit/>
          </a:bodyPr>
          <a:lstStyle/>
          <a:p>
            <a:r>
              <a:rPr lang="en-US" sz="2800"/>
              <a:t>Changes to Nationally Significant Federal Lands and Tribal Projects Program (NSFLTP)</a:t>
            </a:r>
          </a:p>
        </p:txBody>
      </p:sp>
      <p:graphicFrame>
        <p:nvGraphicFramePr>
          <p:cNvPr id="5" name="Table 5">
            <a:extLst>
              <a:ext uri="{FF2B5EF4-FFF2-40B4-BE49-F238E27FC236}">
                <a16:creationId xmlns:a16="http://schemas.microsoft.com/office/drawing/2014/main" id="{DF4B1B0E-C612-4F5B-9F35-D231FF4D950E}"/>
              </a:ext>
            </a:extLst>
          </p:cNvPr>
          <p:cNvGraphicFramePr>
            <a:graphicFrameLocks noGrp="1"/>
          </p:cNvGraphicFramePr>
          <p:nvPr>
            <p:ph idx="1"/>
            <p:extLst>
              <p:ext uri="{D42A27DB-BD31-4B8C-83A1-F6EECF244321}">
                <p14:modId xmlns:p14="http://schemas.microsoft.com/office/powerpoint/2010/main" val="2339078116"/>
              </p:ext>
            </p:extLst>
          </p:nvPr>
        </p:nvGraphicFramePr>
        <p:xfrm>
          <a:off x="593334" y="1341888"/>
          <a:ext cx="7957331" cy="2843275"/>
        </p:xfrm>
        <a:graphic>
          <a:graphicData uri="http://schemas.openxmlformats.org/drawingml/2006/table">
            <a:tbl>
              <a:tblPr firstCol="1" bandRow="1">
                <a:tableStyleId>{5C22544A-7EE6-4342-B048-85BDC9FD1C3A}</a:tableStyleId>
              </a:tblPr>
              <a:tblGrid>
                <a:gridCol w="1238079">
                  <a:extLst>
                    <a:ext uri="{9D8B030D-6E8A-4147-A177-3AD203B41FA5}">
                      <a16:colId xmlns:a16="http://schemas.microsoft.com/office/drawing/2014/main" val="3677494802"/>
                    </a:ext>
                  </a:extLst>
                </a:gridCol>
                <a:gridCol w="6719252">
                  <a:extLst>
                    <a:ext uri="{9D8B030D-6E8A-4147-A177-3AD203B41FA5}">
                      <a16:colId xmlns:a16="http://schemas.microsoft.com/office/drawing/2014/main" val="872054966"/>
                    </a:ext>
                  </a:extLst>
                </a:gridCol>
              </a:tblGrid>
              <a:tr h="389635">
                <a:tc>
                  <a:txBody>
                    <a:bodyPr/>
                    <a:lstStyle/>
                    <a:p>
                      <a:pPr>
                        <a:spcAft>
                          <a:spcPts val="900"/>
                        </a:spcAft>
                      </a:pPr>
                      <a:r>
                        <a:rPr lang="en-US" sz="1600" b="0" dirty="0">
                          <a:solidFill>
                            <a:schemeClr val="tx1"/>
                          </a:solidFill>
                        </a:rPr>
                        <a:t>Funding</a:t>
                      </a:r>
                    </a:p>
                  </a:txBody>
                  <a:tcPr marL="68580" marR="68580" marT="34290" marB="34290">
                    <a:solidFill>
                      <a:srgbClr val="CED2DC"/>
                    </a:solidFill>
                  </a:tcPr>
                </a:tc>
                <a:tc>
                  <a:txBody>
                    <a:bodyPr/>
                    <a:lstStyle/>
                    <a:p>
                      <a:pPr marL="171450" indent="-171450">
                        <a:spcAft>
                          <a:spcPts val="300"/>
                        </a:spcAft>
                        <a:buFont typeface="Arial" panose="020B0604020202020204" pitchFamily="34" charset="0"/>
                        <a:buChar char="•"/>
                      </a:pPr>
                      <a:r>
                        <a:rPr lang="en-US" sz="1600">
                          <a:solidFill>
                            <a:schemeClr val="tx1"/>
                          </a:solidFill>
                        </a:rPr>
                        <a:t>$275 M (FY 22-26) in Contract Authority from the HTF</a:t>
                      </a:r>
                    </a:p>
                  </a:txBody>
                  <a:tcPr marL="68580" marR="68580" marT="34290" marB="34290"/>
                </a:tc>
                <a:extLst>
                  <a:ext uri="{0D108BD9-81ED-4DB2-BD59-A6C34878D82A}">
                    <a16:rowId xmlns:a16="http://schemas.microsoft.com/office/drawing/2014/main" val="2965954728"/>
                  </a:ext>
                </a:extLst>
              </a:tr>
              <a:tr h="1527952">
                <a:tc>
                  <a:txBody>
                    <a:bodyPr/>
                    <a:lstStyle/>
                    <a:p>
                      <a:pPr>
                        <a:spcAft>
                          <a:spcPts val="900"/>
                        </a:spcAft>
                      </a:pPr>
                      <a:r>
                        <a:rPr lang="en-US" sz="1600" b="0" dirty="0">
                          <a:solidFill>
                            <a:schemeClr val="tx1"/>
                          </a:solidFill>
                        </a:rPr>
                        <a:t>Other key provisions</a:t>
                      </a:r>
                    </a:p>
                  </a:txBody>
                  <a:tcPr marL="68580" marR="68580" marT="34290" marB="34290">
                    <a:solidFill>
                      <a:srgbClr val="E8EAEE"/>
                    </a:solidFill>
                  </a:tcPr>
                </a:tc>
                <a:tc>
                  <a:txBody>
                    <a:bodyPr/>
                    <a:lstStyle/>
                    <a:p>
                      <a:pPr marL="171450" lvl="0" indent="-171450">
                        <a:spcAft>
                          <a:spcPts val="300"/>
                        </a:spcAft>
                        <a:buFont typeface="Arial" panose="020B0604020202020204" pitchFamily="34" charset="0"/>
                        <a:buChar char="•"/>
                      </a:pPr>
                      <a:r>
                        <a:rPr lang="en-US" sz="1600" dirty="0">
                          <a:solidFill>
                            <a:schemeClr val="tx1"/>
                          </a:solidFill>
                        </a:rPr>
                        <a:t>Reduces (from $25 M to $12.5 M) minimum eligible project cost</a:t>
                      </a:r>
                    </a:p>
                    <a:p>
                      <a:pPr marL="171450" lvl="0" indent="-171450">
                        <a:spcAft>
                          <a:spcPts val="300"/>
                        </a:spcAft>
                        <a:buFont typeface="Arial" panose="020B0604020202020204" pitchFamily="34" charset="0"/>
                        <a:buChar char="•"/>
                      </a:pPr>
                      <a:r>
                        <a:rPr lang="en-US" sz="1600" dirty="0">
                          <a:solidFill>
                            <a:schemeClr val="tx1"/>
                          </a:solidFill>
                        </a:rPr>
                        <a:t>Modifies the Federal share:</a:t>
                      </a:r>
                    </a:p>
                    <a:p>
                      <a:pPr marL="742950" lvl="1" indent="-285750">
                        <a:spcAft>
                          <a:spcPts val="300"/>
                        </a:spcAft>
                        <a:buFont typeface="Courier New" panose="02070309020205020404" pitchFamily="49" charset="0"/>
                        <a:buChar char="o"/>
                      </a:pPr>
                      <a:r>
                        <a:rPr lang="en-US" sz="1600" dirty="0">
                          <a:solidFill>
                            <a:schemeClr val="tx1"/>
                          </a:solidFill>
                        </a:rPr>
                        <a:t>Establishes a Federal share for Tribal projects of 100%; </a:t>
                      </a:r>
                    </a:p>
                    <a:p>
                      <a:pPr marL="742950" lvl="1" indent="-285750">
                        <a:spcAft>
                          <a:spcPts val="300"/>
                        </a:spcAft>
                        <a:buFont typeface="Courier New" panose="02070309020205020404" pitchFamily="49" charset="0"/>
                        <a:buChar char="o"/>
                      </a:pPr>
                      <a:r>
                        <a:rPr lang="en-US" sz="1600" dirty="0">
                          <a:solidFill>
                            <a:schemeClr val="tx1"/>
                          </a:solidFill>
                        </a:rPr>
                        <a:t>For other projects, it allows title 23 and title 49 funds to be used for the “non‐Federal” share</a:t>
                      </a:r>
                    </a:p>
                    <a:p>
                      <a:pPr marL="171450" lvl="0" indent="-171450">
                        <a:spcAft>
                          <a:spcPts val="300"/>
                        </a:spcAft>
                        <a:buFont typeface="Arial" panose="020B0604020202020204" pitchFamily="34" charset="0"/>
                        <a:buChar char="•"/>
                      </a:pPr>
                      <a:r>
                        <a:rPr lang="en-US" sz="1600" dirty="0">
                          <a:solidFill>
                            <a:schemeClr val="tx1"/>
                          </a:solidFill>
                        </a:rPr>
                        <a:t>Requires an even split between Tribal and Federal lands projects</a:t>
                      </a:r>
                    </a:p>
                    <a:p>
                      <a:pPr marL="171450" lvl="0" indent="-171450">
                        <a:spcAft>
                          <a:spcPts val="300"/>
                        </a:spcAft>
                        <a:buFont typeface="Arial" panose="020B0604020202020204" pitchFamily="34" charset="0"/>
                        <a:buChar char="•"/>
                      </a:pPr>
                      <a:r>
                        <a:rPr lang="en-US" sz="1600" dirty="0">
                          <a:solidFill>
                            <a:schemeClr val="tx1"/>
                          </a:solidFill>
                        </a:rPr>
                        <a:t>Of the funds for Federal lands projects, requires that at least 1 eligible project be carried out in a unit of the National Park System with ≥3 M annual visitors</a:t>
                      </a:r>
                    </a:p>
                  </a:txBody>
                  <a:tcPr marL="68580" marR="68580" marT="34290" marB="34290"/>
                </a:tc>
                <a:extLst>
                  <a:ext uri="{0D108BD9-81ED-4DB2-BD59-A6C34878D82A}">
                    <a16:rowId xmlns:a16="http://schemas.microsoft.com/office/drawing/2014/main" val="1751954426"/>
                  </a:ext>
                </a:extLst>
              </a:tr>
            </a:tbl>
          </a:graphicData>
        </a:graphic>
      </p:graphicFrame>
      <p:sp>
        <p:nvSpPr>
          <p:cNvPr id="6" name="TextBox 5">
            <a:extLst>
              <a:ext uri="{FF2B5EF4-FFF2-40B4-BE49-F238E27FC236}">
                <a16:creationId xmlns:a16="http://schemas.microsoft.com/office/drawing/2014/main" id="{991B3E27-BEC9-42F4-9A54-010295D26040}"/>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§11127</a:t>
            </a:r>
          </a:p>
        </p:txBody>
      </p:sp>
      <p:sp>
        <p:nvSpPr>
          <p:cNvPr id="3" name="Slide Number Placeholder 2">
            <a:extLst>
              <a:ext uri="{FF2B5EF4-FFF2-40B4-BE49-F238E27FC236}">
                <a16:creationId xmlns:a16="http://schemas.microsoft.com/office/drawing/2014/main" id="{39BDBE82-1781-433F-A852-55ADBC040C5F}"/>
              </a:ext>
            </a:extLst>
          </p:cNvPr>
          <p:cNvSpPr>
            <a:spLocks noGrp="1"/>
          </p:cNvSpPr>
          <p:nvPr>
            <p:ph type="sldNum" sz="quarter" idx="12"/>
          </p:nvPr>
        </p:nvSpPr>
        <p:spPr/>
        <p:txBody>
          <a:bodyPr/>
          <a:lstStyle/>
          <a:p>
            <a:fld id="{1A97B858-7F87-4293-BC05-FFDEB8F8B7A1}" type="slidenum">
              <a:rPr lang="en-US" smtClean="0"/>
              <a:pPr/>
              <a:t>50</a:t>
            </a:fld>
            <a:endParaRPr lang="en-US"/>
          </a:p>
        </p:txBody>
      </p:sp>
    </p:spTree>
    <p:extLst>
      <p:ext uri="{BB962C8B-B14F-4D97-AF65-F5344CB8AC3E}">
        <p14:creationId xmlns:p14="http://schemas.microsoft.com/office/powerpoint/2010/main" val="315763681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A6215-F418-401D-818A-F6B7C763AF6D}"/>
              </a:ext>
            </a:extLst>
          </p:cNvPr>
          <p:cNvSpPr>
            <a:spLocks noGrp="1"/>
          </p:cNvSpPr>
          <p:nvPr>
            <p:ph type="title"/>
          </p:nvPr>
        </p:nvSpPr>
        <p:spPr>
          <a:xfrm>
            <a:off x="457200" y="364744"/>
            <a:ext cx="8229600" cy="609222"/>
          </a:xfrm>
        </p:spPr>
        <p:txBody>
          <a:bodyPr/>
          <a:lstStyle/>
          <a:p>
            <a:r>
              <a:rPr lang="en-US"/>
              <a:t>Other Federal Lands and Tribal Provisions</a:t>
            </a:r>
          </a:p>
        </p:txBody>
      </p:sp>
      <p:graphicFrame>
        <p:nvGraphicFramePr>
          <p:cNvPr id="7" name="Table 7">
            <a:extLst>
              <a:ext uri="{FF2B5EF4-FFF2-40B4-BE49-F238E27FC236}">
                <a16:creationId xmlns:a16="http://schemas.microsoft.com/office/drawing/2014/main" id="{D290B7ED-DD48-4D43-A46A-163F823A2D17}"/>
              </a:ext>
            </a:extLst>
          </p:cNvPr>
          <p:cNvGraphicFramePr>
            <a:graphicFrameLocks noGrp="1"/>
          </p:cNvGraphicFramePr>
          <p:nvPr>
            <p:ph idx="1"/>
            <p:extLst>
              <p:ext uri="{D42A27DB-BD31-4B8C-83A1-F6EECF244321}">
                <p14:modId xmlns:p14="http://schemas.microsoft.com/office/powerpoint/2010/main" val="48138368"/>
              </p:ext>
            </p:extLst>
          </p:nvPr>
        </p:nvGraphicFramePr>
        <p:xfrm>
          <a:off x="596900" y="1093322"/>
          <a:ext cx="7924800" cy="4950756"/>
        </p:xfrm>
        <a:graphic>
          <a:graphicData uri="http://schemas.openxmlformats.org/drawingml/2006/table">
            <a:tbl>
              <a:tblPr firstRow="1" firstCol="1" bandRow="1">
                <a:tableStyleId>{5C22544A-7EE6-4342-B048-85BDC9FD1C3A}</a:tableStyleId>
              </a:tblPr>
              <a:tblGrid>
                <a:gridCol w="1364618">
                  <a:extLst>
                    <a:ext uri="{9D8B030D-6E8A-4147-A177-3AD203B41FA5}">
                      <a16:colId xmlns:a16="http://schemas.microsoft.com/office/drawing/2014/main" val="377287787"/>
                    </a:ext>
                  </a:extLst>
                </a:gridCol>
                <a:gridCol w="6560182">
                  <a:extLst>
                    <a:ext uri="{9D8B030D-6E8A-4147-A177-3AD203B41FA5}">
                      <a16:colId xmlns:a16="http://schemas.microsoft.com/office/drawing/2014/main" val="2838503841"/>
                    </a:ext>
                  </a:extLst>
                </a:gridCol>
              </a:tblGrid>
              <a:tr h="350069">
                <a:tc>
                  <a:txBody>
                    <a:bodyPr/>
                    <a:lstStyle/>
                    <a:p>
                      <a:r>
                        <a:rPr lang="en-US" sz="1600" dirty="0"/>
                        <a:t>Topic</a:t>
                      </a:r>
                    </a:p>
                  </a:txBody>
                  <a:tcPr/>
                </a:tc>
                <a:tc>
                  <a:txBody>
                    <a:bodyPr/>
                    <a:lstStyle/>
                    <a:p>
                      <a:r>
                        <a:rPr lang="en-US" sz="1600"/>
                        <a:t>Provisions in the new law</a:t>
                      </a:r>
                    </a:p>
                  </a:txBody>
                  <a:tcPr/>
                </a:tc>
                <a:extLst>
                  <a:ext uri="{0D108BD9-81ED-4DB2-BD59-A6C34878D82A}">
                    <a16:rowId xmlns:a16="http://schemas.microsoft.com/office/drawing/2014/main" val="1044225455"/>
                  </a:ext>
                </a:extLst>
              </a:tr>
              <a:tr h="950973">
                <a:tc>
                  <a:txBody>
                    <a:bodyPr/>
                    <a:lstStyle/>
                    <a:p>
                      <a:r>
                        <a:rPr lang="en-US" sz="1600" b="0" dirty="0">
                          <a:solidFill>
                            <a:schemeClr val="tx1"/>
                          </a:solidFill>
                        </a:rPr>
                        <a:t>Contracting</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a:solidFill>
                            <a:schemeClr val="tx1"/>
                          </a:solidFill>
                        </a:rPr>
                        <a:t>Improves project delivery by allowing the Secretary to use alternative contracting methods available to States under title 23 (§11305)</a:t>
                      </a:r>
                    </a:p>
                  </a:txBody>
                  <a:tcPr/>
                </a:tc>
                <a:extLst>
                  <a:ext uri="{0D108BD9-81ED-4DB2-BD59-A6C34878D82A}">
                    <a16:rowId xmlns:a16="http://schemas.microsoft.com/office/drawing/2014/main" val="2821360376"/>
                  </a:ext>
                </a:extLst>
              </a:tr>
              <a:tr h="1437912">
                <a:tc>
                  <a:txBody>
                    <a:bodyPr/>
                    <a:lstStyle/>
                    <a:p>
                      <a:r>
                        <a:rPr lang="en-US" sz="1600" b="0">
                          <a:solidFill>
                            <a:schemeClr val="tx1"/>
                          </a:solidFill>
                        </a:rPr>
                        <a:t>Categorical exclusions (CE)</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a:solidFill>
                            <a:schemeClr val="tx1"/>
                          </a:solidFill>
                        </a:rPr>
                        <a:t>Allows FLMAs to use CEs permitted in FHWA’s NEPA regulations, subject to certain conditions (§11311)</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a:solidFill>
                            <a:schemeClr val="tx1"/>
                          </a:solidFill>
                        </a:rPr>
                        <a:t>Allows the Secretary of the Interior to grant a CE for oil and natural gas pipelines and pumping units located on Federal land or Indian land (§11318)</a:t>
                      </a:r>
                    </a:p>
                  </a:txBody>
                  <a:tcPr/>
                </a:tc>
                <a:extLst>
                  <a:ext uri="{0D108BD9-81ED-4DB2-BD59-A6C34878D82A}">
                    <a16:rowId xmlns:a16="http://schemas.microsoft.com/office/drawing/2014/main" val="1825707449"/>
                  </a:ext>
                </a:extLst>
              </a:tr>
              <a:tr h="2211802">
                <a:tc>
                  <a:txBody>
                    <a:bodyPr/>
                    <a:lstStyle/>
                    <a:p>
                      <a:r>
                        <a:rPr lang="en-US" sz="1600" b="0" dirty="0">
                          <a:solidFill>
                            <a:schemeClr val="tx1"/>
                          </a:solidFill>
                        </a:rPr>
                        <a:t>Other NEPA provisions</a:t>
                      </a:r>
                    </a:p>
                  </a:txBody>
                  <a:tcPr>
                    <a:solidFill>
                      <a:srgbClr val="CED2DC"/>
                    </a:solidFill>
                  </a:tcPr>
                </a:tc>
                <a:tc>
                  <a:txBody>
                    <a:bodyPr/>
                    <a:lstStyle/>
                    <a:p>
                      <a:pPr marL="342900" marR="0" lvl="0" indent="-34290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dirty="0">
                          <a:solidFill>
                            <a:schemeClr val="tx1"/>
                          </a:solidFill>
                        </a:rPr>
                        <a:t>Permits FLMAs to use a FHWA environmental document for projects addressing the same or substantially the same action (§11311)</a:t>
                      </a:r>
                    </a:p>
                    <a:p>
                      <a:pPr marL="342900" lvl="0" indent="-342900">
                        <a:spcAft>
                          <a:spcPts val="300"/>
                        </a:spcAft>
                        <a:buFont typeface="Arial" panose="020B0604020202020204" pitchFamily="34" charset="0"/>
                        <a:buChar char="•"/>
                      </a:pPr>
                      <a:r>
                        <a:rPr lang="en-US" sz="1600" dirty="0">
                          <a:solidFill>
                            <a:schemeClr val="tx1"/>
                          </a:solidFill>
                        </a:rPr>
                        <a:t>Expedites environmental reviews for Tribal transportation safety projects (§14002)</a:t>
                      </a:r>
                    </a:p>
                    <a:p>
                      <a:pPr marL="342900" lvl="0" indent="-342900">
                        <a:spcAft>
                          <a:spcPts val="300"/>
                        </a:spcAft>
                        <a:buFont typeface="Arial" panose="020B0604020202020204" pitchFamily="34" charset="0"/>
                        <a:buChar char="•"/>
                      </a:pPr>
                      <a:r>
                        <a:rPr lang="en-US" sz="1600" dirty="0">
                          <a:solidFill>
                            <a:schemeClr val="tx1"/>
                          </a:solidFill>
                        </a:rPr>
                        <a:t>Establishes efficient administrative procedures for carrying out environmental reviews of TTP‐eligible projects (which may include allowing Tribes to make decisions on CEs under NEPA) (§14003)</a:t>
                      </a:r>
                    </a:p>
                  </a:txBody>
                  <a:tcPr/>
                </a:tc>
                <a:extLst>
                  <a:ext uri="{0D108BD9-81ED-4DB2-BD59-A6C34878D82A}">
                    <a16:rowId xmlns:a16="http://schemas.microsoft.com/office/drawing/2014/main" val="2315251278"/>
                  </a:ext>
                </a:extLst>
              </a:tr>
            </a:tbl>
          </a:graphicData>
        </a:graphic>
      </p:graphicFrame>
      <p:sp>
        <p:nvSpPr>
          <p:cNvPr id="3" name="Slide Number Placeholder 2">
            <a:extLst>
              <a:ext uri="{FF2B5EF4-FFF2-40B4-BE49-F238E27FC236}">
                <a16:creationId xmlns:a16="http://schemas.microsoft.com/office/drawing/2014/main" id="{D08BAFF8-A9C2-4297-8B6A-F2F0CA103589}"/>
              </a:ext>
            </a:extLst>
          </p:cNvPr>
          <p:cNvSpPr>
            <a:spLocks noGrp="1"/>
          </p:cNvSpPr>
          <p:nvPr>
            <p:ph type="sldNum" sz="quarter" idx="12"/>
          </p:nvPr>
        </p:nvSpPr>
        <p:spPr/>
        <p:txBody>
          <a:bodyPr/>
          <a:lstStyle/>
          <a:p>
            <a:fld id="{1A97B858-7F87-4293-BC05-FFDEB8F8B7A1}" type="slidenum">
              <a:rPr lang="en-US" smtClean="0"/>
              <a:pPr/>
              <a:t>51</a:t>
            </a:fld>
            <a:endParaRPr lang="en-US"/>
          </a:p>
        </p:txBody>
      </p:sp>
    </p:spTree>
    <p:extLst>
      <p:ext uri="{BB962C8B-B14F-4D97-AF65-F5344CB8AC3E}">
        <p14:creationId xmlns:p14="http://schemas.microsoft.com/office/powerpoint/2010/main" val="5398414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B7DAB-C193-4896-86D7-C22F71CEA850}"/>
              </a:ext>
            </a:extLst>
          </p:cNvPr>
          <p:cNvSpPr>
            <a:spLocks noGrp="1"/>
          </p:cNvSpPr>
          <p:nvPr>
            <p:ph type="title"/>
          </p:nvPr>
        </p:nvSpPr>
        <p:spPr/>
        <p:txBody>
          <a:bodyPr>
            <a:normAutofit/>
          </a:bodyPr>
          <a:lstStyle/>
          <a:p>
            <a:r>
              <a:rPr lang="en-US"/>
              <a:t>Significant Infrastructure programs and freight</a:t>
            </a:r>
          </a:p>
        </p:txBody>
      </p:sp>
      <p:sp>
        <p:nvSpPr>
          <p:cNvPr id="3" name="Text Placeholder 2">
            <a:extLst>
              <a:ext uri="{FF2B5EF4-FFF2-40B4-BE49-F238E27FC236}">
                <a16:creationId xmlns:a16="http://schemas.microsoft.com/office/drawing/2014/main" id="{E69E08AF-53C9-45B8-A664-4F8EBBABE198}"/>
              </a:ext>
            </a:extLst>
          </p:cNvPr>
          <p:cNvSpPr>
            <a:spLocks noGrp="1"/>
          </p:cNvSpPr>
          <p:nvPr>
            <p:ph type="body" idx="1"/>
          </p:nvPr>
        </p:nvSpPr>
        <p:spPr>
          <a:xfrm>
            <a:off x="722312" y="3393292"/>
            <a:ext cx="7860213" cy="2503655"/>
          </a:xfrm>
        </p:spPr>
        <p:txBody>
          <a:bodyPr>
            <a:normAutofit fontScale="92500"/>
          </a:bodyPr>
          <a:lstStyle/>
          <a:p>
            <a:r>
              <a:rPr lang="en-US"/>
              <a:t>National Infrastructure Project Assistance Program (Mega-projects)</a:t>
            </a:r>
          </a:p>
          <a:p>
            <a:r>
              <a:rPr lang="en-US"/>
              <a:t>Local and Regional Project Assistance Program</a:t>
            </a:r>
          </a:p>
          <a:p>
            <a:r>
              <a:rPr lang="en-US"/>
              <a:t>Changes to INFRA Program</a:t>
            </a:r>
          </a:p>
          <a:p>
            <a:r>
              <a:rPr lang="en-US"/>
              <a:t>Reductions of Truck Emissions at Port Facilities Program</a:t>
            </a:r>
          </a:p>
          <a:p>
            <a:r>
              <a:rPr lang="en-US"/>
              <a:t>Other Freight Provisions</a:t>
            </a:r>
          </a:p>
          <a:p>
            <a:endParaRPr lang="en-US"/>
          </a:p>
          <a:p>
            <a:endParaRPr lang="en-US"/>
          </a:p>
        </p:txBody>
      </p:sp>
    </p:spTree>
    <p:extLst>
      <p:ext uri="{BB962C8B-B14F-4D97-AF65-F5344CB8AC3E}">
        <p14:creationId xmlns:p14="http://schemas.microsoft.com/office/powerpoint/2010/main" val="178289760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a:xfrm>
            <a:off x="457200" y="396769"/>
            <a:ext cx="8005482" cy="835869"/>
          </a:xfrm>
        </p:spPr>
        <p:txBody>
          <a:bodyPr>
            <a:normAutofit fontScale="90000"/>
          </a:bodyPr>
          <a:lstStyle/>
          <a:p>
            <a:r>
              <a:rPr lang="en-US" b="1">
                <a:solidFill>
                  <a:schemeClr val="accent2"/>
                </a:solidFill>
              </a:rPr>
              <a:t>[NEW] </a:t>
            </a:r>
            <a:r>
              <a:rPr lang="en-US"/>
              <a:t> National Infrastructure Project Assistance Program (“Mega-projects”) (discretionary)</a:t>
            </a:r>
          </a:p>
        </p:txBody>
      </p:sp>
      <p:graphicFrame>
        <p:nvGraphicFramePr>
          <p:cNvPr id="5" name="Table 5">
            <a:extLst>
              <a:ext uri="{FF2B5EF4-FFF2-40B4-BE49-F238E27FC236}">
                <a16:creationId xmlns:a16="http://schemas.microsoft.com/office/drawing/2014/main" id="{DF4B1B0E-C612-4F5B-9F35-D231FF4D950E}"/>
              </a:ext>
            </a:extLst>
          </p:cNvPr>
          <p:cNvGraphicFramePr>
            <a:graphicFrameLocks noGrp="1"/>
          </p:cNvGraphicFramePr>
          <p:nvPr>
            <p:ph idx="1"/>
            <p:extLst>
              <p:ext uri="{D42A27DB-BD31-4B8C-83A1-F6EECF244321}">
                <p14:modId xmlns:p14="http://schemas.microsoft.com/office/powerpoint/2010/main" val="2856185282"/>
              </p:ext>
            </p:extLst>
          </p:nvPr>
        </p:nvGraphicFramePr>
        <p:xfrm>
          <a:off x="457200" y="1350432"/>
          <a:ext cx="8136467" cy="5316265"/>
        </p:xfrm>
        <a:graphic>
          <a:graphicData uri="http://schemas.openxmlformats.org/drawingml/2006/table">
            <a:tbl>
              <a:tblPr firstCol="1" bandRow="1">
                <a:tableStyleId>{5C22544A-7EE6-4342-B048-85BDC9FD1C3A}</a:tableStyleId>
              </a:tblPr>
              <a:tblGrid>
                <a:gridCol w="1148034">
                  <a:extLst>
                    <a:ext uri="{9D8B030D-6E8A-4147-A177-3AD203B41FA5}">
                      <a16:colId xmlns:a16="http://schemas.microsoft.com/office/drawing/2014/main" val="3677494802"/>
                    </a:ext>
                  </a:extLst>
                </a:gridCol>
                <a:gridCol w="6988433">
                  <a:extLst>
                    <a:ext uri="{9D8B030D-6E8A-4147-A177-3AD203B41FA5}">
                      <a16:colId xmlns:a16="http://schemas.microsoft.com/office/drawing/2014/main" val="872054966"/>
                    </a:ext>
                  </a:extLst>
                </a:gridCol>
              </a:tblGrid>
              <a:tr h="584270">
                <a:tc>
                  <a:txBody>
                    <a:bodyPr/>
                    <a:lstStyle/>
                    <a:p>
                      <a:r>
                        <a:rPr lang="en-US" sz="1600" b="0" dirty="0">
                          <a:solidFill>
                            <a:schemeClr val="tx1"/>
                          </a:solidFill>
                        </a:rPr>
                        <a:t>Purpose</a:t>
                      </a:r>
                    </a:p>
                  </a:txBody>
                  <a:tcPr>
                    <a:lnT w="38100" cmpd="sng">
                      <a:noFill/>
                    </a:lnT>
                    <a:solidFill>
                      <a:srgbClr val="CED2DC"/>
                    </a:solidFill>
                  </a:tcPr>
                </a:tc>
                <a:tc>
                  <a:txBody>
                    <a:bodyPr/>
                    <a:lstStyle/>
                    <a:p>
                      <a:pPr>
                        <a:spcAft>
                          <a:spcPts val="900"/>
                        </a:spcAft>
                      </a:pPr>
                      <a:r>
                        <a:rPr lang="en-US" sz="1500" kern="1200">
                          <a:solidFill>
                            <a:schemeClr val="dk1"/>
                          </a:solidFill>
                          <a:effectLst/>
                          <a:latin typeface="+mn-lt"/>
                          <a:ea typeface="+mn-ea"/>
                          <a:cs typeface="+mn-cs"/>
                        </a:rPr>
                        <a:t>Provide funding through single-year or multiyear grant agreements for eligible surface transportation projects</a:t>
                      </a:r>
                      <a:endParaRPr lang="en-US" sz="1500"/>
                    </a:p>
                  </a:txBody>
                  <a:tcPr>
                    <a:lnT w="38100" cmpd="sng">
                      <a:noFill/>
                    </a:lnT>
                  </a:tcPr>
                </a:tc>
                <a:extLst>
                  <a:ext uri="{0D108BD9-81ED-4DB2-BD59-A6C34878D82A}">
                    <a16:rowId xmlns:a16="http://schemas.microsoft.com/office/drawing/2014/main" val="2680548680"/>
                  </a:ext>
                </a:extLst>
              </a:tr>
              <a:tr h="357054">
                <a:tc>
                  <a:txBody>
                    <a:bodyPr/>
                    <a:lstStyle/>
                    <a:p>
                      <a:r>
                        <a:rPr lang="en-US" sz="1600" b="0">
                          <a:solidFill>
                            <a:schemeClr val="tx1"/>
                          </a:solidFill>
                        </a:rPr>
                        <a:t>Funding</a:t>
                      </a:r>
                    </a:p>
                  </a:txBody>
                  <a:tcPr>
                    <a:solidFill>
                      <a:srgbClr val="E8EAEE"/>
                    </a:solidFill>
                  </a:tcPr>
                </a:tc>
                <a:tc>
                  <a:txBody>
                    <a:bodyPr/>
                    <a:lstStyle/>
                    <a:p>
                      <a:pPr marL="0" marR="0" lvl="0" indent="0" algn="l" defTabSz="914400" rtl="0" eaLnBrk="1" fontAlgn="auto" latinLnBrk="0" hangingPunct="1">
                        <a:lnSpc>
                          <a:spcPct val="100000"/>
                        </a:lnSpc>
                        <a:spcBef>
                          <a:spcPts val="0"/>
                        </a:spcBef>
                        <a:spcAft>
                          <a:spcPts val="900"/>
                        </a:spcAft>
                        <a:buClrTx/>
                        <a:buSzTx/>
                        <a:buFont typeface="Arial" panose="020B0604020202020204" pitchFamily="34" charset="0"/>
                        <a:buNone/>
                        <a:tabLst/>
                        <a:defRPr/>
                      </a:pPr>
                      <a:r>
                        <a:rPr lang="en-US" sz="1500" dirty="0"/>
                        <a:t>$5 B (FY 22-26) in advance appropriations from the GF</a:t>
                      </a:r>
                    </a:p>
                  </a:txBody>
                  <a:tcPr/>
                </a:tc>
                <a:extLst>
                  <a:ext uri="{0D108BD9-81ED-4DB2-BD59-A6C34878D82A}">
                    <a16:rowId xmlns:a16="http://schemas.microsoft.com/office/drawing/2014/main" val="2965954728"/>
                  </a:ext>
                </a:extLst>
              </a:tr>
              <a:tr h="1840271">
                <a:tc>
                  <a:txBody>
                    <a:bodyPr/>
                    <a:lstStyle/>
                    <a:p>
                      <a:r>
                        <a:rPr lang="en-US" sz="1600" b="0" dirty="0">
                          <a:solidFill>
                            <a:schemeClr val="tx1"/>
                          </a:solidFill>
                        </a:rPr>
                        <a:t>Eligible entities</a:t>
                      </a:r>
                    </a:p>
                    <a:p>
                      <a:endParaRPr lang="en-US" sz="1600" b="0" dirty="0">
                        <a:solidFill>
                          <a:schemeClr val="tx1"/>
                        </a:solidFill>
                      </a:endParaRPr>
                    </a:p>
                  </a:txBody>
                  <a:tcPr>
                    <a:solidFill>
                      <a:srgbClr val="CED2DC"/>
                    </a:solidFill>
                  </a:tcPr>
                </a:tc>
                <a:tc>
                  <a:txBody>
                    <a:bodyPr/>
                    <a:lstStyle/>
                    <a:p>
                      <a:pPr marL="285750" indent="-285750">
                        <a:spcAft>
                          <a:spcPts val="300"/>
                        </a:spcAft>
                        <a:buFont typeface="Arial" panose="020B0604020202020204" pitchFamily="34" charset="0"/>
                        <a:buChar char="•"/>
                      </a:pPr>
                      <a:r>
                        <a:rPr lang="en-US" sz="1500" dirty="0">
                          <a:solidFill>
                            <a:schemeClr val="tx1"/>
                          </a:solidFill>
                        </a:rPr>
                        <a:t>State (including DC and Puerto Rico)</a:t>
                      </a:r>
                    </a:p>
                    <a:p>
                      <a:pPr marL="285750" indent="-285750">
                        <a:spcAft>
                          <a:spcPts val="300"/>
                        </a:spcAft>
                        <a:buFont typeface="Arial" panose="020B0604020202020204" pitchFamily="34" charset="0"/>
                        <a:buChar char="•"/>
                      </a:pPr>
                      <a:r>
                        <a:rPr lang="en-US" sz="1500" dirty="0">
                          <a:solidFill>
                            <a:schemeClr val="tx1"/>
                          </a:solidFill>
                        </a:rPr>
                        <a:t>MPO</a:t>
                      </a:r>
                    </a:p>
                    <a:p>
                      <a:pPr marL="285750" indent="-285750">
                        <a:spcAft>
                          <a:spcPts val="300"/>
                        </a:spcAft>
                        <a:buFont typeface="Arial" panose="020B0604020202020204" pitchFamily="34" charset="0"/>
                        <a:buChar char="•"/>
                      </a:pPr>
                      <a:r>
                        <a:rPr lang="en-US" sz="1500" dirty="0">
                          <a:solidFill>
                            <a:schemeClr val="tx1"/>
                          </a:solidFill>
                        </a:rPr>
                        <a:t>Local government</a:t>
                      </a:r>
                    </a:p>
                    <a:p>
                      <a:pPr marL="285750" indent="-285750">
                        <a:spcAft>
                          <a:spcPts val="300"/>
                        </a:spcAft>
                        <a:buFont typeface="Arial" panose="020B0604020202020204" pitchFamily="34" charset="0"/>
                        <a:buChar char="•"/>
                      </a:pPr>
                      <a:r>
                        <a:rPr lang="en-US" sz="1500" dirty="0">
                          <a:solidFill>
                            <a:schemeClr val="tx1"/>
                          </a:solidFill>
                        </a:rPr>
                        <a:t>Territory</a:t>
                      </a:r>
                    </a:p>
                    <a:p>
                      <a:pPr marL="285750" indent="-285750">
                        <a:spcAft>
                          <a:spcPts val="300"/>
                        </a:spcAft>
                        <a:buFont typeface="Arial" panose="020B0604020202020204" pitchFamily="34" charset="0"/>
                        <a:buChar char="•"/>
                      </a:pPr>
                      <a:r>
                        <a:rPr lang="en-US" sz="1500" dirty="0">
                          <a:solidFill>
                            <a:schemeClr val="tx1"/>
                          </a:solidFill>
                        </a:rPr>
                        <a:t>Special pur</a:t>
                      </a:r>
                      <a:r>
                        <a:rPr lang="en-US" sz="1500" dirty="0"/>
                        <a:t>pose district or public authority with transportation function</a:t>
                      </a:r>
                    </a:p>
                    <a:p>
                      <a:pPr marL="285750" indent="-285750">
                        <a:spcAft>
                          <a:spcPts val="300"/>
                        </a:spcAft>
                        <a:buFont typeface="Arial" panose="020B0604020202020204" pitchFamily="34" charset="0"/>
                        <a:buChar char="•"/>
                      </a:pPr>
                      <a:r>
                        <a:rPr lang="en-US" sz="1500" dirty="0"/>
                        <a:t>Tribal governments</a:t>
                      </a:r>
                    </a:p>
                    <a:p>
                      <a:pPr marL="285750" indent="-285750">
                        <a:spcAft>
                          <a:spcPts val="300"/>
                        </a:spcAft>
                        <a:buFont typeface="Arial" panose="020B0604020202020204" pitchFamily="34" charset="0"/>
                        <a:buChar char="•"/>
                      </a:pPr>
                      <a:r>
                        <a:rPr lang="en-US" sz="1500" dirty="0"/>
                        <a:t>Partnership between Amtrak and one or more other eligible entities</a:t>
                      </a:r>
                    </a:p>
                  </a:txBody>
                  <a:tcPr/>
                </a:tc>
                <a:extLst>
                  <a:ext uri="{0D108BD9-81ED-4DB2-BD59-A6C34878D82A}">
                    <a16:rowId xmlns:a16="http://schemas.microsoft.com/office/drawing/2014/main" val="3206450541"/>
                  </a:ext>
                </a:extLst>
              </a:tr>
              <a:tr h="1758219">
                <a:tc>
                  <a:txBody>
                    <a:bodyPr/>
                    <a:lstStyle/>
                    <a:p>
                      <a:r>
                        <a:rPr lang="en-US" sz="1600" b="0">
                          <a:solidFill>
                            <a:schemeClr val="tx1"/>
                          </a:solidFill>
                        </a:rPr>
                        <a:t>Eligible projects</a:t>
                      </a:r>
                    </a:p>
                  </a:txBody>
                  <a:tcPr>
                    <a:solidFill>
                      <a:srgbClr val="E8EAEE"/>
                    </a:solidFill>
                  </a:tcPr>
                </a:tc>
                <a:tc>
                  <a:txBody>
                    <a:bodyPr/>
                    <a:lstStyle/>
                    <a:p>
                      <a:pPr marL="285750" indent="-285750">
                        <a:spcAft>
                          <a:spcPts val="300"/>
                        </a:spcAft>
                        <a:buFont typeface="Arial" panose="020B0604020202020204" pitchFamily="34" charset="0"/>
                        <a:buChar char="•"/>
                      </a:pPr>
                      <a:r>
                        <a:rPr lang="en-US" sz="1500" kern="1200" dirty="0">
                          <a:solidFill>
                            <a:schemeClr val="dk1"/>
                          </a:solidFill>
                          <a:effectLst/>
                          <a:latin typeface="+mn-lt"/>
                          <a:ea typeface="+mn-ea"/>
                          <a:cs typeface="+mn-cs"/>
                        </a:rPr>
                        <a:t>Highway/bridge projects on National Multimodal Freight Network, NHFN, or NHS</a:t>
                      </a:r>
                    </a:p>
                    <a:p>
                      <a:pPr marL="285750" indent="-285750">
                        <a:spcAft>
                          <a:spcPts val="300"/>
                        </a:spcAft>
                        <a:buFont typeface="Arial" panose="020B0604020202020204" pitchFamily="34" charset="0"/>
                        <a:buChar char="•"/>
                      </a:pPr>
                      <a:r>
                        <a:rPr lang="en-US" sz="1500" kern="1200" dirty="0">
                          <a:solidFill>
                            <a:schemeClr val="dk1"/>
                          </a:solidFill>
                          <a:effectLst/>
                          <a:latin typeface="+mn-lt"/>
                          <a:ea typeface="+mn-ea"/>
                          <a:cs typeface="+mn-cs"/>
                        </a:rPr>
                        <a:t>Freight intermodal or freight rail projects that provide a public benefit</a:t>
                      </a:r>
                    </a:p>
                    <a:p>
                      <a:pPr marL="285750" indent="-285750">
                        <a:spcAft>
                          <a:spcPts val="300"/>
                        </a:spcAft>
                        <a:buFont typeface="Arial" panose="020B0604020202020204" pitchFamily="34" charset="0"/>
                        <a:buChar char="•"/>
                      </a:pPr>
                      <a:r>
                        <a:rPr lang="en-US" sz="1500" kern="1200" dirty="0">
                          <a:solidFill>
                            <a:schemeClr val="dk1"/>
                          </a:solidFill>
                          <a:effectLst/>
                          <a:latin typeface="+mn-lt"/>
                          <a:ea typeface="+mn-ea"/>
                          <a:cs typeface="+mn-cs"/>
                        </a:rPr>
                        <a:t>Railway-highway grade separation or elimination projects</a:t>
                      </a:r>
                    </a:p>
                    <a:p>
                      <a:pPr marL="285750" indent="-285750">
                        <a:spcAft>
                          <a:spcPts val="300"/>
                        </a:spcAft>
                        <a:buFont typeface="Arial" panose="020B0604020202020204" pitchFamily="34" charset="0"/>
                        <a:buChar char="•"/>
                      </a:pPr>
                      <a:r>
                        <a:rPr lang="en-US" sz="1500" kern="1200" dirty="0">
                          <a:solidFill>
                            <a:schemeClr val="dk1"/>
                          </a:solidFill>
                          <a:effectLst/>
                          <a:latin typeface="+mn-lt"/>
                          <a:ea typeface="+mn-ea"/>
                          <a:cs typeface="+mn-cs"/>
                        </a:rPr>
                        <a:t>Intercity passenger rail projects</a:t>
                      </a:r>
                    </a:p>
                    <a:p>
                      <a:pPr marL="285750" indent="-285750">
                        <a:spcAft>
                          <a:spcPts val="300"/>
                        </a:spcAft>
                        <a:buFont typeface="Arial" panose="020B0604020202020204" pitchFamily="34" charset="0"/>
                        <a:buChar char="•"/>
                      </a:pPr>
                      <a:r>
                        <a:rPr lang="en-US" sz="1500" kern="1200" dirty="0">
                          <a:solidFill>
                            <a:schemeClr val="dk1"/>
                          </a:solidFill>
                          <a:effectLst/>
                          <a:latin typeface="+mn-lt"/>
                          <a:ea typeface="+mn-ea"/>
                          <a:cs typeface="+mn-cs"/>
                        </a:rPr>
                        <a:t>Certain public transportation projects</a:t>
                      </a:r>
                    </a:p>
                  </a:txBody>
                  <a:tcPr/>
                </a:tc>
                <a:extLst>
                  <a:ext uri="{0D108BD9-81ED-4DB2-BD59-A6C34878D82A}">
                    <a16:rowId xmlns:a16="http://schemas.microsoft.com/office/drawing/2014/main" val="662960430"/>
                  </a:ext>
                </a:extLst>
              </a:tr>
              <a:tr h="696482">
                <a:tc>
                  <a:txBody>
                    <a:bodyPr/>
                    <a:lstStyle/>
                    <a:p>
                      <a:r>
                        <a:rPr lang="en-US" sz="1600" b="0" dirty="0">
                          <a:solidFill>
                            <a:schemeClr val="tx1"/>
                          </a:solidFill>
                        </a:rPr>
                        <a:t>Other key provisions</a:t>
                      </a:r>
                    </a:p>
                  </a:txBody>
                  <a:tcPr>
                    <a:solidFill>
                      <a:srgbClr val="CED2DC"/>
                    </a:solidFill>
                  </a:tcPr>
                </a:tc>
                <a:tc>
                  <a:txBody>
                    <a:bodyPr/>
                    <a:lstStyle/>
                    <a:p>
                      <a:pPr marL="285750" marR="0" lvl="1"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500" kern="1200" dirty="0">
                          <a:solidFill>
                            <a:schemeClr val="dk1"/>
                          </a:solidFill>
                          <a:effectLst/>
                          <a:latin typeface="+mn-lt"/>
                          <a:ea typeface="+mn-ea"/>
                          <a:cs typeface="+mn-cs"/>
                        </a:rPr>
                        <a:t>Sets aside 50% of grant funding for projects costing more than $100 M but less than $500 M, and 50% for projects costing $500 M or more</a:t>
                      </a:r>
                    </a:p>
                  </a:txBody>
                  <a:tcPr/>
                </a:tc>
                <a:extLst>
                  <a:ext uri="{0D108BD9-81ED-4DB2-BD59-A6C34878D82A}">
                    <a16:rowId xmlns:a16="http://schemas.microsoft.com/office/drawing/2014/main" val="1751954426"/>
                  </a:ext>
                </a:extLst>
              </a:tr>
            </a:tbl>
          </a:graphicData>
        </a:graphic>
      </p:graphicFrame>
      <p:sp>
        <p:nvSpPr>
          <p:cNvPr id="6" name="TextBox 5">
            <a:extLst>
              <a:ext uri="{FF2B5EF4-FFF2-40B4-BE49-F238E27FC236}">
                <a16:creationId xmlns:a16="http://schemas.microsoft.com/office/drawing/2014/main" id="{A9D00DD7-4E08-4D83-9B4F-5A2D04BF4834}"/>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§21201</a:t>
            </a:r>
          </a:p>
        </p:txBody>
      </p:sp>
      <p:sp>
        <p:nvSpPr>
          <p:cNvPr id="3" name="Slide Number Placeholder 2">
            <a:extLst>
              <a:ext uri="{FF2B5EF4-FFF2-40B4-BE49-F238E27FC236}">
                <a16:creationId xmlns:a16="http://schemas.microsoft.com/office/drawing/2014/main" id="{348167A5-6626-48E0-94C1-11081BB7E693}"/>
              </a:ext>
            </a:extLst>
          </p:cNvPr>
          <p:cNvSpPr>
            <a:spLocks noGrp="1"/>
          </p:cNvSpPr>
          <p:nvPr>
            <p:ph type="sldNum" sz="quarter" idx="12"/>
          </p:nvPr>
        </p:nvSpPr>
        <p:spPr/>
        <p:txBody>
          <a:bodyPr/>
          <a:lstStyle/>
          <a:p>
            <a:fld id="{1A97B858-7F87-4293-BC05-FFDEB8F8B7A1}" type="slidenum">
              <a:rPr lang="en-US" smtClean="0"/>
              <a:pPr/>
              <a:t>53</a:t>
            </a:fld>
            <a:endParaRPr lang="en-US"/>
          </a:p>
        </p:txBody>
      </p:sp>
    </p:spTree>
    <p:extLst>
      <p:ext uri="{BB962C8B-B14F-4D97-AF65-F5344CB8AC3E}">
        <p14:creationId xmlns:p14="http://schemas.microsoft.com/office/powerpoint/2010/main" val="254579599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a:xfrm>
            <a:off x="228600" y="416915"/>
            <a:ext cx="8746958" cy="623945"/>
          </a:xfrm>
        </p:spPr>
        <p:txBody>
          <a:bodyPr>
            <a:normAutofit fontScale="90000"/>
          </a:bodyPr>
          <a:lstStyle/>
          <a:p>
            <a:r>
              <a:rPr lang="en-US" b="1">
                <a:solidFill>
                  <a:schemeClr val="accent2"/>
                </a:solidFill>
              </a:rPr>
              <a:t>[NEW] </a:t>
            </a:r>
            <a:r>
              <a:rPr lang="en-US"/>
              <a:t> </a:t>
            </a:r>
            <a:r>
              <a:rPr lang="en-US" sz="3100"/>
              <a:t>Local and Regional Project Assistance Program* (discretionary)</a:t>
            </a:r>
          </a:p>
        </p:txBody>
      </p:sp>
      <p:graphicFrame>
        <p:nvGraphicFramePr>
          <p:cNvPr id="5" name="Table 5">
            <a:extLst>
              <a:ext uri="{FF2B5EF4-FFF2-40B4-BE49-F238E27FC236}">
                <a16:creationId xmlns:a16="http://schemas.microsoft.com/office/drawing/2014/main" id="{DF4B1B0E-C612-4F5B-9F35-D231FF4D950E}"/>
              </a:ext>
            </a:extLst>
          </p:cNvPr>
          <p:cNvGraphicFramePr>
            <a:graphicFrameLocks noGrp="1"/>
          </p:cNvGraphicFramePr>
          <p:nvPr>
            <p:ph idx="1"/>
            <p:extLst>
              <p:ext uri="{D42A27DB-BD31-4B8C-83A1-F6EECF244321}">
                <p14:modId xmlns:p14="http://schemas.microsoft.com/office/powerpoint/2010/main" val="1866003076"/>
              </p:ext>
            </p:extLst>
          </p:nvPr>
        </p:nvGraphicFramePr>
        <p:xfrm>
          <a:off x="136633" y="1197452"/>
          <a:ext cx="8838924" cy="4854521"/>
        </p:xfrm>
        <a:graphic>
          <a:graphicData uri="http://schemas.openxmlformats.org/drawingml/2006/table">
            <a:tbl>
              <a:tblPr firstCol="1" bandRow="1">
                <a:tableStyleId>{5C22544A-7EE6-4342-B048-85BDC9FD1C3A}</a:tableStyleId>
              </a:tblPr>
              <a:tblGrid>
                <a:gridCol w="960647">
                  <a:extLst>
                    <a:ext uri="{9D8B030D-6E8A-4147-A177-3AD203B41FA5}">
                      <a16:colId xmlns:a16="http://schemas.microsoft.com/office/drawing/2014/main" val="3677494802"/>
                    </a:ext>
                  </a:extLst>
                </a:gridCol>
                <a:gridCol w="7878277">
                  <a:extLst>
                    <a:ext uri="{9D8B030D-6E8A-4147-A177-3AD203B41FA5}">
                      <a16:colId xmlns:a16="http://schemas.microsoft.com/office/drawing/2014/main" val="872054966"/>
                    </a:ext>
                  </a:extLst>
                </a:gridCol>
              </a:tblGrid>
              <a:tr h="374173">
                <a:tc>
                  <a:txBody>
                    <a:bodyPr/>
                    <a:lstStyle/>
                    <a:p>
                      <a:r>
                        <a:rPr lang="en-US" sz="1600" b="0" dirty="0">
                          <a:solidFill>
                            <a:schemeClr val="tx1"/>
                          </a:solidFill>
                        </a:rPr>
                        <a:t>Purpose</a:t>
                      </a:r>
                    </a:p>
                  </a:txBody>
                  <a:tcPr>
                    <a:lnT w="38100" cmpd="sng">
                      <a:noFill/>
                    </a:lnT>
                    <a:solidFill>
                      <a:srgbClr val="CED2DC"/>
                    </a:solidFill>
                  </a:tcPr>
                </a:tc>
                <a:tc>
                  <a:txBody>
                    <a:bodyPr/>
                    <a:lstStyle/>
                    <a:p>
                      <a:pPr>
                        <a:spcAft>
                          <a:spcPts val="900"/>
                        </a:spcAft>
                      </a:pPr>
                      <a:r>
                        <a:rPr lang="en-US" sz="1500" kern="1200">
                          <a:solidFill>
                            <a:schemeClr val="tx1"/>
                          </a:solidFill>
                          <a:effectLst/>
                          <a:latin typeface="+mn-lt"/>
                          <a:ea typeface="+mn-ea"/>
                          <a:cs typeface="+mn-cs"/>
                        </a:rPr>
                        <a:t>Projects with a significant local or regional impact that improve transportation infrastructure</a:t>
                      </a:r>
                      <a:endParaRPr lang="en-US" sz="1500">
                        <a:solidFill>
                          <a:schemeClr val="tx1"/>
                        </a:solidFill>
                      </a:endParaRPr>
                    </a:p>
                  </a:txBody>
                  <a:tcPr>
                    <a:lnT w="38100" cmpd="sng">
                      <a:noFill/>
                    </a:lnT>
                  </a:tcPr>
                </a:tc>
                <a:extLst>
                  <a:ext uri="{0D108BD9-81ED-4DB2-BD59-A6C34878D82A}">
                    <a16:rowId xmlns:a16="http://schemas.microsoft.com/office/drawing/2014/main" val="2680548680"/>
                  </a:ext>
                </a:extLst>
              </a:tr>
              <a:tr h="354182">
                <a:tc>
                  <a:txBody>
                    <a:bodyPr/>
                    <a:lstStyle/>
                    <a:p>
                      <a:r>
                        <a:rPr lang="en-US" sz="1600" b="0">
                          <a:solidFill>
                            <a:schemeClr val="tx1"/>
                          </a:solidFill>
                        </a:rPr>
                        <a:t>Funding</a:t>
                      </a:r>
                    </a:p>
                  </a:txBody>
                  <a:tcPr>
                    <a:solidFill>
                      <a:srgbClr val="E8EAEE"/>
                    </a:solidFill>
                  </a:tcPr>
                </a:tc>
                <a:tc>
                  <a:txBody>
                    <a:bodyPr/>
                    <a:lstStyle/>
                    <a:p>
                      <a:pPr marL="0" marR="0" lvl="0" indent="0" algn="l" defTabSz="914400" rtl="0" eaLnBrk="1" fontAlgn="auto" latinLnBrk="0" hangingPunct="1">
                        <a:lnSpc>
                          <a:spcPct val="100000"/>
                        </a:lnSpc>
                        <a:spcBef>
                          <a:spcPts val="0"/>
                        </a:spcBef>
                        <a:spcAft>
                          <a:spcPts val="900"/>
                        </a:spcAft>
                        <a:buClrTx/>
                        <a:buSzTx/>
                        <a:buFont typeface="Arial" panose="020B0604020202020204" pitchFamily="34" charset="0"/>
                        <a:buNone/>
                        <a:tabLst/>
                        <a:defRPr/>
                      </a:pPr>
                      <a:r>
                        <a:rPr lang="en-US" sz="1500">
                          <a:solidFill>
                            <a:schemeClr val="tx1"/>
                          </a:solidFill>
                        </a:rPr>
                        <a:t>$7.5 B (FY 22-26) in advance appropriations from the GF</a:t>
                      </a:r>
                    </a:p>
                  </a:txBody>
                  <a:tcPr/>
                </a:tc>
                <a:extLst>
                  <a:ext uri="{0D108BD9-81ED-4DB2-BD59-A6C34878D82A}">
                    <a16:rowId xmlns:a16="http://schemas.microsoft.com/office/drawing/2014/main" val="2965954728"/>
                  </a:ext>
                </a:extLst>
              </a:tr>
              <a:tr h="1748726">
                <a:tc>
                  <a:txBody>
                    <a:bodyPr/>
                    <a:lstStyle/>
                    <a:p>
                      <a:r>
                        <a:rPr lang="en-US" sz="1600" b="0" dirty="0">
                          <a:solidFill>
                            <a:schemeClr val="tx1"/>
                          </a:solidFill>
                        </a:rPr>
                        <a:t>Eligible entities</a:t>
                      </a:r>
                    </a:p>
                  </a:txBody>
                  <a:tcPr>
                    <a:solidFill>
                      <a:srgbClr val="CED2DC"/>
                    </a:solidFill>
                  </a:tcPr>
                </a:tc>
                <a:tc>
                  <a:txBody>
                    <a:bodyPr/>
                    <a:lstStyle/>
                    <a:p>
                      <a:pPr marL="285750" indent="-285750">
                        <a:spcAft>
                          <a:spcPts val="300"/>
                        </a:spcAft>
                        <a:buFont typeface="Arial" panose="020B0604020202020204" pitchFamily="34" charset="0"/>
                        <a:buChar char="•"/>
                      </a:pPr>
                      <a:r>
                        <a:rPr lang="en-US" sz="1500" dirty="0">
                          <a:solidFill>
                            <a:schemeClr val="tx1"/>
                          </a:solidFill>
                        </a:rPr>
                        <a:t>State (including DC and Puerto Rico)</a:t>
                      </a:r>
                    </a:p>
                    <a:p>
                      <a:pPr marL="285750" indent="-285750">
                        <a:spcAft>
                          <a:spcPts val="0"/>
                        </a:spcAft>
                        <a:buFont typeface="Arial" panose="020B0604020202020204" pitchFamily="34" charset="0"/>
                        <a:buChar char="•"/>
                      </a:pPr>
                      <a:r>
                        <a:rPr lang="en-US" sz="1500" dirty="0">
                          <a:solidFill>
                            <a:schemeClr val="tx1"/>
                          </a:solidFill>
                        </a:rPr>
                        <a:t>Territory</a:t>
                      </a:r>
                    </a:p>
                    <a:p>
                      <a:pPr marL="285750" indent="-285750">
                        <a:spcAft>
                          <a:spcPts val="0"/>
                        </a:spcAft>
                        <a:buFont typeface="Arial" panose="020B0604020202020204" pitchFamily="34" charset="0"/>
                        <a:buChar char="•"/>
                      </a:pPr>
                      <a:r>
                        <a:rPr lang="en-US" sz="1500" dirty="0">
                          <a:solidFill>
                            <a:schemeClr val="tx1"/>
                          </a:solidFill>
                        </a:rPr>
                        <a:t>Local government</a:t>
                      </a:r>
                    </a:p>
                    <a:p>
                      <a:pPr marL="285750" indent="-285750">
                        <a:spcAft>
                          <a:spcPts val="0"/>
                        </a:spcAft>
                        <a:buFont typeface="Arial" panose="020B0604020202020204" pitchFamily="34" charset="0"/>
                        <a:buChar char="•"/>
                      </a:pPr>
                      <a:r>
                        <a:rPr lang="en-US" sz="1500" dirty="0">
                          <a:solidFill>
                            <a:schemeClr val="tx1"/>
                          </a:solidFill>
                        </a:rPr>
                        <a:t>Public agency or publicly chartered authorities established by one or more States</a:t>
                      </a:r>
                    </a:p>
                    <a:p>
                      <a:pPr marL="285750" indent="-285750">
                        <a:spcAft>
                          <a:spcPts val="0"/>
                        </a:spcAft>
                        <a:buFont typeface="Arial" panose="020B0604020202020204" pitchFamily="34" charset="0"/>
                        <a:buChar char="•"/>
                      </a:pPr>
                      <a:r>
                        <a:rPr lang="en-US" sz="1500" dirty="0">
                          <a:solidFill>
                            <a:schemeClr val="tx1"/>
                          </a:solidFill>
                        </a:rPr>
                        <a:t>Special purpose district or public authority with transportation function</a:t>
                      </a:r>
                    </a:p>
                    <a:p>
                      <a:pPr marL="285750" indent="-285750">
                        <a:spcAft>
                          <a:spcPts val="0"/>
                        </a:spcAft>
                        <a:buFont typeface="Arial" panose="020B0604020202020204" pitchFamily="34" charset="0"/>
                        <a:buChar char="•"/>
                      </a:pPr>
                      <a:r>
                        <a:rPr lang="en-US" sz="1500" dirty="0">
                          <a:solidFill>
                            <a:schemeClr val="tx1"/>
                          </a:solidFill>
                        </a:rPr>
                        <a:t>Federally-recognized Indian Tribe</a:t>
                      </a:r>
                      <a:endParaRPr lang="en-US" sz="1500" dirty="0">
                        <a:solidFill>
                          <a:srgbClr val="FF0000"/>
                        </a:solidFill>
                      </a:endParaRPr>
                    </a:p>
                    <a:p>
                      <a:pPr marL="285750" indent="-285750">
                        <a:spcAft>
                          <a:spcPts val="0"/>
                        </a:spcAft>
                        <a:buFont typeface="Arial" panose="020B0604020202020204" pitchFamily="34" charset="0"/>
                        <a:buChar char="•"/>
                      </a:pPr>
                      <a:r>
                        <a:rPr lang="en-US" sz="1500" dirty="0">
                          <a:solidFill>
                            <a:schemeClr val="tx1"/>
                          </a:solidFill>
                        </a:rPr>
                        <a:t>Transit agency</a:t>
                      </a:r>
                    </a:p>
                  </a:txBody>
                  <a:tcPr/>
                </a:tc>
                <a:extLst>
                  <a:ext uri="{0D108BD9-81ED-4DB2-BD59-A6C34878D82A}">
                    <a16:rowId xmlns:a16="http://schemas.microsoft.com/office/drawing/2014/main" val="3206450541"/>
                  </a:ext>
                </a:extLst>
              </a:tr>
              <a:tr h="1787010">
                <a:tc>
                  <a:txBody>
                    <a:bodyPr/>
                    <a:lstStyle/>
                    <a:p>
                      <a:r>
                        <a:rPr lang="en-US" sz="1600" b="0" dirty="0">
                          <a:solidFill>
                            <a:schemeClr val="tx1"/>
                          </a:solidFill>
                        </a:rPr>
                        <a:t>Eligible projects</a:t>
                      </a:r>
                    </a:p>
                  </a:txBody>
                  <a:tcPr>
                    <a:solidFill>
                      <a:srgbClr val="E8EAEE"/>
                    </a:solidFill>
                  </a:tcPr>
                </a:tc>
                <a:tc>
                  <a:txBody>
                    <a:bodyPr/>
                    <a:lstStyle/>
                    <a:p>
                      <a:pPr marL="285750" indent="-285750">
                        <a:spcBef>
                          <a:spcPts val="0"/>
                        </a:spcBef>
                        <a:spcAft>
                          <a:spcPts val="0"/>
                        </a:spcAft>
                        <a:buFont typeface="Arial" panose="020B0604020202020204" pitchFamily="34" charset="0"/>
                        <a:buChar char="•"/>
                      </a:pPr>
                      <a:r>
                        <a:rPr lang="en-US" sz="1500" kern="1200" dirty="0">
                          <a:solidFill>
                            <a:schemeClr val="tx1"/>
                          </a:solidFill>
                          <a:effectLst/>
                          <a:latin typeface="+mn-lt"/>
                          <a:ea typeface="+mn-ea"/>
                          <a:cs typeface="+mn-cs"/>
                        </a:rPr>
                        <a:t>Highway/bridge projects eligible under title 23</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kern="1200" dirty="0">
                          <a:solidFill>
                            <a:schemeClr val="tx1"/>
                          </a:solidFill>
                          <a:effectLst/>
                          <a:latin typeface="+mn-lt"/>
                          <a:ea typeface="+mn-ea"/>
                          <a:cs typeface="+mn-cs"/>
                        </a:rPr>
                        <a:t>Public transportation projects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kern="1200" dirty="0">
                          <a:solidFill>
                            <a:schemeClr val="tx1"/>
                          </a:solidFill>
                          <a:effectLst/>
                          <a:latin typeface="+mn-lt"/>
                          <a:ea typeface="+mn-ea"/>
                          <a:cs typeface="+mn-cs"/>
                        </a:rPr>
                        <a:t>Passenger or freight rail projects</a:t>
                      </a:r>
                    </a:p>
                    <a:p>
                      <a:pPr marL="285750" indent="-285750">
                        <a:spcBef>
                          <a:spcPts val="0"/>
                        </a:spcBef>
                        <a:spcAft>
                          <a:spcPts val="0"/>
                        </a:spcAft>
                        <a:buFont typeface="Arial" panose="020B0604020202020204" pitchFamily="34" charset="0"/>
                        <a:buChar char="•"/>
                      </a:pPr>
                      <a:r>
                        <a:rPr lang="en-US" sz="1500" kern="1200" dirty="0">
                          <a:solidFill>
                            <a:schemeClr val="tx1"/>
                          </a:solidFill>
                          <a:effectLst/>
                          <a:latin typeface="+mn-lt"/>
                          <a:ea typeface="+mn-ea"/>
                          <a:cs typeface="+mn-cs"/>
                        </a:rPr>
                        <a:t>Port infrastructure investments</a:t>
                      </a:r>
                    </a:p>
                    <a:p>
                      <a:pPr marL="285750" indent="-285750">
                        <a:spcBef>
                          <a:spcPts val="0"/>
                        </a:spcBef>
                        <a:spcAft>
                          <a:spcPts val="0"/>
                        </a:spcAft>
                        <a:buFont typeface="Arial" panose="020B0604020202020204" pitchFamily="34" charset="0"/>
                        <a:buChar char="•"/>
                      </a:pPr>
                      <a:r>
                        <a:rPr lang="en-US" sz="1500" kern="1200" dirty="0">
                          <a:solidFill>
                            <a:schemeClr val="tx1"/>
                          </a:solidFill>
                          <a:effectLst/>
                          <a:latin typeface="+mn-lt"/>
                          <a:ea typeface="+mn-ea"/>
                          <a:cs typeface="+mn-cs"/>
                        </a:rPr>
                        <a:t>Surface transportation components of an airport</a:t>
                      </a:r>
                    </a:p>
                    <a:p>
                      <a:pPr marL="285750" indent="-285750">
                        <a:spcBef>
                          <a:spcPts val="0"/>
                        </a:spcBef>
                        <a:spcAft>
                          <a:spcPts val="0"/>
                        </a:spcAft>
                        <a:buFont typeface="Arial" panose="020B0604020202020204" pitchFamily="34" charset="0"/>
                        <a:buChar char="•"/>
                      </a:pPr>
                      <a:r>
                        <a:rPr lang="en-US" sz="1500" kern="1200" dirty="0">
                          <a:solidFill>
                            <a:schemeClr val="tx1"/>
                          </a:solidFill>
                          <a:effectLst/>
                          <a:latin typeface="+mn-lt"/>
                          <a:ea typeface="+mn-ea"/>
                          <a:cs typeface="+mn-cs"/>
                        </a:rPr>
                        <a:t>Projects for investment in surface transportation facilities on Tribal land</a:t>
                      </a:r>
                    </a:p>
                    <a:p>
                      <a:pPr marL="285750" indent="-285750">
                        <a:spcBef>
                          <a:spcPts val="0"/>
                        </a:spcBef>
                        <a:spcAft>
                          <a:spcPts val="0"/>
                        </a:spcAft>
                        <a:buFont typeface="Arial" panose="020B0604020202020204" pitchFamily="34" charset="0"/>
                        <a:buChar char="•"/>
                      </a:pPr>
                      <a:r>
                        <a:rPr lang="en-US" sz="1500" kern="1200" dirty="0">
                          <a:solidFill>
                            <a:schemeClr val="tx1"/>
                          </a:solidFill>
                          <a:effectLst/>
                          <a:latin typeface="+mn-lt"/>
                          <a:ea typeface="+mn-ea"/>
                          <a:cs typeface="+mn-cs"/>
                        </a:rPr>
                        <a:t>Projects to replace or rehabilitate a culvert or certain projects to prevent stormwater runoff</a:t>
                      </a:r>
                    </a:p>
                    <a:p>
                      <a:pPr marL="285750" indent="-285750">
                        <a:spcBef>
                          <a:spcPts val="0"/>
                        </a:spcBef>
                        <a:spcAft>
                          <a:spcPts val="0"/>
                        </a:spcAft>
                        <a:buFont typeface="Arial" panose="020B0604020202020204" pitchFamily="34" charset="0"/>
                        <a:buChar char="•"/>
                      </a:pPr>
                      <a:r>
                        <a:rPr lang="en-US" sz="1500" strike="noStrike" kern="1200" dirty="0">
                          <a:solidFill>
                            <a:schemeClr val="tx1"/>
                          </a:solidFill>
                          <a:effectLst/>
                          <a:latin typeface="+mn-lt"/>
                          <a:ea typeface="+mn-ea"/>
                          <a:cs typeface="+mn-cs"/>
                        </a:rPr>
                        <a:t>Any other </a:t>
                      </a:r>
                      <a:r>
                        <a:rPr lang="en-US" sz="1500" kern="1200" dirty="0">
                          <a:solidFill>
                            <a:schemeClr val="tx1"/>
                          </a:solidFill>
                          <a:effectLst/>
                          <a:latin typeface="+mn-lt"/>
                          <a:ea typeface="+mn-ea"/>
                          <a:cs typeface="+mn-cs"/>
                        </a:rPr>
                        <a:t>surface transportation projects considered necessary to advance program goals</a:t>
                      </a:r>
                    </a:p>
                  </a:txBody>
                  <a:tcPr/>
                </a:tc>
                <a:extLst>
                  <a:ext uri="{0D108BD9-81ED-4DB2-BD59-A6C34878D82A}">
                    <a16:rowId xmlns:a16="http://schemas.microsoft.com/office/drawing/2014/main" val="662960430"/>
                  </a:ext>
                </a:extLst>
              </a:tr>
            </a:tbl>
          </a:graphicData>
        </a:graphic>
      </p:graphicFrame>
      <p:sp>
        <p:nvSpPr>
          <p:cNvPr id="7" name="TextBox 6">
            <a:extLst>
              <a:ext uri="{FF2B5EF4-FFF2-40B4-BE49-F238E27FC236}">
                <a16:creationId xmlns:a16="http://schemas.microsoft.com/office/drawing/2014/main" id="{05DB7D97-9CA3-47D8-A0EC-001308925277}"/>
              </a:ext>
            </a:extLst>
          </p:cNvPr>
          <p:cNvSpPr txBox="1"/>
          <p:nvPr/>
        </p:nvSpPr>
        <p:spPr>
          <a:xfrm>
            <a:off x="152538" y="6123365"/>
            <a:ext cx="8838923" cy="461665"/>
          </a:xfrm>
          <a:prstGeom prst="rect">
            <a:avLst/>
          </a:prstGeom>
          <a:noFill/>
        </p:spPr>
        <p:txBody>
          <a:bodyPr wrap="square" rtlCol="0">
            <a:spAutoFit/>
          </a:bodyPr>
          <a:lstStyle/>
          <a:p>
            <a:r>
              <a:rPr lang="en-US" sz="1200" dirty="0"/>
              <a:t>* </a:t>
            </a:r>
            <a:r>
              <a:rPr lang="en-US" sz="1200" dirty="0">
                <a:solidFill>
                  <a:schemeClr val="dk1"/>
                </a:solidFill>
              </a:rPr>
              <a:t>Codifies the existing Rebuilding American Infrastructure with Sustainability and Equity (RAISE) program previously established through appropriations acts (and formerly known as TIGER and BUILD).</a:t>
            </a:r>
            <a:endParaRPr lang="en-US" sz="1200" dirty="0"/>
          </a:p>
        </p:txBody>
      </p:sp>
      <p:sp>
        <p:nvSpPr>
          <p:cNvPr id="6" name="TextBox 5">
            <a:extLst>
              <a:ext uri="{FF2B5EF4-FFF2-40B4-BE49-F238E27FC236}">
                <a16:creationId xmlns:a16="http://schemas.microsoft.com/office/drawing/2014/main" id="{A9D00DD7-4E08-4D83-9B4F-5A2D04BF4834}"/>
              </a:ext>
            </a:extLst>
          </p:cNvPr>
          <p:cNvSpPr txBox="1"/>
          <p:nvPr/>
        </p:nvSpPr>
        <p:spPr>
          <a:xfrm>
            <a:off x="380999" y="-51156"/>
            <a:ext cx="7628468" cy="369332"/>
          </a:xfrm>
          <a:prstGeom prst="rect">
            <a:avLst/>
          </a:prstGeom>
          <a:noFill/>
        </p:spPr>
        <p:txBody>
          <a:bodyPr wrap="square" rtlCol="0">
            <a:spAutoFit/>
          </a:bodyPr>
          <a:lstStyle/>
          <a:p>
            <a:r>
              <a:rPr lang="en-US" sz="1800">
                <a:solidFill>
                  <a:schemeClr val="bg1"/>
                </a:solidFill>
              </a:rPr>
              <a:t>§21202</a:t>
            </a:r>
          </a:p>
        </p:txBody>
      </p:sp>
      <p:sp>
        <p:nvSpPr>
          <p:cNvPr id="3" name="Slide Number Placeholder 2">
            <a:extLst>
              <a:ext uri="{FF2B5EF4-FFF2-40B4-BE49-F238E27FC236}">
                <a16:creationId xmlns:a16="http://schemas.microsoft.com/office/drawing/2014/main" id="{B038645A-F73E-4501-85AD-772C8751F96E}"/>
              </a:ext>
            </a:extLst>
          </p:cNvPr>
          <p:cNvSpPr>
            <a:spLocks noGrp="1"/>
          </p:cNvSpPr>
          <p:nvPr>
            <p:ph type="sldNum" sz="quarter" idx="12"/>
          </p:nvPr>
        </p:nvSpPr>
        <p:spPr/>
        <p:txBody>
          <a:bodyPr/>
          <a:lstStyle/>
          <a:p>
            <a:fld id="{1A97B858-7F87-4293-BC05-FFDEB8F8B7A1}" type="slidenum">
              <a:rPr lang="en-US" smtClean="0"/>
              <a:pPr/>
              <a:t>54</a:t>
            </a:fld>
            <a:endParaRPr lang="en-US"/>
          </a:p>
        </p:txBody>
      </p:sp>
    </p:spTree>
    <p:extLst>
      <p:ext uri="{BB962C8B-B14F-4D97-AF65-F5344CB8AC3E}">
        <p14:creationId xmlns:p14="http://schemas.microsoft.com/office/powerpoint/2010/main" val="252218605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p:txBody>
          <a:bodyPr>
            <a:normAutofit/>
          </a:bodyPr>
          <a:lstStyle/>
          <a:p>
            <a:r>
              <a:rPr lang="en-US"/>
              <a:t>Changes to INFRA Program (discretionary)</a:t>
            </a:r>
          </a:p>
        </p:txBody>
      </p:sp>
      <p:graphicFrame>
        <p:nvGraphicFramePr>
          <p:cNvPr id="5" name="Table 5">
            <a:extLst>
              <a:ext uri="{FF2B5EF4-FFF2-40B4-BE49-F238E27FC236}">
                <a16:creationId xmlns:a16="http://schemas.microsoft.com/office/drawing/2014/main" id="{DF4B1B0E-C612-4F5B-9F35-D231FF4D950E}"/>
              </a:ext>
            </a:extLst>
          </p:cNvPr>
          <p:cNvGraphicFramePr>
            <a:graphicFrameLocks noGrp="1"/>
          </p:cNvGraphicFramePr>
          <p:nvPr>
            <p:ph idx="1"/>
            <p:extLst>
              <p:ext uri="{D42A27DB-BD31-4B8C-83A1-F6EECF244321}">
                <p14:modId xmlns:p14="http://schemas.microsoft.com/office/powerpoint/2010/main" val="1388075096"/>
              </p:ext>
            </p:extLst>
          </p:nvPr>
        </p:nvGraphicFramePr>
        <p:xfrm>
          <a:off x="541867" y="1043334"/>
          <a:ext cx="7975600" cy="5394960"/>
        </p:xfrm>
        <a:graphic>
          <a:graphicData uri="http://schemas.openxmlformats.org/drawingml/2006/table">
            <a:tbl>
              <a:tblPr firstCol="1" bandRow="1">
                <a:tableStyleId>{5C22544A-7EE6-4342-B048-85BDC9FD1C3A}</a:tableStyleId>
              </a:tblPr>
              <a:tblGrid>
                <a:gridCol w="1239752">
                  <a:extLst>
                    <a:ext uri="{9D8B030D-6E8A-4147-A177-3AD203B41FA5}">
                      <a16:colId xmlns:a16="http://schemas.microsoft.com/office/drawing/2014/main" val="3677494802"/>
                    </a:ext>
                  </a:extLst>
                </a:gridCol>
                <a:gridCol w="6735848">
                  <a:extLst>
                    <a:ext uri="{9D8B030D-6E8A-4147-A177-3AD203B41FA5}">
                      <a16:colId xmlns:a16="http://schemas.microsoft.com/office/drawing/2014/main" val="872054966"/>
                    </a:ext>
                  </a:extLst>
                </a:gridCol>
              </a:tblGrid>
              <a:tr h="370840">
                <a:tc>
                  <a:txBody>
                    <a:bodyPr/>
                    <a:lstStyle/>
                    <a:p>
                      <a:r>
                        <a:rPr lang="en-US" sz="1600" b="0" dirty="0">
                          <a:solidFill>
                            <a:schemeClr val="tx1"/>
                          </a:solidFill>
                        </a:rPr>
                        <a:t>Purpose</a:t>
                      </a:r>
                    </a:p>
                  </a:txBody>
                  <a:tcPr>
                    <a:lnT w="38100" cmpd="sng">
                      <a:noFill/>
                    </a:lnT>
                    <a:solidFill>
                      <a:srgbClr val="CED2DC"/>
                    </a:solidFill>
                  </a:tcPr>
                </a:tc>
                <a:tc>
                  <a:txBody>
                    <a:bodyPr/>
                    <a:lstStyle/>
                    <a:p>
                      <a:pPr>
                        <a:spcAft>
                          <a:spcPts val="900"/>
                        </a:spcAft>
                      </a:pPr>
                      <a:r>
                        <a:rPr lang="en-US" sz="1600">
                          <a:solidFill>
                            <a:schemeClr val="tx1"/>
                          </a:solidFill>
                        </a:rPr>
                        <a:t>Multimodal freight and highway projects of national or regional significance</a:t>
                      </a:r>
                    </a:p>
                  </a:txBody>
                  <a:tcPr>
                    <a:lnT w="38100" cmpd="sng">
                      <a:noFill/>
                    </a:lnT>
                  </a:tcPr>
                </a:tc>
                <a:extLst>
                  <a:ext uri="{0D108BD9-81ED-4DB2-BD59-A6C34878D82A}">
                    <a16:rowId xmlns:a16="http://schemas.microsoft.com/office/drawing/2014/main" val="2680548680"/>
                  </a:ext>
                </a:extLst>
              </a:tr>
              <a:tr h="370840">
                <a:tc>
                  <a:txBody>
                    <a:bodyPr/>
                    <a:lstStyle/>
                    <a:p>
                      <a:r>
                        <a:rPr lang="en-US" sz="1600" b="0">
                          <a:solidFill>
                            <a:schemeClr val="tx1"/>
                          </a:solidFill>
                        </a:rPr>
                        <a:t>Funding</a:t>
                      </a:r>
                    </a:p>
                  </a:txBody>
                  <a:tcPr>
                    <a:solidFill>
                      <a:srgbClr val="E8EAEE"/>
                    </a:solidFill>
                  </a:tcPr>
                </a:tc>
                <a:tc>
                  <a:txBody>
                    <a:bodyPr/>
                    <a:lstStyle/>
                    <a:p>
                      <a:pPr marL="0" indent="0">
                        <a:spcAft>
                          <a:spcPts val="300"/>
                        </a:spcAft>
                        <a:buFont typeface="Arial" panose="020B0604020202020204" pitchFamily="34" charset="0"/>
                        <a:buNone/>
                      </a:pPr>
                      <a:r>
                        <a:rPr lang="en-US" sz="1600">
                          <a:solidFill>
                            <a:schemeClr val="tx1"/>
                          </a:solidFill>
                        </a:rPr>
                        <a:t>$8 B (FY 22-26), including:</a:t>
                      </a:r>
                    </a:p>
                    <a:p>
                      <a:pPr marL="285750" indent="-285750">
                        <a:spcAft>
                          <a:spcPts val="300"/>
                        </a:spcAft>
                        <a:buFont typeface="Arial" panose="020B0604020202020204" pitchFamily="34" charset="0"/>
                        <a:buChar char="•"/>
                      </a:pPr>
                      <a:r>
                        <a:rPr lang="en-US" sz="1600">
                          <a:solidFill>
                            <a:schemeClr val="tx1"/>
                          </a:solidFill>
                        </a:rPr>
                        <a:t>$4.8 B (FY 22-26) in Contract Authority from the HTF; and</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a:solidFill>
                            <a:schemeClr val="tx1"/>
                          </a:solidFill>
                        </a:rPr>
                        <a:t>$3.2 B (FY 22-26) in advance appropriations from the GF</a:t>
                      </a:r>
                    </a:p>
                  </a:txBody>
                  <a:tcPr/>
                </a:tc>
                <a:extLst>
                  <a:ext uri="{0D108BD9-81ED-4DB2-BD59-A6C34878D82A}">
                    <a16:rowId xmlns:a16="http://schemas.microsoft.com/office/drawing/2014/main" val="2965954728"/>
                  </a:ext>
                </a:extLst>
              </a:tr>
              <a:tr h="370840">
                <a:tc>
                  <a:txBody>
                    <a:bodyPr/>
                    <a:lstStyle/>
                    <a:p>
                      <a:r>
                        <a:rPr lang="en-US" sz="1600" b="0" dirty="0">
                          <a:solidFill>
                            <a:schemeClr val="tx1"/>
                          </a:solidFill>
                        </a:rPr>
                        <a:t>Eligible entities</a:t>
                      </a:r>
                    </a:p>
                  </a:txBody>
                  <a:tcPr>
                    <a:solidFill>
                      <a:srgbClr val="CED2DC"/>
                    </a:solidFill>
                  </a:tcPr>
                </a:tc>
                <a:tc>
                  <a:txBody>
                    <a:bodyPr/>
                    <a:lstStyle/>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en-US" sz="1600">
                          <a:solidFill>
                            <a:schemeClr val="tx1"/>
                          </a:solidFill>
                        </a:rPr>
                        <a:t>Adds eligibility for:</a:t>
                      </a:r>
                    </a:p>
                    <a:p>
                      <a:pPr marL="285750" indent="-285750">
                        <a:spcAft>
                          <a:spcPts val="300"/>
                        </a:spcAft>
                        <a:buFont typeface="Arial" panose="020B0604020202020204" pitchFamily="34" charset="0"/>
                        <a:buChar char="•"/>
                      </a:pPr>
                      <a:r>
                        <a:rPr lang="en-US" sz="1600">
                          <a:solidFill>
                            <a:schemeClr val="tx1"/>
                          </a:solidFill>
                        </a:rPr>
                        <a:t>Multistate corridor organizations</a:t>
                      </a:r>
                    </a:p>
                  </a:txBody>
                  <a:tcPr/>
                </a:tc>
                <a:extLst>
                  <a:ext uri="{0D108BD9-81ED-4DB2-BD59-A6C34878D82A}">
                    <a16:rowId xmlns:a16="http://schemas.microsoft.com/office/drawing/2014/main" val="3206450541"/>
                  </a:ext>
                </a:extLst>
              </a:tr>
              <a:tr h="119986">
                <a:tc>
                  <a:txBody>
                    <a:bodyPr/>
                    <a:lstStyle/>
                    <a:p>
                      <a:r>
                        <a:rPr lang="en-US" sz="1600" b="0">
                          <a:solidFill>
                            <a:schemeClr val="tx1"/>
                          </a:solidFill>
                        </a:rPr>
                        <a:t>Eligible projects</a:t>
                      </a:r>
                    </a:p>
                  </a:txBody>
                  <a:tcPr>
                    <a:solidFill>
                      <a:srgbClr val="E8EAEE"/>
                    </a:solidFill>
                  </a:tcPr>
                </a:tc>
                <a:tc>
                  <a:txBody>
                    <a:bodyPr/>
                    <a:lstStyle/>
                    <a:p>
                      <a:pPr marL="0" indent="0">
                        <a:spcAft>
                          <a:spcPts val="300"/>
                        </a:spcAft>
                        <a:buFont typeface="Arial" panose="020B0604020202020204" pitchFamily="34" charset="0"/>
                        <a:buNone/>
                      </a:pPr>
                      <a:r>
                        <a:rPr lang="en-US" sz="1600" dirty="0">
                          <a:solidFill>
                            <a:schemeClr val="tx1"/>
                          </a:solidFill>
                        </a:rPr>
                        <a:t>Adds eligibility for:</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dirty="0">
                          <a:solidFill>
                            <a:schemeClr val="tx1"/>
                          </a:solidFill>
                        </a:rPr>
                        <a:t>A highway, bridge, or freight project on the National Multimodal Freight Network</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dirty="0">
                          <a:solidFill>
                            <a:schemeClr val="tx1"/>
                          </a:solidFill>
                        </a:rPr>
                        <a:t>Marine highway corridor projects functionally connected to NHFN and likely to reduce on-road emissions;</a:t>
                      </a:r>
                    </a:p>
                    <a:p>
                      <a:pPr marL="285750" indent="-285750">
                        <a:spcAft>
                          <a:spcPts val="300"/>
                        </a:spcAft>
                        <a:buFont typeface="Arial" panose="020B0604020202020204" pitchFamily="34" charset="0"/>
                        <a:buChar char="•"/>
                      </a:pPr>
                      <a:r>
                        <a:rPr lang="en-US" sz="1600" dirty="0">
                          <a:solidFill>
                            <a:schemeClr val="tx1"/>
                          </a:solidFill>
                        </a:rPr>
                        <a:t>Wildlife crossing projects; and</a:t>
                      </a:r>
                    </a:p>
                    <a:p>
                      <a:pPr marL="285750" indent="-285750">
                        <a:spcAft>
                          <a:spcPts val="300"/>
                        </a:spcAft>
                        <a:buFont typeface="Arial" panose="020B0604020202020204" pitchFamily="34" charset="0"/>
                        <a:buChar char="•"/>
                      </a:pPr>
                      <a:r>
                        <a:rPr lang="en-US" sz="1600" dirty="0">
                          <a:solidFill>
                            <a:schemeClr val="tx1"/>
                          </a:solidFill>
                        </a:rPr>
                        <a:t>Surface transportation projects within the boundaries of or functionally connected to an international border crossing area;</a:t>
                      </a:r>
                    </a:p>
                  </a:txBody>
                  <a:tcPr/>
                </a:tc>
                <a:extLst>
                  <a:ext uri="{0D108BD9-81ED-4DB2-BD59-A6C34878D82A}">
                    <a16:rowId xmlns:a16="http://schemas.microsoft.com/office/drawing/2014/main" val="662960430"/>
                  </a:ext>
                </a:extLst>
              </a:tr>
              <a:tr h="370840">
                <a:tc>
                  <a:txBody>
                    <a:bodyPr/>
                    <a:lstStyle/>
                    <a:p>
                      <a:r>
                        <a:rPr lang="en-US" sz="1600" b="0" dirty="0">
                          <a:solidFill>
                            <a:schemeClr val="tx1"/>
                          </a:solidFill>
                        </a:rPr>
                        <a:t>Other key provisions</a:t>
                      </a:r>
                    </a:p>
                  </a:txBody>
                  <a:tcPr>
                    <a:solidFill>
                      <a:srgbClr val="CED2DC"/>
                    </a:solidFill>
                  </a:tcPr>
                </a:tc>
                <a:tc>
                  <a:txBody>
                    <a:bodyPr/>
                    <a:lstStyle/>
                    <a:p>
                      <a:pPr marL="285750" lvl="0" indent="-285750">
                        <a:spcAft>
                          <a:spcPts val="300"/>
                        </a:spcAft>
                        <a:buFont typeface="Arial" panose="020B0604020202020204" pitchFamily="34" charset="0"/>
                        <a:buChar char="•"/>
                      </a:pPr>
                      <a:r>
                        <a:rPr lang="en-US" sz="1600" dirty="0">
                          <a:solidFill>
                            <a:schemeClr val="tx1"/>
                          </a:solidFill>
                        </a:rPr>
                        <a:t>Increases flexibility to use INFRA funds (up to 30% per FY) on non-highway freight projects</a:t>
                      </a:r>
                    </a:p>
                    <a:p>
                      <a:pPr marL="285750" lvl="0" indent="-285750">
                        <a:spcAft>
                          <a:spcPts val="300"/>
                        </a:spcAft>
                        <a:buFont typeface="Arial" panose="020B0604020202020204" pitchFamily="34" charset="0"/>
                        <a:buChar char="•"/>
                      </a:pPr>
                      <a:r>
                        <a:rPr lang="en-US" sz="1600" dirty="0">
                          <a:solidFill>
                            <a:schemeClr val="tx1"/>
                          </a:solidFill>
                        </a:rPr>
                        <a:t>Sets aside ≥15% (instead of 10%) of grant funding for small projects and at </a:t>
                      </a:r>
                      <a:r>
                        <a:rPr lang="en-US" sz="1600" kern="1200" dirty="0">
                          <a:solidFill>
                            <a:schemeClr val="tx1"/>
                          </a:solidFill>
                          <a:effectLst/>
                          <a:latin typeface="+mn-lt"/>
                          <a:ea typeface="+mn-ea"/>
                          <a:cs typeface="+mn-cs"/>
                        </a:rPr>
                        <a:t>least 30% of the set-aside amount for projects in rural areas</a:t>
                      </a:r>
                      <a:endParaRPr lang="en-US" sz="1600" dirty="0">
                        <a:solidFill>
                          <a:schemeClr val="tx1"/>
                        </a:solidFill>
                      </a:endParaRPr>
                    </a:p>
                  </a:txBody>
                  <a:tcPr/>
                </a:tc>
                <a:extLst>
                  <a:ext uri="{0D108BD9-81ED-4DB2-BD59-A6C34878D82A}">
                    <a16:rowId xmlns:a16="http://schemas.microsoft.com/office/drawing/2014/main" val="1751954426"/>
                  </a:ext>
                </a:extLst>
              </a:tr>
            </a:tbl>
          </a:graphicData>
        </a:graphic>
      </p:graphicFrame>
      <p:sp>
        <p:nvSpPr>
          <p:cNvPr id="6" name="TextBox 5">
            <a:extLst>
              <a:ext uri="{FF2B5EF4-FFF2-40B4-BE49-F238E27FC236}">
                <a16:creationId xmlns:a16="http://schemas.microsoft.com/office/drawing/2014/main" id="{B4AB07C2-E3E1-457B-AE70-9871D22FD7DE}"/>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§11110</a:t>
            </a:r>
          </a:p>
        </p:txBody>
      </p:sp>
      <p:sp>
        <p:nvSpPr>
          <p:cNvPr id="3" name="Slide Number Placeholder 2">
            <a:extLst>
              <a:ext uri="{FF2B5EF4-FFF2-40B4-BE49-F238E27FC236}">
                <a16:creationId xmlns:a16="http://schemas.microsoft.com/office/drawing/2014/main" id="{D89035CD-FBDA-47B9-867F-282EA8183CDF}"/>
              </a:ext>
            </a:extLst>
          </p:cNvPr>
          <p:cNvSpPr>
            <a:spLocks noGrp="1"/>
          </p:cNvSpPr>
          <p:nvPr>
            <p:ph type="sldNum" sz="quarter" idx="12"/>
          </p:nvPr>
        </p:nvSpPr>
        <p:spPr/>
        <p:txBody>
          <a:bodyPr/>
          <a:lstStyle/>
          <a:p>
            <a:fld id="{1A97B858-7F87-4293-BC05-FFDEB8F8B7A1}" type="slidenum">
              <a:rPr lang="en-US" smtClean="0"/>
              <a:pPr/>
              <a:t>55</a:t>
            </a:fld>
            <a:endParaRPr lang="en-US"/>
          </a:p>
        </p:txBody>
      </p:sp>
    </p:spTree>
    <p:extLst>
      <p:ext uri="{BB962C8B-B14F-4D97-AF65-F5344CB8AC3E}">
        <p14:creationId xmlns:p14="http://schemas.microsoft.com/office/powerpoint/2010/main" val="25305859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a:xfrm>
            <a:off x="457200" y="384031"/>
            <a:ext cx="7988497" cy="889953"/>
          </a:xfrm>
        </p:spPr>
        <p:txBody>
          <a:bodyPr>
            <a:normAutofit fontScale="90000"/>
          </a:bodyPr>
          <a:lstStyle/>
          <a:p>
            <a:r>
              <a:rPr lang="en-US" b="1">
                <a:solidFill>
                  <a:schemeClr val="accent2"/>
                </a:solidFill>
              </a:rPr>
              <a:t>[NEW] </a:t>
            </a:r>
            <a:r>
              <a:rPr lang="en-US"/>
              <a:t>Reduction of Truck Emissions at Port Facilities Program (discretionary)</a:t>
            </a:r>
          </a:p>
        </p:txBody>
      </p:sp>
      <p:graphicFrame>
        <p:nvGraphicFramePr>
          <p:cNvPr id="5" name="Table 5">
            <a:extLst>
              <a:ext uri="{FF2B5EF4-FFF2-40B4-BE49-F238E27FC236}">
                <a16:creationId xmlns:a16="http://schemas.microsoft.com/office/drawing/2014/main" id="{DF4B1B0E-C612-4F5B-9F35-D231FF4D950E}"/>
              </a:ext>
            </a:extLst>
          </p:cNvPr>
          <p:cNvGraphicFramePr>
            <a:graphicFrameLocks noGrp="1"/>
          </p:cNvGraphicFramePr>
          <p:nvPr>
            <p:ph idx="1"/>
            <p:extLst>
              <p:ext uri="{D42A27DB-BD31-4B8C-83A1-F6EECF244321}">
                <p14:modId xmlns:p14="http://schemas.microsoft.com/office/powerpoint/2010/main" val="609017015"/>
              </p:ext>
            </p:extLst>
          </p:nvPr>
        </p:nvGraphicFramePr>
        <p:xfrm>
          <a:off x="520897" y="1369133"/>
          <a:ext cx="7924800" cy="3728384"/>
        </p:xfrm>
        <a:graphic>
          <a:graphicData uri="http://schemas.openxmlformats.org/drawingml/2006/table">
            <a:tbl>
              <a:tblPr firstCol="1" bandRow="1">
                <a:tableStyleId>{5C22544A-7EE6-4342-B048-85BDC9FD1C3A}</a:tableStyleId>
              </a:tblPr>
              <a:tblGrid>
                <a:gridCol w="1231857">
                  <a:extLst>
                    <a:ext uri="{9D8B030D-6E8A-4147-A177-3AD203B41FA5}">
                      <a16:colId xmlns:a16="http://schemas.microsoft.com/office/drawing/2014/main" val="3677494802"/>
                    </a:ext>
                  </a:extLst>
                </a:gridCol>
                <a:gridCol w="6692943">
                  <a:extLst>
                    <a:ext uri="{9D8B030D-6E8A-4147-A177-3AD203B41FA5}">
                      <a16:colId xmlns:a16="http://schemas.microsoft.com/office/drawing/2014/main" val="872054966"/>
                    </a:ext>
                  </a:extLst>
                </a:gridCol>
              </a:tblGrid>
              <a:tr h="624135">
                <a:tc>
                  <a:txBody>
                    <a:bodyPr/>
                    <a:lstStyle/>
                    <a:p>
                      <a:r>
                        <a:rPr lang="en-US" sz="1600" b="0" dirty="0">
                          <a:solidFill>
                            <a:schemeClr val="tx1"/>
                          </a:solidFill>
                        </a:rPr>
                        <a:t>Purpose</a:t>
                      </a:r>
                    </a:p>
                  </a:txBody>
                  <a:tcPr>
                    <a:lnT w="38100" cmpd="sng">
                      <a:noFill/>
                    </a:lnT>
                    <a:solidFill>
                      <a:srgbClr val="CED2DC"/>
                    </a:solidFill>
                  </a:tcPr>
                </a:tc>
                <a:tc>
                  <a:txBody>
                    <a:bodyPr/>
                    <a:lstStyle/>
                    <a:p>
                      <a:pPr>
                        <a:spcAft>
                          <a:spcPts val="900"/>
                        </a:spcAft>
                      </a:pPr>
                      <a:r>
                        <a:rPr lang="en-US" sz="1600">
                          <a:solidFill>
                            <a:schemeClr val="tx1"/>
                          </a:solidFill>
                        </a:rPr>
                        <a:t>Study and competitive grants </a:t>
                      </a:r>
                      <a:r>
                        <a:rPr lang="en-US" sz="1600" kern="1200">
                          <a:solidFill>
                            <a:schemeClr val="tx1"/>
                          </a:solidFill>
                          <a:effectLst/>
                        </a:rPr>
                        <a:t>to reduce truck idling and emissions at ports, including through the advancement of port electrification</a:t>
                      </a:r>
                      <a:endParaRPr lang="en-US" sz="1600">
                        <a:solidFill>
                          <a:schemeClr val="tx1"/>
                        </a:solidFill>
                      </a:endParaRPr>
                    </a:p>
                  </a:txBody>
                  <a:tcPr>
                    <a:lnT w="38100" cmpd="sng">
                      <a:noFill/>
                    </a:lnT>
                  </a:tcPr>
                </a:tc>
                <a:extLst>
                  <a:ext uri="{0D108BD9-81ED-4DB2-BD59-A6C34878D82A}">
                    <a16:rowId xmlns:a16="http://schemas.microsoft.com/office/drawing/2014/main" val="2680548680"/>
                  </a:ext>
                </a:extLst>
              </a:tr>
              <a:tr h="969051">
                <a:tc>
                  <a:txBody>
                    <a:bodyPr/>
                    <a:lstStyle/>
                    <a:p>
                      <a:r>
                        <a:rPr lang="en-US" sz="1600" b="0">
                          <a:solidFill>
                            <a:schemeClr val="tx1"/>
                          </a:solidFill>
                        </a:rPr>
                        <a:t>Funding</a:t>
                      </a:r>
                    </a:p>
                  </a:txBody>
                  <a:tcPr>
                    <a:solidFill>
                      <a:srgbClr val="E8EAEE"/>
                    </a:solidFill>
                  </a:tcPr>
                </a:tc>
                <a:tc>
                  <a:txBody>
                    <a:bodyPr/>
                    <a:lstStyle/>
                    <a:p>
                      <a:pPr marL="0" indent="0">
                        <a:spcAft>
                          <a:spcPts val="300"/>
                        </a:spcAft>
                        <a:buFont typeface="Arial" panose="020B0604020202020204" pitchFamily="34" charset="0"/>
                        <a:buNone/>
                      </a:pPr>
                      <a:r>
                        <a:rPr lang="en-US" sz="1600">
                          <a:solidFill>
                            <a:schemeClr val="tx1"/>
                          </a:solidFill>
                        </a:rPr>
                        <a:t>$400 M (FY 22-26), including—</a:t>
                      </a:r>
                    </a:p>
                    <a:p>
                      <a:pPr marL="285750" indent="-285750">
                        <a:spcAft>
                          <a:spcPts val="300"/>
                        </a:spcAft>
                        <a:buFont typeface="Arial" panose="020B0604020202020204" pitchFamily="34" charset="0"/>
                        <a:buChar char="•"/>
                      </a:pPr>
                      <a:r>
                        <a:rPr lang="en-US" sz="1600">
                          <a:solidFill>
                            <a:schemeClr val="tx1"/>
                          </a:solidFill>
                        </a:rPr>
                        <a:t>$250 M (FY 22-26) in Contract Authority from the HTF; and</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a:solidFill>
                            <a:schemeClr val="tx1"/>
                          </a:solidFill>
                        </a:rPr>
                        <a:t>$150 M (FY 22-26) in advance appropriations from the GF</a:t>
                      </a:r>
                    </a:p>
                  </a:txBody>
                  <a:tcPr/>
                </a:tc>
                <a:extLst>
                  <a:ext uri="{0D108BD9-81ED-4DB2-BD59-A6C34878D82A}">
                    <a16:rowId xmlns:a16="http://schemas.microsoft.com/office/drawing/2014/main" val="2965954728"/>
                  </a:ext>
                </a:extLst>
              </a:tr>
              <a:tr h="624135">
                <a:tc>
                  <a:txBody>
                    <a:bodyPr/>
                    <a:lstStyle/>
                    <a:p>
                      <a:r>
                        <a:rPr lang="en-US" sz="1600" b="0" dirty="0">
                          <a:solidFill>
                            <a:schemeClr val="tx1"/>
                          </a:solidFill>
                        </a:rPr>
                        <a:t>Eligible entities</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kern="1200">
                          <a:solidFill>
                            <a:schemeClr val="tx1"/>
                          </a:solidFill>
                          <a:latin typeface="+mn-lt"/>
                          <a:ea typeface="+mn-ea"/>
                          <a:cs typeface="+mn-cs"/>
                        </a:rPr>
                        <a:t>None specified</a:t>
                      </a:r>
                    </a:p>
                  </a:txBody>
                  <a:tcPr/>
                </a:tc>
                <a:extLst>
                  <a:ext uri="{0D108BD9-81ED-4DB2-BD59-A6C34878D82A}">
                    <a16:rowId xmlns:a16="http://schemas.microsoft.com/office/drawing/2014/main" val="3206450541"/>
                  </a:ext>
                </a:extLst>
              </a:tr>
              <a:tr h="624135">
                <a:tc>
                  <a:txBody>
                    <a:bodyPr/>
                    <a:lstStyle/>
                    <a:p>
                      <a:r>
                        <a:rPr lang="en-US" sz="1600" b="0">
                          <a:solidFill>
                            <a:schemeClr val="tx1"/>
                          </a:solidFill>
                        </a:rPr>
                        <a:t>Eligible projects</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kern="1200">
                          <a:solidFill>
                            <a:schemeClr val="tx1"/>
                          </a:solidFill>
                        </a:rPr>
                        <a:t>Competitive grants are intended to test, evaluate, and deploy projects that reduce port-related emissions</a:t>
                      </a:r>
                    </a:p>
                  </a:txBody>
                  <a:tcPr/>
                </a:tc>
                <a:extLst>
                  <a:ext uri="{0D108BD9-81ED-4DB2-BD59-A6C34878D82A}">
                    <a16:rowId xmlns:a16="http://schemas.microsoft.com/office/drawing/2014/main" val="1243549808"/>
                  </a:ext>
                </a:extLst>
              </a:tr>
              <a:tr h="886928">
                <a:tc>
                  <a:txBody>
                    <a:bodyPr/>
                    <a:lstStyle/>
                    <a:p>
                      <a:r>
                        <a:rPr lang="en-US" sz="1600" b="0" dirty="0">
                          <a:solidFill>
                            <a:schemeClr val="tx1"/>
                          </a:solidFill>
                        </a:rPr>
                        <a:t>Other key provisions</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kern="1200" dirty="0">
                          <a:solidFill>
                            <a:schemeClr val="tx1"/>
                          </a:solidFill>
                        </a:rPr>
                        <a:t>Study to address how ports and intermodal port transfer facilities would benefit from increased opportunities to reduce emissions at ports, and how emerging technologies and strategies can contribute</a:t>
                      </a:r>
                    </a:p>
                  </a:txBody>
                  <a:tcPr/>
                </a:tc>
                <a:extLst>
                  <a:ext uri="{0D108BD9-81ED-4DB2-BD59-A6C34878D82A}">
                    <a16:rowId xmlns:a16="http://schemas.microsoft.com/office/drawing/2014/main" val="1751954426"/>
                  </a:ext>
                </a:extLst>
              </a:tr>
            </a:tbl>
          </a:graphicData>
        </a:graphic>
      </p:graphicFrame>
      <p:sp>
        <p:nvSpPr>
          <p:cNvPr id="6" name="TextBox 5">
            <a:extLst>
              <a:ext uri="{FF2B5EF4-FFF2-40B4-BE49-F238E27FC236}">
                <a16:creationId xmlns:a16="http://schemas.microsoft.com/office/drawing/2014/main" id="{984F3CA9-BC8B-4A37-A5B6-BCE48A5DBF50}"/>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§11402</a:t>
            </a:r>
          </a:p>
        </p:txBody>
      </p:sp>
      <p:sp>
        <p:nvSpPr>
          <p:cNvPr id="3" name="Slide Number Placeholder 2">
            <a:extLst>
              <a:ext uri="{FF2B5EF4-FFF2-40B4-BE49-F238E27FC236}">
                <a16:creationId xmlns:a16="http://schemas.microsoft.com/office/drawing/2014/main" id="{5F8226AA-1986-459A-A288-55AF19E21502}"/>
              </a:ext>
            </a:extLst>
          </p:cNvPr>
          <p:cNvSpPr>
            <a:spLocks noGrp="1"/>
          </p:cNvSpPr>
          <p:nvPr>
            <p:ph type="sldNum" sz="quarter" idx="12"/>
          </p:nvPr>
        </p:nvSpPr>
        <p:spPr/>
        <p:txBody>
          <a:bodyPr/>
          <a:lstStyle/>
          <a:p>
            <a:fld id="{1A97B858-7F87-4293-BC05-FFDEB8F8B7A1}" type="slidenum">
              <a:rPr lang="en-US" smtClean="0"/>
              <a:pPr/>
              <a:t>56</a:t>
            </a:fld>
            <a:endParaRPr lang="en-US"/>
          </a:p>
        </p:txBody>
      </p:sp>
    </p:spTree>
    <p:extLst>
      <p:ext uri="{BB962C8B-B14F-4D97-AF65-F5344CB8AC3E}">
        <p14:creationId xmlns:p14="http://schemas.microsoft.com/office/powerpoint/2010/main" val="398597310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A6215-F418-401D-818A-F6B7C763AF6D}"/>
              </a:ext>
            </a:extLst>
          </p:cNvPr>
          <p:cNvSpPr>
            <a:spLocks noGrp="1"/>
          </p:cNvSpPr>
          <p:nvPr>
            <p:ph type="title"/>
          </p:nvPr>
        </p:nvSpPr>
        <p:spPr>
          <a:xfrm>
            <a:off x="457200" y="227235"/>
            <a:ext cx="8229600" cy="889953"/>
          </a:xfrm>
        </p:spPr>
        <p:txBody>
          <a:bodyPr/>
          <a:lstStyle/>
          <a:p>
            <a:r>
              <a:rPr lang="en-US"/>
              <a:t>Other Freight Provisions</a:t>
            </a:r>
          </a:p>
        </p:txBody>
      </p:sp>
      <p:graphicFrame>
        <p:nvGraphicFramePr>
          <p:cNvPr id="7" name="Table 7">
            <a:extLst>
              <a:ext uri="{FF2B5EF4-FFF2-40B4-BE49-F238E27FC236}">
                <a16:creationId xmlns:a16="http://schemas.microsoft.com/office/drawing/2014/main" id="{EA6B84F6-CC06-4A5D-9E36-8DFC8BD7090D}"/>
              </a:ext>
            </a:extLst>
          </p:cNvPr>
          <p:cNvGraphicFramePr>
            <a:graphicFrameLocks noGrp="1"/>
          </p:cNvGraphicFramePr>
          <p:nvPr>
            <p:ph idx="1"/>
            <p:extLst>
              <p:ext uri="{D42A27DB-BD31-4B8C-83A1-F6EECF244321}">
                <p14:modId xmlns:p14="http://schemas.microsoft.com/office/powerpoint/2010/main" val="2298499836"/>
              </p:ext>
            </p:extLst>
          </p:nvPr>
        </p:nvGraphicFramePr>
        <p:xfrm>
          <a:off x="457200" y="996950"/>
          <a:ext cx="8170333" cy="5483860"/>
        </p:xfrm>
        <a:graphic>
          <a:graphicData uri="http://schemas.openxmlformats.org/drawingml/2006/table">
            <a:tbl>
              <a:tblPr firstRow="1" firstCol="1" bandRow="1">
                <a:tableStyleId>{5C22544A-7EE6-4342-B048-85BDC9FD1C3A}</a:tableStyleId>
              </a:tblPr>
              <a:tblGrid>
                <a:gridCol w="1667933">
                  <a:extLst>
                    <a:ext uri="{9D8B030D-6E8A-4147-A177-3AD203B41FA5}">
                      <a16:colId xmlns:a16="http://schemas.microsoft.com/office/drawing/2014/main" val="3761531667"/>
                    </a:ext>
                  </a:extLst>
                </a:gridCol>
                <a:gridCol w="6502400">
                  <a:extLst>
                    <a:ext uri="{9D8B030D-6E8A-4147-A177-3AD203B41FA5}">
                      <a16:colId xmlns:a16="http://schemas.microsoft.com/office/drawing/2014/main" val="945581061"/>
                    </a:ext>
                  </a:extLst>
                </a:gridCol>
              </a:tblGrid>
              <a:tr h="370840">
                <a:tc>
                  <a:txBody>
                    <a:bodyPr/>
                    <a:lstStyle/>
                    <a:p>
                      <a:r>
                        <a:rPr lang="en-US" sz="1600"/>
                        <a:t>Topic</a:t>
                      </a:r>
                    </a:p>
                  </a:txBody>
                  <a:tcPr/>
                </a:tc>
                <a:tc>
                  <a:txBody>
                    <a:bodyPr/>
                    <a:lstStyle/>
                    <a:p>
                      <a:r>
                        <a:rPr lang="en-US" sz="1600"/>
                        <a:t>Provisions in the new law</a:t>
                      </a:r>
                    </a:p>
                  </a:txBody>
                  <a:tcPr/>
                </a:tc>
                <a:extLst>
                  <a:ext uri="{0D108BD9-81ED-4DB2-BD59-A6C34878D82A}">
                    <a16:rowId xmlns:a16="http://schemas.microsoft.com/office/drawing/2014/main" val="34882593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Office of Multimodal Freight Infrastructure and Policy</a:t>
                      </a:r>
                    </a:p>
                    <a:p>
                      <a:pPr marL="0" marR="0" lvl="0" indent="0" algn="l">
                        <a:lnSpc>
                          <a:spcPct val="100000"/>
                        </a:lnSpc>
                        <a:spcBef>
                          <a:spcPts val="0"/>
                        </a:spcBef>
                        <a:spcAft>
                          <a:spcPts val="0"/>
                        </a:spcAft>
                        <a:buNone/>
                      </a:pPr>
                      <a:r>
                        <a:rPr lang="en-US" sz="1600" b="0" i="0" u="none" strike="noStrike" noProof="0" dirty="0">
                          <a:solidFill>
                            <a:schemeClr val="tx1"/>
                          </a:solidFill>
                          <a:latin typeface="Arial"/>
                        </a:rPr>
                        <a:t>(§21101)</a:t>
                      </a:r>
                      <a:endParaRPr lang="en-US" b="0" dirty="0">
                        <a:solidFill>
                          <a:schemeClr val="tx1"/>
                        </a:solidFill>
                      </a:endParaRPr>
                    </a:p>
                    <a:p>
                      <a:endParaRPr lang="en-US" sz="1600" b="0" dirty="0">
                        <a:solidFill>
                          <a:schemeClr val="tx1"/>
                        </a:solidFill>
                      </a:endParaRPr>
                    </a:p>
                  </a:txBody>
                  <a:tcPr>
                    <a:solidFill>
                      <a:srgbClr val="CED2DC"/>
                    </a:solidFill>
                  </a:tcPr>
                </a:tc>
                <a:tc>
                  <a:txBody>
                    <a:bodyPr/>
                    <a:lstStyle/>
                    <a:p>
                      <a:pPr marL="342900" lvl="0" indent="-342900">
                        <a:spcAft>
                          <a:spcPts val="300"/>
                        </a:spcAft>
                        <a:buFont typeface="Arial" panose="020B0604020202020204" pitchFamily="34" charset="0"/>
                        <a:buChar char="•"/>
                      </a:pPr>
                      <a:r>
                        <a:rPr lang="en-US" sz="1600">
                          <a:solidFill>
                            <a:schemeClr val="tx1"/>
                          </a:solidFill>
                        </a:rPr>
                        <a:t>Establishes an office in OST to carry out a national multimodal freight policy and related activities</a:t>
                      </a:r>
                    </a:p>
                    <a:p>
                      <a:pPr marL="342900" lvl="0" indent="-342900">
                        <a:spcAft>
                          <a:spcPts val="300"/>
                        </a:spcAft>
                        <a:buFont typeface="Arial" panose="020B0604020202020204" pitchFamily="34" charset="0"/>
                        <a:buChar char="•"/>
                      </a:pPr>
                      <a:r>
                        <a:rPr lang="en-US" sz="1600">
                          <a:solidFill>
                            <a:schemeClr val="tx1"/>
                          </a:solidFill>
                        </a:rPr>
                        <a:t>Led by new Assistant Secretary for Multimodal Freight</a:t>
                      </a:r>
                    </a:p>
                    <a:p>
                      <a:pPr marL="342900" lvl="0" indent="-342900">
                        <a:spcAft>
                          <a:spcPts val="300"/>
                        </a:spcAft>
                        <a:buFont typeface="Arial" panose="020B0604020202020204" pitchFamily="34" charset="0"/>
                        <a:buChar char="•"/>
                      </a:pPr>
                      <a:r>
                        <a:rPr lang="en-US" sz="1600">
                          <a:solidFill>
                            <a:schemeClr val="tx1"/>
                          </a:solidFill>
                        </a:rPr>
                        <a:t>Secretary may consolidate any DOT office/function within new OST office</a:t>
                      </a:r>
                    </a:p>
                    <a:p>
                      <a:pPr marL="342900" lvl="0" indent="-342900">
                        <a:spcAft>
                          <a:spcPts val="300"/>
                        </a:spcAft>
                        <a:buFont typeface="Arial" panose="020B0604020202020204" pitchFamily="34" charset="0"/>
                        <a:buChar char="•"/>
                      </a:pPr>
                      <a:r>
                        <a:rPr lang="en-US" sz="1600">
                          <a:solidFill>
                            <a:schemeClr val="tx1"/>
                          </a:solidFill>
                        </a:rPr>
                        <a:t>Will administer INFRA, Local and Regional Project Assistance Program (RAISE), and new discretionary grant programs</a:t>
                      </a:r>
                    </a:p>
                  </a:txBody>
                  <a:tcPr/>
                </a:tc>
                <a:extLst>
                  <a:ext uri="{0D108BD9-81ED-4DB2-BD59-A6C34878D82A}">
                    <a16:rowId xmlns:a16="http://schemas.microsoft.com/office/drawing/2014/main" val="3010287795"/>
                  </a:ext>
                </a:extLst>
              </a:tr>
              <a:tr h="370840">
                <a:tc>
                  <a:txBody>
                    <a:bodyPr/>
                    <a:lstStyle/>
                    <a:p>
                      <a:r>
                        <a:rPr lang="en-US" sz="1600" b="0">
                          <a:solidFill>
                            <a:schemeClr val="tx1"/>
                          </a:solidFill>
                        </a:rPr>
                        <a:t>National Freight Strategic Plan</a:t>
                      </a:r>
                    </a:p>
                    <a:p>
                      <a:pPr lvl="0">
                        <a:buNone/>
                      </a:pPr>
                      <a:r>
                        <a:rPr lang="en-US" sz="1600" b="0" i="0" u="none" strike="noStrike" noProof="0">
                          <a:solidFill>
                            <a:schemeClr val="tx1"/>
                          </a:solidFill>
                          <a:latin typeface="Arial"/>
                        </a:rPr>
                        <a:t>(§21102)</a:t>
                      </a:r>
                      <a:endParaRPr lang="en-US" b="0">
                        <a:solidFill>
                          <a:schemeClr val="tx1"/>
                        </a:solidFill>
                      </a:endParaRP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a:solidFill>
                            <a:schemeClr val="tx1"/>
                          </a:solidFill>
                        </a:rPr>
                        <a:t>Adds new elements related to impacts of freight movement on environment and rural, underserved and historically disadvantaged communities, resilience, decarbonization, and economic growth</a:t>
                      </a:r>
                    </a:p>
                  </a:txBody>
                  <a:tcPr/>
                </a:tc>
                <a:extLst>
                  <a:ext uri="{0D108BD9-81ED-4DB2-BD59-A6C34878D82A}">
                    <a16:rowId xmlns:a16="http://schemas.microsoft.com/office/drawing/2014/main" val="238525914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State freight plans</a:t>
                      </a:r>
                    </a:p>
                    <a:p>
                      <a:pPr marL="0" marR="0" lvl="0" indent="0" algn="l">
                        <a:lnSpc>
                          <a:spcPct val="100000"/>
                        </a:lnSpc>
                        <a:spcBef>
                          <a:spcPts val="0"/>
                        </a:spcBef>
                        <a:spcAft>
                          <a:spcPts val="0"/>
                        </a:spcAft>
                        <a:buNone/>
                      </a:pPr>
                      <a:r>
                        <a:rPr lang="en-US" sz="1600" b="0" i="0" u="none" strike="noStrike" noProof="0" dirty="0">
                          <a:solidFill>
                            <a:schemeClr val="tx1"/>
                          </a:solidFill>
                          <a:latin typeface="Arial"/>
                        </a:rPr>
                        <a:t>(§21104)</a:t>
                      </a:r>
                      <a:endParaRPr lang="en-US" b="0" dirty="0">
                        <a:solidFill>
                          <a:schemeClr val="tx1"/>
                        </a:solidFill>
                      </a:endParaRP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a:solidFill>
                            <a:schemeClr val="tx1"/>
                          </a:solidFill>
                        </a:rPr>
                        <a:t>Requires State freight plans to include several new requirements in categories such as adequacy of commercial motor vehicle parking and rest facilities, supply chain cargo flows, inventory or commercial ports, impacts of e-commerce, and strategies and goals to address impacts of freight movement on the environment</a:t>
                      </a:r>
                    </a:p>
                  </a:txBody>
                  <a:tcPr/>
                </a:tc>
                <a:extLst>
                  <a:ext uri="{0D108BD9-81ED-4DB2-BD59-A6C34878D82A}">
                    <a16:rowId xmlns:a16="http://schemas.microsoft.com/office/drawing/2014/main" val="1478674044"/>
                  </a:ext>
                </a:extLst>
              </a:tr>
              <a:tr h="370840">
                <a:tc>
                  <a:txBody>
                    <a:bodyPr/>
                    <a:lstStyle/>
                    <a:p>
                      <a:pPr marL="0" marR="0" lvl="0" indent="0" algn="l">
                        <a:lnSpc>
                          <a:spcPct val="100000"/>
                        </a:lnSpc>
                        <a:spcBef>
                          <a:spcPts val="0"/>
                        </a:spcBef>
                        <a:spcAft>
                          <a:spcPts val="0"/>
                        </a:spcAft>
                        <a:buNone/>
                      </a:pPr>
                      <a:r>
                        <a:rPr lang="en-US" sz="1600" b="0" dirty="0">
                          <a:solidFill>
                            <a:schemeClr val="tx1"/>
                          </a:solidFill>
                        </a:rPr>
                        <a:t>State freight advisory committees</a:t>
                      </a:r>
                    </a:p>
                    <a:p>
                      <a:pPr marL="0" marR="0" lvl="0" indent="0" algn="l">
                        <a:lnSpc>
                          <a:spcPct val="100000"/>
                        </a:lnSpc>
                        <a:spcBef>
                          <a:spcPts val="0"/>
                        </a:spcBef>
                        <a:spcAft>
                          <a:spcPts val="0"/>
                        </a:spcAft>
                        <a:buNone/>
                      </a:pPr>
                      <a:r>
                        <a:rPr lang="en-US" sz="1600" b="0" dirty="0">
                          <a:solidFill>
                            <a:schemeClr val="tx1"/>
                          </a:solidFill>
                        </a:rPr>
                        <a:t>(</a:t>
                      </a:r>
                      <a:r>
                        <a:rPr lang="en-US" sz="1600" b="0" i="0" u="none" strike="noStrike" noProof="0" dirty="0">
                          <a:solidFill>
                            <a:schemeClr val="tx1"/>
                          </a:solidFill>
                          <a:latin typeface="+mn-lt"/>
                        </a:rPr>
                        <a:t>§21107</a:t>
                      </a:r>
                      <a:r>
                        <a:rPr lang="en-US" sz="1600" b="0" dirty="0">
                          <a:solidFill>
                            <a:schemeClr val="tx1"/>
                          </a:solidFill>
                        </a:rPr>
                        <a:t>)</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dirty="0">
                          <a:solidFill>
                            <a:schemeClr val="tx1"/>
                          </a:solidFill>
                        </a:rPr>
                        <a:t>Expands </a:t>
                      </a:r>
                      <a:r>
                        <a:rPr lang="en-US" sz="1600" u="none" kern="1200" dirty="0">
                          <a:solidFill>
                            <a:schemeClr val="dk1"/>
                          </a:solidFill>
                          <a:effectLst/>
                          <a:latin typeface="+mn-lt"/>
                          <a:ea typeface="+mn-ea"/>
                          <a:cs typeface="+mn-cs"/>
                        </a:rPr>
                        <a:t>the list of organizational perspectives to be represented on a state freight advisory committee</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u="none" kern="1200" dirty="0">
                          <a:solidFill>
                            <a:schemeClr val="dk1"/>
                          </a:solidFill>
                          <a:effectLst/>
                          <a:latin typeface="+mn-lt"/>
                          <a:ea typeface="+mn-ea"/>
                          <a:cs typeface="+mn-cs"/>
                        </a:rPr>
                        <a:t>establishes qualifications for advisory committee members</a:t>
                      </a:r>
                      <a:endParaRPr lang="en-US" sz="1600" u="none" dirty="0">
                        <a:solidFill>
                          <a:schemeClr val="tx1"/>
                        </a:solidFill>
                      </a:endParaRPr>
                    </a:p>
                  </a:txBody>
                  <a:tcPr/>
                </a:tc>
                <a:extLst>
                  <a:ext uri="{0D108BD9-81ED-4DB2-BD59-A6C34878D82A}">
                    <a16:rowId xmlns:a16="http://schemas.microsoft.com/office/drawing/2014/main" val="3966939457"/>
                  </a:ext>
                </a:extLst>
              </a:tr>
            </a:tbl>
          </a:graphicData>
        </a:graphic>
      </p:graphicFrame>
      <p:sp>
        <p:nvSpPr>
          <p:cNvPr id="3" name="Slide Number Placeholder 2">
            <a:extLst>
              <a:ext uri="{FF2B5EF4-FFF2-40B4-BE49-F238E27FC236}">
                <a16:creationId xmlns:a16="http://schemas.microsoft.com/office/drawing/2014/main" id="{95D055A9-18C0-414C-8142-51D74ACF00E9}"/>
              </a:ext>
            </a:extLst>
          </p:cNvPr>
          <p:cNvSpPr>
            <a:spLocks noGrp="1"/>
          </p:cNvSpPr>
          <p:nvPr>
            <p:ph type="sldNum" sz="quarter" idx="12"/>
          </p:nvPr>
        </p:nvSpPr>
        <p:spPr/>
        <p:txBody>
          <a:bodyPr/>
          <a:lstStyle/>
          <a:p>
            <a:fld id="{1A97B858-7F87-4293-BC05-FFDEB8F8B7A1}" type="slidenum">
              <a:rPr lang="en-US" smtClean="0"/>
              <a:pPr/>
              <a:t>57</a:t>
            </a:fld>
            <a:endParaRPr lang="en-US"/>
          </a:p>
        </p:txBody>
      </p:sp>
    </p:spTree>
    <p:extLst>
      <p:ext uri="{BB962C8B-B14F-4D97-AF65-F5344CB8AC3E}">
        <p14:creationId xmlns:p14="http://schemas.microsoft.com/office/powerpoint/2010/main" val="322778401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B7DAB-C193-4896-86D7-C22F71CEA850}"/>
              </a:ext>
            </a:extLst>
          </p:cNvPr>
          <p:cNvSpPr>
            <a:spLocks noGrp="1"/>
          </p:cNvSpPr>
          <p:nvPr>
            <p:ph type="title"/>
          </p:nvPr>
        </p:nvSpPr>
        <p:spPr>
          <a:xfrm>
            <a:off x="722313" y="1128628"/>
            <a:ext cx="8217150" cy="2200275"/>
          </a:xfrm>
        </p:spPr>
        <p:txBody>
          <a:bodyPr>
            <a:normAutofit/>
          </a:bodyPr>
          <a:lstStyle/>
          <a:p>
            <a:r>
              <a:rPr lang="en-US"/>
              <a:t>Research, development, technology and education (RDT&amp;E)</a:t>
            </a:r>
          </a:p>
        </p:txBody>
      </p:sp>
      <p:sp>
        <p:nvSpPr>
          <p:cNvPr id="3" name="Text Placeholder 2">
            <a:extLst>
              <a:ext uri="{FF2B5EF4-FFF2-40B4-BE49-F238E27FC236}">
                <a16:creationId xmlns:a16="http://schemas.microsoft.com/office/drawing/2014/main" id="{E69E08AF-53C9-45B8-A664-4F8EBBABE198}"/>
              </a:ext>
            </a:extLst>
          </p:cNvPr>
          <p:cNvSpPr>
            <a:spLocks noGrp="1"/>
          </p:cNvSpPr>
          <p:nvPr>
            <p:ph type="body" idx="1"/>
          </p:nvPr>
        </p:nvSpPr>
        <p:spPr>
          <a:xfrm>
            <a:off x="722313" y="3393292"/>
            <a:ext cx="7772400" cy="2503655"/>
          </a:xfrm>
        </p:spPr>
        <p:txBody>
          <a:bodyPr>
            <a:normAutofit/>
          </a:bodyPr>
          <a:lstStyle/>
          <a:p>
            <a:r>
              <a:rPr lang="en-US"/>
              <a:t>RDT&amp;E Funding</a:t>
            </a:r>
          </a:p>
          <a:p>
            <a:r>
              <a:rPr lang="en-US"/>
              <a:t>Highway Research Set-asides</a:t>
            </a:r>
          </a:p>
          <a:p>
            <a:r>
              <a:rPr lang="en-US"/>
              <a:t>Strategic Innovation for Revenue Collection</a:t>
            </a:r>
          </a:p>
          <a:p>
            <a:r>
              <a:rPr lang="en-US"/>
              <a:t>Advanced Transportation Technologies and Innovative Mobility Deployment Program</a:t>
            </a:r>
          </a:p>
          <a:p>
            <a:endParaRPr lang="en-US"/>
          </a:p>
        </p:txBody>
      </p:sp>
    </p:spTree>
    <p:extLst>
      <p:ext uri="{BB962C8B-B14F-4D97-AF65-F5344CB8AC3E}">
        <p14:creationId xmlns:p14="http://schemas.microsoft.com/office/powerpoint/2010/main" val="212101557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A6215-F418-401D-818A-F6B7C763AF6D}"/>
              </a:ext>
            </a:extLst>
          </p:cNvPr>
          <p:cNvSpPr>
            <a:spLocks noGrp="1"/>
          </p:cNvSpPr>
          <p:nvPr>
            <p:ph type="title"/>
          </p:nvPr>
        </p:nvSpPr>
        <p:spPr>
          <a:xfrm>
            <a:off x="457199" y="248734"/>
            <a:ext cx="8574833" cy="889953"/>
          </a:xfrm>
        </p:spPr>
        <p:txBody>
          <a:bodyPr>
            <a:normAutofit/>
          </a:bodyPr>
          <a:lstStyle/>
          <a:p>
            <a:r>
              <a:rPr lang="en-US"/>
              <a:t>RDT&amp;E Funding</a:t>
            </a:r>
          </a:p>
        </p:txBody>
      </p:sp>
      <p:sp>
        <p:nvSpPr>
          <p:cNvPr id="5" name="TextBox 4">
            <a:extLst>
              <a:ext uri="{FF2B5EF4-FFF2-40B4-BE49-F238E27FC236}">
                <a16:creationId xmlns:a16="http://schemas.microsoft.com/office/drawing/2014/main" id="{CDE8A368-67C2-468C-893D-B30CA80C8924}"/>
              </a:ext>
            </a:extLst>
          </p:cNvPr>
          <p:cNvSpPr txBox="1"/>
          <p:nvPr/>
        </p:nvSpPr>
        <p:spPr>
          <a:xfrm>
            <a:off x="2368627" y="1138687"/>
            <a:ext cx="6663405" cy="830997"/>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prstClr val="black"/>
                </a:solidFill>
                <a:effectLst/>
                <a:uLnTx/>
                <a:uFillTx/>
                <a:latin typeface="Arial" pitchFamily="34" charset="0"/>
                <a:ea typeface="ＭＳ Ｐゴシック" charset="-128"/>
                <a:cs typeface="+mn-cs"/>
              </a:rPr>
              <a:t>Avg. annual BIL funding ($M) for major highway-related research, development, technology, and education programs </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600" b="0" i="0" u="none" strike="noStrike" kern="1200" cap="none" spc="0" normalizeH="0" baseline="0" noProof="0">
              <a:ln>
                <a:noFill/>
              </a:ln>
              <a:solidFill>
                <a:prstClr val="black"/>
              </a:solidFill>
              <a:effectLst/>
              <a:uLnTx/>
              <a:uFillTx/>
              <a:latin typeface="Arial" pitchFamily="34" charset="0"/>
              <a:ea typeface="ＭＳ Ｐゴシック" charset="-128"/>
              <a:cs typeface="+mn-cs"/>
            </a:endParaRPr>
          </a:p>
        </p:txBody>
      </p:sp>
      <p:graphicFrame>
        <p:nvGraphicFramePr>
          <p:cNvPr id="9" name="Content Placeholder 8" descr="&#10;HRD $147&#10;TIDP $110&#10;Training and Education $25.5&#10;ITS $110&#10;UTCs $100&#10;BTS $26.5&#10;">
            <a:extLst>
              <a:ext uri="{FF2B5EF4-FFF2-40B4-BE49-F238E27FC236}">
                <a16:creationId xmlns:a16="http://schemas.microsoft.com/office/drawing/2014/main" id="{4BB9E9EE-830D-4D80-9106-AAD4F7125360}"/>
              </a:ext>
            </a:extLst>
          </p:cNvPr>
          <p:cNvGraphicFramePr>
            <a:graphicFrameLocks noGrp="1"/>
          </p:cNvGraphicFramePr>
          <p:nvPr>
            <p:ph idx="1"/>
            <p:extLst>
              <p:ext uri="{D42A27DB-BD31-4B8C-83A1-F6EECF244321}">
                <p14:modId xmlns:p14="http://schemas.microsoft.com/office/powerpoint/2010/main" val="2602520101"/>
              </p:ext>
            </p:extLst>
          </p:nvPr>
        </p:nvGraphicFramePr>
        <p:xfrm>
          <a:off x="231422" y="1751681"/>
          <a:ext cx="8229600" cy="4406231"/>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a:extLst>
              <a:ext uri="{FF2B5EF4-FFF2-40B4-BE49-F238E27FC236}">
                <a16:creationId xmlns:a16="http://schemas.microsoft.com/office/drawing/2014/main" id="{FD6B0544-E800-4DA9-9BDE-EAD3663C9A4F}"/>
              </a:ext>
            </a:extLst>
          </p:cNvPr>
          <p:cNvSpPr>
            <a:spLocks noGrp="1"/>
          </p:cNvSpPr>
          <p:nvPr>
            <p:ph type="sldNum" sz="quarter" idx="12"/>
          </p:nvPr>
        </p:nvSpPr>
        <p:spPr/>
        <p:txBody>
          <a:bodyPr/>
          <a:lstStyle/>
          <a:p>
            <a:fld id="{1A97B858-7F87-4293-BC05-FFDEB8F8B7A1}" type="slidenum">
              <a:rPr lang="en-US" smtClean="0"/>
              <a:pPr/>
              <a:t>59</a:t>
            </a:fld>
            <a:endParaRPr lang="en-US"/>
          </a:p>
        </p:txBody>
      </p:sp>
    </p:spTree>
    <p:extLst>
      <p:ext uri="{BB962C8B-B14F-4D97-AF65-F5344CB8AC3E}">
        <p14:creationId xmlns:p14="http://schemas.microsoft.com/office/powerpoint/2010/main" val="3384547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15138-BA08-4D55-BD97-1D45543FE401}"/>
              </a:ext>
            </a:extLst>
          </p:cNvPr>
          <p:cNvSpPr>
            <a:spLocks noGrp="1"/>
          </p:cNvSpPr>
          <p:nvPr>
            <p:ph type="title"/>
          </p:nvPr>
        </p:nvSpPr>
        <p:spPr>
          <a:xfrm>
            <a:off x="606174" y="248734"/>
            <a:ext cx="8080625" cy="889953"/>
          </a:xfrm>
        </p:spPr>
        <p:txBody>
          <a:bodyPr>
            <a:normAutofit/>
          </a:bodyPr>
          <a:lstStyle/>
          <a:p>
            <a:r>
              <a:rPr lang="en-US"/>
              <a:t>Milestones Toward Enactment of BIL</a:t>
            </a:r>
          </a:p>
        </p:txBody>
      </p:sp>
      <p:graphicFrame>
        <p:nvGraphicFramePr>
          <p:cNvPr id="5" name="Table 5">
            <a:extLst>
              <a:ext uri="{FF2B5EF4-FFF2-40B4-BE49-F238E27FC236}">
                <a16:creationId xmlns:a16="http://schemas.microsoft.com/office/drawing/2014/main" id="{15F611B1-7166-48FB-AE1E-C8E5EEDE8FAD}"/>
              </a:ext>
            </a:extLst>
          </p:cNvPr>
          <p:cNvGraphicFramePr>
            <a:graphicFrameLocks noGrp="1"/>
          </p:cNvGraphicFramePr>
          <p:nvPr>
            <p:ph idx="1"/>
            <p:extLst>
              <p:ext uri="{D42A27DB-BD31-4B8C-83A1-F6EECF244321}">
                <p14:modId xmlns:p14="http://schemas.microsoft.com/office/powerpoint/2010/main" val="1883621018"/>
              </p:ext>
            </p:extLst>
          </p:nvPr>
        </p:nvGraphicFramePr>
        <p:xfrm>
          <a:off x="719191" y="1138688"/>
          <a:ext cx="7483905" cy="2021893"/>
        </p:xfrm>
        <a:graphic>
          <a:graphicData uri="http://schemas.openxmlformats.org/drawingml/2006/table">
            <a:tbl>
              <a:tblPr firstRow="1" firstCol="1" bandRow="1">
                <a:tableStyleId>{5C22544A-7EE6-4342-B048-85BDC9FD1C3A}</a:tableStyleId>
              </a:tblPr>
              <a:tblGrid>
                <a:gridCol w="2077018">
                  <a:extLst>
                    <a:ext uri="{9D8B030D-6E8A-4147-A177-3AD203B41FA5}">
                      <a16:colId xmlns:a16="http://schemas.microsoft.com/office/drawing/2014/main" val="894497359"/>
                    </a:ext>
                  </a:extLst>
                </a:gridCol>
                <a:gridCol w="5406887">
                  <a:extLst>
                    <a:ext uri="{9D8B030D-6E8A-4147-A177-3AD203B41FA5}">
                      <a16:colId xmlns:a16="http://schemas.microsoft.com/office/drawing/2014/main" val="2536870640"/>
                    </a:ext>
                  </a:extLst>
                </a:gridCol>
              </a:tblGrid>
              <a:tr h="350213">
                <a:tc>
                  <a:txBody>
                    <a:bodyPr/>
                    <a:lstStyle/>
                    <a:p>
                      <a:r>
                        <a:rPr lang="en-US" sz="1600"/>
                        <a:t>Date</a:t>
                      </a:r>
                    </a:p>
                  </a:txBody>
                  <a:tcPr/>
                </a:tc>
                <a:tc>
                  <a:txBody>
                    <a:bodyPr/>
                    <a:lstStyle/>
                    <a:p>
                      <a:r>
                        <a:rPr lang="en-US" sz="1600"/>
                        <a:t>Milestone</a:t>
                      </a:r>
                    </a:p>
                  </a:txBody>
                  <a:tcPr/>
                </a:tc>
                <a:extLst>
                  <a:ext uri="{0D108BD9-81ED-4DB2-BD59-A6C34878D82A}">
                    <a16:rowId xmlns:a16="http://schemas.microsoft.com/office/drawing/2014/main" val="1129766243"/>
                  </a:ext>
                </a:extLst>
              </a:tr>
              <a:tr h="335151">
                <a:tc>
                  <a:txBody>
                    <a:bodyPr/>
                    <a:lstStyle/>
                    <a:p>
                      <a:pPr>
                        <a:spcAft>
                          <a:spcPts val="300"/>
                        </a:spcAft>
                      </a:pPr>
                      <a:r>
                        <a:rPr lang="en-US" sz="1600" b="0" dirty="0">
                          <a:solidFill>
                            <a:schemeClr val="tx1"/>
                          </a:solidFill>
                        </a:rPr>
                        <a:t>July 2021</a:t>
                      </a:r>
                    </a:p>
                  </a:txBody>
                  <a:tcPr>
                    <a:solidFill>
                      <a:srgbClr val="CED2DC"/>
                    </a:solidFill>
                  </a:tcPr>
                </a:tc>
                <a:tc>
                  <a:txBody>
                    <a:bodyPr/>
                    <a:lstStyle/>
                    <a:p>
                      <a:pPr>
                        <a:spcAft>
                          <a:spcPts val="300"/>
                        </a:spcAft>
                      </a:pPr>
                      <a:r>
                        <a:rPr lang="en-US" sz="1600" dirty="0"/>
                        <a:t>Senators released bipartisan infrastructure framework</a:t>
                      </a:r>
                    </a:p>
                  </a:txBody>
                  <a:tcPr/>
                </a:tc>
                <a:extLst>
                  <a:ext uri="{0D108BD9-81ED-4DB2-BD59-A6C34878D82A}">
                    <a16:rowId xmlns:a16="http://schemas.microsoft.com/office/drawing/2014/main" val="3653374069"/>
                  </a:ext>
                </a:extLst>
              </a:tr>
              <a:tr h="349117">
                <a:tc>
                  <a:txBody>
                    <a:bodyPr/>
                    <a:lstStyle/>
                    <a:p>
                      <a:pPr>
                        <a:spcAft>
                          <a:spcPts val="300"/>
                        </a:spcAft>
                      </a:pPr>
                      <a:r>
                        <a:rPr lang="en-US" sz="1600" b="0" dirty="0">
                          <a:solidFill>
                            <a:schemeClr val="tx1"/>
                          </a:solidFill>
                        </a:rPr>
                        <a:t>August 10, 2021</a:t>
                      </a:r>
                    </a:p>
                  </a:txBody>
                  <a:tcPr>
                    <a:solidFill>
                      <a:srgbClr val="E8EAEE"/>
                    </a:solidFill>
                  </a:tcPr>
                </a:tc>
                <a:tc>
                  <a:txBody>
                    <a:bodyPr/>
                    <a:lstStyle/>
                    <a:p>
                      <a:pPr>
                        <a:spcAft>
                          <a:spcPts val="300"/>
                        </a:spcAft>
                      </a:pPr>
                      <a:r>
                        <a:rPr lang="en-US" sz="1600" dirty="0"/>
                        <a:t>Senate passed Bipartisan Infrastructure Deal (BIL)</a:t>
                      </a:r>
                    </a:p>
                  </a:txBody>
                  <a:tcPr/>
                </a:tc>
                <a:extLst>
                  <a:ext uri="{0D108BD9-81ED-4DB2-BD59-A6C34878D82A}">
                    <a16:rowId xmlns:a16="http://schemas.microsoft.com/office/drawing/2014/main" val="4014538399"/>
                  </a:ext>
                </a:extLst>
              </a:tr>
              <a:tr h="370063">
                <a:tc>
                  <a:txBody>
                    <a:bodyPr/>
                    <a:lstStyle/>
                    <a:p>
                      <a:pPr>
                        <a:spcAft>
                          <a:spcPts val="300"/>
                        </a:spcAft>
                      </a:pPr>
                      <a:r>
                        <a:rPr lang="en-US" sz="1600" b="0">
                          <a:solidFill>
                            <a:schemeClr val="tx1"/>
                          </a:solidFill>
                        </a:rPr>
                        <a:t>November 5, 2021</a:t>
                      </a:r>
                    </a:p>
                  </a:txBody>
                  <a:tcPr>
                    <a:solidFill>
                      <a:srgbClr val="CED2DC"/>
                    </a:solidFill>
                  </a:tcPr>
                </a:tc>
                <a:tc>
                  <a:txBody>
                    <a:bodyPr/>
                    <a:lstStyle/>
                    <a:p>
                      <a:pPr>
                        <a:spcAft>
                          <a:spcPts val="300"/>
                        </a:spcAft>
                      </a:pPr>
                      <a:r>
                        <a:rPr lang="en-US" sz="1600"/>
                        <a:t>House passed BIL</a:t>
                      </a:r>
                    </a:p>
                  </a:txBody>
                  <a:tcPr/>
                </a:tc>
                <a:extLst>
                  <a:ext uri="{0D108BD9-81ED-4DB2-BD59-A6C34878D82A}">
                    <a16:rowId xmlns:a16="http://schemas.microsoft.com/office/drawing/2014/main" val="1749478537"/>
                  </a:ext>
                </a:extLst>
              </a:tr>
              <a:tr h="497920">
                <a:tc>
                  <a:txBody>
                    <a:bodyPr/>
                    <a:lstStyle/>
                    <a:p>
                      <a:pPr>
                        <a:spcAft>
                          <a:spcPts val="300"/>
                        </a:spcAft>
                      </a:pPr>
                      <a:r>
                        <a:rPr lang="en-US" sz="1600" b="0" dirty="0">
                          <a:solidFill>
                            <a:schemeClr val="tx1"/>
                          </a:solidFill>
                        </a:rPr>
                        <a:t>November 15, 2021</a:t>
                      </a:r>
                    </a:p>
                  </a:txBody>
                  <a:tcPr>
                    <a:solidFill>
                      <a:srgbClr val="E8EAEE"/>
                    </a:solidFill>
                  </a:tcPr>
                </a:tc>
                <a:tc>
                  <a:txBody>
                    <a:bodyPr/>
                    <a:lstStyle/>
                    <a:p>
                      <a:pPr>
                        <a:spcAft>
                          <a:spcPts val="300"/>
                        </a:spcAft>
                      </a:pPr>
                      <a:r>
                        <a:rPr lang="en-US" sz="1600" dirty="0"/>
                        <a:t>President Biden signed BIL into law</a:t>
                      </a:r>
                    </a:p>
                    <a:p>
                      <a:pPr>
                        <a:spcAft>
                          <a:spcPts val="300"/>
                        </a:spcAft>
                      </a:pPr>
                      <a:r>
                        <a:rPr lang="en-US" sz="1600" dirty="0"/>
                        <a:t>(</a:t>
                      </a:r>
                      <a:r>
                        <a:rPr lang="en-US" sz="1600" b="0" i="0" kern="1200" dirty="0">
                          <a:solidFill>
                            <a:schemeClr val="dk1"/>
                          </a:solidFill>
                          <a:effectLst/>
                          <a:latin typeface="+mn-lt"/>
                          <a:ea typeface="+mn-ea"/>
                          <a:cs typeface="+mn-cs"/>
                        </a:rPr>
                        <a:t>Public Law No: 117-58</a:t>
                      </a:r>
                      <a:r>
                        <a:rPr lang="en-US" sz="1600" dirty="0"/>
                        <a:t>)</a:t>
                      </a:r>
                    </a:p>
                  </a:txBody>
                  <a:tcPr/>
                </a:tc>
                <a:extLst>
                  <a:ext uri="{0D108BD9-81ED-4DB2-BD59-A6C34878D82A}">
                    <a16:rowId xmlns:a16="http://schemas.microsoft.com/office/drawing/2014/main" val="1130623427"/>
                  </a:ext>
                </a:extLst>
              </a:tr>
            </a:tbl>
          </a:graphicData>
        </a:graphic>
      </p:graphicFrame>
      <p:sp>
        <p:nvSpPr>
          <p:cNvPr id="3" name="Slide Number Placeholder 2">
            <a:extLst>
              <a:ext uri="{FF2B5EF4-FFF2-40B4-BE49-F238E27FC236}">
                <a16:creationId xmlns:a16="http://schemas.microsoft.com/office/drawing/2014/main" id="{071C2228-0188-40A0-B762-3ACFA75C11A0}"/>
              </a:ext>
            </a:extLst>
          </p:cNvPr>
          <p:cNvSpPr>
            <a:spLocks noGrp="1"/>
          </p:cNvSpPr>
          <p:nvPr>
            <p:ph type="sldNum" sz="quarter" idx="12"/>
          </p:nvPr>
        </p:nvSpPr>
        <p:spPr/>
        <p:txBody>
          <a:bodyPr/>
          <a:lstStyle/>
          <a:p>
            <a:fld id="{1A97B858-7F87-4293-BC05-FFDEB8F8B7A1}" type="slidenum">
              <a:rPr lang="en-US" smtClean="0"/>
              <a:pPr/>
              <a:t>6</a:t>
            </a:fld>
            <a:endParaRPr lang="en-US"/>
          </a:p>
        </p:txBody>
      </p:sp>
    </p:spTree>
    <p:extLst>
      <p:ext uri="{BB962C8B-B14F-4D97-AF65-F5344CB8AC3E}">
        <p14:creationId xmlns:p14="http://schemas.microsoft.com/office/powerpoint/2010/main" val="291969299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A6215-F418-401D-818A-F6B7C763AF6D}"/>
              </a:ext>
            </a:extLst>
          </p:cNvPr>
          <p:cNvSpPr>
            <a:spLocks noGrp="1"/>
          </p:cNvSpPr>
          <p:nvPr>
            <p:ph type="title"/>
          </p:nvPr>
        </p:nvSpPr>
        <p:spPr>
          <a:xfrm>
            <a:off x="457200" y="314230"/>
            <a:ext cx="8574832" cy="889953"/>
          </a:xfrm>
        </p:spPr>
        <p:txBody>
          <a:bodyPr>
            <a:normAutofit/>
          </a:bodyPr>
          <a:lstStyle/>
          <a:p>
            <a:r>
              <a:rPr lang="en-US"/>
              <a:t>Highway Research Set-asides</a:t>
            </a:r>
          </a:p>
        </p:txBody>
      </p:sp>
      <p:graphicFrame>
        <p:nvGraphicFramePr>
          <p:cNvPr id="7" name="Table 7">
            <a:extLst>
              <a:ext uri="{FF2B5EF4-FFF2-40B4-BE49-F238E27FC236}">
                <a16:creationId xmlns:a16="http://schemas.microsoft.com/office/drawing/2014/main" id="{C41C85C5-703D-4930-9219-84E1A30932B1}"/>
              </a:ext>
            </a:extLst>
          </p:cNvPr>
          <p:cNvGraphicFramePr>
            <a:graphicFrameLocks noGrp="1"/>
          </p:cNvGraphicFramePr>
          <p:nvPr>
            <p:ph idx="1"/>
            <p:extLst>
              <p:ext uri="{D42A27DB-BD31-4B8C-83A1-F6EECF244321}">
                <p14:modId xmlns:p14="http://schemas.microsoft.com/office/powerpoint/2010/main" val="891717511"/>
              </p:ext>
            </p:extLst>
          </p:nvPr>
        </p:nvGraphicFramePr>
        <p:xfrm>
          <a:off x="457201" y="1170940"/>
          <a:ext cx="8122594" cy="4851400"/>
        </p:xfrm>
        <a:graphic>
          <a:graphicData uri="http://schemas.openxmlformats.org/drawingml/2006/table">
            <a:tbl>
              <a:tblPr firstRow="1" firstCol="1" bandRow="1">
                <a:tableStyleId>{5C22544A-7EE6-4342-B048-85BDC9FD1C3A}</a:tableStyleId>
              </a:tblPr>
              <a:tblGrid>
                <a:gridCol w="3975099">
                  <a:extLst>
                    <a:ext uri="{9D8B030D-6E8A-4147-A177-3AD203B41FA5}">
                      <a16:colId xmlns:a16="http://schemas.microsoft.com/office/drawing/2014/main" val="3327382763"/>
                    </a:ext>
                  </a:extLst>
                </a:gridCol>
                <a:gridCol w="4147495">
                  <a:extLst>
                    <a:ext uri="{9D8B030D-6E8A-4147-A177-3AD203B41FA5}">
                      <a16:colId xmlns:a16="http://schemas.microsoft.com/office/drawing/2014/main" val="256109627"/>
                    </a:ext>
                  </a:extLst>
                </a:gridCol>
              </a:tblGrid>
              <a:tr h="370840">
                <a:tc>
                  <a:txBody>
                    <a:bodyPr/>
                    <a:lstStyle/>
                    <a:p>
                      <a:r>
                        <a:rPr lang="en-US" sz="1600"/>
                        <a:t>Program</a:t>
                      </a:r>
                    </a:p>
                  </a:txBody>
                  <a:tcPr/>
                </a:tc>
                <a:tc>
                  <a:txBody>
                    <a:bodyPr/>
                    <a:lstStyle/>
                    <a:p>
                      <a:r>
                        <a:rPr lang="en-US" sz="1600"/>
                        <a:t>Funding set-asides</a:t>
                      </a:r>
                    </a:p>
                  </a:txBody>
                  <a:tcPr/>
                </a:tc>
                <a:extLst>
                  <a:ext uri="{0D108BD9-81ED-4DB2-BD59-A6C34878D82A}">
                    <a16:rowId xmlns:a16="http://schemas.microsoft.com/office/drawing/2014/main" val="159222346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Strategic Innovation for Revenue Collection set-aside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noProof="0" dirty="0">
                          <a:solidFill>
                            <a:schemeClr val="tx1"/>
                          </a:solidFill>
                          <a:latin typeface="+mn-lt"/>
                        </a:rPr>
                        <a:t>(§13001)</a:t>
                      </a:r>
                      <a:endParaRPr lang="en-US" b="0" dirty="0">
                        <a:solidFill>
                          <a:schemeClr val="tx1"/>
                        </a:solidFill>
                      </a:endParaRPr>
                    </a:p>
                  </a:txBody>
                  <a:tcPr>
                    <a:solidFill>
                      <a:srgbClr val="CED2DC"/>
                    </a:solidFill>
                  </a:tcPr>
                </a:tc>
                <a:tc>
                  <a:txBody>
                    <a:bodyPr/>
                    <a:lstStyle/>
                    <a:p>
                      <a:pPr marL="285750" indent="-285750">
                        <a:spcAft>
                          <a:spcPts val="300"/>
                        </a:spcAft>
                        <a:buFont typeface="Arial" panose="020B0604020202020204" pitchFamily="34" charset="0"/>
                        <a:buChar char="•"/>
                      </a:pPr>
                      <a:r>
                        <a:rPr lang="en-US">
                          <a:solidFill>
                            <a:schemeClr val="tx1"/>
                          </a:solidFill>
                        </a:rPr>
                        <a:t>Sets aside $15 M for each of FY 22-26 (for a total of $75 M) from HRD funding</a:t>
                      </a:r>
                    </a:p>
                  </a:txBody>
                  <a:tcPr/>
                </a:tc>
                <a:extLst>
                  <a:ext uri="{0D108BD9-81ED-4DB2-BD59-A6C34878D82A}">
                    <a16:rowId xmlns:a16="http://schemas.microsoft.com/office/drawing/2014/main" val="558607358"/>
                  </a:ext>
                </a:extLst>
              </a:tr>
              <a:tr h="370839">
                <a:tc>
                  <a:txBody>
                    <a:bodyPr/>
                    <a:lstStyle/>
                    <a:p>
                      <a:r>
                        <a:rPr lang="en-US" b="0">
                          <a:solidFill>
                            <a:schemeClr val="tx1"/>
                          </a:solidFill>
                        </a:rPr>
                        <a:t>National VMT fee pilot set-aside</a:t>
                      </a:r>
                    </a:p>
                    <a:p>
                      <a:pPr lvl="0">
                        <a:buNone/>
                      </a:pPr>
                      <a:r>
                        <a:rPr lang="en-US" sz="1800" b="0" i="0" u="none" strike="noStrike" noProof="0">
                          <a:solidFill>
                            <a:schemeClr val="tx1"/>
                          </a:solidFill>
                          <a:latin typeface="Arial"/>
                        </a:rPr>
                        <a:t>(§13002)</a:t>
                      </a:r>
                      <a:endParaRPr lang="en-US" b="0">
                        <a:solidFill>
                          <a:schemeClr val="tx1"/>
                        </a:solidFill>
                      </a:endParaRP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a:solidFill>
                            <a:schemeClr val="tx1"/>
                          </a:solidFill>
                        </a:rPr>
                        <a:t>Sets aside $10 M for each of FY 22-26 (for a total of $50 M) from HRD funding</a:t>
                      </a:r>
                    </a:p>
                  </a:txBody>
                  <a:tcPr/>
                </a:tc>
                <a:extLst>
                  <a:ext uri="{0D108BD9-81ED-4DB2-BD59-A6C34878D82A}">
                    <a16:rowId xmlns:a16="http://schemas.microsoft.com/office/drawing/2014/main" val="79158501"/>
                  </a:ext>
                </a:extLst>
              </a:tr>
              <a:tr h="370839">
                <a:tc>
                  <a:txBody>
                    <a:bodyPr/>
                    <a:lstStyle/>
                    <a:p>
                      <a:r>
                        <a:rPr lang="en-US" b="0" dirty="0">
                          <a:solidFill>
                            <a:schemeClr val="tx1"/>
                          </a:solidFill>
                        </a:rPr>
                        <a:t>Accelerated Implementation and Deployment of Advanced Digital Construction Management Systems set-aside</a:t>
                      </a:r>
                    </a:p>
                    <a:p>
                      <a:r>
                        <a:rPr lang="en-US" sz="1800" b="0" i="0" u="none" strike="noStrike" noProof="0" dirty="0">
                          <a:solidFill>
                            <a:schemeClr val="tx1"/>
                          </a:solidFill>
                          <a:latin typeface="+mn-lt"/>
                        </a:rPr>
                        <a:t>(§13006)</a:t>
                      </a:r>
                      <a:endParaRPr lang="en-US" b="0" dirty="0">
                        <a:solidFill>
                          <a:schemeClr val="tx1"/>
                        </a:solidFill>
                      </a:endParaRP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a:buChar char="•"/>
                        <a:tabLst/>
                        <a:defRPr/>
                      </a:pPr>
                      <a:r>
                        <a:rPr lang="en-US">
                          <a:solidFill>
                            <a:schemeClr val="tx1"/>
                          </a:solidFill>
                        </a:rPr>
                        <a:t>Sets aside $20 M for each of FY 22-26 (for a total of $100 M) from TIDP funding</a:t>
                      </a:r>
                    </a:p>
                  </a:txBody>
                  <a:tcPr/>
                </a:tc>
                <a:extLst>
                  <a:ext uri="{0D108BD9-81ED-4DB2-BD59-A6C34878D82A}">
                    <a16:rowId xmlns:a16="http://schemas.microsoft.com/office/drawing/2014/main" val="1256734941"/>
                  </a:ext>
                </a:extLst>
              </a:tr>
              <a:tr h="3708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Advanced Transportation Technologies and Innovative Mobility Deployment Program</a:t>
                      </a:r>
                      <a:r>
                        <a:rPr lang="en-US" sz="1800" b="0" i="0" u="none" strike="noStrike" noProof="0" dirty="0">
                          <a:solidFill>
                            <a:schemeClr val="tx1"/>
                          </a:solidFill>
                          <a:latin typeface="Arial"/>
                        </a:rPr>
                        <a:t> set-aside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noProof="0" dirty="0">
                          <a:solidFill>
                            <a:schemeClr val="tx1"/>
                          </a:solidFill>
                          <a:latin typeface="+mn-lt"/>
                        </a:rPr>
                        <a:t>(§13006)</a:t>
                      </a:r>
                      <a:endParaRPr lang="en-US" b="0" dirty="0">
                        <a:solidFill>
                          <a:schemeClr val="tx1"/>
                        </a:solidFill>
                      </a:endParaRPr>
                    </a:p>
                  </a:txBody>
                  <a:tcPr>
                    <a:solidFill>
                      <a:srgbClr val="E8EAEE"/>
                    </a:solidFill>
                  </a:tcPr>
                </a:tc>
                <a:tc>
                  <a:txBody>
                    <a:bodyPr/>
                    <a:lstStyle/>
                    <a:p>
                      <a:pPr marL="285750" lvl="0" indent="-285750" algn="l">
                        <a:lnSpc>
                          <a:spcPct val="100000"/>
                        </a:lnSpc>
                        <a:spcBef>
                          <a:spcPts val="0"/>
                        </a:spcBef>
                        <a:spcAft>
                          <a:spcPts val="300"/>
                        </a:spcAft>
                        <a:buFont typeface="Arial"/>
                        <a:buChar char="•"/>
                      </a:pPr>
                      <a:r>
                        <a:rPr lang="en-US" dirty="0">
                          <a:solidFill>
                            <a:schemeClr val="tx1"/>
                          </a:solidFill>
                        </a:rPr>
                        <a:t>Sets aside a combined $60 M for each of FY 22-26 (for a total of $300 M) from HRD, TIDP, and ITS funding</a:t>
                      </a:r>
                    </a:p>
                  </a:txBody>
                  <a:tcPr/>
                </a:tc>
                <a:extLst>
                  <a:ext uri="{0D108BD9-81ED-4DB2-BD59-A6C34878D82A}">
                    <a16:rowId xmlns:a16="http://schemas.microsoft.com/office/drawing/2014/main" val="2305179712"/>
                  </a:ext>
                </a:extLst>
              </a:tr>
            </a:tbl>
          </a:graphicData>
        </a:graphic>
      </p:graphicFrame>
      <p:sp>
        <p:nvSpPr>
          <p:cNvPr id="3" name="Slide Number Placeholder 2">
            <a:extLst>
              <a:ext uri="{FF2B5EF4-FFF2-40B4-BE49-F238E27FC236}">
                <a16:creationId xmlns:a16="http://schemas.microsoft.com/office/drawing/2014/main" id="{EE8A3389-993C-4B08-8750-00055EE2D35E}"/>
              </a:ext>
            </a:extLst>
          </p:cNvPr>
          <p:cNvSpPr>
            <a:spLocks noGrp="1"/>
          </p:cNvSpPr>
          <p:nvPr>
            <p:ph type="sldNum" sz="quarter" idx="12"/>
          </p:nvPr>
        </p:nvSpPr>
        <p:spPr/>
        <p:txBody>
          <a:bodyPr/>
          <a:lstStyle/>
          <a:p>
            <a:fld id="{1A97B858-7F87-4293-BC05-FFDEB8F8B7A1}" type="slidenum">
              <a:rPr lang="en-US" smtClean="0"/>
              <a:pPr/>
              <a:t>60</a:t>
            </a:fld>
            <a:endParaRPr lang="en-US"/>
          </a:p>
        </p:txBody>
      </p:sp>
    </p:spTree>
    <p:extLst>
      <p:ext uri="{BB962C8B-B14F-4D97-AF65-F5344CB8AC3E}">
        <p14:creationId xmlns:p14="http://schemas.microsoft.com/office/powerpoint/2010/main" val="149490344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A6215-F418-401D-818A-F6B7C763AF6D}"/>
              </a:ext>
            </a:extLst>
          </p:cNvPr>
          <p:cNvSpPr>
            <a:spLocks noGrp="1"/>
          </p:cNvSpPr>
          <p:nvPr>
            <p:ph type="title"/>
          </p:nvPr>
        </p:nvSpPr>
        <p:spPr>
          <a:xfrm>
            <a:off x="457200" y="248734"/>
            <a:ext cx="8574832" cy="889953"/>
          </a:xfrm>
        </p:spPr>
        <p:txBody>
          <a:bodyPr>
            <a:normAutofit fontScale="90000"/>
          </a:bodyPr>
          <a:lstStyle/>
          <a:p>
            <a:r>
              <a:rPr lang="en-US"/>
              <a:t>Strategic Innovation for Revenue Collection (SIRC)</a:t>
            </a:r>
          </a:p>
        </p:txBody>
      </p:sp>
      <p:graphicFrame>
        <p:nvGraphicFramePr>
          <p:cNvPr id="7" name="Table 7">
            <a:extLst>
              <a:ext uri="{FF2B5EF4-FFF2-40B4-BE49-F238E27FC236}">
                <a16:creationId xmlns:a16="http://schemas.microsoft.com/office/drawing/2014/main" id="{C41C85C5-703D-4930-9219-84E1A30932B1}"/>
              </a:ext>
            </a:extLst>
          </p:cNvPr>
          <p:cNvGraphicFramePr>
            <a:graphicFrameLocks noGrp="1"/>
          </p:cNvGraphicFramePr>
          <p:nvPr>
            <p:ph idx="1"/>
            <p:extLst>
              <p:ext uri="{D42A27DB-BD31-4B8C-83A1-F6EECF244321}">
                <p14:modId xmlns:p14="http://schemas.microsoft.com/office/powerpoint/2010/main" val="4229752250"/>
              </p:ext>
            </p:extLst>
          </p:nvPr>
        </p:nvGraphicFramePr>
        <p:xfrm>
          <a:off x="558799" y="1047649"/>
          <a:ext cx="7886701" cy="4028440"/>
        </p:xfrm>
        <a:graphic>
          <a:graphicData uri="http://schemas.openxmlformats.org/drawingml/2006/table">
            <a:tbl>
              <a:tblPr firstRow="1" firstCol="1" bandRow="1">
                <a:tableStyleId>{5C22544A-7EE6-4342-B048-85BDC9FD1C3A}</a:tableStyleId>
              </a:tblPr>
              <a:tblGrid>
                <a:gridCol w="1845734">
                  <a:extLst>
                    <a:ext uri="{9D8B030D-6E8A-4147-A177-3AD203B41FA5}">
                      <a16:colId xmlns:a16="http://schemas.microsoft.com/office/drawing/2014/main" val="3327382763"/>
                    </a:ext>
                  </a:extLst>
                </a:gridCol>
                <a:gridCol w="6040967">
                  <a:extLst>
                    <a:ext uri="{9D8B030D-6E8A-4147-A177-3AD203B41FA5}">
                      <a16:colId xmlns:a16="http://schemas.microsoft.com/office/drawing/2014/main" val="256109627"/>
                    </a:ext>
                  </a:extLst>
                </a:gridCol>
              </a:tblGrid>
              <a:tr h="370840">
                <a:tc>
                  <a:txBody>
                    <a:bodyPr/>
                    <a:lstStyle/>
                    <a:p>
                      <a:r>
                        <a:rPr lang="en-US" sz="1600" dirty="0"/>
                        <a:t>Topic</a:t>
                      </a:r>
                    </a:p>
                  </a:txBody>
                  <a:tcPr/>
                </a:tc>
                <a:tc>
                  <a:txBody>
                    <a:bodyPr/>
                    <a:lstStyle/>
                    <a:p>
                      <a:r>
                        <a:rPr lang="en-US" sz="1600"/>
                        <a:t>Changes</a:t>
                      </a:r>
                    </a:p>
                  </a:txBody>
                  <a:tcPr/>
                </a:tc>
                <a:extLst>
                  <a:ext uri="{0D108BD9-81ED-4DB2-BD59-A6C34878D82A}">
                    <a16:rowId xmlns:a16="http://schemas.microsoft.com/office/drawing/2014/main" val="1592223465"/>
                  </a:ext>
                </a:extLst>
              </a:tr>
              <a:tr h="370840">
                <a:tc>
                  <a:txBody>
                    <a:bodyPr/>
                    <a:lstStyle/>
                    <a:p>
                      <a:r>
                        <a:rPr lang="en-US" b="0" dirty="0">
                          <a:solidFill>
                            <a:schemeClr val="tx1"/>
                          </a:solidFill>
                        </a:rPr>
                        <a:t>Program name</a:t>
                      </a:r>
                    </a:p>
                  </a:txBody>
                  <a:tcPr>
                    <a:solidFill>
                      <a:srgbClr val="CED2DC"/>
                    </a:solidFill>
                  </a:tcPr>
                </a:tc>
                <a:tc>
                  <a:txBody>
                    <a:bodyPr/>
                    <a:lstStyle/>
                    <a:p>
                      <a:pPr marL="285750" indent="-285750">
                        <a:spcAft>
                          <a:spcPts val="300"/>
                        </a:spcAft>
                        <a:buFont typeface="Arial" panose="020B0604020202020204" pitchFamily="34" charset="0"/>
                        <a:buChar char="•"/>
                      </a:pPr>
                      <a:r>
                        <a:rPr lang="en-US">
                          <a:solidFill>
                            <a:schemeClr val="tx1"/>
                          </a:solidFill>
                        </a:rPr>
                        <a:t>Modifies and renames the Surface Transportation System Funding Alternatives (STSFA) program</a:t>
                      </a:r>
                    </a:p>
                  </a:txBody>
                  <a:tcPr/>
                </a:tc>
                <a:extLst>
                  <a:ext uri="{0D108BD9-81ED-4DB2-BD59-A6C34878D82A}">
                    <a16:rowId xmlns:a16="http://schemas.microsoft.com/office/drawing/2014/main" val="558607358"/>
                  </a:ext>
                </a:extLst>
              </a:tr>
              <a:tr h="370840">
                <a:tc>
                  <a:txBody>
                    <a:bodyPr/>
                    <a:lstStyle/>
                    <a:p>
                      <a:r>
                        <a:rPr lang="en-US" b="0">
                          <a:solidFill>
                            <a:schemeClr val="tx1"/>
                          </a:solidFill>
                        </a:rPr>
                        <a:t>Purpose</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a:solidFill>
                            <a:schemeClr val="tx1"/>
                          </a:solidFill>
                        </a:rPr>
                        <a:t>Requires DOT to test the feasibility of a road usage fee and other user-based alternative revenue mechanisms to help maintain the long-term solvency of the HTF, through pilot projects at the State, local, and regional level.</a:t>
                      </a:r>
                    </a:p>
                  </a:txBody>
                  <a:tcPr/>
                </a:tc>
                <a:extLst>
                  <a:ext uri="{0D108BD9-81ED-4DB2-BD59-A6C34878D82A}">
                    <a16:rowId xmlns:a16="http://schemas.microsoft.com/office/drawing/2014/main" val="192437738"/>
                  </a:ext>
                </a:extLst>
              </a:tr>
              <a:tr h="370840">
                <a:tc>
                  <a:txBody>
                    <a:bodyPr/>
                    <a:lstStyle/>
                    <a:p>
                      <a:r>
                        <a:rPr lang="en-US" b="0" dirty="0">
                          <a:solidFill>
                            <a:schemeClr val="tx1"/>
                          </a:solidFill>
                        </a:rPr>
                        <a:t>Program objectives</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a:solidFill>
                            <a:schemeClr val="tx1"/>
                          </a:solidFill>
                        </a:rPr>
                        <a:t>Modifies program objectives to focus on data privacy, administrative costs, implementation issues, and equity considerations</a:t>
                      </a:r>
                    </a:p>
                  </a:txBody>
                  <a:tcPr/>
                </a:tc>
                <a:extLst>
                  <a:ext uri="{0D108BD9-81ED-4DB2-BD59-A6C34878D82A}">
                    <a16:rowId xmlns:a16="http://schemas.microsoft.com/office/drawing/2014/main" val="3630973736"/>
                  </a:ext>
                </a:extLst>
              </a:tr>
              <a:tr h="370840">
                <a:tc>
                  <a:txBody>
                    <a:bodyPr/>
                    <a:lstStyle/>
                    <a:p>
                      <a:r>
                        <a:rPr lang="en-US" b="0" dirty="0">
                          <a:solidFill>
                            <a:schemeClr val="tx1"/>
                          </a:solidFill>
                        </a:rPr>
                        <a:t>Eligible entities</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dirty="0">
                          <a:solidFill>
                            <a:schemeClr val="tx1"/>
                          </a:solidFill>
                        </a:rPr>
                        <a:t>Expands eligibility to include MPOs and local governments (in addition to States)</a:t>
                      </a:r>
                    </a:p>
                  </a:txBody>
                  <a:tcPr/>
                </a:tc>
                <a:extLst>
                  <a:ext uri="{0D108BD9-81ED-4DB2-BD59-A6C34878D82A}">
                    <a16:rowId xmlns:a16="http://schemas.microsoft.com/office/drawing/2014/main" val="662508264"/>
                  </a:ext>
                </a:extLst>
              </a:tr>
            </a:tbl>
          </a:graphicData>
        </a:graphic>
      </p:graphicFrame>
      <p:sp>
        <p:nvSpPr>
          <p:cNvPr id="5" name="TextBox 4">
            <a:extLst>
              <a:ext uri="{FF2B5EF4-FFF2-40B4-BE49-F238E27FC236}">
                <a16:creationId xmlns:a16="http://schemas.microsoft.com/office/drawing/2014/main" id="{859E54EE-C72F-4603-84EA-008A0BFCBAFF}"/>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§13001</a:t>
            </a:r>
          </a:p>
        </p:txBody>
      </p:sp>
      <p:sp>
        <p:nvSpPr>
          <p:cNvPr id="3" name="Slide Number Placeholder 2">
            <a:extLst>
              <a:ext uri="{FF2B5EF4-FFF2-40B4-BE49-F238E27FC236}">
                <a16:creationId xmlns:a16="http://schemas.microsoft.com/office/drawing/2014/main" id="{38F57DA4-40E3-4CAB-9F9D-B02F4BA36988}"/>
              </a:ext>
            </a:extLst>
          </p:cNvPr>
          <p:cNvSpPr>
            <a:spLocks noGrp="1"/>
          </p:cNvSpPr>
          <p:nvPr>
            <p:ph type="sldNum" sz="quarter" idx="12"/>
          </p:nvPr>
        </p:nvSpPr>
        <p:spPr/>
        <p:txBody>
          <a:bodyPr/>
          <a:lstStyle/>
          <a:p>
            <a:fld id="{1A97B858-7F87-4293-BC05-FFDEB8F8B7A1}" type="slidenum">
              <a:rPr lang="en-US" smtClean="0"/>
              <a:pPr/>
              <a:t>61</a:t>
            </a:fld>
            <a:endParaRPr lang="en-US"/>
          </a:p>
        </p:txBody>
      </p:sp>
    </p:spTree>
    <p:extLst>
      <p:ext uri="{BB962C8B-B14F-4D97-AF65-F5344CB8AC3E}">
        <p14:creationId xmlns:p14="http://schemas.microsoft.com/office/powerpoint/2010/main" val="347921670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A6215-F418-401D-818A-F6B7C763AF6D}"/>
              </a:ext>
            </a:extLst>
          </p:cNvPr>
          <p:cNvSpPr>
            <a:spLocks noGrp="1"/>
          </p:cNvSpPr>
          <p:nvPr>
            <p:ph type="title"/>
          </p:nvPr>
        </p:nvSpPr>
        <p:spPr>
          <a:xfrm>
            <a:off x="457201" y="380306"/>
            <a:ext cx="8343900" cy="889953"/>
          </a:xfrm>
        </p:spPr>
        <p:txBody>
          <a:bodyPr>
            <a:normAutofit fontScale="90000"/>
          </a:bodyPr>
          <a:lstStyle/>
          <a:p>
            <a:r>
              <a:rPr lang="en-US"/>
              <a:t>Advanced Transportation Technologies and Innovative Mobility Deployment Program (ATTIMD)</a:t>
            </a:r>
          </a:p>
        </p:txBody>
      </p:sp>
      <p:graphicFrame>
        <p:nvGraphicFramePr>
          <p:cNvPr id="7" name="Table 7">
            <a:extLst>
              <a:ext uri="{FF2B5EF4-FFF2-40B4-BE49-F238E27FC236}">
                <a16:creationId xmlns:a16="http://schemas.microsoft.com/office/drawing/2014/main" id="{C41C85C5-703D-4930-9219-84E1A30932B1}"/>
              </a:ext>
            </a:extLst>
          </p:cNvPr>
          <p:cNvGraphicFramePr>
            <a:graphicFrameLocks noGrp="1"/>
          </p:cNvGraphicFramePr>
          <p:nvPr>
            <p:ph idx="1"/>
            <p:extLst>
              <p:ext uri="{D42A27DB-BD31-4B8C-83A1-F6EECF244321}">
                <p14:modId xmlns:p14="http://schemas.microsoft.com/office/powerpoint/2010/main" val="2940858482"/>
              </p:ext>
            </p:extLst>
          </p:nvPr>
        </p:nvGraphicFramePr>
        <p:xfrm>
          <a:off x="584200" y="1436866"/>
          <a:ext cx="7907867" cy="2667000"/>
        </p:xfrm>
        <a:graphic>
          <a:graphicData uri="http://schemas.openxmlformats.org/drawingml/2006/table">
            <a:tbl>
              <a:tblPr firstRow="1" firstCol="1" bandRow="1">
                <a:tableStyleId>{5C22544A-7EE6-4342-B048-85BDC9FD1C3A}</a:tableStyleId>
              </a:tblPr>
              <a:tblGrid>
                <a:gridCol w="1758702">
                  <a:extLst>
                    <a:ext uri="{9D8B030D-6E8A-4147-A177-3AD203B41FA5}">
                      <a16:colId xmlns:a16="http://schemas.microsoft.com/office/drawing/2014/main" val="3327382763"/>
                    </a:ext>
                  </a:extLst>
                </a:gridCol>
                <a:gridCol w="6149165">
                  <a:extLst>
                    <a:ext uri="{9D8B030D-6E8A-4147-A177-3AD203B41FA5}">
                      <a16:colId xmlns:a16="http://schemas.microsoft.com/office/drawing/2014/main" val="256109627"/>
                    </a:ext>
                  </a:extLst>
                </a:gridCol>
              </a:tblGrid>
              <a:tr h="370840">
                <a:tc>
                  <a:txBody>
                    <a:bodyPr/>
                    <a:lstStyle/>
                    <a:p>
                      <a:r>
                        <a:rPr lang="en-US" sz="1600"/>
                        <a:t>Topic</a:t>
                      </a:r>
                    </a:p>
                  </a:txBody>
                  <a:tcPr/>
                </a:tc>
                <a:tc>
                  <a:txBody>
                    <a:bodyPr/>
                    <a:lstStyle/>
                    <a:p>
                      <a:r>
                        <a:rPr lang="en-US" sz="1600"/>
                        <a:t>Changes</a:t>
                      </a:r>
                    </a:p>
                  </a:txBody>
                  <a:tcPr/>
                </a:tc>
                <a:extLst>
                  <a:ext uri="{0D108BD9-81ED-4DB2-BD59-A6C34878D82A}">
                    <a16:rowId xmlns:a16="http://schemas.microsoft.com/office/drawing/2014/main" val="1592223465"/>
                  </a:ext>
                </a:extLst>
              </a:tr>
              <a:tr h="370840">
                <a:tc>
                  <a:txBody>
                    <a:bodyPr/>
                    <a:lstStyle/>
                    <a:p>
                      <a:r>
                        <a:rPr lang="en-US" b="0" dirty="0">
                          <a:solidFill>
                            <a:schemeClr val="tx1"/>
                          </a:solidFill>
                        </a:rPr>
                        <a:t>Program name</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a:solidFill>
                            <a:schemeClr val="tx1"/>
                          </a:solidFill>
                        </a:rPr>
                        <a:t>Changes name of existing Advanced Transportation and Congestion Management Technologies Deployment Program (ATCMTD)</a:t>
                      </a:r>
                    </a:p>
                  </a:txBody>
                  <a:tcPr/>
                </a:tc>
                <a:extLst>
                  <a:ext uri="{0D108BD9-81ED-4DB2-BD59-A6C34878D82A}">
                    <a16:rowId xmlns:a16="http://schemas.microsoft.com/office/drawing/2014/main" val="1570286475"/>
                  </a:ext>
                </a:extLst>
              </a:tr>
              <a:tr h="370840">
                <a:tc>
                  <a:txBody>
                    <a:bodyPr/>
                    <a:lstStyle/>
                    <a:p>
                      <a:r>
                        <a:rPr lang="en-US" b="0">
                          <a:solidFill>
                            <a:schemeClr val="tx1"/>
                          </a:solidFill>
                        </a:rPr>
                        <a:t>Program focus</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a:solidFill>
                            <a:schemeClr val="tx1"/>
                          </a:solidFill>
                        </a:rPr>
                        <a:t>Focuses on deployment and operation of technologies</a:t>
                      </a:r>
                    </a:p>
                  </a:txBody>
                  <a:tcPr/>
                </a:tc>
                <a:extLst>
                  <a:ext uri="{0D108BD9-81ED-4DB2-BD59-A6C34878D82A}">
                    <a16:rowId xmlns:a16="http://schemas.microsoft.com/office/drawing/2014/main" val="1546088812"/>
                  </a:ext>
                </a:extLst>
              </a:tr>
              <a:tr h="370840">
                <a:tc>
                  <a:txBody>
                    <a:bodyPr/>
                    <a:lstStyle/>
                    <a:p>
                      <a:r>
                        <a:rPr lang="en-US" b="0" dirty="0">
                          <a:solidFill>
                            <a:schemeClr val="tx1"/>
                          </a:solidFill>
                        </a:rPr>
                        <a:t>Eligible entities</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dirty="0">
                          <a:solidFill>
                            <a:schemeClr val="tx1"/>
                          </a:solidFill>
                        </a:rPr>
                        <a:t>Broadens eligibility to include all MPOs</a:t>
                      </a:r>
                    </a:p>
                  </a:txBody>
                  <a:tcPr/>
                </a:tc>
                <a:extLst>
                  <a:ext uri="{0D108BD9-81ED-4DB2-BD59-A6C34878D82A}">
                    <a16:rowId xmlns:a16="http://schemas.microsoft.com/office/drawing/2014/main" val="1500024376"/>
                  </a:ext>
                </a:extLst>
              </a:tr>
              <a:tr h="0">
                <a:tc>
                  <a:txBody>
                    <a:bodyPr/>
                    <a:lstStyle/>
                    <a:p>
                      <a:r>
                        <a:rPr lang="en-US" b="0" dirty="0">
                          <a:solidFill>
                            <a:schemeClr val="tx1"/>
                          </a:solidFill>
                        </a:rPr>
                        <a:t>Rural set-aside</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dirty="0">
                          <a:solidFill>
                            <a:schemeClr val="tx1"/>
                          </a:solidFill>
                        </a:rPr>
                        <a:t>Reserves 20% of program funds for projects serving rural areas</a:t>
                      </a:r>
                    </a:p>
                  </a:txBody>
                  <a:tcPr/>
                </a:tc>
                <a:extLst>
                  <a:ext uri="{0D108BD9-81ED-4DB2-BD59-A6C34878D82A}">
                    <a16:rowId xmlns:a16="http://schemas.microsoft.com/office/drawing/2014/main" val="3555917172"/>
                  </a:ext>
                </a:extLst>
              </a:tr>
            </a:tbl>
          </a:graphicData>
        </a:graphic>
      </p:graphicFrame>
      <p:sp>
        <p:nvSpPr>
          <p:cNvPr id="5" name="TextBox 4">
            <a:extLst>
              <a:ext uri="{FF2B5EF4-FFF2-40B4-BE49-F238E27FC236}">
                <a16:creationId xmlns:a16="http://schemas.microsoft.com/office/drawing/2014/main" id="{4332C2BD-C0FF-4358-BBD4-D42B424C24D3}"/>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§13006</a:t>
            </a:r>
          </a:p>
        </p:txBody>
      </p:sp>
      <p:sp>
        <p:nvSpPr>
          <p:cNvPr id="3" name="Slide Number Placeholder 2">
            <a:extLst>
              <a:ext uri="{FF2B5EF4-FFF2-40B4-BE49-F238E27FC236}">
                <a16:creationId xmlns:a16="http://schemas.microsoft.com/office/drawing/2014/main" id="{A6989329-2CDE-4654-BC56-9F9CF4DCF77A}"/>
              </a:ext>
            </a:extLst>
          </p:cNvPr>
          <p:cNvSpPr>
            <a:spLocks noGrp="1"/>
          </p:cNvSpPr>
          <p:nvPr>
            <p:ph type="sldNum" sz="quarter" idx="12"/>
          </p:nvPr>
        </p:nvSpPr>
        <p:spPr/>
        <p:txBody>
          <a:bodyPr/>
          <a:lstStyle/>
          <a:p>
            <a:fld id="{1A97B858-7F87-4293-BC05-FFDEB8F8B7A1}" type="slidenum">
              <a:rPr lang="en-US" smtClean="0"/>
              <a:pPr/>
              <a:t>62</a:t>
            </a:fld>
            <a:endParaRPr lang="en-US"/>
          </a:p>
        </p:txBody>
      </p:sp>
    </p:spTree>
    <p:extLst>
      <p:ext uri="{BB962C8B-B14F-4D97-AF65-F5344CB8AC3E}">
        <p14:creationId xmlns:p14="http://schemas.microsoft.com/office/powerpoint/2010/main" val="307116236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B7DAB-C193-4896-86D7-C22F71CEA850}"/>
              </a:ext>
            </a:extLst>
          </p:cNvPr>
          <p:cNvSpPr>
            <a:spLocks noGrp="1"/>
          </p:cNvSpPr>
          <p:nvPr>
            <p:ph type="title"/>
          </p:nvPr>
        </p:nvSpPr>
        <p:spPr>
          <a:xfrm>
            <a:off x="722313" y="1128628"/>
            <a:ext cx="8217150" cy="2200275"/>
          </a:xfrm>
        </p:spPr>
        <p:txBody>
          <a:bodyPr>
            <a:normAutofit/>
          </a:bodyPr>
          <a:lstStyle/>
          <a:p>
            <a:r>
              <a:rPr lang="en-US"/>
              <a:t>Planning and project delivery</a:t>
            </a:r>
          </a:p>
        </p:txBody>
      </p:sp>
      <p:sp>
        <p:nvSpPr>
          <p:cNvPr id="3" name="Text Placeholder 2">
            <a:extLst>
              <a:ext uri="{FF2B5EF4-FFF2-40B4-BE49-F238E27FC236}">
                <a16:creationId xmlns:a16="http://schemas.microsoft.com/office/drawing/2014/main" id="{E69E08AF-53C9-45B8-A664-4F8EBBABE198}"/>
              </a:ext>
            </a:extLst>
          </p:cNvPr>
          <p:cNvSpPr>
            <a:spLocks noGrp="1"/>
          </p:cNvSpPr>
          <p:nvPr>
            <p:ph type="body" idx="1"/>
          </p:nvPr>
        </p:nvSpPr>
        <p:spPr>
          <a:xfrm>
            <a:off x="722313" y="3393292"/>
            <a:ext cx="7772400" cy="2503655"/>
          </a:xfrm>
        </p:spPr>
        <p:txBody>
          <a:bodyPr>
            <a:normAutofit/>
          </a:bodyPr>
          <a:lstStyle/>
          <a:p>
            <a:r>
              <a:rPr lang="en-US"/>
              <a:t>Changes to the Metropolitan Planning Program</a:t>
            </a:r>
          </a:p>
          <a:p>
            <a:r>
              <a:rPr lang="en-US"/>
              <a:t>Prioritization Process Pilot Program</a:t>
            </a:r>
          </a:p>
          <a:p>
            <a:r>
              <a:rPr lang="en-US"/>
              <a:t>Transportation Access Pilot Program</a:t>
            </a:r>
          </a:p>
          <a:p>
            <a:r>
              <a:rPr lang="en-US"/>
              <a:t>Accelerating Project Delivery</a:t>
            </a:r>
          </a:p>
          <a:p>
            <a:endParaRPr lang="en-US"/>
          </a:p>
          <a:p>
            <a:endParaRPr lang="en-US"/>
          </a:p>
        </p:txBody>
      </p:sp>
    </p:spTree>
    <p:extLst>
      <p:ext uri="{BB962C8B-B14F-4D97-AF65-F5344CB8AC3E}">
        <p14:creationId xmlns:p14="http://schemas.microsoft.com/office/powerpoint/2010/main" val="119857507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750" y="318178"/>
            <a:ext cx="8537249" cy="732956"/>
          </a:xfrm>
        </p:spPr>
        <p:txBody>
          <a:bodyPr>
            <a:normAutofit/>
          </a:bodyPr>
          <a:lstStyle/>
          <a:p>
            <a:r>
              <a:rPr lang="en-US"/>
              <a:t>Changes to Metropolitan Planning Program</a:t>
            </a:r>
            <a:endParaRPr lang="en-US" strike="sngStrike">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64295052"/>
              </p:ext>
            </p:extLst>
          </p:nvPr>
        </p:nvGraphicFramePr>
        <p:xfrm>
          <a:off x="606751" y="1051138"/>
          <a:ext cx="7819402" cy="4839524"/>
        </p:xfrm>
        <a:graphic>
          <a:graphicData uri="http://schemas.openxmlformats.org/drawingml/2006/table">
            <a:tbl>
              <a:tblPr firstRow="1" firstCol="1" bandRow="1">
                <a:tableStyleId>{5C22544A-7EE6-4342-B048-85BDC9FD1C3A}</a:tableStyleId>
              </a:tblPr>
              <a:tblGrid>
                <a:gridCol w="1538243">
                  <a:extLst>
                    <a:ext uri="{9D8B030D-6E8A-4147-A177-3AD203B41FA5}">
                      <a16:colId xmlns:a16="http://schemas.microsoft.com/office/drawing/2014/main" val="20000"/>
                    </a:ext>
                  </a:extLst>
                </a:gridCol>
                <a:gridCol w="6281159">
                  <a:extLst>
                    <a:ext uri="{9D8B030D-6E8A-4147-A177-3AD203B41FA5}">
                      <a16:colId xmlns:a16="http://schemas.microsoft.com/office/drawing/2014/main" val="20001"/>
                    </a:ext>
                  </a:extLst>
                </a:gridCol>
              </a:tblGrid>
              <a:tr h="352630">
                <a:tc>
                  <a:txBody>
                    <a:bodyPr/>
                    <a:lstStyle/>
                    <a:p>
                      <a:pPr algn="l"/>
                      <a:r>
                        <a:rPr lang="en-US"/>
                        <a:t>Topic</a:t>
                      </a:r>
                    </a:p>
                  </a:txBody>
                  <a:tcPr marR="0"/>
                </a:tc>
                <a:tc>
                  <a:txBody>
                    <a:bodyPr/>
                    <a:lstStyle/>
                    <a:p>
                      <a:pPr algn="l"/>
                      <a:r>
                        <a:rPr lang="en-US"/>
                        <a:t>Changes</a:t>
                      </a:r>
                    </a:p>
                  </a:txBody>
                  <a:tcPr/>
                </a:tc>
                <a:extLst>
                  <a:ext uri="{0D108BD9-81ED-4DB2-BD59-A6C34878D82A}">
                    <a16:rowId xmlns:a16="http://schemas.microsoft.com/office/drawing/2014/main" val="10000"/>
                  </a:ext>
                </a:extLst>
              </a:tr>
              <a:tr h="847738">
                <a:tc>
                  <a:txBody>
                    <a:bodyPr/>
                    <a:lstStyle/>
                    <a:p>
                      <a:pPr algn="l"/>
                      <a:r>
                        <a:rPr lang="en-US" sz="1600" b="0" kern="1200" dirty="0">
                          <a:solidFill>
                            <a:schemeClr val="tx1"/>
                          </a:solidFill>
                          <a:latin typeface="+mn-lt"/>
                          <a:ea typeface="+mn-ea"/>
                          <a:cs typeface="+mn-cs"/>
                        </a:rPr>
                        <a:t>MPO representation</a:t>
                      </a:r>
                      <a:endParaRPr lang="en-US" sz="1600" b="0" dirty="0">
                        <a:solidFill>
                          <a:schemeClr val="tx1"/>
                        </a:solidFill>
                      </a:endParaRP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a:solidFill>
                            <a:schemeClr val="tx1"/>
                          </a:solidFill>
                        </a:rPr>
                        <a:t>Requirement to consider equitable and proportional representation of population of metropolitan planning area when MPO designates officials or representatives for the first time</a:t>
                      </a:r>
                    </a:p>
                  </a:txBody>
                  <a:tcPr/>
                </a:tc>
                <a:extLst>
                  <a:ext uri="{0D108BD9-81ED-4DB2-BD59-A6C34878D82A}">
                    <a16:rowId xmlns:a16="http://schemas.microsoft.com/office/drawing/2014/main" val="10001"/>
                  </a:ext>
                </a:extLst>
              </a:tr>
              <a:tr h="793418">
                <a:tc>
                  <a:txBody>
                    <a:bodyPr/>
                    <a:lstStyle/>
                    <a:p>
                      <a:pPr algn="l"/>
                      <a:r>
                        <a:rPr lang="en-US" sz="1600" b="0">
                          <a:solidFill>
                            <a:schemeClr val="tx1"/>
                          </a:solidFill>
                        </a:rPr>
                        <a:t>Consistency of planning data</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a:solidFill>
                            <a:schemeClr val="tx1"/>
                          </a:solidFill>
                        </a:rPr>
                        <a:t>When more than one MPO is designated within an urbanized area, requires the MPOs to ensure consistency of planning data to the maximum extent practicable</a:t>
                      </a:r>
                    </a:p>
                  </a:txBody>
                  <a:tcPr/>
                </a:tc>
                <a:extLst>
                  <a:ext uri="{0D108BD9-81ED-4DB2-BD59-A6C34878D82A}">
                    <a16:rowId xmlns:a16="http://schemas.microsoft.com/office/drawing/2014/main" val="81106838"/>
                  </a:ext>
                </a:extLst>
              </a:tr>
              <a:tr h="793418">
                <a:tc>
                  <a:txBody>
                    <a:bodyPr/>
                    <a:lstStyle/>
                    <a:p>
                      <a:pPr algn="l"/>
                      <a:r>
                        <a:rPr lang="en-US" sz="1600" b="0" dirty="0">
                          <a:solidFill>
                            <a:schemeClr val="tx1"/>
                          </a:solidFill>
                        </a:rPr>
                        <a:t>Public participation</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dirty="0">
                          <a:solidFill>
                            <a:schemeClr val="tx1"/>
                          </a:solidFill>
                        </a:rPr>
                        <a:t>Encouragement for MPOs to use social media and web-based tools to foster public participation and to solicit public feedback during the transportation planning process</a:t>
                      </a:r>
                    </a:p>
                  </a:txBody>
                  <a:tcPr/>
                </a:tc>
                <a:extLst>
                  <a:ext uri="{0D108BD9-81ED-4DB2-BD59-A6C34878D82A}">
                    <a16:rowId xmlns:a16="http://schemas.microsoft.com/office/drawing/2014/main" val="2906168707"/>
                  </a:ext>
                </a:extLst>
              </a:tr>
              <a:tr h="913306">
                <a:tc>
                  <a:txBody>
                    <a:bodyPr/>
                    <a:lstStyle/>
                    <a:p>
                      <a:pPr algn="l"/>
                      <a:r>
                        <a:rPr lang="en-US" sz="1600" b="0">
                          <a:solidFill>
                            <a:schemeClr val="tx1"/>
                          </a:solidFill>
                        </a:rPr>
                        <a:t>Travel demand data and modeling</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a:solidFill>
                            <a:schemeClr val="tx1"/>
                          </a:solidFill>
                        </a:rPr>
                        <a:t>Requirements for DOT to support State/MPO travel demand data and modeling, including a study, data, and an evaluation tool </a:t>
                      </a:r>
                      <a:r>
                        <a:rPr lang="en-US" sz="1600" kern="1200">
                          <a:solidFill>
                            <a:schemeClr val="tx1"/>
                          </a:solidFill>
                          <a:latin typeface="+mn-lt"/>
                          <a:ea typeface="+mn-ea"/>
                          <a:cs typeface="+mn-cs"/>
                        </a:rPr>
                        <a:t>(</a:t>
                      </a:r>
                      <a:r>
                        <a:rPr lang="en-US" sz="1600">
                          <a:solidFill>
                            <a:schemeClr val="tx1"/>
                          </a:solidFill>
                        </a:rPr>
                        <a:t>§11205)</a:t>
                      </a:r>
                      <a:endParaRPr lang="en-US" sz="1600" baseline="0">
                        <a:solidFill>
                          <a:schemeClr val="tx1"/>
                        </a:solidFill>
                      </a:endParaRPr>
                    </a:p>
                  </a:txBody>
                  <a:tcPr/>
                </a:tc>
                <a:extLst>
                  <a:ext uri="{0D108BD9-81ED-4DB2-BD59-A6C34878D82A}">
                    <a16:rowId xmlns:a16="http://schemas.microsoft.com/office/drawing/2014/main" val="1955680948"/>
                  </a:ext>
                </a:extLst>
              </a:tr>
              <a:tr h="759565">
                <a:tc>
                  <a:txBody>
                    <a:bodyPr/>
                    <a:lstStyle/>
                    <a:p>
                      <a:pPr algn="l"/>
                      <a:r>
                        <a:rPr lang="en-US" sz="1600" b="0" dirty="0">
                          <a:solidFill>
                            <a:schemeClr val="tx1"/>
                          </a:solidFill>
                        </a:rPr>
                        <a:t>Safe and accessible transportation options</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baseline="0" dirty="0">
                          <a:solidFill>
                            <a:schemeClr val="tx1"/>
                          </a:solidFill>
                        </a:rPr>
                        <a:t>Requirement that each MPO use ≥2.5% of funds apportioned for Metropolitan Planning (PL) on one or more activities to increase safe and accessible options for multiple travel modes for people of all ages and abilities </a:t>
                      </a:r>
                      <a:r>
                        <a:rPr lang="en-US" sz="1600" kern="1200" dirty="0">
                          <a:solidFill>
                            <a:schemeClr val="tx1"/>
                          </a:solidFill>
                          <a:latin typeface="+mn-lt"/>
                          <a:ea typeface="+mn-ea"/>
                          <a:cs typeface="+mn-cs"/>
                        </a:rPr>
                        <a:t>(</a:t>
                      </a:r>
                      <a:r>
                        <a:rPr lang="en-US" sz="1600" dirty="0">
                          <a:solidFill>
                            <a:schemeClr val="tx1"/>
                          </a:solidFill>
                        </a:rPr>
                        <a:t>§11206)</a:t>
                      </a:r>
                      <a:endParaRPr lang="en-US" sz="1600" baseline="0" dirty="0">
                        <a:solidFill>
                          <a:schemeClr val="tx1"/>
                        </a:solidFill>
                      </a:endParaRPr>
                    </a:p>
                  </a:txBody>
                  <a:tcPr/>
                </a:tc>
                <a:extLst>
                  <a:ext uri="{0D108BD9-81ED-4DB2-BD59-A6C34878D82A}">
                    <a16:rowId xmlns:a16="http://schemas.microsoft.com/office/drawing/2014/main" val="3375950010"/>
                  </a:ext>
                </a:extLst>
              </a:tr>
            </a:tbl>
          </a:graphicData>
        </a:graphic>
      </p:graphicFrame>
      <p:sp>
        <p:nvSpPr>
          <p:cNvPr id="5" name="TextBox 4">
            <a:extLst>
              <a:ext uri="{FF2B5EF4-FFF2-40B4-BE49-F238E27FC236}">
                <a16:creationId xmlns:a16="http://schemas.microsoft.com/office/drawing/2014/main" id="{10A0E0B3-2EBD-43CE-B301-EDBD27B2B1B2}"/>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§11201</a:t>
            </a:r>
          </a:p>
        </p:txBody>
      </p:sp>
      <p:sp>
        <p:nvSpPr>
          <p:cNvPr id="3" name="Slide Number Placeholder 2">
            <a:extLst>
              <a:ext uri="{FF2B5EF4-FFF2-40B4-BE49-F238E27FC236}">
                <a16:creationId xmlns:a16="http://schemas.microsoft.com/office/drawing/2014/main" id="{60E39FE9-A914-4D17-BD7E-F0BD486754B4}"/>
              </a:ext>
            </a:extLst>
          </p:cNvPr>
          <p:cNvSpPr>
            <a:spLocks noGrp="1"/>
          </p:cNvSpPr>
          <p:nvPr>
            <p:ph type="sldNum" sz="quarter" idx="12"/>
          </p:nvPr>
        </p:nvSpPr>
        <p:spPr/>
        <p:txBody>
          <a:bodyPr/>
          <a:lstStyle/>
          <a:p>
            <a:fld id="{1A97B858-7F87-4293-BC05-FFDEB8F8B7A1}" type="slidenum">
              <a:rPr lang="en-US" smtClean="0"/>
              <a:pPr/>
              <a:t>64</a:t>
            </a:fld>
            <a:endParaRPr lang="en-US"/>
          </a:p>
        </p:txBody>
      </p:sp>
    </p:spTree>
    <p:extLst>
      <p:ext uri="{BB962C8B-B14F-4D97-AF65-F5344CB8AC3E}">
        <p14:creationId xmlns:p14="http://schemas.microsoft.com/office/powerpoint/2010/main" val="242522191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a:xfrm>
            <a:off x="457200" y="347472"/>
            <a:ext cx="8005482" cy="835869"/>
          </a:xfrm>
        </p:spPr>
        <p:txBody>
          <a:bodyPr>
            <a:normAutofit fontScale="90000"/>
          </a:bodyPr>
          <a:lstStyle/>
          <a:p>
            <a:r>
              <a:rPr lang="en-US" b="1">
                <a:solidFill>
                  <a:schemeClr val="accent2"/>
                </a:solidFill>
              </a:rPr>
              <a:t>[NEW] </a:t>
            </a:r>
            <a:r>
              <a:rPr lang="en-US"/>
              <a:t> Prioritization Process Pilot Program (discretionary)</a:t>
            </a:r>
          </a:p>
        </p:txBody>
      </p:sp>
      <p:graphicFrame>
        <p:nvGraphicFramePr>
          <p:cNvPr id="5" name="Table 5">
            <a:extLst>
              <a:ext uri="{FF2B5EF4-FFF2-40B4-BE49-F238E27FC236}">
                <a16:creationId xmlns:a16="http://schemas.microsoft.com/office/drawing/2014/main" id="{DF4B1B0E-C612-4F5B-9F35-D231FF4D950E}"/>
              </a:ext>
            </a:extLst>
          </p:cNvPr>
          <p:cNvGraphicFramePr>
            <a:graphicFrameLocks noGrp="1"/>
          </p:cNvGraphicFramePr>
          <p:nvPr>
            <p:ph idx="1"/>
            <p:extLst>
              <p:ext uri="{D42A27DB-BD31-4B8C-83A1-F6EECF244321}">
                <p14:modId xmlns:p14="http://schemas.microsoft.com/office/powerpoint/2010/main" val="2952393451"/>
              </p:ext>
            </p:extLst>
          </p:nvPr>
        </p:nvGraphicFramePr>
        <p:xfrm>
          <a:off x="569259" y="1331820"/>
          <a:ext cx="8005482" cy="3086100"/>
        </p:xfrm>
        <a:graphic>
          <a:graphicData uri="http://schemas.openxmlformats.org/drawingml/2006/table">
            <a:tbl>
              <a:tblPr firstCol="1" bandRow="1">
                <a:tableStyleId>{5C22544A-7EE6-4342-B048-85BDC9FD1C3A}</a:tableStyleId>
              </a:tblPr>
              <a:tblGrid>
                <a:gridCol w="1129552">
                  <a:extLst>
                    <a:ext uri="{9D8B030D-6E8A-4147-A177-3AD203B41FA5}">
                      <a16:colId xmlns:a16="http://schemas.microsoft.com/office/drawing/2014/main" val="3677494802"/>
                    </a:ext>
                  </a:extLst>
                </a:gridCol>
                <a:gridCol w="6875930">
                  <a:extLst>
                    <a:ext uri="{9D8B030D-6E8A-4147-A177-3AD203B41FA5}">
                      <a16:colId xmlns:a16="http://schemas.microsoft.com/office/drawing/2014/main" val="872054966"/>
                    </a:ext>
                  </a:extLst>
                </a:gridCol>
              </a:tblGrid>
              <a:tr h="564818">
                <a:tc>
                  <a:txBody>
                    <a:bodyPr/>
                    <a:lstStyle/>
                    <a:p>
                      <a:r>
                        <a:rPr lang="en-US" sz="1600" b="0" dirty="0">
                          <a:solidFill>
                            <a:schemeClr val="tx1"/>
                          </a:solidFill>
                        </a:rPr>
                        <a:t>Purpose</a:t>
                      </a:r>
                    </a:p>
                  </a:txBody>
                  <a:tcPr>
                    <a:lnT w="38100" cmpd="sng">
                      <a:noFill/>
                    </a:lnT>
                    <a:solidFill>
                      <a:srgbClr val="CED2DC"/>
                    </a:solidFill>
                  </a:tcPr>
                </a:tc>
                <a:tc>
                  <a:txBody>
                    <a:bodyPr/>
                    <a:lstStyle/>
                    <a:p>
                      <a:pPr>
                        <a:spcAft>
                          <a:spcPts val="900"/>
                        </a:spcAft>
                      </a:pPr>
                      <a:r>
                        <a:rPr lang="en-US" sz="1600">
                          <a:solidFill>
                            <a:schemeClr val="tx1"/>
                          </a:solidFill>
                        </a:rPr>
                        <a:t>Pilot program to </a:t>
                      </a:r>
                      <a:r>
                        <a:rPr lang="en-US" sz="1600" kern="1200">
                          <a:solidFill>
                            <a:schemeClr val="tx1"/>
                          </a:solidFill>
                          <a:effectLst/>
                          <a:latin typeface="+mn-lt"/>
                          <a:ea typeface="+mn-ea"/>
                          <a:cs typeface="+mn-cs"/>
                        </a:rPr>
                        <a:t>support data-driven approaches to planning that can be evaluated for public benefit.</a:t>
                      </a:r>
                      <a:endParaRPr lang="en-US" sz="1600">
                        <a:solidFill>
                          <a:schemeClr val="tx1"/>
                        </a:solidFill>
                      </a:endParaRPr>
                    </a:p>
                  </a:txBody>
                  <a:tcPr>
                    <a:lnT w="38100" cmpd="sng">
                      <a:noFill/>
                    </a:lnT>
                  </a:tcPr>
                </a:tc>
                <a:extLst>
                  <a:ext uri="{0D108BD9-81ED-4DB2-BD59-A6C34878D82A}">
                    <a16:rowId xmlns:a16="http://schemas.microsoft.com/office/drawing/2014/main" val="2680548680"/>
                  </a:ext>
                </a:extLst>
              </a:tr>
              <a:tr h="327000">
                <a:tc>
                  <a:txBody>
                    <a:bodyPr/>
                    <a:lstStyle/>
                    <a:p>
                      <a:r>
                        <a:rPr lang="en-US" sz="1600" b="0">
                          <a:solidFill>
                            <a:schemeClr val="tx1"/>
                          </a:solidFill>
                        </a:rPr>
                        <a:t>Funding</a:t>
                      </a:r>
                    </a:p>
                  </a:txBody>
                  <a:tcPr>
                    <a:solidFill>
                      <a:srgbClr val="E8EAEE"/>
                    </a:solidFill>
                  </a:tcPr>
                </a:tc>
                <a:tc>
                  <a:txBody>
                    <a:bodyPr/>
                    <a:lstStyle/>
                    <a:p>
                      <a:pPr marL="0" marR="0" lvl="0" indent="0" algn="l" defTabSz="914400" rtl="0" eaLnBrk="1" fontAlgn="auto" latinLnBrk="0" hangingPunct="1">
                        <a:lnSpc>
                          <a:spcPct val="100000"/>
                        </a:lnSpc>
                        <a:spcBef>
                          <a:spcPts val="0"/>
                        </a:spcBef>
                        <a:spcAft>
                          <a:spcPts val="900"/>
                        </a:spcAft>
                        <a:buClrTx/>
                        <a:buSzTx/>
                        <a:buFont typeface="Arial" panose="020B0604020202020204" pitchFamily="34" charset="0"/>
                        <a:buNone/>
                        <a:tabLst/>
                        <a:defRPr/>
                      </a:pPr>
                      <a:r>
                        <a:rPr lang="en-US" sz="1600">
                          <a:solidFill>
                            <a:schemeClr val="tx1"/>
                          </a:solidFill>
                        </a:rPr>
                        <a:t>$50 M (FY 22-26) in Contract Authority from the HTF</a:t>
                      </a:r>
                    </a:p>
                  </a:txBody>
                  <a:tcPr/>
                </a:tc>
                <a:extLst>
                  <a:ext uri="{0D108BD9-81ED-4DB2-BD59-A6C34878D82A}">
                    <a16:rowId xmlns:a16="http://schemas.microsoft.com/office/drawing/2014/main" val="2965954728"/>
                  </a:ext>
                </a:extLst>
              </a:tr>
              <a:tr h="597048">
                <a:tc>
                  <a:txBody>
                    <a:bodyPr/>
                    <a:lstStyle/>
                    <a:p>
                      <a:r>
                        <a:rPr lang="en-US" sz="1600" b="0" dirty="0">
                          <a:solidFill>
                            <a:schemeClr val="tx1"/>
                          </a:solidFill>
                        </a:rPr>
                        <a:t>Eligible entities</a:t>
                      </a:r>
                    </a:p>
                    <a:p>
                      <a:endParaRPr lang="en-US" sz="1600" b="0" dirty="0">
                        <a:solidFill>
                          <a:schemeClr val="tx1"/>
                        </a:solidFill>
                      </a:endParaRPr>
                    </a:p>
                  </a:txBody>
                  <a:tcPr>
                    <a:solidFill>
                      <a:srgbClr val="CED2DC"/>
                    </a:solidFill>
                  </a:tcPr>
                </a:tc>
                <a:tc>
                  <a:txBody>
                    <a:bodyPr/>
                    <a:lstStyle/>
                    <a:p>
                      <a:pPr marL="285750" indent="-285750">
                        <a:spcAft>
                          <a:spcPts val="300"/>
                        </a:spcAft>
                        <a:buFont typeface="Arial" panose="020B0604020202020204" pitchFamily="34" charset="0"/>
                        <a:buChar char="•"/>
                      </a:pPr>
                      <a:r>
                        <a:rPr lang="en-US" sz="1600" dirty="0">
                          <a:solidFill>
                            <a:schemeClr val="tx1"/>
                          </a:solidFill>
                        </a:rPr>
                        <a:t>State</a:t>
                      </a:r>
                    </a:p>
                    <a:p>
                      <a:pPr marL="285750" indent="-285750">
                        <a:spcAft>
                          <a:spcPts val="300"/>
                        </a:spcAft>
                        <a:buFont typeface="Arial" panose="020B0604020202020204" pitchFamily="34" charset="0"/>
                        <a:buChar char="•"/>
                      </a:pPr>
                      <a:r>
                        <a:rPr lang="en-US" sz="1600" dirty="0">
                          <a:solidFill>
                            <a:schemeClr val="tx1"/>
                          </a:solidFill>
                        </a:rPr>
                        <a:t>MPO serving an urbanized area with a population of &gt;200,000</a:t>
                      </a:r>
                    </a:p>
                  </a:txBody>
                  <a:tcPr/>
                </a:tc>
                <a:extLst>
                  <a:ext uri="{0D108BD9-81ED-4DB2-BD59-A6C34878D82A}">
                    <a16:rowId xmlns:a16="http://schemas.microsoft.com/office/drawing/2014/main" val="3206450541"/>
                  </a:ext>
                </a:extLst>
              </a:tr>
              <a:tr h="760274">
                <a:tc>
                  <a:txBody>
                    <a:bodyPr/>
                    <a:lstStyle/>
                    <a:p>
                      <a:r>
                        <a:rPr lang="en-US" sz="1600" b="0" dirty="0">
                          <a:solidFill>
                            <a:schemeClr val="tx1"/>
                          </a:solidFill>
                        </a:rPr>
                        <a:t>Other key provisions</a:t>
                      </a:r>
                    </a:p>
                  </a:txBody>
                  <a:tcPr>
                    <a:solidFill>
                      <a:srgbClr val="E8EAEE"/>
                    </a:solidFill>
                  </a:tcPr>
                </a:tc>
                <a:tc>
                  <a:txBody>
                    <a:bodyPr/>
                    <a:lstStyle/>
                    <a:p>
                      <a:pPr marL="285750" marR="0" lvl="1"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kern="1200" dirty="0">
                          <a:solidFill>
                            <a:schemeClr val="tx1"/>
                          </a:solidFill>
                          <a:latin typeface="+mn-lt"/>
                          <a:ea typeface="+mn-ea"/>
                          <a:cs typeface="+mn-cs"/>
                        </a:rPr>
                        <a:t>Grants of up to $2M to develop and implement a publicly accessible, transparent prioritization process for the selection of projects for inclusion in the Statewide or metropolitan transportation plan</a:t>
                      </a:r>
                    </a:p>
                    <a:p>
                      <a:pPr marL="285750" marR="0" lvl="1"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kern="1200" dirty="0">
                          <a:solidFill>
                            <a:schemeClr val="tx1"/>
                          </a:solidFill>
                          <a:latin typeface="+mn-lt"/>
                          <a:ea typeface="+mn-ea"/>
                          <a:cs typeface="+mn-cs"/>
                        </a:rPr>
                        <a:t>Recipients that have met funding requirements may use remaining funds for any transportation planning purpose</a:t>
                      </a:r>
                    </a:p>
                  </a:txBody>
                  <a:tcPr/>
                </a:tc>
                <a:extLst>
                  <a:ext uri="{0D108BD9-81ED-4DB2-BD59-A6C34878D82A}">
                    <a16:rowId xmlns:a16="http://schemas.microsoft.com/office/drawing/2014/main" val="1751954426"/>
                  </a:ext>
                </a:extLst>
              </a:tr>
            </a:tbl>
          </a:graphicData>
        </a:graphic>
      </p:graphicFrame>
      <p:sp>
        <p:nvSpPr>
          <p:cNvPr id="6" name="TextBox 5">
            <a:extLst>
              <a:ext uri="{FF2B5EF4-FFF2-40B4-BE49-F238E27FC236}">
                <a16:creationId xmlns:a16="http://schemas.microsoft.com/office/drawing/2014/main" id="{4C9ACC74-0DC0-47A9-8FF5-480431ACA587}"/>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§11204</a:t>
            </a:r>
          </a:p>
        </p:txBody>
      </p:sp>
      <p:sp>
        <p:nvSpPr>
          <p:cNvPr id="3" name="Slide Number Placeholder 2">
            <a:extLst>
              <a:ext uri="{FF2B5EF4-FFF2-40B4-BE49-F238E27FC236}">
                <a16:creationId xmlns:a16="http://schemas.microsoft.com/office/drawing/2014/main" id="{30D043C3-83AC-4D8A-AD74-F66CB8872822}"/>
              </a:ext>
            </a:extLst>
          </p:cNvPr>
          <p:cNvSpPr>
            <a:spLocks noGrp="1"/>
          </p:cNvSpPr>
          <p:nvPr>
            <p:ph type="sldNum" sz="quarter" idx="12"/>
          </p:nvPr>
        </p:nvSpPr>
        <p:spPr/>
        <p:txBody>
          <a:bodyPr/>
          <a:lstStyle/>
          <a:p>
            <a:fld id="{1A97B858-7F87-4293-BC05-FFDEB8F8B7A1}" type="slidenum">
              <a:rPr lang="en-US" smtClean="0"/>
              <a:pPr/>
              <a:t>65</a:t>
            </a:fld>
            <a:endParaRPr lang="en-US"/>
          </a:p>
        </p:txBody>
      </p:sp>
    </p:spTree>
    <p:extLst>
      <p:ext uri="{BB962C8B-B14F-4D97-AF65-F5344CB8AC3E}">
        <p14:creationId xmlns:p14="http://schemas.microsoft.com/office/powerpoint/2010/main" val="178233680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FA101-C462-4930-9C6E-C6E880B55477}"/>
              </a:ext>
            </a:extLst>
          </p:cNvPr>
          <p:cNvSpPr>
            <a:spLocks noGrp="1"/>
          </p:cNvSpPr>
          <p:nvPr>
            <p:ph type="title"/>
          </p:nvPr>
        </p:nvSpPr>
        <p:spPr>
          <a:xfrm>
            <a:off x="457200" y="347472"/>
            <a:ext cx="8005482" cy="835869"/>
          </a:xfrm>
        </p:spPr>
        <p:txBody>
          <a:bodyPr>
            <a:normAutofit/>
          </a:bodyPr>
          <a:lstStyle/>
          <a:p>
            <a:r>
              <a:rPr lang="en-US" b="1">
                <a:solidFill>
                  <a:schemeClr val="accent2"/>
                </a:solidFill>
              </a:rPr>
              <a:t>[NEW] </a:t>
            </a:r>
            <a:r>
              <a:rPr lang="en-US"/>
              <a:t> Transportation Access Pilot Program</a:t>
            </a:r>
          </a:p>
        </p:txBody>
      </p:sp>
      <p:graphicFrame>
        <p:nvGraphicFramePr>
          <p:cNvPr id="5" name="Table 5">
            <a:extLst>
              <a:ext uri="{FF2B5EF4-FFF2-40B4-BE49-F238E27FC236}">
                <a16:creationId xmlns:a16="http://schemas.microsoft.com/office/drawing/2014/main" id="{DF4B1B0E-C612-4F5B-9F35-D231FF4D950E}"/>
              </a:ext>
            </a:extLst>
          </p:cNvPr>
          <p:cNvGraphicFramePr>
            <a:graphicFrameLocks noGrp="1"/>
          </p:cNvGraphicFramePr>
          <p:nvPr>
            <p:ph idx="1"/>
            <p:extLst>
              <p:ext uri="{D42A27DB-BD31-4B8C-83A1-F6EECF244321}">
                <p14:modId xmlns:p14="http://schemas.microsoft.com/office/powerpoint/2010/main" val="1945195429"/>
              </p:ext>
            </p:extLst>
          </p:nvPr>
        </p:nvGraphicFramePr>
        <p:xfrm>
          <a:off x="569259" y="1179901"/>
          <a:ext cx="7893423" cy="5239662"/>
        </p:xfrm>
        <a:graphic>
          <a:graphicData uri="http://schemas.openxmlformats.org/drawingml/2006/table">
            <a:tbl>
              <a:tblPr firstCol="1" bandRow="1">
                <a:tableStyleId>{5C22544A-7EE6-4342-B048-85BDC9FD1C3A}</a:tableStyleId>
              </a:tblPr>
              <a:tblGrid>
                <a:gridCol w="1113741">
                  <a:extLst>
                    <a:ext uri="{9D8B030D-6E8A-4147-A177-3AD203B41FA5}">
                      <a16:colId xmlns:a16="http://schemas.microsoft.com/office/drawing/2014/main" val="3677494802"/>
                    </a:ext>
                  </a:extLst>
                </a:gridCol>
                <a:gridCol w="6779682">
                  <a:extLst>
                    <a:ext uri="{9D8B030D-6E8A-4147-A177-3AD203B41FA5}">
                      <a16:colId xmlns:a16="http://schemas.microsoft.com/office/drawing/2014/main" val="872054966"/>
                    </a:ext>
                  </a:extLst>
                </a:gridCol>
              </a:tblGrid>
              <a:tr h="2746217">
                <a:tc>
                  <a:txBody>
                    <a:bodyPr/>
                    <a:lstStyle/>
                    <a:p>
                      <a:r>
                        <a:rPr lang="en-US" sz="1600" b="0" dirty="0">
                          <a:solidFill>
                            <a:schemeClr val="tx1"/>
                          </a:solidFill>
                        </a:rPr>
                        <a:t>Purpose</a:t>
                      </a:r>
                    </a:p>
                  </a:txBody>
                  <a:tcPr>
                    <a:lnT w="38100" cmpd="sng">
                      <a:noFill/>
                    </a:lnT>
                    <a:solidFill>
                      <a:srgbClr val="CED2DC"/>
                    </a:solidFill>
                  </a:tcPr>
                </a:tc>
                <a:tc>
                  <a:txBody>
                    <a:bodyPr/>
                    <a:lstStyle/>
                    <a:p>
                      <a:pPr>
                        <a:spcAft>
                          <a:spcPts val="300"/>
                        </a:spcAft>
                      </a:pPr>
                      <a:r>
                        <a:rPr lang="en-US" sz="1600" dirty="0">
                          <a:solidFill>
                            <a:schemeClr val="tx1"/>
                          </a:solidFill>
                        </a:rPr>
                        <a:t>Pilot program to:</a:t>
                      </a:r>
                    </a:p>
                    <a:p>
                      <a:pPr marL="285750" lvl="0" indent="-285750">
                        <a:spcAft>
                          <a:spcPts val="300"/>
                        </a:spcAft>
                        <a:buFont typeface="Arial" panose="020B0604020202020204" pitchFamily="34" charset="0"/>
                        <a:buChar char="•"/>
                      </a:pPr>
                      <a:r>
                        <a:rPr lang="en-US" sz="1600" dirty="0">
                          <a:solidFill>
                            <a:schemeClr val="tx1"/>
                          </a:solidFill>
                        </a:rPr>
                        <a:t>develop</a:t>
                      </a:r>
                      <a:r>
                        <a:rPr lang="en-US" sz="1600" kern="1200" dirty="0">
                          <a:solidFill>
                            <a:schemeClr val="tx1"/>
                          </a:solidFill>
                          <a:effectLst/>
                          <a:latin typeface="+mn-lt"/>
                          <a:ea typeface="+mn-ea"/>
                          <a:cs typeface="+mn-cs"/>
                        </a:rPr>
                        <a:t> or acquire an open-source accessibility data set with measures of the level of access by multiple transportation modes to jobs, education, various services, and other important destinations;</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kern="1200" dirty="0">
                          <a:solidFill>
                            <a:schemeClr val="tx1"/>
                          </a:solidFill>
                          <a:effectLst/>
                          <a:latin typeface="+mn-lt"/>
                          <a:ea typeface="+mn-ea"/>
                          <a:cs typeface="+mn-cs"/>
                        </a:rPr>
                        <a:t>provide the data to participating States, MPOs, and rural transportation planning organizations; and</a:t>
                      </a:r>
                    </a:p>
                    <a:p>
                      <a:pPr marL="285750" lvl="0" indent="-285750">
                        <a:spcAft>
                          <a:spcPts val="300"/>
                        </a:spcAft>
                        <a:buFont typeface="Arial" panose="020B0604020202020204" pitchFamily="34" charset="0"/>
                        <a:buChar char="•"/>
                      </a:pPr>
                      <a:r>
                        <a:rPr lang="en-US" sz="1600" kern="1200" dirty="0">
                          <a:solidFill>
                            <a:schemeClr val="tx1"/>
                          </a:solidFill>
                          <a:effectLst/>
                          <a:latin typeface="+mn-lt"/>
                          <a:ea typeface="+mn-ea"/>
                          <a:cs typeface="+mn-cs"/>
                        </a:rPr>
                        <a:t>use the data to help those entities improve their transportation planning by measuring the level of access to important destinations for different demographic groups or freight commodities, then assessing the change in accessibility that would result from new transportation investments.</a:t>
                      </a:r>
                    </a:p>
                  </a:txBody>
                  <a:tcPr>
                    <a:lnT w="38100" cmpd="sng">
                      <a:noFill/>
                    </a:lnT>
                  </a:tcPr>
                </a:tc>
                <a:extLst>
                  <a:ext uri="{0D108BD9-81ED-4DB2-BD59-A6C34878D82A}">
                    <a16:rowId xmlns:a16="http://schemas.microsoft.com/office/drawing/2014/main" val="2680548680"/>
                  </a:ext>
                </a:extLst>
              </a:tr>
              <a:tr h="550693">
                <a:tc>
                  <a:txBody>
                    <a:bodyPr/>
                    <a:lstStyle/>
                    <a:p>
                      <a:r>
                        <a:rPr lang="en-US" sz="1600" b="0">
                          <a:solidFill>
                            <a:schemeClr val="tx1"/>
                          </a:solidFill>
                        </a:rPr>
                        <a:t>Funding</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a:solidFill>
                            <a:schemeClr val="tx1"/>
                          </a:solidFill>
                        </a:rPr>
                        <a:t>Requires DOT to fund the pilot program from amounts made available for DOT administrative expenses</a:t>
                      </a:r>
                    </a:p>
                  </a:txBody>
                  <a:tcPr/>
                </a:tc>
                <a:extLst>
                  <a:ext uri="{0D108BD9-81ED-4DB2-BD59-A6C34878D82A}">
                    <a16:rowId xmlns:a16="http://schemas.microsoft.com/office/drawing/2014/main" val="2965954728"/>
                  </a:ext>
                </a:extLst>
              </a:tr>
              <a:tr h="550693">
                <a:tc>
                  <a:txBody>
                    <a:bodyPr/>
                    <a:lstStyle/>
                    <a:p>
                      <a:r>
                        <a:rPr lang="en-US" sz="1600" b="0" dirty="0">
                          <a:solidFill>
                            <a:schemeClr val="tx1"/>
                          </a:solidFill>
                        </a:rPr>
                        <a:t>Eligible entities</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a:solidFill>
                            <a:schemeClr val="tx1"/>
                          </a:solidFill>
                        </a:rPr>
                        <a:t>State (including DC and Puerto Rico)</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a:solidFill>
                            <a:schemeClr val="tx1"/>
                          </a:solidFill>
                        </a:rPr>
                        <a:t>MPO</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a:solidFill>
                            <a:schemeClr val="tx1"/>
                          </a:solidFill>
                        </a:rPr>
                        <a:t>Regional transportation planning organization (RTPO)</a:t>
                      </a:r>
                    </a:p>
                  </a:txBody>
                  <a:tcPr/>
                </a:tc>
                <a:extLst>
                  <a:ext uri="{0D108BD9-81ED-4DB2-BD59-A6C34878D82A}">
                    <a16:rowId xmlns:a16="http://schemas.microsoft.com/office/drawing/2014/main" val="181440622"/>
                  </a:ext>
                </a:extLst>
              </a:tr>
              <a:tr h="873402">
                <a:tc>
                  <a:txBody>
                    <a:bodyPr/>
                    <a:lstStyle/>
                    <a:p>
                      <a:r>
                        <a:rPr lang="en-US" sz="1600" b="0" dirty="0">
                          <a:solidFill>
                            <a:schemeClr val="tx1"/>
                          </a:solidFill>
                        </a:rPr>
                        <a:t>Other key provisions</a:t>
                      </a:r>
                    </a:p>
                  </a:txBody>
                  <a:tcPr>
                    <a:solidFill>
                      <a:srgbClr val="E8EAEE"/>
                    </a:solidFill>
                  </a:tcPr>
                </a:tc>
                <a:tc>
                  <a:txBody>
                    <a:bodyPr/>
                    <a:lstStyle/>
                    <a:p>
                      <a:pPr marL="285750" indent="-285750">
                        <a:spcAft>
                          <a:spcPts val="300"/>
                        </a:spcAft>
                        <a:buFont typeface="Arial" panose="020B0604020202020204" pitchFamily="34" charset="0"/>
                        <a:buChar char="•"/>
                      </a:pPr>
                      <a:r>
                        <a:rPr lang="en-US" sz="1600" kern="1200" dirty="0">
                          <a:solidFill>
                            <a:schemeClr val="tx1"/>
                          </a:solidFill>
                          <a:effectLst/>
                          <a:latin typeface="+mn-lt"/>
                          <a:ea typeface="+mn-ea"/>
                          <a:cs typeface="+mn-cs"/>
                        </a:rPr>
                        <a:t>Requires FHWA to report to Congress on the results of the program, including the feasibility of periodically providing accessibility data sets for all States, regions, and localities</a:t>
                      </a:r>
                    </a:p>
                  </a:txBody>
                  <a:tcPr/>
                </a:tc>
                <a:extLst>
                  <a:ext uri="{0D108BD9-81ED-4DB2-BD59-A6C34878D82A}">
                    <a16:rowId xmlns:a16="http://schemas.microsoft.com/office/drawing/2014/main" val="662960430"/>
                  </a:ext>
                </a:extLst>
              </a:tr>
            </a:tbl>
          </a:graphicData>
        </a:graphic>
      </p:graphicFrame>
      <p:sp>
        <p:nvSpPr>
          <p:cNvPr id="6" name="TextBox 5">
            <a:extLst>
              <a:ext uri="{FF2B5EF4-FFF2-40B4-BE49-F238E27FC236}">
                <a16:creationId xmlns:a16="http://schemas.microsoft.com/office/drawing/2014/main" id="{F6385065-7FB7-4961-B3FA-908B77E3294D}"/>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§13010</a:t>
            </a:r>
          </a:p>
        </p:txBody>
      </p:sp>
      <p:sp>
        <p:nvSpPr>
          <p:cNvPr id="3" name="Slide Number Placeholder 2">
            <a:extLst>
              <a:ext uri="{FF2B5EF4-FFF2-40B4-BE49-F238E27FC236}">
                <a16:creationId xmlns:a16="http://schemas.microsoft.com/office/drawing/2014/main" id="{D539C893-4EC4-4D40-9B1C-4D94733BC31B}"/>
              </a:ext>
            </a:extLst>
          </p:cNvPr>
          <p:cNvSpPr>
            <a:spLocks noGrp="1"/>
          </p:cNvSpPr>
          <p:nvPr>
            <p:ph type="sldNum" sz="quarter" idx="12"/>
          </p:nvPr>
        </p:nvSpPr>
        <p:spPr/>
        <p:txBody>
          <a:bodyPr/>
          <a:lstStyle/>
          <a:p>
            <a:fld id="{1A97B858-7F87-4293-BC05-FFDEB8F8B7A1}" type="slidenum">
              <a:rPr lang="en-US" smtClean="0"/>
              <a:pPr/>
              <a:t>66</a:t>
            </a:fld>
            <a:endParaRPr lang="en-US"/>
          </a:p>
        </p:txBody>
      </p:sp>
    </p:spTree>
    <p:extLst>
      <p:ext uri="{BB962C8B-B14F-4D97-AF65-F5344CB8AC3E}">
        <p14:creationId xmlns:p14="http://schemas.microsoft.com/office/powerpoint/2010/main" val="143507242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A6215-F418-401D-818A-F6B7C763AF6D}"/>
              </a:ext>
            </a:extLst>
          </p:cNvPr>
          <p:cNvSpPr>
            <a:spLocks noGrp="1"/>
          </p:cNvSpPr>
          <p:nvPr>
            <p:ph type="title"/>
          </p:nvPr>
        </p:nvSpPr>
        <p:spPr/>
        <p:txBody>
          <a:bodyPr/>
          <a:lstStyle/>
          <a:p>
            <a:r>
              <a:rPr lang="en-US"/>
              <a:t>Accelerating Project Delivery (1 of 2)</a:t>
            </a:r>
          </a:p>
        </p:txBody>
      </p:sp>
      <p:graphicFrame>
        <p:nvGraphicFramePr>
          <p:cNvPr id="5" name="Table 7">
            <a:extLst>
              <a:ext uri="{FF2B5EF4-FFF2-40B4-BE49-F238E27FC236}">
                <a16:creationId xmlns:a16="http://schemas.microsoft.com/office/drawing/2014/main" id="{3F22B44F-8C33-4B63-ACF1-32B108F44BC6}"/>
              </a:ext>
            </a:extLst>
          </p:cNvPr>
          <p:cNvGraphicFramePr>
            <a:graphicFrameLocks/>
          </p:cNvGraphicFramePr>
          <p:nvPr>
            <p:extLst>
              <p:ext uri="{D42A27DB-BD31-4B8C-83A1-F6EECF244321}">
                <p14:modId xmlns:p14="http://schemas.microsoft.com/office/powerpoint/2010/main" val="1620973884"/>
              </p:ext>
            </p:extLst>
          </p:nvPr>
        </p:nvGraphicFramePr>
        <p:xfrm>
          <a:off x="457200" y="1134676"/>
          <a:ext cx="8102600" cy="4157980"/>
        </p:xfrm>
        <a:graphic>
          <a:graphicData uri="http://schemas.openxmlformats.org/drawingml/2006/table">
            <a:tbl>
              <a:tblPr firstRow="1" firstCol="1" bandRow="1">
                <a:tableStyleId>{5C22544A-7EE6-4342-B048-85BDC9FD1C3A}</a:tableStyleId>
              </a:tblPr>
              <a:tblGrid>
                <a:gridCol w="2103736">
                  <a:extLst>
                    <a:ext uri="{9D8B030D-6E8A-4147-A177-3AD203B41FA5}">
                      <a16:colId xmlns:a16="http://schemas.microsoft.com/office/drawing/2014/main" val="3327382763"/>
                    </a:ext>
                  </a:extLst>
                </a:gridCol>
                <a:gridCol w="5998864">
                  <a:extLst>
                    <a:ext uri="{9D8B030D-6E8A-4147-A177-3AD203B41FA5}">
                      <a16:colId xmlns:a16="http://schemas.microsoft.com/office/drawing/2014/main" val="256109627"/>
                    </a:ext>
                  </a:extLst>
                </a:gridCol>
              </a:tblGrid>
              <a:tr h="370840">
                <a:tc>
                  <a:txBody>
                    <a:bodyPr/>
                    <a:lstStyle/>
                    <a:p>
                      <a:r>
                        <a:rPr lang="en-US" sz="1600"/>
                        <a:t>Program/topic</a:t>
                      </a:r>
                    </a:p>
                  </a:txBody>
                  <a:tcPr/>
                </a:tc>
                <a:tc>
                  <a:txBody>
                    <a:bodyPr/>
                    <a:lstStyle/>
                    <a:p>
                      <a:r>
                        <a:rPr lang="en-US" sz="1600"/>
                        <a:t>Provisions in the new law</a:t>
                      </a:r>
                    </a:p>
                  </a:txBody>
                  <a:tcPr/>
                </a:tc>
                <a:extLst>
                  <a:ext uri="{0D108BD9-81ED-4DB2-BD59-A6C34878D82A}">
                    <a16:rowId xmlns:a16="http://schemas.microsoft.com/office/drawing/2014/main" val="1592223465"/>
                  </a:ext>
                </a:extLst>
              </a:tr>
              <a:tr h="370840">
                <a:tc>
                  <a:txBody>
                    <a:bodyPr/>
                    <a:lstStyle/>
                    <a:p>
                      <a:pPr lvl="0">
                        <a:buNone/>
                      </a:pPr>
                      <a:r>
                        <a:rPr lang="en-US" sz="1600" b="0" i="0" u="none" strike="noStrike" noProof="0" dirty="0">
                          <a:solidFill>
                            <a:schemeClr val="tx1"/>
                          </a:solidFill>
                          <a:latin typeface="+mj-lt"/>
                        </a:rPr>
                        <a:t>Environmental process requirements</a:t>
                      </a:r>
                    </a:p>
                    <a:p>
                      <a:pPr lvl="0">
                        <a:buNone/>
                      </a:pPr>
                      <a:r>
                        <a:rPr lang="en-US" sz="1600" b="0" i="0" u="none" strike="noStrike" noProof="0" dirty="0">
                          <a:solidFill>
                            <a:schemeClr val="tx1"/>
                          </a:solidFill>
                          <a:latin typeface="+mj-lt"/>
                        </a:rPr>
                        <a:t>(§11301)</a:t>
                      </a:r>
                      <a:endParaRPr lang="en-US" sz="1600" b="0" dirty="0">
                        <a:solidFill>
                          <a:schemeClr val="tx1"/>
                        </a:solidFill>
                        <a:latin typeface="+mj-lt"/>
                      </a:endParaRP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kern="1200" dirty="0">
                          <a:solidFill>
                            <a:schemeClr val="tx1"/>
                          </a:solidFill>
                          <a:latin typeface="+mn-lt"/>
                          <a:ea typeface="+mn-ea"/>
                          <a:cs typeface="+mn-cs"/>
                        </a:rPr>
                        <a:t>Limits environmental impact statement (EIS) documents to ≤200 pages, to maximum extent practicable</a:t>
                      </a:r>
                    </a:p>
                    <a:p>
                      <a:pPr marL="285750" indent="-285750">
                        <a:spcAft>
                          <a:spcPts val="300"/>
                        </a:spcAft>
                        <a:buFont typeface="Arial" panose="020B0604020202020204" pitchFamily="34" charset="0"/>
                        <a:buChar char="•"/>
                      </a:pPr>
                      <a:r>
                        <a:rPr lang="en-US" sz="1600" dirty="0">
                          <a:solidFill>
                            <a:schemeClr val="tx1"/>
                          </a:solidFill>
                          <a:latin typeface="+mj-lt"/>
                        </a:rPr>
                        <a:t>Establishes new environmental process requirements for major projects (as defined in this section*), including:</a:t>
                      </a:r>
                    </a:p>
                    <a:p>
                      <a:pPr marL="742950" lvl="1" indent="-285750">
                        <a:spcAft>
                          <a:spcPts val="300"/>
                        </a:spcAft>
                        <a:buFont typeface="Courier New" panose="02070309020205020404" pitchFamily="49" charset="0"/>
                        <a:buChar char="o"/>
                      </a:pPr>
                      <a:r>
                        <a:rPr lang="en-US" sz="1600" dirty="0">
                          <a:solidFill>
                            <a:schemeClr val="tx1"/>
                          </a:solidFill>
                          <a:latin typeface="+mj-lt"/>
                        </a:rPr>
                        <a:t>Develop schedule for average completion of process in ≤2 years, to the maximum extent practicable</a:t>
                      </a:r>
                    </a:p>
                    <a:p>
                      <a:pPr marL="742950" lvl="1" indent="-285750">
                        <a:spcAft>
                          <a:spcPts val="300"/>
                        </a:spcAft>
                        <a:buFont typeface="Courier New" panose="02070309020205020404" pitchFamily="49" charset="0"/>
                        <a:buChar char="o"/>
                      </a:pPr>
                      <a:r>
                        <a:rPr lang="en-US" sz="1600" dirty="0">
                          <a:solidFill>
                            <a:schemeClr val="tx1"/>
                          </a:solidFill>
                          <a:latin typeface="+mj-lt"/>
                        </a:rPr>
                        <a:t>Make authorization decisions ≤90 days of record of decision (ROD) issuance</a:t>
                      </a:r>
                    </a:p>
                    <a:p>
                      <a:pPr marL="742950" lvl="1" indent="-285750">
                        <a:spcAft>
                          <a:spcPts val="300"/>
                        </a:spcAft>
                        <a:buFont typeface="Courier New" panose="02070309020205020404" pitchFamily="49" charset="0"/>
                        <a:buChar char="o"/>
                      </a:pPr>
                      <a:r>
                        <a:rPr lang="en-US" sz="1600" dirty="0">
                          <a:solidFill>
                            <a:schemeClr val="tx1"/>
                          </a:solidFill>
                          <a:latin typeface="+mj-lt"/>
                        </a:rPr>
                        <a:t>Cooperating agency must submit a report for failing to meet a deadline that has been extended</a:t>
                      </a:r>
                    </a:p>
                  </a:txBody>
                  <a:tcPr/>
                </a:tc>
                <a:extLst>
                  <a:ext uri="{0D108BD9-81ED-4DB2-BD59-A6C34878D82A}">
                    <a16:rowId xmlns:a16="http://schemas.microsoft.com/office/drawing/2014/main" val="1834697957"/>
                  </a:ext>
                </a:extLst>
              </a:tr>
              <a:tr h="370840">
                <a:tc>
                  <a:txBody>
                    <a:bodyPr/>
                    <a:lstStyle/>
                    <a:p>
                      <a:r>
                        <a:rPr lang="en-US" sz="1600" b="0" dirty="0">
                          <a:solidFill>
                            <a:schemeClr val="tx1"/>
                          </a:solidFill>
                          <a:latin typeface="+mj-lt"/>
                        </a:rPr>
                        <a:t>Categorical exclusions</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dirty="0">
                          <a:solidFill>
                            <a:schemeClr val="tx1"/>
                          </a:solidFill>
                          <a:latin typeface="+mj-lt"/>
                        </a:rPr>
                        <a:t>Promotes use of FHWA categorical exclusions (CEs) by other Federal agencies (§11301)</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dirty="0">
                          <a:solidFill>
                            <a:schemeClr val="tx1"/>
                          </a:solidFill>
                          <a:latin typeface="+mj-lt"/>
                        </a:rPr>
                        <a:t>Increases threshold for CEs for projects receiving limited Federal assistance (§11317)</a:t>
                      </a:r>
                    </a:p>
                  </a:txBody>
                  <a:tcPr/>
                </a:tc>
                <a:extLst>
                  <a:ext uri="{0D108BD9-81ED-4DB2-BD59-A6C34878D82A}">
                    <a16:rowId xmlns:a16="http://schemas.microsoft.com/office/drawing/2014/main" val="2040635479"/>
                  </a:ext>
                </a:extLst>
              </a:tr>
            </a:tbl>
          </a:graphicData>
        </a:graphic>
      </p:graphicFrame>
      <p:sp>
        <p:nvSpPr>
          <p:cNvPr id="6" name="TextBox 5">
            <a:extLst>
              <a:ext uri="{FF2B5EF4-FFF2-40B4-BE49-F238E27FC236}">
                <a16:creationId xmlns:a16="http://schemas.microsoft.com/office/drawing/2014/main" id="{36D98617-F957-4582-9E3A-46488889ECFA}"/>
              </a:ext>
            </a:extLst>
          </p:cNvPr>
          <p:cNvSpPr txBox="1"/>
          <p:nvPr/>
        </p:nvSpPr>
        <p:spPr>
          <a:xfrm>
            <a:off x="457200" y="5384770"/>
            <a:ext cx="8356600" cy="338554"/>
          </a:xfrm>
          <a:prstGeom prst="rect">
            <a:avLst/>
          </a:prstGeom>
          <a:noFill/>
        </p:spPr>
        <p:txBody>
          <a:bodyPr wrap="square" rtlCol="0">
            <a:spAutoFit/>
          </a:bodyPr>
          <a:lstStyle/>
          <a:p>
            <a:r>
              <a:rPr lang="en-US" sz="1600"/>
              <a:t>* </a:t>
            </a:r>
            <a:r>
              <a:rPr lang="en-US" sz="1600">
                <a:solidFill>
                  <a:schemeClr val="dk1"/>
                </a:solidFill>
              </a:rPr>
              <a:t>“Major project” is defined differently in </a:t>
            </a:r>
            <a:r>
              <a:rPr lang="en-US" sz="1600"/>
              <a:t>§11301</a:t>
            </a:r>
            <a:r>
              <a:rPr lang="en-US" sz="1600">
                <a:solidFill>
                  <a:schemeClr val="dk1"/>
                </a:solidFill>
              </a:rPr>
              <a:t> than the term is used in 23 U.S.C. 106(h).</a:t>
            </a:r>
            <a:endParaRPr lang="en-US" sz="1600"/>
          </a:p>
        </p:txBody>
      </p:sp>
      <p:sp>
        <p:nvSpPr>
          <p:cNvPr id="3" name="Slide Number Placeholder 2">
            <a:extLst>
              <a:ext uri="{FF2B5EF4-FFF2-40B4-BE49-F238E27FC236}">
                <a16:creationId xmlns:a16="http://schemas.microsoft.com/office/drawing/2014/main" id="{24ADC24E-985B-421E-88ED-DA7CAF538D73}"/>
              </a:ext>
            </a:extLst>
          </p:cNvPr>
          <p:cNvSpPr>
            <a:spLocks noGrp="1"/>
          </p:cNvSpPr>
          <p:nvPr>
            <p:ph type="sldNum" sz="quarter" idx="12"/>
          </p:nvPr>
        </p:nvSpPr>
        <p:spPr/>
        <p:txBody>
          <a:bodyPr/>
          <a:lstStyle/>
          <a:p>
            <a:fld id="{1A97B858-7F87-4293-BC05-FFDEB8F8B7A1}" type="slidenum">
              <a:rPr lang="en-US" smtClean="0"/>
              <a:pPr/>
              <a:t>67</a:t>
            </a:fld>
            <a:endParaRPr lang="en-US"/>
          </a:p>
        </p:txBody>
      </p:sp>
    </p:spTree>
    <p:extLst>
      <p:ext uri="{BB962C8B-B14F-4D97-AF65-F5344CB8AC3E}">
        <p14:creationId xmlns:p14="http://schemas.microsoft.com/office/powerpoint/2010/main" val="288575606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A6215-F418-401D-818A-F6B7C763AF6D}"/>
              </a:ext>
            </a:extLst>
          </p:cNvPr>
          <p:cNvSpPr>
            <a:spLocks noGrp="1"/>
          </p:cNvSpPr>
          <p:nvPr>
            <p:ph type="title"/>
          </p:nvPr>
        </p:nvSpPr>
        <p:spPr/>
        <p:txBody>
          <a:bodyPr/>
          <a:lstStyle/>
          <a:p>
            <a:r>
              <a:rPr lang="en-US"/>
              <a:t>Accelerating Project Delivery (2 of 2)</a:t>
            </a:r>
          </a:p>
        </p:txBody>
      </p:sp>
      <p:graphicFrame>
        <p:nvGraphicFramePr>
          <p:cNvPr id="5" name="Table 7">
            <a:extLst>
              <a:ext uri="{FF2B5EF4-FFF2-40B4-BE49-F238E27FC236}">
                <a16:creationId xmlns:a16="http://schemas.microsoft.com/office/drawing/2014/main" id="{F08D044A-51CB-474E-9D2F-849FF9412ED2}"/>
              </a:ext>
            </a:extLst>
          </p:cNvPr>
          <p:cNvGraphicFramePr>
            <a:graphicFrameLocks/>
          </p:cNvGraphicFramePr>
          <p:nvPr>
            <p:extLst>
              <p:ext uri="{D42A27DB-BD31-4B8C-83A1-F6EECF244321}">
                <p14:modId xmlns:p14="http://schemas.microsoft.com/office/powerpoint/2010/main" val="1699351221"/>
              </p:ext>
            </p:extLst>
          </p:nvPr>
        </p:nvGraphicFramePr>
        <p:xfrm>
          <a:off x="457201" y="1094695"/>
          <a:ext cx="8051800" cy="4678680"/>
        </p:xfrm>
        <a:graphic>
          <a:graphicData uri="http://schemas.openxmlformats.org/drawingml/2006/table">
            <a:tbl>
              <a:tblPr firstRow="1" firstCol="1" bandRow="1">
                <a:tableStyleId>{5C22544A-7EE6-4342-B048-85BDC9FD1C3A}</a:tableStyleId>
              </a:tblPr>
              <a:tblGrid>
                <a:gridCol w="2090546">
                  <a:extLst>
                    <a:ext uri="{9D8B030D-6E8A-4147-A177-3AD203B41FA5}">
                      <a16:colId xmlns:a16="http://schemas.microsoft.com/office/drawing/2014/main" val="3327382763"/>
                    </a:ext>
                  </a:extLst>
                </a:gridCol>
                <a:gridCol w="5961254">
                  <a:extLst>
                    <a:ext uri="{9D8B030D-6E8A-4147-A177-3AD203B41FA5}">
                      <a16:colId xmlns:a16="http://schemas.microsoft.com/office/drawing/2014/main" val="256109627"/>
                    </a:ext>
                  </a:extLst>
                </a:gridCol>
              </a:tblGrid>
              <a:tr h="331283">
                <a:tc>
                  <a:txBody>
                    <a:bodyPr/>
                    <a:lstStyle/>
                    <a:p>
                      <a:r>
                        <a:rPr lang="en-US" sz="1600"/>
                        <a:t>Program/topic</a:t>
                      </a:r>
                    </a:p>
                  </a:txBody>
                  <a:tcPr/>
                </a:tc>
                <a:tc>
                  <a:txBody>
                    <a:bodyPr/>
                    <a:lstStyle/>
                    <a:p>
                      <a:r>
                        <a:rPr lang="en-US" sz="1600"/>
                        <a:t>Provisions in the new law</a:t>
                      </a:r>
                    </a:p>
                  </a:txBody>
                  <a:tcPr/>
                </a:tc>
                <a:extLst>
                  <a:ext uri="{0D108BD9-81ED-4DB2-BD59-A6C34878D82A}">
                    <a16:rowId xmlns:a16="http://schemas.microsoft.com/office/drawing/2014/main" val="1592223465"/>
                  </a:ext>
                </a:extLst>
              </a:tr>
              <a:tr h="13326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tx1"/>
                          </a:solidFill>
                          <a:latin typeface="+mj-lt"/>
                          <a:ea typeface="+mn-ea"/>
                          <a:cs typeface="+mn-cs"/>
                        </a:rPr>
                        <a:t>Reporting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b="0" dirty="0">
                        <a:solidFill>
                          <a:schemeClr val="tx1"/>
                        </a:solidFill>
                        <a:latin typeface="+mj-lt"/>
                      </a:endParaRP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kern="1200">
                          <a:solidFill>
                            <a:schemeClr val="tx1"/>
                          </a:solidFill>
                          <a:latin typeface="+mj-lt"/>
                          <a:ea typeface="+mn-ea"/>
                          <a:cs typeface="+mn-cs"/>
                        </a:rPr>
                        <a:t>Requires DOT to establish a program to report annually on CEs, environmental assessments (EAs), and EISs (§11312)</a:t>
                      </a:r>
                      <a:endParaRPr lang="en-US" sz="1600">
                        <a:solidFill>
                          <a:schemeClr val="tx1"/>
                        </a:solidFill>
                        <a:latin typeface="+mj-lt"/>
                      </a:endParaRP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a:solidFill>
                            <a:schemeClr val="tx1"/>
                          </a:solidFill>
                          <a:latin typeface="+mj-lt"/>
                        </a:rPr>
                        <a:t>Requires the Secretary to submit an annual report on projects that are &gt;5 years behind schedule or with projects costs ≥$1 billion over the original cost estimate (§11319)</a:t>
                      </a:r>
                    </a:p>
                  </a:txBody>
                  <a:tcPr/>
                </a:tc>
                <a:extLst>
                  <a:ext uri="{0D108BD9-81ED-4DB2-BD59-A6C34878D82A}">
                    <a16:rowId xmlns:a16="http://schemas.microsoft.com/office/drawing/2014/main" val="413967702"/>
                  </a:ext>
                </a:extLst>
              </a:tr>
              <a:tr h="1054084">
                <a:tc>
                  <a:txBody>
                    <a:bodyPr/>
                    <a:lstStyle/>
                    <a:p>
                      <a:pPr lvl="0">
                        <a:buNone/>
                      </a:pPr>
                      <a:r>
                        <a:rPr lang="en-US" sz="1600" b="0">
                          <a:solidFill>
                            <a:schemeClr val="tx1"/>
                          </a:solidFill>
                          <a:latin typeface="+mj-lt"/>
                        </a:rPr>
                        <a:t>State assumption of NEPA/CE responsibility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a:solidFill>
                            <a:schemeClr val="tx1"/>
                          </a:solidFill>
                          <a:latin typeface="+mj-lt"/>
                        </a:rPr>
                        <a:t>(§§ 11313, 11314)</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a:solidFill>
                            <a:schemeClr val="tx1"/>
                          </a:solidFill>
                          <a:latin typeface="+mj-lt"/>
                        </a:rPr>
                        <a:t>Updates requirements for State assumption of NEPA/CE responsibility, extending term of memoranda of understanding for States that have participated for ≥10 years</a:t>
                      </a:r>
                    </a:p>
                  </a:txBody>
                  <a:tcPr/>
                </a:tc>
                <a:extLst>
                  <a:ext uri="{0D108BD9-81ED-4DB2-BD59-A6C34878D82A}">
                    <a16:rowId xmlns:a16="http://schemas.microsoft.com/office/drawing/2014/main" val="1834697957"/>
                  </a:ext>
                </a:extLst>
              </a:tr>
              <a:tr h="1054084">
                <a:tc>
                  <a:txBody>
                    <a:bodyPr/>
                    <a:lstStyle/>
                    <a:p>
                      <a:r>
                        <a:rPr lang="en-US" sz="1600" b="0" dirty="0">
                          <a:solidFill>
                            <a:schemeClr val="tx1"/>
                          </a:solidFill>
                          <a:latin typeface="+mj-lt"/>
                        </a:rPr>
                        <a:t>Early utility relocation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mj-lt"/>
                        </a:rPr>
                        <a:t>(§11315)</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dirty="0">
                          <a:solidFill>
                            <a:schemeClr val="tx1"/>
                          </a:solidFill>
                          <a:latin typeface="+mj-lt"/>
                        </a:rPr>
                        <a:t>Allows for reimbursement with Federal funds for early utility relocation projects that occur before completion of the  environmental review process for the transportation project for which the early utility relocation occurred </a:t>
                      </a:r>
                    </a:p>
                  </a:txBody>
                  <a:tcPr/>
                </a:tc>
                <a:extLst>
                  <a:ext uri="{0D108BD9-81ED-4DB2-BD59-A6C34878D82A}">
                    <a16:rowId xmlns:a16="http://schemas.microsoft.com/office/drawing/2014/main" val="2040635479"/>
                  </a:ext>
                </a:extLst>
              </a:tr>
              <a:tr h="609863">
                <a:tc>
                  <a:txBody>
                    <a:bodyPr/>
                    <a:lstStyle/>
                    <a:p>
                      <a:r>
                        <a:rPr lang="en-US" sz="1600" b="0" dirty="0">
                          <a:solidFill>
                            <a:schemeClr val="tx1"/>
                          </a:solidFill>
                          <a:latin typeface="+mj-lt"/>
                        </a:rPr>
                        <a:t>Section 4(f) reviews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mj-lt"/>
                        </a:rPr>
                        <a:t>(§11316)</a:t>
                      </a:r>
                    </a:p>
                  </a:txBody>
                  <a:tcPr>
                    <a:solidFill>
                      <a:srgbClr val="E8EAEE"/>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sz="1600" dirty="0">
                          <a:solidFill>
                            <a:schemeClr val="tx1"/>
                          </a:solidFill>
                          <a:latin typeface="+mj-lt"/>
                        </a:rPr>
                        <a:t>Accelerates project delivery by including a deadline for interagency consultation for section 4(f) evaluations</a:t>
                      </a:r>
                    </a:p>
                    <a:p>
                      <a:pPr>
                        <a:spcAft>
                          <a:spcPts val="300"/>
                        </a:spcAft>
                      </a:pPr>
                      <a:endParaRPr lang="en-US" sz="1600" dirty="0">
                        <a:solidFill>
                          <a:schemeClr val="tx1"/>
                        </a:solidFill>
                        <a:latin typeface="+mj-lt"/>
                      </a:endParaRPr>
                    </a:p>
                  </a:txBody>
                  <a:tcPr/>
                </a:tc>
                <a:extLst>
                  <a:ext uri="{0D108BD9-81ED-4DB2-BD59-A6C34878D82A}">
                    <a16:rowId xmlns:a16="http://schemas.microsoft.com/office/drawing/2014/main" val="4121205489"/>
                  </a:ext>
                </a:extLst>
              </a:tr>
            </a:tbl>
          </a:graphicData>
        </a:graphic>
      </p:graphicFrame>
      <p:sp>
        <p:nvSpPr>
          <p:cNvPr id="3" name="Content Placeholder 2">
            <a:extLst>
              <a:ext uri="{FF2B5EF4-FFF2-40B4-BE49-F238E27FC236}">
                <a16:creationId xmlns:a16="http://schemas.microsoft.com/office/drawing/2014/main" id="{7A8A6CE3-FB2D-498B-9E8E-E5398027E937}"/>
              </a:ext>
              <a:ext uri="{C183D7F6-B498-43B3-948B-1728B52AA6E4}">
                <adec:decorative xmlns:adec="http://schemas.microsoft.com/office/drawing/2017/decorative" val="1"/>
              </a:ext>
            </a:extLst>
          </p:cNvPr>
          <p:cNvSpPr>
            <a:spLocks noGrp="1"/>
          </p:cNvSpPr>
          <p:nvPr>
            <p:ph idx="1"/>
          </p:nvPr>
        </p:nvSpPr>
        <p:spPr>
          <a:xfrm>
            <a:off x="457200" y="1058333"/>
            <a:ext cx="8356600" cy="5689600"/>
          </a:xfrm>
        </p:spPr>
        <p:txBody>
          <a:bodyPr>
            <a:normAutofit/>
          </a:bodyPr>
          <a:lstStyle/>
          <a:p>
            <a:endParaRPr lang="en-US" sz="1000"/>
          </a:p>
          <a:p>
            <a:endParaRPr lang="en-US" sz="2000"/>
          </a:p>
        </p:txBody>
      </p:sp>
      <p:sp>
        <p:nvSpPr>
          <p:cNvPr id="4" name="Slide Number Placeholder 3">
            <a:extLst>
              <a:ext uri="{FF2B5EF4-FFF2-40B4-BE49-F238E27FC236}">
                <a16:creationId xmlns:a16="http://schemas.microsoft.com/office/drawing/2014/main" id="{19372C4B-8988-4E67-B1DA-2E1CD37F12A9}"/>
              </a:ext>
            </a:extLst>
          </p:cNvPr>
          <p:cNvSpPr>
            <a:spLocks noGrp="1"/>
          </p:cNvSpPr>
          <p:nvPr>
            <p:ph type="sldNum" sz="quarter" idx="12"/>
          </p:nvPr>
        </p:nvSpPr>
        <p:spPr/>
        <p:txBody>
          <a:bodyPr/>
          <a:lstStyle/>
          <a:p>
            <a:fld id="{1A97B858-7F87-4293-BC05-FFDEB8F8B7A1}" type="slidenum">
              <a:rPr lang="en-US" smtClean="0"/>
              <a:pPr/>
              <a:t>68</a:t>
            </a:fld>
            <a:endParaRPr lang="en-US"/>
          </a:p>
        </p:txBody>
      </p:sp>
    </p:spTree>
    <p:extLst>
      <p:ext uri="{BB962C8B-B14F-4D97-AF65-F5344CB8AC3E}">
        <p14:creationId xmlns:p14="http://schemas.microsoft.com/office/powerpoint/2010/main" val="198181542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B7DAB-C193-4896-86D7-C22F71CEA850}"/>
              </a:ext>
            </a:extLst>
          </p:cNvPr>
          <p:cNvSpPr>
            <a:spLocks noGrp="1"/>
          </p:cNvSpPr>
          <p:nvPr>
            <p:ph type="title"/>
          </p:nvPr>
        </p:nvSpPr>
        <p:spPr>
          <a:xfrm>
            <a:off x="722313" y="1128628"/>
            <a:ext cx="8217150" cy="2200275"/>
          </a:xfrm>
        </p:spPr>
        <p:txBody>
          <a:bodyPr>
            <a:normAutofit/>
          </a:bodyPr>
          <a:lstStyle/>
          <a:p>
            <a:r>
              <a:rPr lang="en-US"/>
              <a:t>Other HIGHWAY provisions</a:t>
            </a:r>
          </a:p>
        </p:txBody>
      </p:sp>
      <p:sp>
        <p:nvSpPr>
          <p:cNvPr id="3" name="Text Placeholder 2">
            <a:extLst>
              <a:ext uri="{FF2B5EF4-FFF2-40B4-BE49-F238E27FC236}">
                <a16:creationId xmlns:a16="http://schemas.microsoft.com/office/drawing/2014/main" id="{E69E08AF-53C9-45B8-A664-4F8EBBABE198}"/>
              </a:ext>
              <a:ext uri="{C183D7F6-B498-43B3-948B-1728B52AA6E4}">
                <adec:decorative xmlns:adec="http://schemas.microsoft.com/office/drawing/2017/decorative" val="1"/>
              </a:ext>
            </a:extLst>
          </p:cNvPr>
          <p:cNvSpPr>
            <a:spLocks noGrp="1"/>
          </p:cNvSpPr>
          <p:nvPr>
            <p:ph type="body" idx="1"/>
          </p:nvPr>
        </p:nvSpPr>
        <p:spPr>
          <a:xfrm>
            <a:off x="905435" y="3393292"/>
            <a:ext cx="7589277" cy="2503655"/>
          </a:xfrm>
        </p:spPr>
        <p:txBody>
          <a:bodyPr>
            <a:normAutofit/>
          </a:bodyPr>
          <a:lstStyle/>
          <a:p>
            <a:pPr marL="0" indent="0">
              <a:buNone/>
            </a:pPr>
            <a:endParaRPr lang="en-US"/>
          </a:p>
          <a:p>
            <a:endParaRPr lang="en-US"/>
          </a:p>
        </p:txBody>
      </p:sp>
      <p:sp>
        <p:nvSpPr>
          <p:cNvPr id="6" name="Text Placeholder 2">
            <a:extLst>
              <a:ext uri="{FF2B5EF4-FFF2-40B4-BE49-F238E27FC236}">
                <a16:creationId xmlns:a16="http://schemas.microsoft.com/office/drawing/2014/main" id="{1AB23E3F-C13F-4D5C-92FE-70C26B749D4B}"/>
              </a:ext>
            </a:extLst>
          </p:cNvPr>
          <p:cNvSpPr txBox="1">
            <a:spLocks/>
          </p:cNvSpPr>
          <p:nvPr/>
        </p:nvSpPr>
        <p:spPr>
          <a:xfrm>
            <a:off x="727201" y="3393291"/>
            <a:ext cx="7772400" cy="2503655"/>
          </a:xfrm>
          <a:prstGeom prst="rect">
            <a:avLst/>
          </a:prstGeom>
        </p:spPr>
        <p:txBody>
          <a:bodyPr vert="horz" lIns="91440" tIns="45720" rIns="91440" bIns="45720" rtlCol="0" anchor="t">
            <a:normAutofit/>
          </a:bodyPr>
          <a:lstStyle>
            <a:lvl1pPr marL="342900" indent="-342900" algn="l" defTabSz="914400" rtl="0" eaLnBrk="1" latinLnBrk="0" hangingPunct="1">
              <a:spcBef>
                <a:spcPct val="20000"/>
              </a:spcBef>
              <a:buClr>
                <a:schemeClr val="accent1"/>
              </a:buClr>
              <a:buSzPct val="8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spcBef>
                <a:spcPct val="20000"/>
              </a:spcBef>
              <a:buClr>
                <a:schemeClr val="accent1"/>
              </a:buClr>
              <a:buSzPct val="85000"/>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Clr>
                <a:schemeClr val="accent1"/>
              </a:buClr>
              <a:buSzPct val="90000"/>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Clr>
                <a:schemeClr val="accent1"/>
              </a:buClr>
              <a:buSzPct val="100000"/>
              <a:buFont typeface="Arial" pitchFamily="34" charset="0"/>
              <a:buNone/>
              <a:defRPr sz="1400" kern="1200" baseline="0">
                <a:solidFill>
                  <a:schemeClr val="tx1">
                    <a:tint val="75000"/>
                  </a:schemeClr>
                </a:solidFill>
                <a:latin typeface="+mn-lt"/>
                <a:ea typeface="+mn-ea"/>
                <a:cs typeface="+mn-cs"/>
              </a:defRPr>
            </a:lvl5pPr>
            <a:lvl6pPr marL="2286000" indent="0" algn="l"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9pPr>
          </a:lstStyle>
          <a:p>
            <a:pPr fontAlgn="auto">
              <a:spcAft>
                <a:spcPts val="0"/>
              </a:spcAft>
            </a:pPr>
            <a:r>
              <a:rPr lang="en-US"/>
              <a:t>Changes to Emergency Relief Program</a:t>
            </a:r>
          </a:p>
          <a:p>
            <a:pPr fontAlgn="auto">
              <a:spcAft>
                <a:spcPts val="0"/>
              </a:spcAft>
            </a:pPr>
            <a:r>
              <a:rPr lang="en-US"/>
              <a:t>Other Highway Provisions</a:t>
            </a:r>
          </a:p>
          <a:p>
            <a:pPr fontAlgn="auto">
              <a:spcAft>
                <a:spcPts val="0"/>
              </a:spcAft>
            </a:pPr>
            <a:endParaRPr lang="en-US"/>
          </a:p>
        </p:txBody>
      </p:sp>
    </p:spTree>
    <p:extLst>
      <p:ext uri="{BB962C8B-B14F-4D97-AF65-F5344CB8AC3E}">
        <p14:creationId xmlns:p14="http://schemas.microsoft.com/office/powerpoint/2010/main" val="3652450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15138-BA08-4D55-BD97-1D45543FE401}"/>
              </a:ext>
            </a:extLst>
          </p:cNvPr>
          <p:cNvSpPr>
            <a:spLocks noGrp="1"/>
          </p:cNvSpPr>
          <p:nvPr>
            <p:ph type="title"/>
          </p:nvPr>
        </p:nvSpPr>
        <p:spPr/>
        <p:txBody>
          <a:bodyPr/>
          <a:lstStyle/>
          <a:p>
            <a:r>
              <a:rPr lang="en-US"/>
              <a:t>BIL Goes Beyond Transportation</a:t>
            </a:r>
          </a:p>
        </p:txBody>
      </p:sp>
      <p:sp>
        <p:nvSpPr>
          <p:cNvPr id="3" name="Content Placeholder 2">
            <a:extLst>
              <a:ext uri="{FF2B5EF4-FFF2-40B4-BE49-F238E27FC236}">
                <a16:creationId xmlns:a16="http://schemas.microsoft.com/office/drawing/2014/main" id="{C7BF2A6D-96A1-4E07-8EA5-62E3171A4FD0}"/>
              </a:ext>
            </a:extLst>
          </p:cNvPr>
          <p:cNvSpPr>
            <a:spLocks noGrp="1"/>
          </p:cNvSpPr>
          <p:nvPr>
            <p:ph idx="1"/>
          </p:nvPr>
        </p:nvSpPr>
        <p:spPr>
          <a:xfrm>
            <a:off x="240145" y="1281022"/>
            <a:ext cx="8756073" cy="4876800"/>
          </a:xfrm>
        </p:spPr>
        <p:txBody>
          <a:bodyPr>
            <a:normAutofit/>
          </a:bodyPr>
          <a:lstStyle/>
          <a:p>
            <a:r>
              <a:rPr lang="en-US" sz="2000"/>
              <a:t>Once-in-a-generation investment in infrastructure</a:t>
            </a:r>
          </a:p>
          <a:p>
            <a:endParaRPr lang="en-US" sz="2000"/>
          </a:p>
          <a:p>
            <a:r>
              <a:rPr lang="en-US" sz="2000"/>
              <a:t>Grows the economy, enhances U.S. competitiveness, creates good jobs, and makes the U.S. economy more sustainable, resilient, and equitable</a:t>
            </a:r>
          </a:p>
          <a:p>
            <a:endParaRPr lang="en-US" sz="2000"/>
          </a:p>
          <a:p>
            <a:r>
              <a:rPr lang="en-US" sz="2000"/>
              <a:t>Around $550 B in new Federal infrastructure investment, including—</a:t>
            </a:r>
          </a:p>
          <a:p>
            <a:pPr lvl="1"/>
            <a:r>
              <a:rPr lang="en-US" sz="1600"/>
              <a:t>Largest federal investment in public transit ever</a:t>
            </a:r>
          </a:p>
          <a:p>
            <a:pPr lvl="1"/>
            <a:r>
              <a:rPr lang="en-US" sz="1600"/>
              <a:t>Largest federal investment in passenger rail since the creation of Amtrak</a:t>
            </a:r>
          </a:p>
          <a:p>
            <a:pPr lvl="1"/>
            <a:r>
              <a:rPr lang="en-US" sz="1600"/>
              <a:t>Largest dedicated bridge investment since the construction of the Interstate System</a:t>
            </a:r>
          </a:p>
          <a:p>
            <a:pPr lvl="1"/>
            <a:r>
              <a:rPr lang="en-US" sz="1600"/>
              <a:t>Largest investment in clean drinking water &amp; wastewater infrastructure in U.S. history</a:t>
            </a:r>
          </a:p>
          <a:p>
            <a:pPr lvl="1"/>
            <a:r>
              <a:rPr lang="en-US" sz="1600"/>
              <a:t>Largest investment in clean energy transmission &amp; electric vehicle infrastructure in history</a:t>
            </a:r>
          </a:p>
          <a:p>
            <a:pPr lvl="1"/>
            <a:r>
              <a:rPr lang="en-US" sz="1600"/>
              <a:t>Ensuring every American has access to reliable high-speed internet</a:t>
            </a:r>
          </a:p>
          <a:p>
            <a:pPr lvl="1"/>
            <a:endParaRPr lang="en-US" sz="1600"/>
          </a:p>
          <a:p>
            <a:r>
              <a:rPr lang="en-US" sz="2000"/>
              <a:t>On average, around 2 million jobs per year</a:t>
            </a:r>
            <a:endParaRPr lang="en-US" sz="2000" strike="sngStrike">
              <a:solidFill>
                <a:srgbClr val="FF0000"/>
              </a:solidFill>
            </a:endParaRPr>
          </a:p>
        </p:txBody>
      </p:sp>
      <p:sp>
        <p:nvSpPr>
          <p:cNvPr id="4" name="Slide Number Placeholder 3">
            <a:extLst>
              <a:ext uri="{FF2B5EF4-FFF2-40B4-BE49-F238E27FC236}">
                <a16:creationId xmlns:a16="http://schemas.microsoft.com/office/drawing/2014/main" id="{91D4AF35-8CAC-4E57-99D5-EB66BD91FCC3}"/>
              </a:ext>
            </a:extLst>
          </p:cNvPr>
          <p:cNvSpPr>
            <a:spLocks noGrp="1"/>
          </p:cNvSpPr>
          <p:nvPr>
            <p:ph type="sldNum" sz="quarter" idx="12"/>
          </p:nvPr>
        </p:nvSpPr>
        <p:spPr/>
        <p:txBody>
          <a:bodyPr/>
          <a:lstStyle/>
          <a:p>
            <a:fld id="{1A97B858-7F87-4293-BC05-FFDEB8F8B7A1}" type="slidenum">
              <a:rPr lang="en-US" smtClean="0"/>
              <a:pPr/>
              <a:t>7</a:t>
            </a:fld>
            <a:endParaRPr lang="en-US"/>
          </a:p>
        </p:txBody>
      </p:sp>
    </p:spTree>
    <p:extLst>
      <p:ext uri="{BB962C8B-B14F-4D97-AF65-F5344CB8AC3E}">
        <p14:creationId xmlns:p14="http://schemas.microsoft.com/office/powerpoint/2010/main" val="319009794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00A9C-96E8-4E9D-8696-619025EB05AB}"/>
              </a:ext>
            </a:extLst>
          </p:cNvPr>
          <p:cNvSpPr>
            <a:spLocks noGrp="1"/>
          </p:cNvSpPr>
          <p:nvPr>
            <p:ph type="title"/>
          </p:nvPr>
        </p:nvSpPr>
        <p:spPr>
          <a:xfrm>
            <a:off x="457200" y="248735"/>
            <a:ext cx="8229600" cy="691066"/>
          </a:xfrm>
        </p:spPr>
        <p:txBody>
          <a:bodyPr/>
          <a:lstStyle/>
          <a:p>
            <a:r>
              <a:rPr lang="en-US"/>
              <a:t>Changes to Emergency Relief Program (ER) </a:t>
            </a:r>
          </a:p>
        </p:txBody>
      </p:sp>
      <p:graphicFrame>
        <p:nvGraphicFramePr>
          <p:cNvPr id="5" name="Table 7">
            <a:extLst>
              <a:ext uri="{FF2B5EF4-FFF2-40B4-BE49-F238E27FC236}">
                <a16:creationId xmlns:a16="http://schemas.microsoft.com/office/drawing/2014/main" id="{E4C2A99E-BAE5-4DAD-AA0D-602A9AE868BB}"/>
              </a:ext>
            </a:extLst>
          </p:cNvPr>
          <p:cNvGraphicFramePr>
            <a:graphicFrameLocks/>
          </p:cNvGraphicFramePr>
          <p:nvPr>
            <p:extLst>
              <p:ext uri="{D42A27DB-BD31-4B8C-83A1-F6EECF244321}">
                <p14:modId xmlns:p14="http://schemas.microsoft.com/office/powerpoint/2010/main" val="3182287015"/>
              </p:ext>
            </p:extLst>
          </p:nvPr>
        </p:nvGraphicFramePr>
        <p:xfrm>
          <a:off x="457200" y="939801"/>
          <a:ext cx="8077200" cy="5659120"/>
        </p:xfrm>
        <a:graphic>
          <a:graphicData uri="http://schemas.openxmlformats.org/drawingml/2006/table">
            <a:tbl>
              <a:tblPr firstRow="1" firstCol="1" bandRow="1">
                <a:tableStyleId>{5C22544A-7EE6-4342-B048-85BDC9FD1C3A}</a:tableStyleId>
              </a:tblPr>
              <a:tblGrid>
                <a:gridCol w="1690879">
                  <a:extLst>
                    <a:ext uri="{9D8B030D-6E8A-4147-A177-3AD203B41FA5}">
                      <a16:colId xmlns:a16="http://schemas.microsoft.com/office/drawing/2014/main" val="3327382763"/>
                    </a:ext>
                  </a:extLst>
                </a:gridCol>
                <a:gridCol w="6386321">
                  <a:extLst>
                    <a:ext uri="{9D8B030D-6E8A-4147-A177-3AD203B41FA5}">
                      <a16:colId xmlns:a16="http://schemas.microsoft.com/office/drawing/2014/main" val="256109627"/>
                    </a:ext>
                  </a:extLst>
                </a:gridCol>
              </a:tblGrid>
              <a:tr h="370840">
                <a:tc>
                  <a:txBody>
                    <a:bodyPr/>
                    <a:lstStyle/>
                    <a:p>
                      <a:r>
                        <a:rPr lang="en-US" sz="1600"/>
                        <a:t>Topic</a:t>
                      </a:r>
                    </a:p>
                  </a:txBody>
                  <a:tcPr/>
                </a:tc>
                <a:tc>
                  <a:txBody>
                    <a:bodyPr/>
                    <a:lstStyle/>
                    <a:p>
                      <a:r>
                        <a:rPr lang="en-US" sz="1600"/>
                        <a:t>Changes</a:t>
                      </a:r>
                    </a:p>
                  </a:txBody>
                  <a:tcPr/>
                </a:tc>
                <a:extLst>
                  <a:ext uri="{0D108BD9-81ED-4DB2-BD59-A6C34878D82A}">
                    <a16:rowId xmlns:a16="http://schemas.microsoft.com/office/drawing/2014/main" val="1592223465"/>
                  </a:ext>
                </a:extLst>
              </a:tr>
              <a:tr h="370840">
                <a:tc>
                  <a:txBody>
                    <a:bodyPr/>
                    <a:lstStyle/>
                    <a:p>
                      <a:r>
                        <a:rPr lang="en-US" b="0" dirty="0">
                          <a:solidFill>
                            <a:schemeClr val="tx1"/>
                          </a:solidFill>
                        </a:rPr>
                        <a:t>Eligibilities</a:t>
                      </a:r>
                    </a:p>
                  </a:txBody>
                  <a:tcPr>
                    <a:solidFill>
                      <a:srgbClr val="CED2DC"/>
                    </a:solidFill>
                  </a:tcPr>
                </a:tc>
                <a:tc>
                  <a:txBody>
                    <a:bodyPr/>
                    <a:lstStyle/>
                    <a:p>
                      <a:pPr marL="285750" indent="-285750">
                        <a:spcAft>
                          <a:spcPts val="300"/>
                        </a:spcAft>
                        <a:buFont typeface="Arial" panose="020B0604020202020204" pitchFamily="34" charset="0"/>
                        <a:buChar char="•"/>
                      </a:pPr>
                      <a:r>
                        <a:rPr lang="en-US">
                          <a:solidFill>
                            <a:schemeClr val="tx1"/>
                          </a:solidFill>
                        </a:rPr>
                        <a:t>Adds wildfire to list of natural disasters for which ER funding is authorized</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a:solidFill>
                            <a:schemeClr val="tx1"/>
                          </a:solidFill>
                        </a:rPr>
                        <a:t>Permits ER projects to incorporate economically justifiable improvements that will mitigate the risk of recurring damage from extreme weather, flooding, and other natural disasters, and includes a list of protective features that are eligible</a:t>
                      </a:r>
                    </a:p>
                  </a:txBody>
                  <a:tcPr/>
                </a:tc>
                <a:extLst>
                  <a:ext uri="{0D108BD9-81ED-4DB2-BD59-A6C34878D82A}">
                    <a16:rowId xmlns:a16="http://schemas.microsoft.com/office/drawing/2014/main" val="558607358"/>
                  </a:ext>
                </a:extLst>
              </a:tr>
              <a:tr h="370840">
                <a:tc>
                  <a:txBody>
                    <a:bodyPr/>
                    <a:lstStyle/>
                    <a:p>
                      <a:r>
                        <a:rPr lang="en-US" b="0">
                          <a:solidFill>
                            <a:schemeClr val="tx1"/>
                          </a:solidFill>
                        </a:rPr>
                        <a:t>Federal share</a:t>
                      </a:r>
                    </a:p>
                  </a:txBody>
                  <a:tcPr>
                    <a:solidFill>
                      <a:srgbClr val="E8EAEE"/>
                    </a:solidFill>
                  </a:tcPr>
                </a:tc>
                <a:tc>
                  <a:txBody>
                    <a:bodyPr/>
                    <a:lstStyle/>
                    <a:p>
                      <a:pPr marL="285750" indent="-285750">
                        <a:spcAft>
                          <a:spcPts val="300"/>
                        </a:spcAft>
                        <a:buFont typeface="Arial" panose="020B0604020202020204" pitchFamily="34" charset="0"/>
                        <a:buChar char="•"/>
                      </a:pPr>
                      <a:r>
                        <a:rPr lang="en-US" dirty="0">
                          <a:solidFill>
                            <a:schemeClr val="tx1"/>
                          </a:solidFill>
                        </a:rPr>
                        <a:t>Extends from 180 days to 270 days the time period within which an ER project for eligible emergency repairs may qualify for 100% Federal share (§11107)</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dirty="0">
                          <a:solidFill>
                            <a:schemeClr val="tx1"/>
                          </a:solidFill>
                        </a:rPr>
                        <a:t>Modifies the types of projects the qualify for 90% Federal share (§11107)</a:t>
                      </a:r>
                    </a:p>
                  </a:txBody>
                  <a:tcPr/>
                </a:tc>
                <a:extLst>
                  <a:ext uri="{0D108BD9-81ED-4DB2-BD59-A6C34878D82A}">
                    <a16:rowId xmlns:a16="http://schemas.microsoft.com/office/drawing/2014/main" val="4208936501"/>
                  </a:ext>
                </a:extLst>
              </a:tr>
              <a:tr h="370840">
                <a:tc>
                  <a:txBody>
                    <a:bodyPr/>
                    <a:lstStyle/>
                    <a:p>
                      <a:r>
                        <a:rPr lang="en-US" b="0" dirty="0">
                          <a:solidFill>
                            <a:schemeClr val="tx1"/>
                          </a:solidFill>
                        </a:rPr>
                        <a:t>ER manual</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US" dirty="0">
                          <a:solidFill>
                            <a:schemeClr val="tx1"/>
                          </a:solidFill>
                        </a:rPr>
                        <a:t>Requires FHWA to revise its ER manual to include a definition of “resilience,” encourage use of Complete Streets design principles, develop best practices relating to use of resilience in ER program, and develop a process to track consideration of resilience as part of ER program (§11519)</a:t>
                      </a:r>
                    </a:p>
                  </a:txBody>
                  <a:tcPr/>
                </a:tc>
                <a:extLst>
                  <a:ext uri="{0D108BD9-81ED-4DB2-BD59-A6C34878D82A}">
                    <a16:rowId xmlns:a16="http://schemas.microsoft.com/office/drawing/2014/main" val="3857377811"/>
                  </a:ext>
                </a:extLst>
              </a:tr>
            </a:tbl>
          </a:graphicData>
        </a:graphic>
      </p:graphicFrame>
      <p:sp>
        <p:nvSpPr>
          <p:cNvPr id="8" name="TextBox 7">
            <a:extLst>
              <a:ext uri="{FF2B5EF4-FFF2-40B4-BE49-F238E27FC236}">
                <a16:creationId xmlns:a16="http://schemas.microsoft.com/office/drawing/2014/main" id="{6B96442D-93E2-4FE2-8CE4-5A42B2C398EF}"/>
              </a:ext>
            </a:extLst>
          </p:cNvPr>
          <p:cNvSpPr txBox="1"/>
          <p:nvPr/>
        </p:nvSpPr>
        <p:spPr>
          <a:xfrm>
            <a:off x="457200" y="-51155"/>
            <a:ext cx="7628468" cy="369332"/>
          </a:xfrm>
          <a:prstGeom prst="rect">
            <a:avLst/>
          </a:prstGeom>
          <a:noFill/>
        </p:spPr>
        <p:txBody>
          <a:bodyPr wrap="square" rtlCol="0">
            <a:spAutoFit/>
          </a:bodyPr>
          <a:lstStyle/>
          <a:p>
            <a:r>
              <a:rPr lang="en-US" sz="1800">
                <a:solidFill>
                  <a:schemeClr val="bg1"/>
                </a:solidFill>
              </a:rPr>
              <a:t>§11106</a:t>
            </a:r>
          </a:p>
        </p:txBody>
      </p:sp>
      <p:sp>
        <p:nvSpPr>
          <p:cNvPr id="3" name="Slide Number Placeholder 2">
            <a:extLst>
              <a:ext uri="{FF2B5EF4-FFF2-40B4-BE49-F238E27FC236}">
                <a16:creationId xmlns:a16="http://schemas.microsoft.com/office/drawing/2014/main" id="{6ED74EB0-04AC-4E3B-8428-67EFCC7C92B7}"/>
              </a:ext>
            </a:extLst>
          </p:cNvPr>
          <p:cNvSpPr>
            <a:spLocks noGrp="1"/>
          </p:cNvSpPr>
          <p:nvPr>
            <p:ph type="sldNum" sz="quarter" idx="12"/>
          </p:nvPr>
        </p:nvSpPr>
        <p:spPr/>
        <p:txBody>
          <a:bodyPr/>
          <a:lstStyle/>
          <a:p>
            <a:fld id="{1A97B858-7F87-4293-BC05-FFDEB8F8B7A1}" type="slidenum">
              <a:rPr lang="en-US" smtClean="0"/>
              <a:pPr/>
              <a:t>70</a:t>
            </a:fld>
            <a:endParaRPr lang="en-US"/>
          </a:p>
        </p:txBody>
      </p:sp>
    </p:spTree>
    <p:extLst>
      <p:ext uri="{BB962C8B-B14F-4D97-AF65-F5344CB8AC3E}">
        <p14:creationId xmlns:p14="http://schemas.microsoft.com/office/powerpoint/2010/main" val="178821476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A6215-F418-401D-818A-F6B7C763AF6D}"/>
              </a:ext>
            </a:extLst>
          </p:cNvPr>
          <p:cNvSpPr>
            <a:spLocks noGrp="1"/>
          </p:cNvSpPr>
          <p:nvPr>
            <p:ph type="title"/>
          </p:nvPr>
        </p:nvSpPr>
        <p:spPr>
          <a:xfrm>
            <a:off x="533399" y="182880"/>
            <a:ext cx="8498633" cy="889953"/>
          </a:xfrm>
        </p:spPr>
        <p:txBody>
          <a:bodyPr>
            <a:normAutofit/>
          </a:bodyPr>
          <a:lstStyle/>
          <a:p>
            <a:r>
              <a:rPr lang="en-US"/>
              <a:t>Other Highway Provisions (1 of 2) </a:t>
            </a:r>
          </a:p>
        </p:txBody>
      </p:sp>
      <p:graphicFrame>
        <p:nvGraphicFramePr>
          <p:cNvPr id="7" name="Table 7">
            <a:extLst>
              <a:ext uri="{FF2B5EF4-FFF2-40B4-BE49-F238E27FC236}">
                <a16:creationId xmlns:a16="http://schemas.microsoft.com/office/drawing/2014/main" id="{5C4961AC-76AC-44F7-8B47-418E58630E66}"/>
              </a:ext>
            </a:extLst>
          </p:cNvPr>
          <p:cNvGraphicFramePr>
            <a:graphicFrameLocks noGrp="1"/>
          </p:cNvGraphicFramePr>
          <p:nvPr>
            <p:ph idx="1"/>
            <p:extLst>
              <p:ext uri="{D42A27DB-BD31-4B8C-83A1-F6EECF244321}">
                <p14:modId xmlns:p14="http://schemas.microsoft.com/office/powerpoint/2010/main" val="1862422284"/>
              </p:ext>
            </p:extLst>
          </p:nvPr>
        </p:nvGraphicFramePr>
        <p:xfrm>
          <a:off x="533398" y="988060"/>
          <a:ext cx="8153401" cy="3571240"/>
        </p:xfrm>
        <a:graphic>
          <a:graphicData uri="http://schemas.openxmlformats.org/drawingml/2006/table">
            <a:tbl>
              <a:tblPr firstRow="1" firstCol="1" bandRow="1">
                <a:tableStyleId>{5C22544A-7EE6-4342-B048-85BDC9FD1C3A}</a:tableStyleId>
              </a:tblPr>
              <a:tblGrid>
                <a:gridCol w="2865414">
                  <a:extLst>
                    <a:ext uri="{9D8B030D-6E8A-4147-A177-3AD203B41FA5}">
                      <a16:colId xmlns:a16="http://schemas.microsoft.com/office/drawing/2014/main" val="899141667"/>
                    </a:ext>
                  </a:extLst>
                </a:gridCol>
                <a:gridCol w="5287987">
                  <a:extLst>
                    <a:ext uri="{9D8B030D-6E8A-4147-A177-3AD203B41FA5}">
                      <a16:colId xmlns:a16="http://schemas.microsoft.com/office/drawing/2014/main" val="770855069"/>
                    </a:ext>
                  </a:extLst>
                </a:gridCol>
              </a:tblGrid>
              <a:tr h="370840">
                <a:tc>
                  <a:txBody>
                    <a:bodyPr/>
                    <a:lstStyle/>
                    <a:p>
                      <a:r>
                        <a:rPr lang="en-US" sz="1600"/>
                        <a:t>Topic</a:t>
                      </a:r>
                    </a:p>
                  </a:txBody>
                  <a:tcPr/>
                </a:tc>
                <a:tc>
                  <a:txBody>
                    <a:bodyPr/>
                    <a:lstStyle/>
                    <a:p>
                      <a:r>
                        <a:rPr lang="en-US" sz="1600"/>
                        <a:t>Provisions in the new law</a:t>
                      </a:r>
                    </a:p>
                  </a:txBody>
                  <a:tcPr/>
                </a:tc>
                <a:extLst>
                  <a:ext uri="{0D108BD9-81ED-4DB2-BD59-A6C34878D82A}">
                    <a16:rowId xmlns:a16="http://schemas.microsoft.com/office/drawing/2014/main" val="878679458"/>
                  </a:ext>
                </a:extLst>
              </a:tr>
              <a:tr h="370840">
                <a:tc>
                  <a:txBody>
                    <a:bodyPr/>
                    <a:lstStyle/>
                    <a:p>
                      <a:r>
                        <a:rPr lang="en-US" sz="1600" b="0" u="none" dirty="0">
                          <a:solidFill>
                            <a:schemeClr val="tx1"/>
                          </a:solidFill>
                        </a:rPr>
                        <a:t>Roadway design guides</a:t>
                      </a:r>
                    </a:p>
                    <a:p>
                      <a:pPr lvl="0">
                        <a:buNone/>
                      </a:pPr>
                      <a:r>
                        <a:rPr lang="en-US" sz="1600" b="0" i="0" u="none" strike="noStrike" noProof="0" dirty="0">
                          <a:solidFill>
                            <a:schemeClr val="tx1"/>
                          </a:solidFill>
                          <a:latin typeface="Arial"/>
                        </a:rPr>
                        <a:t>(§11129)</a:t>
                      </a:r>
                      <a:endParaRPr lang="en-US" sz="1600" b="0" u="none" dirty="0">
                        <a:solidFill>
                          <a:schemeClr val="tx1"/>
                        </a:solidFill>
                      </a:endParaRPr>
                    </a:p>
                  </a:txBody>
                  <a:tcPr>
                    <a:solidFill>
                      <a:srgbClr val="CED2DC"/>
                    </a:solidFill>
                  </a:tcPr>
                </a:tc>
                <a:tc>
                  <a:txBody>
                    <a:bodyPr/>
                    <a:lstStyle/>
                    <a:p>
                      <a:pPr marL="285750" indent="-285750">
                        <a:spcAft>
                          <a:spcPts val="300"/>
                        </a:spcAft>
                        <a:buFont typeface="Arial" panose="020B0604020202020204" pitchFamily="34" charset="0"/>
                        <a:buChar char="•"/>
                      </a:pPr>
                      <a:r>
                        <a:rPr lang="en-US" sz="1600"/>
                        <a:t>Permits local jurisdiction to use roadway design guide (RDG) that is different from State’s RDG for non-NHS projects if the RDG is recognized by FHWA and adopted by local jurisdiction</a:t>
                      </a:r>
                    </a:p>
                  </a:txBody>
                  <a:tcPr/>
                </a:tc>
                <a:extLst>
                  <a:ext uri="{0D108BD9-81ED-4DB2-BD59-A6C34878D82A}">
                    <a16:rowId xmlns:a16="http://schemas.microsoft.com/office/drawing/2014/main" val="2484767033"/>
                  </a:ext>
                </a:extLst>
              </a:tr>
              <a:tr h="370840">
                <a:tc>
                  <a:txBody>
                    <a:bodyPr/>
                    <a:lstStyle/>
                    <a:p>
                      <a:r>
                        <a:rPr lang="en-US" sz="1600" b="0" u="none">
                          <a:solidFill>
                            <a:schemeClr val="tx1"/>
                          </a:solidFill>
                        </a:rPr>
                        <a:t>Work zone process reviews</a:t>
                      </a:r>
                    </a:p>
                    <a:p>
                      <a:pPr lvl="0">
                        <a:buNone/>
                      </a:pPr>
                      <a:r>
                        <a:rPr lang="en-US" sz="1600" b="0" i="0" u="none" strike="noStrike" noProof="0">
                          <a:solidFill>
                            <a:schemeClr val="tx1"/>
                          </a:solidFill>
                          <a:latin typeface="Arial"/>
                        </a:rPr>
                        <a:t>(§11302)</a:t>
                      </a:r>
                      <a:endParaRPr lang="en-US" sz="1600" b="0" u="none">
                        <a:solidFill>
                          <a:schemeClr val="tx1"/>
                        </a:solidFill>
                      </a:endParaRPr>
                    </a:p>
                  </a:txBody>
                  <a:tcPr>
                    <a:solidFill>
                      <a:srgbClr val="E8EAEE"/>
                    </a:solidFill>
                  </a:tcPr>
                </a:tc>
                <a:tc>
                  <a:txBody>
                    <a:bodyPr/>
                    <a:lstStyle/>
                    <a:p>
                      <a:pPr marL="285750" indent="-285750">
                        <a:spcAft>
                          <a:spcPts val="300"/>
                        </a:spcAft>
                        <a:buFont typeface="Arial" panose="020B0604020202020204" pitchFamily="34" charset="0"/>
                        <a:buChar char="•"/>
                      </a:pPr>
                      <a:r>
                        <a:rPr lang="en-US" sz="1600"/>
                        <a:t>Requires amending the Code of Federal Regulations so that work zone process reviews are required no more than once every 5 years</a:t>
                      </a:r>
                    </a:p>
                  </a:txBody>
                  <a:tcPr/>
                </a:tc>
                <a:extLst>
                  <a:ext uri="{0D108BD9-81ED-4DB2-BD59-A6C34878D82A}">
                    <a16:rowId xmlns:a16="http://schemas.microsoft.com/office/drawing/2014/main" val="344864932"/>
                  </a:ext>
                </a:extLst>
              </a:tr>
              <a:tr h="370840">
                <a:tc>
                  <a:txBody>
                    <a:bodyPr/>
                    <a:lstStyle/>
                    <a:p>
                      <a:r>
                        <a:rPr lang="en-US" sz="1600" b="0" u="none" dirty="0">
                          <a:solidFill>
                            <a:schemeClr val="tx1"/>
                          </a:solidFill>
                        </a:rPr>
                        <a:t>Transportation management plans</a:t>
                      </a:r>
                    </a:p>
                    <a:p>
                      <a:pPr lvl="0">
                        <a:buNone/>
                      </a:pPr>
                      <a:r>
                        <a:rPr lang="en-US" sz="1600" b="0" i="0" u="none" strike="noStrike" noProof="0" dirty="0">
                          <a:solidFill>
                            <a:schemeClr val="tx1"/>
                          </a:solidFill>
                          <a:latin typeface="Arial"/>
                        </a:rPr>
                        <a:t>(§11303)</a:t>
                      </a:r>
                      <a:endParaRPr lang="en-US" sz="1600" b="0" u="none" dirty="0">
                        <a:solidFill>
                          <a:schemeClr val="tx1"/>
                        </a:solidFill>
                      </a:endParaRPr>
                    </a:p>
                  </a:txBody>
                  <a:tcPr>
                    <a:solidFill>
                      <a:srgbClr val="CED2DC"/>
                    </a:solidFill>
                  </a:tcPr>
                </a:tc>
                <a:tc>
                  <a:txBody>
                    <a:bodyPr/>
                    <a:lstStyle/>
                    <a:p>
                      <a:pPr marL="285750" indent="-285750">
                        <a:spcAft>
                          <a:spcPts val="300"/>
                        </a:spcAft>
                        <a:buFont typeface="Arial" panose="020B0604020202020204" pitchFamily="34" charset="0"/>
                        <a:buChar char="•"/>
                      </a:pPr>
                      <a:r>
                        <a:rPr lang="en-US" sz="1600" dirty="0"/>
                        <a:t>State is not required to develop or implement a transportation management plan for a highway project off the Interstate System if the project requires not more than 3 consecutive days of lane closures </a:t>
                      </a:r>
                    </a:p>
                  </a:txBody>
                  <a:tcPr/>
                </a:tc>
                <a:extLst>
                  <a:ext uri="{0D108BD9-81ED-4DB2-BD59-A6C34878D82A}">
                    <a16:rowId xmlns:a16="http://schemas.microsoft.com/office/drawing/2014/main" val="2792181255"/>
                  </a:ext>
                </a:extLst>
              </a:tr>
            </a:tbl>
          </a:graphicData>
        </a:graphic>
      </p:graphicFrame>
      <p:sp>
        <p:nvSpPr>
          <p:cNvPr id="3" name="Slide Number Placeholder 2">
            <a:extLst>
              <a:ext uri="{FF2B5EF4-FFF2-40B4-BE49-F238E27FC236}">
                <a16:creationId xmlns:a16="http://schemas.microsoft.com/office/drawing/2014/main" id="{6742ED81-F1A0-4971-89DC-7A46C20189B4}"/>
              </a:ext>
            </a:extLst>
          </p:cNvPr>
          <p:cNvSpPr>
            <a:spLocks noGrp="1"/>
          </p:cNvSpPr>
          <p:nvPr>
            <p:ph type="sldNum" sz="quarter" idx="12"/>
          </p:nvPr>
        </p:nvSpPr>
        <p:spPr/>
        <p:txBody>
          <a:bodyPr/>
          <a:lstStyle/>
          <a:p>
            <a:fld id="{1A97B858-7F87-4293-BC05-FFDEB8F8B7A1}" type="slidenum">
              <a:rPr lang="en-US" smtClean="0"/>
              <a:pPr/>
              <a:t>71</a:t>
            </a:fld>
            <a:endParaRPr lang="en-US"/>
          </a:p>
        </p:txBody>
      </p:sp>
    </p:spTree>
    <p:extLst>
      <p:ext uri="{BB962C8B-B14F-4D97-AF65-F5344CB8AC3E}">
        <p14:creationId xmlns:p14="http://schemas.microsoft.com/office/powerpoint/2010/main" val="367358969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A6215-F418-401D-818A-F6B7C763AF6D}"/>
              </a:ext>
            </a:extLst>
          </p:cNvPr>
          <p:cNvSpPr>
            <a:spLocks noGrp="1"/>
          </p:cNvSpPr>
          <p:nvPr>
            <p:ph type="title"/>
          </p:nvPr>
        </p:nvSpPr>
        <p:spPr>
          <a:xfrm>
            <a:off x="533399" y="182880"/>
            <a:ext cx="8498633" cy="889953"/>
          </a:xfrm>
        </p:spPr>
        <p:txBody>
          <a:bodyPr>
            <a:normAutofit/>
          </a:bodyPr>
          <a:lstStyle/>
          <a:p>
            <a:r>
              <a:rPr lang="en-US"/>
              <a:t>Other Highway Provisions (2 of 2) </a:t>
            </a:r>
          </a:p>
        </p:txBody>
      </p:sp>
      <p:graphicFrame>
        <p:nvGraphicFramePr>
          <p:cNvPr id="7" name="Table 7">
            <a:extLst>
              <a:ext uri="{FF2B5EF4-FFF2-40B4-BE49-F238E27FC236}">
                <a16:creationId xmlns:a16="http://schemas.microsoft.com/office/drawing/2014/main" id="{5C4961AC-76AC-44F7-8B47-418E58630E66}"/>
              </a:ext>
            </a:extLst>
          </p:cNvPr>
          <p:cNvGraphicFramePr>
            <a:graphicFrameLocks noGrp="1"/>
          </p:cNvGraphicFramePr>
          <p:nvPr>
            <p:ph idx="1"/>
            <p:extLst>
              <p:ext uri="{D42A27DB-BD31-4B8C-83A1-F6EECF244321}">
                <p14:modId xmlns:p14="http://schemas.microsoft.com/office/powerpoint/2010/main" val="4118029029"/>
              </p:ext>
            </p:extLst>
          </p:nvPr>
        </p:nvGraphicFramePr>
        <p:xfrm>
          <a:off x="533398" y="988060"/>
          <a:ext cx="8153401" cy="3083560"/>
        </p:xfrm>
        <a:graphic>
          <a:graphicData uri="http://schemas.openxmlformats.org/drawingml/2006/table">
            <a:tbl>
              <a:tblPr firstRow="1" firstCol="1" bandRow="1">
                <a:tableStyleId>{5C22544A-7EE6-4342-B048-85BDC9FD1C3A}</a:tableStyleId>
              </a:tblPr>
              <a:tblGrid>
                <a:gridCol w="2865414">
                  <a:extLst>
                    <a:ext uri="{9D8B030D-6E8A-4147-A177-3AD203B41FA5}">
                      <a16:colId xmlns:a16="http://schemas.microsoft.com/office/drawing/2014/main" val="899141667"/>
                    </a:ext>
                  </a:extLst>
                </a:gridCol>
                <a:gridCol w="5287987">
                  <a:extLst>
                    <a:ext uri="{9D8B030D-6E8A-4147-A177-3AD203B41FA5}">
                      <a16:colId xmlns:a16="http://schemas.microsoft.com/office/drawing/2014/main" val="770855069"/>
                    </a:ext>
                  </a:extLst>
                </a:gridCol>
              </a:tblGrid>
              <a:tr h="370840">
                <a:tc>
                  <a:txBody>
                    <a:bodyPr/>
                    <a:lstStyle/>
                    <a:p>
                      <a:r>
                        <a:rPr lang="en-US" sz="1600"/>
                        <a:t>Topic</a:t>
                      </a:r>
                    </a:p>
                  </a:txBody>
                  <a:tcPr/>
                </a:tc>
                <a:tc>
                  <a:txBody>
                    <a:bodyPr/>
                    <a:lstStyle/>
                    <a:p>
                      <a:r>
                        <a:rPr lang="en-US" sz="1600"/>
                        <a:t>Provisions in the new law</a:t>
                      </a:r>
                    </a:p>
                  </a:txBody>
                  <a:tcPr/>
                </a:tc>
                <a:extLst>
                  <a:ext uri="{0D108BD9-81ED-4DB2-BD59-A6C34878D82A}">
                    <a16:rowId xmlns:a16="http://schemas.microsoft.com/office/drawing/2014/main" val="878679458"/>
                  </a:ext>
                </a:extLst>
              </a:tr>
              <a:tr h="370840">
                <a:tc>
                  <a:txBody>
                    <a:bodyPr/>
                    <a:lstStyle/>
                    <a:p>
                      <a:pPr lvl="0">
                        <a:buNone/>
                      </a:pPr>
                      <a:r>
                        <a:rPr lang="en-US" sz="1600" b="0" dirty="0">
                          <a:solidFill>
                            <a:schemeClr val="tx1"/>
                          </a:solidFill>
                        </a:rPr>
                        <a:t>Preliminary engineering (PE)</a:t>
                      </a:r>
                    </a:p>
                    <a:p>
                      <a:pPr lvl="0">
                        <a:buNone/>
                      </a:pPr>
                      <a:r>
                        <a:rPr lang="en-US" sz="1600" b="0" i="0" u="none" strike="noStrike" noProof="0" dirty="0">
                          <a:solidFill>
                            <a:schemeClr val="tx1"/>
                          </a:solidFill>
                          <a:latin typeface="+mn-lt"/>
                        </a:rPr>
                        <a:t>(§11310)</a:t>
                      </a:r>
                      <a:endParaRPr lang="en-US" sz="1600" b="0" dirty="0">
                        <a:solidFill>
                          <a:schemeClr val="tx1"/>
                        </a:solidFill>
                      </a:endParaRPr>
                    </a:p>
                  </a:txBody>
                  <a:tcPr>
                    <a:solidFill>
                      <a:srgbClr val="CED2DC"/>
                    </a:solidFill>
                  </a:tcPr>
                </a:tc>
                <a:tc>
                  <a:txBody>
                    <a:bodyPr/>
                    <a:lstStyle/>
                    <a:p>
                      <a:pPr marL="285750" indent="-285750">
                        <a:spcAft>
                          <a:spcPts val="300"/>
                        </a:spcAft>
                        <a:buFont typeface="Arial" panose="020B0604020202020204" pitchFamily="34" charset="0"/>
                        <a:buChar char="•"/>
                      </a:pPr>
                      <a:r>
                        <a:rPr lang="en-US" sz="1600" dirty="0"/>
                        <a:t>Repeals requirement for States to repay Federal-aid reimbursements for PE costs if a project hasn’t advanced to right-of-way acquisition or on-site construction within 10 years</a:t>
                      </a:r>
                    </a:p>
                  </a:txBody>
                  <a:tcPr/>
                </a:tc>
                <a:extLst>
                  <a:ext uri="{0D108BD9-81ED-4DB2-BD59-A6C34878D82A}">
                    <a16:rowId xmlns:a16="http://schemas.microsoft.com/office/drawing/2014/main" val="3701614725"/>
                  </a:ext>
                </a:extLst>
              </a:tr>
              <a:tr h="370840">
                <a:tc>
                  <a:txBody>
                    <a:bodyPr/>
                    <a:lstStyle/>
                    <a:p>
                      <a:r>
                        <a:rPr lang="en-US" sz="1600" b="0" dirty="0">
                          <a:solidFill>
                            <a:schemeClr val="tx1"/>
                          </a:solidFill>
                        </a:rPr>
                        <a:t>Highway cost allocation study</a:t>
                      </a:r>
                    </a:p>
                    <a:p>
                      <a:pPr lvl="0">
                        <a:buNone/>
                      </a:pPr>
                      <a:r>
                        <a:rPr lang="en-US" sz="1600" b="0" i="0" u="none" strike="noStrike" noProof="0" dirty="0">
                          <a:solidFill>
                            <a:schemeClr val="tx1"/>
                          </a:solidFill>
                          <a:latin typeface="Arial"/>
                        </a:rPr>
                        <a:t>(§11530)</a:t>
                      </a:r>
                      <a:endParaRPr lang="en-US" sz="1600" b="0" dirty="0">
                        <a:solidFill>
                          <a:schemeClr val="tx1"/>
                        </a:solidFill>
                      </a:endParaRPr>
                    </a:p>
                  </a:txBody>
                  <a:tcPr>
                    <a:solidFill>
                      <a:srgbClr val="E8EAEE"/>
                    </a:solidFill>
                  </a:tcPr>
                </a:tc>
                <a:tc>
                  <a:txBody>
                    <a:bodyPr/>
                    <a:lstStyle/>
                    <a:p>
                      <a:pPr marL="285750" indent="-285750">
                        <a:spcAft>
                          <a:spcPts val="300"/>
                        </a:spcAft>
                        <a:buFont typeface="Arial" panose="020B0604020202020204" pitchFamily="34" charset="0"/>
                        <a:buChar char="•"/>
                      </a:pPr>
                      <a:r>
                        <a:rPr lang="en-US" sz="1600"/>
                        <a:t>Requires DOT, in coordination with State DOTs, to conduct a highway cost allocation study to determine direct costs of highway use by certain users</a:t>
                      </a:r>
                    </a:p>
                  </a:txBody>
                  <a:tcPr/>
                </a:tc>
                <a:extLst>
                  <a:ext uri="{0D108BD9-81ED-4DB2-BD59-A6C34878D82A}">
                    <a16:rowId xmlns:a16="http://schemas.microsoft.com/office/drawing/2014/main" val="96013670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Conditions and performance (C&amp;P) report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rPr>
                        <a:t>(§13006)</a:t>
                      </a:r>
                    </a:p>
                  </a:txBody>
                  <a:tcPr>
                    <a:solidFill>
                      <a:srgbClr val="CED2DC"/>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kern="1200" dirty="0">
                          <a:solidFill>
                            <a:schemeClr val="tx1"/>
                          </a:solidFill>
                          <a:latin typeface="+mn-lt"/>
                          <a:ea typeface="+mn-ea"/>
                          <a:cs typeface="+mn-cs"/>
                        </a:rPr>
                        <a:t>Requires the C&amp;P report to address </a:t>
                      </a:r>
                      <a:r>
                        <a:rPr lang="en-US" sz="1600" kern="1200" dirty="0">
                          <a:solidFill>
                            <a:schemeClr val="tx1"/>
                          </a:solidFill>
                          <a:effectLst/>
                          <a:latin typeface="+mn-lt"/>
                          <a:ea typeface="+mn-ea"/>
                          <a:cs typeface="+mn-cs"/>
                        </a:rPr>
                        <a:t>current conditions and future needs of tunnels, including the backlog of current tunnel needs</a:t>
                      </a:r>
                      <a:endParaRPr lang="en-US" sz="1600" strike="sngStrike" kern="1200" dirty="0">
                        <a:solidFill>
                          <a:schemeClr val="tx1"/>
                        </a:solidFill>
                        <a:latin typeface="+mn-lt"/>
                        <a:ea typeface="+mn-ea"/>
                        <a:cs typeface="+mn-cs"/>
                      </a:endParaRPr>
                    </a:p>
                  </a:txBody>
                  <a:tcPr/>
                </a:tc>
                <a:extLst>
                  <a:ext uri="{0D108BD9-81ED-4DB2-BD59-A6C34878D82A}">
                    <a16:rowId xmlns:a16="http://schemas.microsoft.com/office/drawing/2014/main" val="449410945"/>
                  </a:ext>
                </a:extLst>
              </a:tr>
            </a:tbl>
          </a:graphicData>
        </a:graphic>
      </p:graphicFrame>
      <p:sp>
        <p:nvSpPr>
          <p:cNvPr id="3" name="Slide Number Placeholder 2">
            <a:extLst>
              <a:ext uri="{FF2B5EF4-FFF2-40B4-BE49-F238E27FC236}">
                <a16:creationId xmlns:a16="http://schemas.microsoft.com/office/drawing/2014/main" id="{5DB55AC0-5364-447C-862B-13A6D1A874AA}"/>
              </a:ext>
            </a:extLst>
          </p:cNvPr>
          <p:cNvSpPr>
            <a:spLocks noGrp="1"/>
          </p:cNvSpPr>
          <p:nvPr>
            <p:ph type="sldNum" sz="quarter" idx="12"/>
          </p:nvPr>
        </p:nvSpPr>
        <p:spPr/>
        <p:txBody>
          <a:bodyPr/>
          <a:lstStyle/>
          <a:p>
            <a:fld id="{1A97B858-7F87-4293-BC05-FFDEB8F8B7A1}" type="slidenum">
              <a:rPr lang="en-US" smtClean="0"/>
              <a:pPr/>
              <a:t>72</a:t>
            </a:fld>
            <a:endParaRPr lang="en-US"/>
          </a:p>
        </p:txBody>
      </p:sp>
    </p:spTree>
    <p:extLst>
      <p:ext uri="{BB962C8B-B14F-4D97-AF65-F5344CB8AC3E}">
        <p14:creationId xmlns:p14="http://schemas.microsoft.com/office/powerpoint/2010/main" val="424379457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B7DAB-C193-4896-86D7-C22F71CEA850}"/>
              </a:ext>
            </a:extLst>
          </p:cNvPr>
          <p:cNvSpPr>
            <a:spLocks noGrp="1"/>
          </p:cNvSpPr>
          <p:nvPr>
            <p:ph type="title"/>
          </p:nvPr>
        </p:nvSpPr>
        <p:spPr>
          <a:xfrm>
            <a:off x="722313" y="1128628"/>
            <a:ext cx="8217150" cy="2200275"/>
          </a:xfrm>
        </p:spPr>
        <p:txBody>
          <a:bodyPr>
            <a:normAutofit/>
          </a:bodyPr>
          <a:lstStyle/>
          <a:p>
            <a:r>
              <a:rPr lang="en-US"/>
              <a:t>For more information</a:t>
            </a:r>
          </a:p>
        </p:txBody>
      </p:sp>
      <p:sp>
        <p:nvSpPr>
          <p:cNvPr id="3" name="Text Placeholder 2">
            <a:extLst>
              <a:ext uri="{FF2B5EF4-FFF2-40B4-BE49-F238E27FC236}">
                <a16:creationId xmlns:a16="http://schemas.microsoft.com/office/drawing/2014/main" id="{E69E08AF-53C9-45B8-A664-4F8EBBABE198}"/>
              </a:ext>
            </a:extLst>
          </p:cNvPr>
          <p:cNvSpPr>
            <a:spLocks noGrp="1"/>
          </p:cNvSpPr>
          <p:nvPr>
            <p:ph type="body" idx="1"/>
          </p:nvPr>
        </p:nvSpPr>
        <p:spPr>
          <a:xfrm>
            <a:off x="905435" y="3393292"/>
            <a:ext cx="8217150" cy="2503655"/>
          </a:xfrm>
        </p:spPr>
        <p:txBody>
          <a:bodyPr>
            <a:normAutofit/>
          </a:bodyPr>
          <a:lstStyle/>
          <a:p>
            <a:pPr marL="0" indent="0">
              <a:buNone/>
            </a:pPr>
            <a:endParaRPr lang="en-US"/>
          </a:p>
          <a:p>
            <a:r>
              <a:rPr lang="en-US"/>
              <a:t>Please visit:</a:t>
            </a:r>
            <a:br>
              <a:rPr lang="en-US"/>
            </a:br>
            <a:r>
              <a:rPr lang="en-US" i="1" u="sng"/>
              <a:t>fhwa.dot.gov/bipartisan-infrastructure-law</a:t>
            </a:r>
            <a:endParaRPr lang="en-US" i="1"/>
          </a:p>
          <a:p>
            <a:endParaRPr lang="en-US"/>
          </a:p>
        </p:txBody>
      </p:sp>
      <p:pic>
        <p:nvPicPr>
          <p:cNvPr id="4" name="Picture 2" descr="USDOT/FHWA logo">
            <a:extLst>
              <a:ext uri="{FF2B5EF4-FFF2-40B4-BE49-F238E27FC236}">
                <a16:creationId xmlns:a16="http://schemas.microsoft.com/office/drawing/2014/main" id="{F36D4FC3-33DA-4771-9669-CA0CA834EFB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1" y="5373960"/>
            <a:ext cx="929013" cy="9367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3377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267" y="404099"/>
            <a:ext cx="8957733" cy="660579"/>
          </a:xfrm>
        </p:spPr>
        <p:txBody>
          <a:bodyPr>
            <a:normAutofit/>
          </a:bodyPr>
          <a:lstStyle/>
          <a:p>
            <a:r>
              <a:rPr lang="en-US"/>
              <a:t>Includes $567.1 B (All DOT Modes) Over FY 22-26</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166916000"/>
              </p:ext>
            </p:extLst>
          </p:nvPr>
        </p:nvGraphicFramePr>
        <p:xfrm>
          <a:off x="327944" y="1322205"/>
          <a:ext cx="8585147" cy="4861479"/>
        </p:xfrm>
        <a:graphic>
          <a:graphicData uri="http://schemas.openxmlformats.org/drawingml/2006/table">
            <a:tbl>
              <a:tblPr firstRow="1" firstCol="1" bandRow="1">
                <a:tableStyleId>{5C22544A-7EE6-4342-B048-85BDC9FD1C3A}</a:tableStyleId>
              </a:tblPr>
              <a:tblGrid>
                <a:gridCol w="4530383">
                  <a:extLst>
                    <a:ext uri="{9D8B030D-6E8A-4147-A177-3AD203B41FA5}">
                      <a16:colId xmlns:a16="http://schemas.microsoft.com/office/drawing/2014/main" val="20000"/>
                    </a:ext>
                  </a:extLst>
                </a:gridCol>
                <a:gridCol w="2041237">
                  <a:extLst>
                    <a:ext uri="{9D8B030D-6E8A-4147-A177-3AD203B41FA5}">
                      <a16:colId xmlns:a16="http://schemas.microsoft.com/office/drawing/2014/main" val="20001"/>
                    </a:ext>
                  </a:extLst>
                </a:gridCol>
                <a:gridCol w="2013527">
                  <a:extLst>
                    <a:ext uri="{9D8B030D-6E8A-4147-A177-3AD203B41FA5}">
                      <a16:colId xmlns:a16="http://schemas.microsoft.com/office/drawing/2014/main" val="427578771"/>
                    </a:ext>
                  </a:extLst>
                </a:gridCol>
              </a:tblGrid>
              <a:tr h="333142">
                <a:tc>
                  <a:txBody>
                    <a:bodyPr/>
                    <a:lstStyle/>
                    <a:p>
                      <a:r>
                        <a:rPr lang="en-US" sz="1600" dirty="0"/>
                        <a:t>Program</a:t>
                      </a:r>
                    </a:p>
                  </a:txBody>
                  <a:tcPr/>
                </a:tc>
                <a:tc>
                  <a:txBody>
                    <a:bodyPr/>
                    <a:lstStyle/>
                    <a:p>
                      <a:pPr algn="ctr"/>
                      <a:r>
                        <a:rPr lang="en-US" sz="1600"/>
                        <a:t>Contract</a:t>
                      </a:r>
                      <a:br>
                        <a:rPr lang="en-US" sz="1600"/>
                      </a:br>
                      <a:r>
                        <a:rPr lang="en-US" sz="1600"/>
                        <a:t>Authority (CA)</a:t>
                      </a:r>
                      <a:br>
                        <a:rPr lang="en-US" sz="1600"/>
                      </a:br>
                      <a:r>
                        <a:rPr lang="en-US" sz="1600" b="0"/>
                        <a:t>($ B, FY 22-26)</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t>Advance appropriations</a:t>
                      </a:r>
                      <a:br>
                        <a:rPr lang="en-US" sz="1600"/>
                      </a:br>
                      <a:r>
                        <a:rPr lang="en-US" sz="1600"/>
                        <a:t>(</a:t>
                      </a:r>
                      <a:r>
                        <a:rPr lang="en-US" sz="1600" b="0"/>
                        <a:t>$ B, FY 22-26)</a:t>
                      </a:r>
                    </a:p>
                  </a:txBody>
                  <a:tcPr/>
                </a:tc>
                <a:extLst>
                  <a:ext uri="{0D108BD9-81ED-4DB2-BD59-A6C34878D82A}">
                    <a16:rowId xmlns:a16="http://schemas.microsoft.com/office/drawing/2014/main" val="10000"/>
                  </a:ext>
                </a:extLst>
              </a:tr>
              <a:tr h="405620">
                <a:tc>
                  <a:txBody>
                    <a:bodyPr/>
                    <a:lstStyle/>
                    <a:p>
                      <a:pPr lvl="0" algn="l">
                        <a:defRPr sz="1800" b="0" i="0"/>
                      </a:pPr>
                      <a:r>
                        <a:rPr lang="en-US" sz="1600" b="0" i="0" dirty="0">
                          <a:solidFill>
                            <a:schemeClr val="bg1"/>
                          </a:solidFill>
                          <a:latin typeface="Arial"/>
                          <a:ea typeface="Arial"/>
                          <a:cs typeface="Arial"/>
                          <a:sym typeface="Arial Bold"/>
                        </a:rPr>
                        <a:t>Federal Aviation Administration</a:t>
                      </a:r>
                    </a:p>
                  </a:txBody>
                  <a:tcPr marT="36576" marB="18288"/>
                </a:tc>
                <a:tc>
                  <a:txBody>
                    <a:bodyPr/>
                    <a:lstStyle/>
                    <a:p>
                      <a:pPr lvl="0" algn="r">
                        <a:defRPr sz="1800" b="0" i="0"/>
                      </a:pPr>
                      <a:r>
                        <a:rPr lang="en-US" sz="1600" b="0" i="0">
                          <a:solidFill>
                            <a:srgbClr val="000000"/>
                          </a:solidFill>
                          <a:latin typeface="Arial"/>
                          <a:ea typeface="Arial"/>
                          <a:cs typeface="Arial"/>
                          <a:sym typeface="Arial Bold"/>
                        </a:rPr>
                        <a:t>---</a:t>
                      </a:r>
                    </a:p>
                  </a:txBody>
                  <a:tcPr marT="36576" marB="18288"/>
                </a:tc>
                <a:tc>
                  <a:txBody>
                    <a:bodyPr/>
                    <a:lstStyle/>
                    <a:p>
                      <a:pPr lvl="0" algn="r">
                        <a:defRPr sz="1800" b="0" i="0"/>
                      </a:pPr>
                      <a:r>
                        <a:rPr lang="en-US" sz="1600" b="0" i="0">
                          <a:solidFill>
                            <a:srgbClr val="000000"/>
                          </a:solidFill>
                          <a:latin typeface="Arial"/>
                          <a:ea typeface="Arial"/>
                          <a:cs typeface="Arial"/>
                          <a:sym typeface="Arial Bold"/>
                        </a:rPr>
                        <a:t>25.0</a:t>
                      </a:r>
                    </a:p>
                  </a:txBody>
                  <a:tcPr marT="36576" marB="18288"/>
                </a:tc>
                <a:extLst>
                  <a:ext uri="{0D108BD9-81ED-4DB2-BD59-A6C34878D82A}">
                    <a16:rowId xmlns:a16="http://schemas.microsoft.com/office/drawing/2014/main" val="1846473005"/>
                  </a:ext>
                </a:extLst>
              </a:tr>
              <a:tr h="405620">
                <a:tc>
                  <a:txBody>
                    <a:bodyPr/>
                    <a:lstStyle/>
                    <a:p>
                      <a:pPr lvl="0" algn="l">
                        <a:defRPr sz="1800" b="0" i="0"/>
                      </a:pPr>
                      <a:r>
                        <a:rPr lang="en-US" sz="1600" b="0" i="0">
                          <a:solidFill>
                            <a:schemeClr val="bg1"/>
                          </a:solidFill>
                          <a:latin typeface="Arial"/>
                          <a:ea typeface="Arial"/>
                          <a:cs typeface="Arial"/>
                          <a:sym typeface="Arial Bold"/>
                        </a:rPr>
                        <a:t>Federal Highway Administration</a:t>
                      </a:r>
                    </a:p>
                  </a:txBody>
                  <a:tcPr marT="36576" marB="18288">
                    <a:solidFill>
                      <a:schemeClr val="accent2"/>
                    </a:solidFill>
                  </a:tcPr>
                </a:tc>
                <a:tc>
                  <a:txBody>
                    <a:bodyPr/>
                    <a:lstStyle/>
                    <a:p>
                      <a:pPr lvl="0" algn="r">
                        <a:defRPr sz="1800" b="0" i="0"/>
                      </a:pPr>
                      <a:r>
                        <a:rPr lang="en-US" sz="1600" b="0" i="0">
                          <a:solidFill>
                            <a:schemeClr val="bg1"/>
                          </a:solidFill>
                          <a:latin typeface="Arial"/>
                          <a:ea typeface="Arial"/>
                          <a:cs typeface="Arial"/>
                          <a:sym typeface="Arial Bold"/>
                        </a:rPr>
                        <a:t>303.5</a:t>
                      </a:r>
                    </a:p>
                  </a:txBody>
                  <a:tcPr marT="36576" marB="18288">
                    <a:solidFill>
                      <a:schemeClr val="accent2"/>
                    </a:solidFill>
                  </a:tcPr>
                </a:tc>
                <a:tc>
                  <a:txBody>
                    <a:bodyPr/>
                    <a:lstStyle/>
                    <a:p>
                      <a:pPr lvl="0" algn="r">
                        <a:defRPr sz="1800" b="0" i="0"/>
                      </a:pPr>
                      <a:r>
                        <a:rPr lang="en-US" sz="1600" b="0" i="0">
                          <a:solidFill>
                            <a:schemeClr val="bg1"/>
                          </a:solidFill>
                          <a:latin typeface="Arial"/>
                          <a:ea typeface="Arial"/>
                          <a:cs typeface="Arial"/>
                          <a:sym typeface="Arial Bold"/>
                        </a:rPr>
                        <a:t>47.3</a:t>
                      </a:r>
                    </a:p>
                  </a:txBody>
                  <a:tcPr marT="36576" marB="18288">
                    <a:solidFill>
                      <a:schemeClr val="accent2"/>
                    </a:solidFill>
                  </a:tcPr>
                </a:tc>
                <a:extLst>
                  <a:ext uri="{0D108BD9-81ED-4DB2-BD59-A6C34878D82A}">
                    <a16:rowId xmlns:a16="http://schemas.microsoft.com/office/drawing/2014/main" val="10001"/>
                  </a:ext>
                </a:extLst>
              </a:tr>
              <a:tr h="405620">
                <a:tc>
                  <a:txBody>
                    <a:bodyPr/>
                    <a:lstStyle/>
                    <a:p>
                      <a:pPr lvl="0" algn="l">
                        <a:defRPr sz="1800" b="0" i="0"/>
                      </a:pPr>
                      <a:r>
                        <a:rPr lang="en-US" sz="1600" b="0" i="0">
                          <a:solidFill>
                            <a:schemeClr val="bg1"/>
                          </a:solidFill>
                          <a:latin typeface="Arial"/>
                          <a:ea typeface="Arial"/>
                          <a:cs typeface="Arial"/>
                          <a:sym typeface="Arial Bold"/>
                        </a:rPr>
                        <a:t>Federal Motor Carrier Safety Administration</a:t>
                      </a:r>
                    </a:p>
                  </a:txBody>
                  <a:tcPr marT="36576" marB="18288"/>
                </a:tc>
                <a:tc>
                  <a:txBody>
                    <a:bodyPr/>
                    <a:lstStyle/>
                    <a:p>
                      <a:pPr lvl="0" algn="r">
                        <a:defRPr sz="1800" b="0" i="0"/>
                      </a:pPr>
                      <a:r>
                        <a:rPr lang="en-US" sz="1600" b="0" i="0">
                          <a:solidFill>
                            <a:srgbClr val="000000"/>
                          </a:solidFill>
                          <a:latin typeface="Arial"/>
                          <a:ea typeface="Arial"/>
                          <a:cs typeface="Arial"/>
                          <a:sym typeface="Arial Bold"/>
                        </a:rPr>
                        <a:t>4.5</a:t>
                      </a:r>
                    </a:p>
                  </a:txBody>
                  <a:tcPr marT="36576" marB="18288"/>
                </a:tc>
                <a:tc>
                  <a:txBody>
                    <a:bodyPr/>
                    <a:lstStyle/>
                    <a:p>
                      <a:pPr lvl="0" algn="r">
                        <a:defRPr sz="1800" b="0" i="0"/>
                      </a:pPr>
                      <a:r>
                        <a:rPr lang="en-US" sz="1600" b="0" i="0">
                          <a:solidFill>
                            <a:srgbClr val="000000"/>
                          </a:solidFill>
                          <a:latin typeface="Arial"/>
                          <a:ea typeface="Arial"/>
                          <a:cs typeface="Arial"/>
                          <a:sym typeface="Arial Bold"/>
                        </a:rPr>
                        <a:t>0.7</a:t>
                      </a:r>
                    </a:p>
                  </a:txBody>
                  <a:tcPr marT="36576" marB="18288"/>
                </a:tc>
                <a:extLst>
                  <a:ext uri="{0D108BD9-81ED-4DB2-BD59-A6C34878D82A}">
                    <a16:rowId xmlns:a16="http://schemas.microsoft.com/office/drawing/2014/main" val="3035824558"/>
                  </a:ext>
                </a:extLst>
              </a:tr>
              <a:tr h="387939">
                <a:tc>
                  <a:txBody>
                    <a:bodyPr/>
                    <a:lstStyle/>
                    <a:p>
                      <a:pPr lvl="0" algn="l">
                        <a:defRPr sz="1800" b="0" i="0"/>
                      </a:pPr>
                      <a:r>
                        <a:rPr lang="en-US" sz="1600" b="0" i="0">
                          <a:solidFill>
                            <a:schemeClr val="bg1"/>
                          </a:solidFill>
                          <a:latin typeface="Arial"/>
                          <a:ea typeface="Arial"/>
                          <a:cs typeface="Arial"/>
                          <a:sym typeface="Arial Bold"/>
                        </a:rPr>
                        <a:t>Federal Railroad Administration / Amtrak</a:t>
                      </a:r>
                    </a:p>
                  </a:txBody>
                  <a:tcPr marT="36576" marB="18288"/>
                </a:tc>
                <a:tc>
                  <a:txBody>
                    <a:bodyPr/>
                    <a:lstStyle/>
                    <a:p>
                      <a:pPr lvl="0" algn="r">
                        <a:defRPr sz="1800" b="0" i="0"/>
                      </a:pPr>
                      <a:r>
                        <a:rPr lang="en-US" sz="1600" b="0" i="0">
                          <a:solidFill>
                            <a:srgbClr val="000000"/>
                          </a:solidFill>
                          <a:latin typeface="Arial"/>
                          <a:ea typeface="Arial"/>
                          <a:cs typeface="Arial"/>
                          <a:sym typeface="Arial Bold"/>
                        </a:rPr>
                        <a:t>---</a:t>
                      </a:r>
                    </a:p>
                  </a:txBody>
                  <a:tcPr marT="36576" marB="18288"/>
                </a:tc>
                <a:tc>
                  <a:txBody>
                    <a:bodyPr/>
                    <a:lstStyle/>
                    <a:p>
                      <a:pPr lvl="0" algn="r">
                        <a:defRPr sz="1800" b="0" i="0"/>
                      </a:pPr>
                      <a:r>
                        <a:rPr lang="en-US" sz="1600" b="0" i="0">
                          <a:solidFill>
                            <a:srgbClr val="000000"/>
                          </a:solidFill>
                          <a:latin typeface="Arial"/>
                          <a:ea typeface="Arial"/>
                          <a:cs typeface="Arial"/>
                          <a:sym typeface="Arial Bold"/>
                        </a:rPr>
                        <a:t>66.0</a:t>
                      </a:r>
                    </a:p>
                  </a:txBody>
                  <a:tcPr marT="36576" marB="18288"/>
                </a:tc>
                <a:extLst>
                  <a:ext uri="{0D108BD9-81ED-4DB2-BD59-A6C34878D82A}">
                    <a16:rowId xmlns:a16="http://schemas.microsoft.com/office/drawing/2014/main" val="1994020945"/>
                  </a:ext>
                </a:extLst>
              </a:tr>
              <a:tr h="405620">
                <a:tc>
                  <a:txBody>
                    <a:bodyPr/>
                    <a:lstStyle/>
                    <a:p>
                      <a:pPr lvl="0" algn="l">
                        <a:defRPr sz="1800" b="0" i="0"/>
                      </a:pPr>
                      <a:r>
                        <a:rPr lang="en-US" sz="1600" b="0" i="0">
                          <a:solidFill>
                            <a:schemeClr val="bg1"/>
                          </a:solidFill>
                          <a:latin typeface="Arial"/>
                          <a:ea typeface="Arial"/>
                          <a:cs typeface="Arial"/>
                          <a:sym typeface="Arial Bold"/>
                        </a:rPr>
                        <a:t>Federal Transit Administration</a:t>
                      </a:r>
                    </a:p>
                  </a:txBody>
                  <a:tcPr marT="36576" marB="18288"/>
                </a:tc>
                <a:tc>
                  <a:txBody>
                    <a:bodyPr/>
                    <a:lstStyle/>
                    <a:p>
                      <a:pPr lvl="0" algn="r">
                        <a:defRPr sz="1800" b="0" i="0"/>
                      </a:pPr>
                      <a:r>
                        <a:rPr lang="en-US" sz="1600" b="0" i="0">
                          <a:solidFill>
                            <a:srgbClr val="000000"/>
                          </a:solidFill>
                          <a:latin typeface="Arial"/>
                          <a:ea typeface="Arial"/>
                          <a:cs typeface="Arial"/>
                          <a:sym typeface="Arial Bold"/>
                        </a:rPr>
                        <a:t>69.9</a:t>
                      </a:r>
                    </a:p>
                  </a:txBody>
                  <a:tcPr marT="36576" marB="18288"/>
                </a:tc>
                <a:tc>
                  <a:txBody>
                    <a:bodyPr/>
                    <a:lstStyle/>
                    <a:p>
                      <a:pPr lvl="0" algn="r">
                        <a:defRPr sz="1800" b="0" i="0"/>
                      </a:pPr>
                      <a:r>
                        <a:rPr lang="en-US" sz="1600" b="0" i="0">
                          <a:solidFill>
                            <a:srgbClr val="000000"/>
                          </a:solidFill>
                          <a:latin typeface="Arial"/>
                          <a:ea typeface="Arial"/>
                          <a:cs typeface="Arial"/>
                          <a:sym typeface="Arial Bold"/>
                        </a:rPr>
                        <a:t>21.3</a:t>
                      </a:r>
                    </a:p>
                  </a:txBody>
                  <a:tcPr marT="36576" marB="18288"/>
                </a:tc>
                <a:extLst>
                  <a:ext uri="{0D108BD9-81ED-4DB2-BD59-A6C34878D82A}">
                    <a16:rowId xmlns:a16="http://schemas.microsoft.com/office/drawing/2014/main" val="2414631209"/>
                  </a:ext>
                </a:extLst>
              </a:tr>
              <a:tr h="405620">
                <a:tc>
                  <a:txBody>
                    <a:bodyPr/>
                    <a:lstStyle/>
                    <a:p>
                      <a:pPr lvl="0" algn="l">
                        <a:defRPr sz="1800" b="0" i="0"/>
                      </a:pPr>
                      <a:r>
                        <a:rPr lang="en-US" sz="1600" b="0" i="0">
                          <a:solidFill>
                            <a:schemeClr val="bg1"/>
                          </a:solidFill>
                          <a:latin typeface="Arial"/>
                          <a:ea typeface="Arial"/>
                          <a:cs typeface="Arial"/>
                          <a:sym typeface="Arial Bold"/>
                        </a:rPr>
                        <a:t>Maritime Administration</a:t>
                      </a:r>
                    </a:p>
                  </a:txBody>
                  <a:tcPr marT="36576" marB="18288"/>
                </a:tc>
                <a:tc>
                  <a:txBody>
                    <a:bodyPr/>
                    <a:lstStyle/>
                    <a:p>
                      <a:pPr lvl="0" algn="r">
                        <a:defRPr sz="1800" b="0" i="0"/>
                      </a:pPr>
                      <a:r>
                        <a:rPr lang="en-US" sz="1600" b="0" i="0">
                          <a:solidFill>
                            <a:srgbClr val="000000"/>
                          </a:solidFill>
                          <a:latin typeface="Arial"/>
                          <a:ea typeface="Arial"/>
                          <a:cs typeface="Arial"/>
                          <a:sym typeface="Arial Bold"/>
                        </a:rPr>
                        <a:t>---</a:t>
                      </a:r>
                    </a:p>
                  </a:txBody>
                  <a:tcPr marT="36576" marB="18288"/>
                </a:tc>
                <a:tc>
                  <a:txBody>
                    <a:bodyPr/>
                    <a:lstStyle/>
                    <a:p>
                      <a:pPr lvl="0" algn="r">
                        <a:defRPr sz="1800" b="0" i="0"/>
                      </a:pPr>
                      <a:r>
                        <a:rPr lang="en-US" sz="1600" b="0" i="0">
                          <a:solidFill>
                            <a:srgbClr val="000000"/>
                          </a:solidFill>
                          <a:latin typeface="Arial"/>
                          <a:ea typeface="Arial"/>
                          <a:cs typeface="Arial"/>
                          <a:sym typeface="Arial Bold"/>
                        </a:rPr>
                        <a:t>2.3</a:t>
                      </a:r>
                    </a:p>
                  </a:txBody>
                  <a:tcPr marT="36576" marB="18288"/>
                </a:tc>
                <a:extLst>
                  <a:ext uri="{0D108BD9-81ED-4DB2-BD59-A6C34878D82A}">
                    <a16:rowId xmlns:a16="http://schemas.microsoft.com/office/drawing/2014/main" val="2233065569"/>
                  </a:ext>
                </a:extLst>
              </a:tr>
              <a:tr h="405620">
                <a:tc>
                  <a:txBody>
                    <a:bodyPr/>
                    <a:lstStyle/>
                    <a:p>
                      <a:pPr lvl="0" algn="l">
                        <a:defRPr sz="1800" b="0" i="0"/>
                      </a:pPr>
                      <a:r>
                        <a:rPr lang="en-US" sz="1600" b="0" i="0" dirty="0">
                          <a:solidFill>
                            <a:schemeClr val="bg1"/>
                          </a:solidFill>
                          <a:latin typeface="Arial"/>
                          <a:ea typeface="Arial"/>
                          <a:cs typeface="Arial"/>
                          <a:sym typeface="Arial Bold"/>
                        </a:rPr>
                        <a:t>National Highway Traffic Safety Administration</a:t>
                      </a:r>
                    </a:p>
                  </a:txBody>
                  <a:tcPr marT="36576" marB="18288"/>
                </a:tc>
                <a:tc>
                  <a:txBody>
                    <a:bodyPr/>
                    <a:lstStyle/>
                    <a:p>
                      <a:pPr lvl="0" algn="r">
                        <a:defRPr sz="1800" b="0" i="0"/>
                      </a:pPr>
                      <a:r>
                        <a:rPr lang="en-US" sz="1600" b="0" i="0">
                          <a:solidFill>
                            <a:srgbClr val="000000"/>
                          </a:solidFill>
                          <a:latin typeface="Arial"/>
                          <a:ea typeface="Arial"/>
                          <a:cs typeface="Arial"/>
                          <a:sym typeface="Arial Bold"/>
                        </a:rPr>
                        <a:t>5.1</a:t>
                      </a:r>
                    </a:p>
                  </a:txBody>
                  <a:tcPr marT="36576" marB="18288"/>
                </a:tc>
                <a:tc>
                  <a:txBody>
                    <a:bodyPr/>
                    <a:lstStyle/>
                    <a:p>
                      <a:pPr lvl="0" algn="r">
                        <a:defRPr sz="1800" b="0" i="0"/>
                      </a:pPr>
                      <a:r>
                        <a:rPr lang="en-US" sz="1600" b="0" i="0">
                          <a:solidFill>
                            <a:srgbClr val="000000"/>
                          </a:solidFill>
                          <a:latin typeface="Arial"/>
                          <a:ea typeface="Arial"/>
                          <a:cs typeface="Arial"/>
                          <a:sym typeface="Arial Bold"/>
                        </a:rPr>
                        <a:t>1.6</a:t>
                      </a:r>
                    </a:p>
                  </a:txBody>
                  <a:tcPr marT="36576" marB="18288"/>
                </a:tc>
                <a:extLst>
                  <a:ext uri="{0D108BD9-81ED-4DB2-BD59-A6C34878D82A}">
                    <a16:rowId xmlns:a16="http://schemas.microsoft.com/office/drawing/2014/main" val="1255242801"/>
                  </a:ext>
                </a:extLst>
              </a:tr>
              <a:tr h="405620">
                <a:tc>
                  <a:txBody>
                    <a:bodyPr/>
                    <a:lstStyle/>
                    <a:p>
                      <a:pPr lvl="0" algn="l">
                        <a:defRPr sz="1800" b="0" i="0"/>
                      </a:pPr>
                      <a:r>
                        <a:rPr lang="en-US" sz="1600" b="0" i="0">
                          <a:solidFill>
                            <a:schemeClr val="bg1"/>
                          </a:solidFill>
                          <a:latin typeface="Arial"/>
                          <a:ea typeface="Arial"/>
                          <a:cs typeface="Arial"/>
                          <a:sym typeface="Arial Bold"/>
                        </a:rPr>
                        <a:t>Office of the Secretary</a:t>
                      </a:r>
                    </a:p>
                  </a:txBody>
                  <a:tcPr marT="36576" marB="18288"/>
                </a:tc>
                <a:tc>
                  <a:txBody>
                    <a:bodyPr/>
                    <a:lstStyle/>
                    <a:p>
                      <a:pPr lvl="0" algn="r">
                        <a:defRPr sz="1800" b="0" i="0"/>
                      </a:pPr>
                      <a:r>
                        <a:rPr lang="en-US" sz="1600" b="0" i="0">
                          <a:solidFill>
                            <a:srgbClr val="000000"/>
                          </a:solidFill>
                          <a:latin typeface="Arial"/>
                          <a:ea typeface="Arial"/>
                          <a:cs typeface="Arial"/>
                          <a:sym typeface="Arial Bold"/>
                        </a:rPr>
                        <a:t>---</a:t>
                      </a:r>
                    </a:p>
                  </a:txBody>
                  <a:tcPr marT="36576" marB="18288"/>
                </a:tc>
                <a:tc>
                  <a:txBody>
                    <a:bodyPr/>
                    <a:lstStyle/>
                    <a:p>
                      <a:pPr lvl="0" algn="r">
                        <a:defRPr sz="1800" b="0" i="0"/>
                      </a:pPr>
                      <a:r>
                        <a:rPr lang="en-US" sz="1600" b="0" i="0">
                          <a:solidFill>
                            <a:srgbClr val="000000"/>
                          </a:solidFill>
                          <a:latin typeface="Arial"/>
                          <a:ea typeface="Arial"/>
                          <a:cs typeface="Arial"/>
                          <a:sym typeface="Arial Bold"/>
                        </a:rPr>
                        <a:t>19.0</a:t>
                      </a:r>
                    </a:p>
                  </a:txBody>
                  <a:tcPr marT="36576" marB="18288"/>
                </a:tc>
                <a:extLst>
                  <a:ext uri="{0D108BD9-81ED-4DB2-BD59-A6C34878D82A}">
                    <a16:rowId xmlns:a16="http://schemas.microsoft.com/office/drawing/2014/main" val="10002"/>
                  </a:ext>
                </a:extLst>
              </a:tr>
              <a:tr h="405620">
                <a:tc>
                  <a:txBody>
                    <a:bodyPr/>
                    <a:lstStyle/>
                    <a:p>
                      <a:pPr lvl="0" algn="l">
                        <a:defRPr sz="1800" b="0" i="0"/>
                      </a:pPr>
                      <a:r>
                        <a:rPr lang="en-US" sz="1600" b="0" i="0">
                          <a:solidFill>
                            <a:schemeClr val="bg1"/>
                          </a:solidFill>
                          <a:latin typeface="Arial"/>
                          <a:ea typeface="Arial"/>
                          <a:cs typeface="Arial"/>
                          <a:sym typeface="Arial Bold"/>
                        </a:rPr>
                        <a:t>Pipeline &amp; Hazardous Materials Safety Admin.</a:t>
                      </a:r>
                    </a:p>
                  </a:txBody>
                  <a:tcPr marT="36576" marB="18288"/>
                </a:tc>
                <a:tc>
                  <a:txBody>
                    <a:bodyPr/>
                    <a:lstStyle/>
                    <a:p>
                      <a:pPr lvl="0" algn="r">
                        <a:defRPr sz="1800" b="0" i="0"/>
                      </a:pPr>
                      <a:r>
                        <a:rPr lang="en-US" sz="1600" b="0" i="0">
                          <a:solidFill>
                            <a:srgbClr val="000000"/>
                          </a:solidFill>
                          <a:latin typeface="Arial"/>
                          <a:ea typeface="Arial"/>
                          <a:cs typeface="Arial"/>
                          <a:sym typeface="Arial Bold"/>
                        </a:rPr>
                        <a:t>---</a:t>
                      </a:r>
                    </a:p>
                  </a:txBody>
                  <a:tcPr marT="36576" marB="18288"/>
                </a:tc>
                <a:tc>
                  <a:txBody>
                    <a:bodyPr/>
                    <a:lstStyle/>
                    <a:p>
                      <a:pPr lvl="0" algn="r">
                        <a:defRPr sz="1800" b="0" i="0"/>
                      </a:pPr>
                      <a:r>
                        <a:rPr lang="en-US" sz="1600" b="0" i="0">
                          <a:solidFill>
                            <a:srgbClr val="000000"/>
                          </a:solidFill>
                          <a:latin typeface="Arial"/>
                          <a:ea typeface="Arial"/>
                          <a:cs typeface="Arial"/>
                          <a:sym typeface="Arial Bold"/>
                        </a:rPr>
                        <a:t>1.0</a:t>
                      </a:r>
                    </a:p>
                  </a:txBody>
                  <a:tcPr marT="36576" marB="18288"/>
                </a:tc>
                <a:extLst>
                  <a:ext uri="{0D108BD9-81ED-4DB2-BD59-A6C34878D82A}">
                    <a16:rowId xmlns:a16="http://schemas.microsoft.com/office/drawing/2014/main" val="2522340340"/>
                  </a:ext>
                </a:extLst>
              </a:tr>
              <a:tr h="405620">
                <a:tc>
                  <a:txBody>
                    <a:bodyPr/>
                    <a:lstStyle/>
                    <a:p>
                      <a:pPr lvl="0" algn="l">
                        <a:defRPr sz="1800" b="0" i="0"/>
                      </a:pPr>
                      <a:r>
                        <a:rPr lang="en-US" sz="1600" b="1" i="0" dirty="0">
                          <a:solidFill>
                            <a:schemeClr val="bg1"/>
                          </a:solidFill>
                          <a:latin typeface="Arial"/>
                          <a:ea typeface="Arial"/>
                          <a:cs typeface="Arial"/>
                          <a:sym typeface="Arial Bold"/>
                        </a:rPr>
                        <a:t>Total</a:t>
                      </a:r>
                    </a:p>
                  </a:txBody>
                  <a:tcPr marT="36576" marB="18288"/>
                </a:tc>
                <a:tc>
                  <a:txBody>
                    <a:bodyPr/>
                    <a:lstStyle/>
                    <a:p>
                      <a:pPr lvl="0" algn="r">
                        <a:defRPr sz="1800" b="0" i="0"/>
                      </a:pPr>
                      <a:r>
                        <a:rPr lang="en-US" sz="1600" b="1" i="0">
                          <a:solidFill>
                            <a:srgbClr val="000000"/>
                          </a:solidFill>
                          <a:latin typeface="Arial"/>
                          <a:ea typeface="Arial"/>
                          <a:cs typeface="Arial"/>
                          <a:sym typeface="Arial Bold"/>
                        </a:rPr>
                        <a:t>383.0</a:t>
                      </a:r>
                    </a:p>
                  </a:txBody>
                  <a:tcPr marT="36576" marB="18288"/>
                </a:tc>
                <a:tc>
                  <a:txBody>
                    <a:bodyPr/>
                    <a:lstStyle/>
                    <a:p>
                      <a:pPr lvl="0" algn="r">
                        <a:defRPr sz="1800" b="0" i="0"/>
                      </a:pPr>
                      <a:r>
                        <a:rPr lang="en-US" sz="1600" b="1" i="0" dirty="0">
                          <a:solidFill>
                            <a:srgbClr val="000000"/>
                          </a:solidFill>
                          <a:latin typeface="Arial"/>
                          <a:ea typeface="Arial"/>
                          <a:cs typeface="Arial"/>
                          <a:sym typeface="Arial Bold"/>
                        </a:rPr>
                        <a:t>184.1</a:t>
                      </a:r>
                    </a:p>
                  </a:txBody>
                  <a:tcPr marT="36576" marB="18288"/>
                </a:tc>
                <a:extLst>
                  <a:ext uri="{0D108BD9-81ED-4DB2-BD59-A6C34878D82A}">
                    <a16:rowId xmlns:a16="http://schemas.microsoft.com/office/drawing/2014/main" val="10007"/>
                  </a:ext>
                </a:extLst>
              </a:tr>
            </a:tbl>
          </a:graphicData>
        </a:graphic>
      </p:graphicFrame>
      <p:sp>
        <p:nvSpPr>
          <p:cNvPr id="3" name="TextBox 2">
            <a:extLst>
              <a:ext uri="{FF2B5EF4-FFF2-40B4-BE49-F238E27FC236}">
                <a16:creationId xmlns:a16="http://schemas.microsoft.com/office/drawing/2014/main" id="{85F57343-07F4-4561-9BE8-BFB66A06386F}"/>
              </a:ext>
            </a:extLst>
          </p:cNvPr>
          <p:cNvSpPr txBox="1"/>
          <p:nvPr/>
        </p:nvSpPr>
        <p:spPr>
          <a:xfrm>
            <a:off x="110388" y="6284624"/>
            <a:ext cx="9109489" cy="338554"/>
          </a:xfrm>
          <a:prstGeom prst="rect">
            <a:avLst/>
          </a:prstGeom>
          <a:noFill/>
        </p:spPr>
        <p:txBody>
          <a:bodyPr wrap="square" lIns="91440" tIns="45720" rIns="91440" bIns="45720" rtlCol="0" anchor="t">
            <a:spAutoFit/>
          </a:bodyPr>
          <a:lstStyle/>
          <a:p>
            <a:r>
              <a:rPr lang="en-US" sz="1600" u="sng" dirty="0">
                <a:latin typeface="Arial"/>
                <a:ea typeface="ＭＳ Ｐゴシック"/>
                <a:cs typeface="Arial"/>
              </a:rPr>
              <a:t>Note</a:t>
            </a:r>
            <a:r>
              <a:rPr lang="en-US" sz="1600" dirty="0">
                <a:latin typeface="Arial"/>
                <a:ea typeface="ＭＳ Ｐゴシック"/>
                <a:cs typeface="Arial"/>
              </a:rPr>
              <a:t>: Table does </a:t>
            </a:r>
            <a:r>
              <a:rPr lang="en-US" sz="1600" u="sng" dirty="0">
                <a:latin typeface="Arial"/>
                <a:ea typeface="ＭＳ Ｐゴシック"/>
                <a:cs typeface="Arial"/>
              </a:rPr>
              <a:t>not</a:t>
            </a:r>
            <a:r>
              <a:rPr lang="en-US" sz="1600" dirty="0">
                <a:latin typeface="Arial"/>
                <a:ea typeface="ＭＳ Ｐゴシック"/>
                <a:cs typeface="Arial"/>
              </a:rPr>
              <a:t> include amounts that BIL authorizes but are subject to [future] appropriation  </a:t>
            </a:r>
            <a:endParaRPr lang="en-US" sz="1600" dirty="0"/>
          </a:p>
        </p:txBody>
      </p:sp>
      <p:sp>
        <p:nvSpPr>
          <p:cNvPr id="4" name="Slide Number Placeholder 3">
            <a:extLst>
              <a:ext uri="{FF2B5EF4-FFF2-40B4-BE49-F238E27FC236}">
                <a16:creationId xmlns:a16="http://schemas.microsoft.com/office/drawing/2014/main" id="{0EA3C753-5F0D-45D1-BCE5-34BF4884785E}"/>
              </a:ext>
            </a:extLst>
          </p:cNvPr>
          <p:cNvSpPr>
            <a:spLocks noGrp="1"/>
          </p:cNvSpPr>
          <p:nvPr>
            <p:ph type="sldNum" sz="quarter" idx="12"/>
          </p:nvPr>
        </p:nvSpPr>
        <p:spPr/>
        <p:txBody>
          <a:bodyPr/>
          <a:lstStyle/>
          <a:p>
            <a:fld id="{1A97B858-7F87-4293-BC05-FFDEB8F8B7A1}" type="slidenum">
              <a:rPr lang="en-US" smtClean="0"/>
              <a:pPr/>
              <a:t>8</a:t>
            </a:fld>
            <a:endParaRPr lang="en-US"/>
          </a:p>
        </p:txBody>
      </p:sp>
    </p:spTree>
    <p:extLst>
      <p:ext uri="{BB962C8B-B14F-4D97-AF65-F5344CB8AC3E}">
        <p14:creationId xmlns:p14="http://schemas.microsoft.com/office/powerpoint/2010/main" val="1376047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36"/>
            <a:ext cx="8229600" cy="741866"/>
          </a:xfrm>
        </p:spPr>
        <p:txBody>
          <a:bodyPr>
            <a:normAutofit/>
          </a:bodyPr>
          <a:lstStyle/>
          <a:p>
            <a:r>
              <a:rPr lang="en-US"/>
              <a:t>High Points of BIL Highway Provisions</a:t>
            </a:r>
          </a:p>
        </p:txBody>
      </p:sp>
      <p:sp>
        <p:nvSpPr>
          <p:cNvPr id="3" name="Content Placeholder 2"/>
          <p:cNvSpPr>
            <a:spLocks noGrp="1"/>
          </p:cNvSpPr>
          <p:nvPr>
            <p:ph idx="1"/>
          </p:nvPr>
        </p:nvSpPr>
        <p:spPr>
          <a:xfrm>
            <a:off x="457200" y="1185332"/>
            <a:ext cx="8424333" cy="5173133"/>
          </a:xfrm>
        </p:spPr>
        <p:txBody>
          <a:bodyPr>
            <a:normAutofit fontScale="92500" lnSpcReduction="10000"/>
          </a:bodyPr>
          <a:lstStyle/>
          <a:p>
            <a:pPr>
              <a:spcAft>
                <a:spcPts val="1200"/>
              </a:spcAft>
            </a:pPr>
            <a:r>
              <a:rPr lang="en-US" sz="2000" b="1" u="sng"/>
              <a:t>Funds highway programs for five years </a:t>
            </a:r>
            <a:r>
              <a:rPr lang="en-US" sz="2000"/>
              <a:t>(FY 22-26)</a:t>
            </a:r>
            <a:endParaRPr lang="en-US" sz="800"/>
          </a:p>
          <a:p>
            <a:pPr>
              <a:spcBef>
                <a:spcPts val="0"/>
              </a:spcBef>
              <a:spcAft>
                <a:spcPts val="1200"/>
              </a:spcAft>
            </a:pPr>
            <a:r>
              <a:rPr lang="en-US" sz="2000" b="1" u="sng"/>
              <a:t>$350.8 B (FY 22-26) for highway programs</a:t>
            </a:r>
          </a:p>
          <a:p>
            <a:pPr lvl="1">
              <a:spcBef>
                <a:spcPts val="0"/>
              </a:spcBef>
              <a:spcAft>
                <a:spcPts val="1200"/>
              </a:spcAft>
            </a:pPr>
            <a:r>
              <a:rPr lang="en-US" sz="1600"/>
              <a:t>$303.5 B in Contract Authority (CA) from the Highway Trust Fund (HTF)</a:t>
            </a:r>
          </a:p>
          <a:p>
            <a:pPr lvl="1">
              <a:spcBef>
                <a:spcPts val="0"/>
              </a:spcBef>
              <a:spcAft>
                <a:spcPts val="1200"/>
              </a:spcAft>
            </a:pPr>
            <a:r>
              <a:rPr lang="en-US" sz="1600"/>
              <a:t>+$47.3 B  in advance appropriations from the General Fund (GF)</a:t>
            </a:r>
            <a:endParaRPr lang="en-US" sz="800"/>
          </a:p>
          <a:p>
            <a:pPr lvl="0">
              <a:spcBef>
                <a:spcPts val="0"/>
              </a:spcBef>
              <a:spcAft>
                <a:spcPts val="1200"/>
              </a:spcAft>
            </a:pPr>
            <a:r>
              <a:rPr lang="en-US" sz="2000" b="1" u="sng"/>
              <a:t>More than a dozen new highway programs</a:t>
            </a:r>
            <a:r>
              <a:rPr lang="en-US" sz="2000"/>
              <a:t>, including─</a:t>
            </a:r>
          </a:p>
          <a:p>
            <a:pPr lvl="1">
              <a:spcBef>
                <a:spcPts val="0"/>
              </a:spcBef>
              <a:spcAft>
                <a:spcPts val="1200"/>
              </a:spcAft>
            </a:pPr>
            <a:r>
              <a:rPr lang="en-US" sz="1600" b="1"/>
              <a:t>Formula:</a:t>
            </a:r>
            <a:r>
              <a:rPr lang="en-US" sz="1600"/>
              <a:t> resilience, carbon reduction, bridges and electric vehicle (EV) charging infrastructure</a:t>
            </a:r>
          </a:p>
          <a:p>
            <a:pPr lvl="1">
              <a:spcBef>
                <a:spcPts val="0"/>
              </a:spcBef>
              <a:spcAft>
                <a:spcPts val="1200"/>
              </a:spcAft>
            </a:pPr>
            <a:r>
              <a:rPr lang="en-US" sz="1600" b="1"/>
              <a:t>Discretionary: </a:t>
            </a:r>
            <a:r>
              <a:rPr lang="en-US" sz="1600"/>
              <a:t>bridges, EV charging infrastructure, rural projects, resilience, wildlife crossings, and reconnecting communities</a:t>
            </a:r>
          </a:p>
          <a:p>
            <a:pPr>
              <a:spcAft>
                <a:spcPts val="1200"/>
              </a:spcAft>
            </a:pPr>
            <a:r>
              <a:rPr lang="en-US" sz="2000"/>
              <a:t>Focus on safety, bridges, climate change, resilience, and project delivery</a:t>
            </a:r>
            <a:endParaRPr lang="en-US" sz="800"/>
          </a:p>
          <a:p>
            <a:pPr>
              <a:spcAft>
                <a:spcPts val="1200"/>
              </a:spcAft>
            </a:pPr>
            <a:r>
              <a:rPr lang="en-US" sz="2000" b="1" u="sng"/>
              <a:t>More opportunities for local governments and other non-traditional entities</a:t>
            </a:r>
            <a:r>
              <a:rPr lang="en-US" sz="2000"/>
              <a:t> to access new funding</a:t>
            </a:r>
            <a:endParaRPr lang="en-US" sz="800"/>
          </a:p>
          <a:p>
            <a:pPr>
              <a:spcAft>
                <a:spcPts val="1200"/>
              </a:spcAft>
            </a:pPr>
            <a:r>
              <a:rPr lang="en-US" sz="2000"/>
              <a:t>$90 B transfer (GF-&gt;HTF) to </a:t>
            </a:r>
            <a:r>
              <a:rPr lang="en-US" sz="2000" b="1" u="sng"/>
              <a:t>keep the HTF Highway Account solvent for years</a:t>
            </a:r>
          </a:p>
        </p:txBody>
      </p:sp>
      <p:sp>
        <p:nvSpPr>
          <p:cNvPr id="4" name="Slide Number Placeholder 3">
            <a:extLst>
              <a:ext uri="{FF2B5EF4-FFF2-40B4-BE49-F238E27FC236}">
                <a16:creationId xmlns:a16="http://schemas.microsoft.com/office/drawing/2014/main" id="{06DA709E-9ED6-433D-8B56-CBA2AADA34C2}"/>
              </a:ext>
            </a:extLst>
          </p:cNvPr>
          <p:cNvSpPr>
            <a:spLocks noGrp="1"/>
          </p:cNvSpPr>
          <p:nvPr>
            <p:ph type="sldNum" sz="quarter" idx="12"/>
          </p:nvPr>
        </p:nvSpPr>
        <p:spPr/>
        <p:txBody>
          <a:bodyPr/>
          <a:lstStyle/>
          <a:p>
            <a:fld id="{1A97B858-7F87-4293-BC05-FFDEB8F8B7A1}" type="slidenum">
              <a:rPr lang="en-US" smtClean="0"/>
              <a:pPr/>
              <a:t>9</a:t>
            </a:fld>
            <a:endParaRPr lang="en-US"/>
          </a:p>
        </p:txBody>
      </p:sp>
    </p:spTree>
    <p:extLst>
      <p:ext uri="{BB962C8B-B14F-4D97-AF65-F5344CB8AC3E}">
        <p14:creationId xmlns:p14="http://schemas.microsoft.com/office/powerpoint/2010/main" val="3008335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PLS Theme">
  <a:themeElements>
    <a:clrScheme name="FHWA 1">
      <a:dk1>
        <a:sysClr val="windowText" lastClr="000000"/>
      </a:dk1>
      <a:lt1>
        <a:sysClr val="window" lastClr="FFFFFF"/>
      </a:lt1>
      <a:dk2>
        <a:srgbClr val="17365D"/>
      </a:dk2>
      <a:lt2>
        <a:srgbClr val="EEECE1"/>
      </a:lt2>
      <a:accent1>
        <a:srgbClr val="366092"/>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8BDF7D5F41AC44582821BC9E46A7A10" ma:contentTypeVersion="4" ma:contentTypeDescription="Create a new document." ma:contentTypeScope="" ma:versionID="84979e0f99691fa724797ab5061a7e97">
  <xsd:schema xmlns:xsd="http://www.w3.org/2001/XMLSchema" xmlns:xs="http://www.w3.org/2001/XMLSchema" xmlns:p="http://schemas.microsoft.com/office/2006/metadata/properties" xmlns:ns2="d0a3198c-b3f7-4fe9-b278-d920ea28cee3" xmlns:ns3="12edaef1-57e1-45bc-80d5-bd44f260f512" targetNamespace="http://schemas.microsoft.com/office/2006/metadata/properties" ma:root="true" ma:fieldsID="7d730a37357979a864969beb7ab1b44a" ns2:_="" ns3:_="">
    <xsd:import namespace="d0a3198c-b3f7-4fe9-b278-d920ea28cee3"/>
    <xsd:import namespace="12edaef1-57e1-45bc-80d5-bd44f260f51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a3198c-b3f7-4fe9-b278-d920ea28ce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2edaef1-57e1-45bc-80d5-bd44f260f51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00E6E28-922E-489D-B6F0-B2B4E174340D}">
  <ds:schemaRefs>
    <ds:schemaRef ds:uri="http://schemas.microsoft.com/sharepoint/v3/contenttype/forms"/>
  </ds:schemaRefs>
</ds:datastoreItem>
</file>

<file path=customXml/itemProps2.xml><?xml version="1.0" encoding="utf-8"?>
<ds:datastoreItem xmlns:ds="http://schemas.openxmlformats.org/officeDocument/2006/customXml" ds:itemID="{71BD2BE4-F3E5-45B1-B00A-AF7AF65464CB}">
  <ds:schemaRefs>
    <ds:schemaRef ds:uri="12edaef1-57e1-45bc-80d5-bd44f260f512"/>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documentManagement/types"/>
    <ds:schemaRef ds:uri="d0a3198c-b3f7-4fe9-b278-d920ea28cee3"/>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E243EC61-8C49-4BCB-89B6-AB8221C1E840}">
  <ds:schemaRefs>
    <ds:schemaRef ds:uri="12edaef1-57e1-45bc-80d5-bd44f260f512"/>
    <ds:schemaRef ds:uri="d0a3198c-b3f7-4fe9-b278-d920ea28cee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11027</TotalTime>
  <Words>8908</Words>
  <Application>Microsoft Office PowerPoint</Application>
  <PresentationFormat>On-screen Show (4:3)</PresentationFormat>
  <Paragraphs>1164</Paragraphs>
  <Slides>73</Slides>
  <Notes>73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73</vt:i4>
      </vt:variant>
    </vt:vector>
  </HeadingPairs>
  <TitlesOfParts>
    <vt:vector size="78" baseType="lpstr">
      <vt:lpstr>Arial</vt:lpstr>
      <vt:lpstr>Century Gothic</vt:lpstr>
      <vt:lpstr>Courier New</vt:lpstr>
      <vt:lpstr>Wingdings</vt:lpstr>
      <vt:lpstr>HPLS Theme</vt:lpstr>
      <vt:lpstr> BIPARTISAN INFRASTRUCTURE LAW (BIL)* Overview of Highway Provisions</vt:lpstr>
      <vt:lpstr>Setting the stage</vt:lpstr>
      <vt:lpstr>Introductory Notes</vt:lpstr>
      <vt:lpstr>Key Terms</vt:lpstr>
      <vt:lpstr>BIL highlights</vt:lpstr>
      <vt:lpstr>Milestones Toward Enactment of BIL</vt:lpstr>
      <vt:lpstr>BIL Goes Beyond Transportation</vt:lpstr>
      <vt:lpstr>Includes $567.1 B (All DOT Modes) Over FY 22-26</vt:lpstr>
      <vt:lpstr>High Points of BIL Highway Provisions</vt:lpstr>
      <vt:lpstr>$350.8 B (FY 22-26) fOR Highway programs</vt:lpstr>
      <vt:lpstr>$303.5 B in Contract Authority from the HTF</vt:lpstr>
      <vt:lpstr>+$47.3 B from the General Fund (GF) for “Highway Infrastructure Programs” (HIP)</vt:lpstr>
      <vt:lpstr>Nine Categories of HIP Funding Under BIL (from the GF)</vt:lpstr>
      <vt:lpstr>Funding Available to a Range of Recipients</vt:lpstr>
      <vt:lpstr>Apportioned HIGHWAY programs</vt:lpstr>
      <vt:lpstr>8 Apportioned CA Programs (Including 2 New)</vt:lpstr>
      <vt:lpstr>Changes to National Highway Performance Program (NHPP)</vt:lpstr>
      <vt:lpstr>Changes to Surface Transportation Block Grant Program (STBG)</vt:lpstr>
      <vt:lpstr>Changes to Transportation Alternatives (TA) Set-aside from STBG</vt:lpstr>
      <vt:lpstr>Changes to Highway Safety Improvement Program (HSIP)</vt:lpstr>
      <vt:lpstr>Changes to Railway-Highway Crossings Program (RHCP)</vt:lpstr>
      <vt:lpstr>Changes to Congestion Mitigation and Air Quality Improvement Program (CMAQ)</vt:lpstr>
      <vt:lpstr>Changes to National Highway Freight Program (NHFP)</vt:lpstr>
      <vt:lpstr>SAFETY</vt:lpstr>
      <vt:lpstr>[NEW]  Safe Streets and Roads for All (discretionary)</vt:lpstr>
      <vt:lpstr>[NEW] Wildlife Crossings Pilot Program (discretionary)</vt:lpstr>
      <vt:lpstr>Other Safety-related Provisions</vt:lpstr>
      <vt:lpstr>workforce</vt:lpstr>
      <vt:lpstr>Davis-Bacon and Buy America Provisions</vt:lpstr>
      <vt:lpstr>Other Workforce Provisions</vt:lpstr>
      <vt:lpstr>CLIMATE AND RESILIENCE</vt:lpstr>
      <vt:lpstr>[NEW] Carbon Reduction Program (formula)</vt:lpstr>
      <vt:lpstr>[NEW] PROTECT* Formula Program</vt:lpstr>
      <vt:lpstr>[NEW] PROTECT Grants (discretionary)</vt:lpstr>
      <vt:lpstr>[NEW] Charging and Fueling Infrastructure (discretionary)</vt:lpstr>
      <vt:lpstr>[NEW] National Electric Vehicle Formula Program (formula and discretionary*)</vt:lpstr>
      <vt:lpstr>[NEW] Congestion Relief Program (discretionary)</vt:lpstr>
      <vt:lpstr>Other Climate and Resilience Provisions</vt:lpstr>
      <vt:lpstr>BRIDGEs</vt:lpstr>
      <vt:lpstr>[NEW] Bridge Formula Program</vt:lpstr>
      <vt:lpstr>[NEW] Bridge Investment Program (discretionary)</vt:lpstr>
      <vt:lpstr>Other Bridge-related Provisions</vt:lpstr>
      <vt:lpstr>Equity</vt:lpstr>
      <vt:lpstr>[NEW] Reconnecting Communities Pilot Program (discretionary)</vt:lpstr>
      <vt:lpstr>[NEW] Rural Surface Transportation Grants (discretionary)</vt:lpstr>
      <vt:lpstr>Federal lands and tribal</vt:lpstr>
      <vt:lpstr>Changes to Federal Lands Transportation Program (FLTP)</vt:lpstr>
      <vt:lpstr>Changes to Federal Lands Access Program (FLAP)</vt:lpstr>
      <vt:lpstr>Changes to Tribal Transportation Program (TTP)</vt:lpstr>
      <vt:lpstr>Changes to Nationally Significant Federal Lands and Tribal Projects Program (NSFLTP)</vt:lpstr>
      <vt:lpstr>Other Federal Lands and Tribal Provisions</vt:lpstr>
      <vt:lpstr>Significant Infrastructure programs and freight</vt:lpstr>
      <vt:lpstr>[NEW]  National Infrastructure Project Assistance Program (“Mega-projects”) (discretionary)</vt:lpstr>
      <vt:lpstr>[NEW]  Local and Regional Project Assistance Program* (discretionary)</vt:lpstr>
      <vt:lpstr>Changes to INFRA Program (discretionary)</vt:lpstr>
      <vt:lpstr>[NEW] Reduction of Truck Emissions at Port Facilities Program (discretionary)</vt:lpstr>
      <vt:lpstr>Other Freight Provisions</vt:lpstr>
      <vt:lpstr>Research, development, technology and education (RDT&amp;E)</vt:lpstr>
      <vt:lpstr>RDT&amp;E Funding</vt:lpstr>
      <vt:lpstr>Highway Research Set-asides</vt:lpstr>
      <vt:lpstr>Strategic Innovation for Revenue Collection (SIRC)</vt:lpstr>
      <vt:lpstr>Advanced Transportation Technologies and Innovative Mobility Deployment Program (ATTIMD)</vt:lpstr>
      <vt:lpstr>Planning and project delivery</vt:lpstr>
      <vt:lpstr>Changes to Metropolitan Planning Program</vt:lpstr>
      <vt:lpstr>[NEW]  Prioritization Process Pilot Program (discretionary)</vt:lpstr>
      <vt:lpstr>[NEW]  Transportation Access Pilot Program</vt:lpstr>
      <vt:lpstr>Accelerating Project Delivery (1 of 2)</vt:lpstr>
      <vt:lpstr>Accelerating Project Delivery (2 of 2)</vt:lpstr>
      <vt:lpstr>Other HIGHWAY provisions</vt:lpstr>
      <vt:lpstr>Changes to Emergency Relief Program (ER) </vt:lpstr>
      <vt:lpstr>Other Highway Provisions (1 of 2) </vt:lpstr>
      <vt:lpstr>Other Highway Provisions (2 of 2) </vt:lpstr>
      <vt:lpstr>For more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 Overview of Highway Provisions</dc:title>
  <dc:creator>FHWA</dc:creator>
  <cp:lastModifiedBy>Torres, Jorismar (FHWA)</cp:lastModifiedBy>
  <cp:revision>40</cp:revision>
  <dcterms:created xsi:type="dcterms:W3CDTF">2017-11-21T14:37:20Z</dcterms:created>
  <dcterms:modified xsi:type="dcterms:W3CDTF">2022-08-26T18:06:25Z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0x010100D8BDF7D5F41AC44582821BC9E46A7A10</vt:lpwstr>
  </property>
</Properties>
</file>