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6.xml" ContentType="application/vnd.openxmlformats-officedocument.presentationml.slide+xml"/>
  <Override PartName="/ppt/presentation.xml" ContentType="application/vnd.openxmlformats-officedocument.presentationml.presentation.main+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0"/>
  </p:notesMasterIdLst>
  <p:handoutMasterIdLst>
    <p:handoutMasterId r:id="rId11"/>
  </p:handoutMasterIdLst>
  <p:sldIdLst>
    <p:sldId id="264" r:id="rId4"/>
    <p:sldId id="259" r:id="rId5"/>
    <p:sldId id="265" r:id="rId6"/>
    <p:sldId id="261" r:id="rId7"/>
    <p:sldId id="266"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2C1F"/>
    <a:srgbClr val="D48E29"/>
    <a:srgbClr val="025C77"/>
    <a:srgbClr val="548235"/>
    <a:srgbClr val="155B76"/>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81584" autoAdjust="0"/>
  </p:normalViewPr>
  <p:slideViewPr>
    <p:cSldViewPr snapToGrid="0">
      <p:cViewPr varScale="1">
        <p:scale>
          <a:sx n="57" d="100"/>
          <a:sy n="57" d="100"/>
        </p:scale>
        <p:origin x="801"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18" Type="http://schemas.openxmlformats.org/officeDocument/2006/relationships/customXml" Target="../customXml/item5.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presProps" Target="presProps.xml"/><Relationship Id="rId17"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customXml" Target="../customXml/item3.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031EF5-5B61-4AA2-929F-5637257A67E7}" type="datetimeFigureOut">
              <a:rPr lang="en-US" smtClean="0"/>
              <a:t>4/22/2021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CAAF81-010D-4616-A6EC-B64CEAE4150F}" type="slidenum">
              <a:rPr lang="en-US" smtClean="0"/>
              <a:t>‹#›</a:t>
            </a:fld>
            <a:endParaRPr lang="en-US"/>
          </a:p>
        </p:txBody>
      </p:sp>
    </p:spTree>
    <p:extLst>
      <p:ext uri="{BB962C8B-B14F-4D97-AF65-F5344CB8AC3E}">
        <p14:creationId xmlns:p14="http://schemas.microsoft.com/office/powerpoint/2010/main" val="3646372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C5C6E-86CB-4491-A801-778C6DB1CC12}" type="datetimeFigureOut">
              <a:rPr lang="en-US" smtClean="0"/>
              <a:t>4/22/2021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B0C3D-59A3-42B5-A863-14AC681C39D3}" type="slidenum">
              <a:rPr lang="en-US" smtClean="0"/>
              <a:t>‹#›</a:t>
            </a:fld>
            <a:endParaRPr lang="en-US"/>
          </a:p>
        </p:txBody>
      </p:sp>
    </p:spTree>
    <p:extLst>
      <p:ext uri="{BB962C8B-B14F-4D97-AF65-F5344CB8AC3E}">
        <p14:creationId xmlns:p14="http://schemas.microsoft.com/office/powerpoint/2010/main" val="102118354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safety.fhwa.dot.gov/provencountermeasures/fhwasa18029/" TargetMode="External"/><Relationship Id="rId3" Type="http://schemas.openxmlformats.org/officeDocument/2006/relationships/hyperlink" Target="https://safety.fhwa.dot.gov/hsip/reports/" TargetMode="External"/><Relationship Id="rId7" Type="http://schemas.openxmlformats.org/officeDocument/2006/relationships/hyperlink" Target="https://safety.fhwa.dot.gov/hsip/resources/fhwasa1102/toc.cfm"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safety.fhwa.dot.gov/hsip/spm/data_resources.cfm" TargetMode="External"/><Relationship Id="rId5" Type="http://schemas.openxmlformats.org/officeDocument/2006/relationships/hyperlink" Target="https://safety.fhwa.dot.gov/hsip/spm/state_safety_targets/" TargetMode="External"/><Relationship Id="rId4" Type="http://schemas.openxmlformats.org/officeDocument/2006/relationships/hyperlink" Target="https://safety.fhwa.dot.gov/hsip/gen_info/slorhsip/"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safety.fhwa.dot.gov/provencountermeasures/fhwasa18029/" TargetMode="External"/><Relationship Id="rId3" Type="http://schemas.openxmlformats.org/officeDocument/2006/relationships/hyperlink" Target="https://safety.fhwa.dot.gov/hsip/reports/" TargetMode="External"/><Relationship Id="rId7" Type="http://schemas.openxmlformats.org/officeDocument/2006/relationships/hyperlink" Target="https://safety.fhwa.dot.gov/hsip/resources/fhwasa1102/toc.cfm"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safety.fhwa.dot.gov/hsip/spm/data_resources.cfm" TargetMode="External"/><Relationship Id="rId5" Type="http://schemas.openxmlformats.org/officeDocument/2006/relationships/hyperlink" Target="https://safety.fhwa.dot.gov/hsip/spm/state_safety_targets/" TargetMode="External"/><Relationship Id="rId4" Type="http://schemas.openxmlformats.org/officeDocument/2006/relationships/hyperlink" Target="https://safety.fhwa.dot.gov/hsip/gen_info/slorhsip/"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safety.fhwa.dot.gov/provencountermeasures/fhwasa18029/" TargetMode="External"/><Relationship Id="rId3" Type="http://schemas.openxmlformats.org/officeDocument/2006/relationships/hyperlink" Target="https://safety.fhwa.dot.gov/hsip/reports/" TargetMode="External"/><Relationship Id="rId7" Type="http://schemas.openxmlformats.org/officeDocument/2006/relationships/hyperlink" Target="https://safety.fhwa.dot.gov/hsip/resources/fhwasa1102/toc.cfm"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safety.fhwa.dot.gov/hsip/spm/data_resources.cfm" TargetMode="External"/><Relationship Id="rId5" Type="http://schemas.openxmlformats.org/officeDocument/2006/relationships/hyperlink" Target="https://safety.fhwa.dot.gov/hsip/spm/state_safety_targets/" TargetMode="External"/><Relationship Id="rId4" Type="http://schemas.openxmlformats.org/officeDocument/2006/relationships/hyperlink" Target="https://safety.fhwa.dot.gov/hsip/gen_info/slorhsi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B0C3D-59A3-42B5-A863-14AC681C39D3}" type="slidenum">
              <a:rPr lang="en-US" smtClean="0"/>
              <a:t>1</a:t>
            </a:fld>
            <a:endParaRPr lang="en-US"/>
          </a:p>
        </p:txBody>
      </p:sp>
    </p:spTree>
    <p:extLst>
      <p:ext uri="{BB962C8B-B14F-4D97-AF65-F5344CB8AC3E}">
        <p14:creationId xmlns:p14="http://schemas.microsoft.com/office/powerpoint/2010/main" val="341689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Resources: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Below is a list of resources available online, by FHWA, to gather HSIP data and State specific information. You can use these resources to supplement the data and information you already have through your agency and to pinpoint HSIP’s impacts on areas using data-driven analysis and before and after return on investment statistics to demonstrate the effectiveness of safety treatments in reducing fatalities and serious injuries.</a:t>
            </a:r>
          </a:p>
          <a:p>
            <a:pPr lvl="0"/>
            <a:r>
              <a:rPr lang="en-US" dirty="0">
                <a:effectLst/>
              </a:rPr>
              <a:t>HSIP Reporting: </a:t>
            </a:r>
            <a:r>
              <a:rPr lang="en-US" sz="1200" u="sng" kern="1200" dirty="0">
                <a:solidFill>
                  <a:schemeClr val="tx1"/>
                </a:solidFill>
                <a:effectLst/>
                <a:latin typeface="+mn-lt"/>
                <a:ea typeface="+mn-ea"/>
                <a:cs typeface="+mn-cs"/>
                <a:hlinkClick r:id="rId3"/>
              </a:rPr>
              <a:t>https://safety.fhwa.dot.gov/hsip/reports/</a:t>
            </a:r>
            <a:endParaRPr lang="en-US" dirty="0">
              <a:effectLst/>
            </a:endParaRPr>
          </a:p>
          <a:p>
            <a:pPr lvl="0"/>
            <a:r>
              <a:rPr lang="en-US" dirty="0">
                <a:effectLst/>
              </a:rPr>
              <a:t>Obligation Rates for the Highway Safety Improvement Program:  </a:t>
            </a:r>
            <a:r>
              <a:rPr lang="en-US" sz="1200" u="sng" kern="1200" dirty="0">
                <a:solidFill>
                  <a:schemeClr val="tx1"/>
                </a:solidFill>
                <a:effectLst/>
                <a:latin typeface="+mn-lt"/>
                <a:ea typeface="+mn-ea"/>
                <a:cs typeface="+mn-cs"/>
                <a:hlinkClick r:id="rId4"/>
              </a:rPr>
              <a:t>https://safety.fhwa.dot.gov/hsip/gen_info/slorhsip/</a:t>
            </a:r>
            <a:endParaRPr lang="en-US" dirty="0">
              <a:effectLst/>
            </a:endParaRPr>
          </a:p>
          <a:p>
            <a:pPr lvl="1"/>
            <a:r>
              <a:rPr lang="en-US" dirty="0">
                <a:effectLst/>
              </a:rPr>
              <a:t>MAP-21 and FAST Act Cumulative HSIP Obligation Rates by State</a:t>
            </a:r>
          </a:p>
          <a:p>
            <a:pPr lvl="1"/>
            <a:r>
              <a:rPr lang="en-US" dirty="0">
                <a:effectLst/>
              </a:rPr>
              <a:t>MAP-21 and FAST Act HSIP Funding Transferred to Other Core Apportioned Programs</a:t>
            </a:r>
          </a:p>
          <a:p>
            <a:pPr lvl="0"/>
            <a:r>
              <a:rPr lang="en-US" dirty="0">
                <a:effectLst/>
              </a:rPr>
              <a:t>State Safety Targets &amp; Performance: </a:t>
            </a:r>
            <a:r>
              <a:rPr lang="en-US" sz="1200" u="sng" kern="1200" dirty="0">
                <a:solidFill>
                  <a:schemeClr val="tx1"/>
                </a:solidFill>
                <a:effectLst/>
                <a:latin typeface="+mn-lt"/>
                <a:ea typeface="+mn-ea"/>
                <a:cs typeface="+mn-cs"/>
                <a:hlinkClick r:id="rId5"/>
              </a:rPr>
              <a:t>https://safety.fhwa.dot.gov/hsip/spm/state_safety_targets/</a:t>
            </a:r>
            <a:endParaRPr lang="en-US" dirty="0">
              <a:effectLst/>
            </a:endParaRPr>
          </a:p>
          <a:p>
            <a:pPr lvl="0"/>
            <a:r>
              <a:rPr lang="en-US" dirty="0">
                <a:effectLst/>
              </a:rPr>
              <a:t>Safety Data Resources: </a:t>
            </a:r>
            <a:r>
              <a:rPr lang="en-US" sz="1200" u="sng" kern="1200" dirty="0">
                <a:solidFill>
                  <a:schemeClr val="tx1"/>
                </a:solidFill>
                <a:effectLst/>
                <a:latin typeface="+mn-lt"/>
                <a:ea typeface="+mn-ea"/>
                <a:cs typeface="+mn-cs"/>
                <a:hlinkClick r:id="rId6"/>
              </a:rPr>
              <a:t>https://safety.fhwa.dot.gov/hsip/spm/data_resources.cfm</a:t>
            </a:r>
            <a:endParaRPr lang="en-US" dirty="0">
              <a:effectLst/>
            </a:endParaRPr>
          </a:p>
          <a:p>
            <a:pPr lvl="0"/>
            <a:r>
              <a:rPr lang="en-US" dirty="0">
                <a:effectLst/>
              </a:rPr>
              <a:t>Agency specific case studies: </a:t>
            </a:r>
            <a:r>
              <a:rPr lang="en-US" sz="1200" u="sng" kern="1200" dirty="0">
                <a:solidFill>
                  <a:schemeClr val="tx1"/>
                </a:solidFill>
                <a:effectLst/>
                <a:latin typeface="+mn-lt"/>
                <a:ea typeface="+mn-ea"/>
                <a:cs typeface="+mn-cs"/>
                <a:hlinkClick r:id="rId7"/>
              </a:rPr>
              <a:t>https://safety.fhwa.dot.gov/hsip/resources/fhwasa1102/toc.cfm</a:t>
            </a:r>
            <a:endParaRPr lang="en-US" dirty="0">
              <a:effectLst/>
            </a:endParaRPr>
          </a:p>
          <a:p>
            <a:pPr lvl="0"/>
            <a:r>
              <a:rPr lang="en-US" dirty="0">
                <a:effectLst/>
              </a:rPr>
              <a:t>FHWA Proven Safety Countermeasures: </a:t>
            </a:r>
            <a:r>
              <a:rPr lang="en-US" sz="1200" u="sng" kern="1200" dirty="0">
                <a:solidFill>
                  <a:schemeClr val="tx1"/>
                </a:solidFill>
                <a:effectLst/>
                <a:latin typeface="+mn-lt"/>
                <a:ea typeface="+mn-ea"/>
                <a:cs typeface="+mn-cs"/>
                <a:hlinkClick r:id="rId8"/>
              </a:rPr>
              <a:t>https://safety.fhwa.dot.gov/provencountermeasures/fhwasa18029/</a:t>
            </a:r>
            <a:endParaRPr lang="en-US" dirty="0">
              <a:effectLst/>
            </a:endParaRPr>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B0C3D-59A3-42B5-A863-14AC681C39D3}" type="slidenum">
              <a:rPr lang="en-US" smtClean="0"/>
              <a:t>2</a:t>
            </a:fld>
            <a:endParaRPr lang="en-US"/>
          </a:p>
        </p:txBody>
      </p:sp>
    </p:spTree>
    <p:extLst>
      <p:ext uri="{BB962C8B-B14F-4D97-AF65-F5344CB8AC3E}">
        <p14:creationId xmlns:p14="http://schemas.microsoft.com/office/powerpoint/2010/main" val="350869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B0C3D-59A3-42B5-A863-14AC681C39D3}" type="slidenum">
              <a:rPr lang="en-US" smtClean="0"/>
              <a:t>3</a:t>
            </a:fld>
            <a:endParaRPr lang="en-US"/>
          </a:p>
        </p:txBody>
      </p:sp>
    </p:spTree>
    <p:extLst>
      <p:ext uri="{BB962C8B-B14F-4D97-AF65-F5344CB8AC3E}">
        <p14:creationId xmlns:p14="http://schemas.microsoft.com/office/powerpoint/2010/main" val="1943385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Resources: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Below is a list of resources available online, by FHWA, to gather HSIP data and State specific information. You can use these resources to supplement the data and information you already have through your agency and to pinpoint HSIP’s impacts on areas using data-driven analysis and before and after return on investment statistics to demonstrate the effectiveness of safety treatments in reducing fatalities and serious injuries.</a:t>
            </a:r>
          </a:p>
          <a:p>
            <a:pPr lvl="0"/>
            <a:r>
              <a:rPr lang="en-US" dirty="0">
                <a:effectLst/>
              </a:rPr>
              <a:t>HSIP Reporting: </a:t>
            </a:r>
            <a:r>
              <a:rPr lang="en-US" sz="1200" u="sng" kern="1200" dirty="0">
                <a:solidFill>
                  <a:schemeClr val="tx1"/>
                </a:solidFill>
                <a:effectLst/>
                <a:latin typeface="+mn-lt"/>
                <a:ea typeface="+mn-ea"/>
                <a:cs typeface="+mn-cs"/>
                <a:hlinkClick r:id="rId3"/>
              </a:rPr>
              <a:t>https://safety.fhwa.dot.gov/hsip/reports/</a:t>
            </a:r>
            <a:endParaRPr lang="en-US" dirty="0">
              <a:effectLst/>
            </a:endParaRPr>
          </a:p>
          <a:p>
            <a:pPr lvl="0"/>
            <a:r>
              <a:rPr lang="en-US" dirty="0">
                <a:effectLst/>
              </a:rPr>
              <a:t>Obligation Rates for the Highway Safety Improvement Program:  </a:t>
            </a:r>
            <a:r>
              <a:rPr lang="en-US" sz="1200" u="sng" kern="1200" dirty="0">
                <a:solidFill>
                  <a:schemeClr val="tx1"/>
                </a:solidFill>
                <a:effectLst/>
                <a:latin typeface="+mn-lt"/>
                <a:ea typeface="+mn-ea"/>
                <a:cs typeface="+mn-cs"/>
                <a:hlinkClick r:id="rId4"/>
              </a:rPr>
              <a:t>https://safety.fhwa.dot.gov/hsip/gen_info/slorhsip/</a:t>
            </a:r>
            <a:endParaRPr lang="en-US" dirty="0">
              <a:effectLst/>
            </a:endParaRPr>
          </a:p>
          <a:p>
            <a:pPr lvl="1"/>
            <a:r>
              <a:rPr lang="en-US" dirty="0">
                <a:effectLst/>
              </a:rPr>
              <a:t>MAP-21 and FAST Act Cumulative HSIP Obligation Rates by State</a:t>
            </a:r>
          </a:p>
          <a:p>
            <a:pPr lvl="1"/>
            <a:r>
              <a:rPr lang="en-US" dirty="0">
                <a:effectLst/>
              </a:rPr>
              <a:t>MAP-21 and FAST Act HSIP Funding Transferred to Other Core Apportioned Programs</a:t>
            </a:r>
          </a:p>
          <a:p>
            <a:pPr lvl="0"/>
            <a:r>
              <a:rPr lang="en-US" dirty="0">
                <a:effectLst/>
              </a:rPr>
              <a:t>State Safety Targets &amp; Performance: </a:t>
            </a:r>
            <a:r>
              <a:rPr lang="en-US" sz="1200" u="sng" kern="1200" dirty="0">
                <a:solidFill>
                  <a:schemeClr val="tx1"/>
                </a:solidFill>
                <a:effectLst/>
                <a:latin typeface="+mn-lt"/>
                <a:ea typeface="+mn-ea"/>
                <a:cs typeface="+mn-cs"/>
                <a:hlinkClick r:id="rId5"/>
              </a:rPr>
              <a:t>https://safety.fhwa.dot.gov/hsip/spm/state_safety_targets/</a:t>
            </a:r>
            <a:endParaRPr lang="en-US" dirty="0">
              <a:effectLst/>
            </a:endParaRPr>
          </a:p>
          <a:p>
            <a:pPr lvl="0"/>
            <a:r>
              <a:rPr lang="en-US" dirty="0">
                <a:effectLst/>
              </a:rPr>
              <a:t>Safety Data Resources: </a:t>
            </a:r>
            <a:r>
              <a:rPr lang="en-US" sz="1200" u="sng" kern="1200" dirty="0">
                <a:solidFill>
                  <a:schemeClr val="tx1"/>
                </a:solidFill>
                <a:effectLst/>
                <a:latin typeface="+mn-lt"/>
                <a:ea typeface="+mn-ea"/>
                <a:cs typeface="+mn-cs"/>
                <a:hlinkClick r:id="rId6"/>
              </a:rPr>
              <a:t>https://safety.fhwa.dot.gov/hsip/spm/data_resources.cfm</a:t>
            </a:r>
            <a:endParaRPr lang="en-US" dirty="0">
              <a:effectLst/>
            </a:endParaRPr>
          </a:p>
          <a:p>
            <a:pPr lvl="0"/>
            <a:r>
              <a:rPr lang="en-US" dirty="0">
                <a:effectLst/>
              </a:rPr>
              <a:t>Agency specific case studies: </a:t>
            </a:r>
            <a:r>
              <a:rPr lang="en-US" sz="1200" u="sng" kern="1200" dirty="0">
                <a:solidFill>
                  <a:schemeClr val="tx1"/>
                </a:solidFill>
                <a:effectLst/>
                <a:latin typeface="+mn-lt"/>
                <a:ea typeface="+mn-ea"/>
                <a:cs typeface="+mn-cs"/>
                <a:hlinkClick r:id="rId7"/>
              </a:rPr>
              <a:t>https://safety.fhwa.dot.gov/hsip/resources/fhwasa1102/toc.cfm</a:t>
            </a:r>
            <a:endParaRPr lang="en-US" dirty="0">
              <a:effectLst/>
            </a:endParaRPr>
          </a:p>
          <a:p>
            <a:pPr lvl="0"/>
            <a:r>
              <a:rPr lang="en-US" dirty="0">
                <a:effectLst/>
              </a:rPr>
              <a:t>FHWA Proven Safety Countermeasures: </a:t>
            </a:r>
            <a:r>
              <a:rPr lang="en-US" sz="1200" u="sng" kern="1200" dirty="0">
                <a:solidFill>
                  <a:schemeClr val="tx1"/>
                </a:solidFill>
                <a:effectLst/>
                <a:latin typeface="+mn-lt"/>
                <a:ea typeface="+mn-ea"/>
                <a:cs typeface="+mn-cs"/>
                <a:hlinkClick r:id="rId8"/>
              </a:rPr>
              <a:t>https://safety.fhwa.dot.gov/provencountermeasures/fhwasa18029/</a:t>
            </a:r>
            <a:endParaRPr lang="en-US" dirty="0">
              <a:effectLst/>
            </a:endParaRPr>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B0C3D-59A3-42B5-A863-14AC681C39D3}" type="slidenum">
              <a:rPr lang="en-US" smtClean="0"/>
              <a:t>4</a:t>
            </a:fld>
            <a:endParaRPr lang="en-US"/>
          </a:p>
        </p:txBody>
      </p:sp>
    </p:spTree>
    <p:extLst>
      <p:ext uri="{BB962C8B-B14F-4D97-AF65-F5344CB8AC3E}">
        <p14:creationId xmlns:p14="http://schemas.microsoft.com/office/powerpoint/2010/main" val="4128805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B0C3D-59A3-42B5-A863-14AC681C39D3}" type="slidenum">
              <a:rPr lang="en-US" smtClean="0"/>
              <a:t>5</a:t>
            </a:fld>
            <a:endParaRPr lang="en-US"/>
          </a:p>
        </p:txBody>
      </p:sp>
    </p:spTree>
    <p:extLst>
      <p:ext uri="{BB962C8B-B14F-4D97-AF65-F5344CB8AC3E}">
        <p14:creationId xmlns:p14="http://schemas.microsoft.com/office/powerpoint/2010/main" val="4000924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Resources: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Below is a list of resources available online, by FHWA, to gather HSIP data and State specific information. You can use these resources to supplement the data and information you already have through your agency and to pinpoint HSIP’s impacts on areas using data-driven analysis and before and after return on investment statistics to demonstrate the effectiveness of safety treatments in reducing fatalities and serious injuries.</a:t>
            </a:r>
          </a:p>
          <a:p>
            <a:pPr lvl="0"/>
            <a:r>
              <a:rPr lang="en-US" dirty="0">
                <a:effectLst/>
              </a:rPr>
              <a:t>HSIP Reporting: </a:t>
            </a:r>
            <a:r>
              <a:rPr lang="en-US" sz="1200" u="sng" kern="1200" dirty="0">
                <a:solidFill>
                  <a:schemeClr val="tx1"/>
                </a:solidFill>
                <a:effectLst/>
                <a:latin typeface="+mn-lt"/>
                <a:ea typeface="+mn-ea"/>
                <a:cs typeface="+mn-cs"/>
                <a:hlinkClick r:id="rId3"/>
              </a:rPr>
              <a:t>https://safety.fhwa.dot.gov/hsip/reports/</a:t>
            </a:r>
            <a:endParaRPr lang="en-US" dirty="0">
              <a:effectLst/>
            </a:endParaRPr>
          </a:p>
          <a:p>
            <a:pPr lvl="0"/>
            <a:r>
              <a:rPr lang="en-US" dirty="0">
                <a:effectLst/>
              </a:rPr>
              <a:t>Obligation Rates for the Highway Safety Improvement Program:  </a:t>
            </a:r>
            <a:r>
              <a:rPr lang="en-US" sz="1200" u="sng" kern="1200" dirty="0">
                <a:solidFill>
                  <a:schemeClr val="tx1"/>
                </a:solidFill>
                <a:effectLst/>
                <a:latin typeface="+mn-lt"/>
                <a:ea typeface="+mn-ea"/>
                <a:cs typeface="+mn-cs"/>
                <a:hlinkClick r:id="rId4"/>
              </a:rPr>
              <a:t>https://safety.fhwa.dot.gov/hsip/gen_info/slorhsip/</a:t>
            </a:r>
            <a:endParaRPr lang="en-US" dirty="0">
              <a:effectLst/>
            </a:endParaRPr>
          </a:p>
          <a:p>
            <a:pPr lvl="1"/>
            <a:r>
              <a:rPr lang="en-US" dirty="0">
                <a:effectLst/>
              </a:rPr>
              <a:t>MAP-21 and FAST Act Cumulative HSIP Obligation Rates by State</a:t>
            </a:r>
          </a:p>
          <a:p>
            <a:pPr lvl="1"/>
            <a:r>
              <a:rPr lang="en-US" dirty="0">
                <a:effectLst/>
              </a:rPr>
              <a:t>MAP-21 and FAST Act HSIP Funding Transferred to Other Core Apportioned Programs</a:t>
            </a:r>
          </a:p>
          <a:p>
            <a:pPr lvl="0"/>
            <a:r>
              <a:rPr lang="en-US" dirty="0">
                <a:effectLst/>
              </a:rPr>
              <a:t>State Safety Targets &amp; Performance: </a:t>
            </a:r>
            <a:r>
              <a:rPr lang="en-US" sz="1200" u="sng" kern="1200" dirty="0">
                <a:solidFill>
                  <a:schemeClr val="tx1"/>
                </a:solidFill>
                <a:effectLst/>
                <a:latin typeface="+mn-lt"/>
                <a:ea typeface="+mn-ea"/>
                <a:cs typeface="+mn-cs"/>
                <a:hlinkClick r:id="rId5"/>
              </a:rPr>
              <a:t>https://safety.fhwa.dot.gov/hsip/spm/state_safety_targets/</a:t>
            </a:r>
            <a:endParaRPr lang="en-US" dirty="0">
              <a:effectLst/>
            </a:endParaRPr>
          </a:p>
          <a:p>
            <a:pPr lvl="0"/>
            <a:r>
              <a:rPr lang="en-US" dirty="0">
                <a:effectLst/>
              </a:rPr>
              <a:t>Safety Data Resources: </a:t>
            </a:r>
            <a:r>
              <a:rPr lang="en-US" sz="1200" u="sng" kern="1200" dirty="0">
                <a:solidFill>
                  <a:schemeClr val="tx1"/>
                </a:solidFill>
                <a:effectLst/>
                <a:latin typeface="+mn-lt"/>
                <a:ea typeface="+mn-ea"/>
                <a:cs typeface="+mn-cs"/>
                <a:hlinkClick r:id="rId6"/>
              </a:rPr>
              <a:t>https://safety.fhwa.dot.gov/hsip/spm/data_resources.cfm</a:t>
            </a:r>
            <a:endParaRPr lang="en-US" dirty="0">
              <a:effectLst/>
            </a:endParaRPr>
          </a:p>
          <a:p>
            <a:pPr lvl="0"/>
            <a:r>
              <a:rPr lang="en-US" dirty="0">
                <a:effectLst/>
              </a:rPr>
              <a:t>Agency specific case studies: </a:t>
            </a:r>
            <a:r>
              <a:rPr lang="en-US" sz="1200" u="sng" kern="1200" dirty="0">
                <a:solidFill>
                  <a:schemeClr val="tx1"/>
                </a:solidFill>
                <a:effectLst/>
                <a:latin typeface="+mn-lt"/>
                <a:ea typeface="+mn-ea"/>
                <a:cs typeface="+mn-cs"/>
                <a:hlinkClick r:id="rId7"/>
              </a:rPr>
              <a:t>https://safety.fhwa.dot.gov/hsip/resources/fhwasa1102/toc.cfm</a:t>
            </a:r>
            <a:endParaRPr lang="en-US" dirty="0">
              <a:effectLst/>
            </a:endParaRPr>
          </a:p>
          <a:p>
            <a:pPr lvl="0"/>
            <a:r>
              <a:rPr lang="en-US" dirty="0">
                <a:effectLst/>
              </a:rPr>
              <a:t>FHWA Proven Safety Countermeasures: </a:t>
            </a:r>
            <a:r>
              <a:rPr lang="en-US" sz="1200" u="sng" kern="1200" dirty="0">
                <a:solidFill>
                  <a:schemeClr val="tx1"/>
                </a:solidFill>
                <a:effectLst/>
                <a:latin typeface="+mn-lt"/>
                <a:ea typeface="+mn-ea"/>
                <a:cs typeface="+mn-cs"/>
                <a:hlinkClick r:id="rId8"/>
              </a:rPr>
              <a:t>https://safety.fhwa.dot.gov/provencountermeasures/fhwasa18029/</a:t>
            </a:r>
            <a:endParaRPr lang="en-US" dirty="0">
              <a:effectLst/>
            </a:endParaRPr>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2B0C3D-59A3-42B5-A863-14AC681C39D3}" type="slidenum">
              <a:rPr lang="en-US" smtClean="0"/>
              <a:t>6</a:t>
            </a:fld>
            <a:endParaRPr lang="en-US"/>
          </a:p>
        </p:txBody>
      </p:sp>
    </p:spTree>
    <p:extLst>
      <p:ext uri="{BB962C8B-B14F-4D97-AF65-F5344CB8AC3E}">
        <p14:creationId xmlns:p14="http://schemas.microsoft.com/office/powerpoint/2010/main" val="887510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EEC2DF6-1C4F-4586-94B8-8355E7E52E22}"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63FB-8EEC-4B8E-83B0-F60AB82E462E}" type="slidenum">
              <a:rPr lang="en-US" smtClean="0"/>
              <a:t>‹#›</a:t>
            </a:fld>
            <a:endParaRPr lang="en-US"/>
          </a:p>
        </p:txBody>
      </p:sp>
    </p:spTree>
    <p:extLst>
      <p:ext uri="{BB962C8B-B14F-4D97-AF65-F5344CB8AC3E}">
        <p14:creationId xmlns:p14="http://schemas.microsoft.com/office/powerpoint/2010/main" val="542058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EC2DF6-1C4F-4586-94B8-8355E7E52E22}"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63FB-8EEC-4B8E-83B0-F60AB82E462E}" type="slidenum">
              <a:rPr lang="en-US" smtClean="0"/>
              <a:t>‹#›</a:t>
            </a:fld>
            <a:endParaRPr lang="en-US"/>
          </a:p>
        </p:txBody>
      </p:sp>
    </p:spTree>
    <p:extLst>
      <p:ext uri="{BB962C8B-B14F-4D97-AF65-F5344CB8AC3E}">
        <p14:creationId xmlns:p14="http://schemas.microsoft.com/office/powerpoint/2010/main" val="1602136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EC2DF6-1C4F-4586-94B8-8355E7E52E22}"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63FB-8EEC-4B8E-83B0-F60AB82E462E}" type="slidenum">
              <a:rPr lang="en-US" smtClean="0"/>
              <a:t>‹#›</a:t>
            </a:fld>
            <a:endParaRPr lang="en-US"/>
          </a:p>
        </p:txBody>
      </p:sp>
    </p:spTree>
    <p:extLst>
      <p:ext uri="{BB962C8B-B14F-4D97-AF65-F5344CB8AC3E}">
        <p14:creationId xmlns:p14="http://schemas.microsoft.com/office/powerpoint/2010/main" val="308318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EC2DF6-1C4F-4586-94B8-8355E7E52E22}"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63FB-8EEC-4B8E-83B0-F60AB82E462E}" type="slidenum">
              <a:rPr lang="en-US" smtClean="0"/>
              <a:t>‹#›</a:t>
            </a:fld>
            <a:endParaRPr lang="en-US"/>
          </a:p>
        </p:txBody>
      </p:sp>
    </p:spTree>
    <p:extLst>
      <p:ext uri="{BB962C8B-B14F-4D97-AF65-F5344CB8AC3E}">
        <p14:creationId xmlns:p14="http://schemas.microsoft.com/office/powerpoint/2010/main" val="239791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EC2DF6-1C4F-4586-94B8-8355E7E52E22}" type="datetimeFigureOut">
              <a:rPr lang="en-US" smtClean="0"/>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4163FB-8EEC-4B8E-83B0-F60AB82E462E}" type="slidenum">
              <a:rPr lang="en-US" smtClean="0"/>
              <a:t>‹#›</a:t>
            </a:fld>
            <a:endParaRPr lang="en-US"/>
          </a:p>
        </p:txBody>
      </p:sp>
    </p:spTree>
    <p:extLst>
      <p:ext uri="{BB962C8B-B14F-4D97-AF65-F5344CB8AC3E}">
        <p14:creationId xmlns:p14="http://schemas.microsoft.com/office/powerpoint/2010/main" val="378164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EC2DF6-1C4F-4586-94B8-8355E7E52E22}"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163FB-8EEC-4B8E-83B0-F60AB82E462E}" type="slidenum">
              <a:rPr lang="en-US" smtClean="0"/>
              <a:t>‹#›</a:t>
            </a:fld>
            <a:endParaRPr lang="en-US"/>
          </a:p>
        </p:txBody>
      </p:sp>
    </p:spTree>
    <p:extLst>
      <p:ext uri="{BB962C8B-B14F-4D97-AF65-F5344CB8AC3E}">
        <p14:creationId xmlns:p14="http://schemas.microsoft.com/office/powerpoint/2010/main" val="2707293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EC2DF6-1C4F-4586-94B8-8355E7E52E22}" type="datetimeFigureOut">
              <a:rPr lang="en-US" smtClean="0"/>
              <a:t>4/22/2021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4163FB-8EEC-4B8E-83B0-F60AB82E462E}" type="slidenum">
              <a:rPr lang="en-US" smtClean="0"/>
              <a:t>‹#›</a:t>
            </a:fld>
            <a:endParaRPr lang="en-US"/>
          </a:p>
        </p:txBody>
      </p:sp>
    </p:spTree>
    <p:extLst>
      <p:ext uri="{BB962C8B-B14F-4D97-AF65-F5344CB8AC3E}">
        <p14:creationId xmlns:p14="http://schemas.microsoft.com/office/powerpoint/2010/main" val="167769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EC2DF6-1C4F-4586-94B8-8355E7E52E22}" type="datetimeFigureOut">
              <a:rPr lang="en-US" smtClean="0"/>
              <a:t>4/22/2021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4163FB-8EEC-4B8E-83B0-F60AB82E462E}" type="slidenum">
              <a:rPr lang="en-US" smtClean="0"/>
              <a:t>‹#›</a:t>
            </a:fld>
            <a:endParaRPr lang="en-US"/>
          </a:p>
        </p:txBody>
      </p:sp>
    </p:spTree>
    <p:extLst>
      <p:ext uri="{BB962C8B-B14F-4D97-AF65-F5344CB8AC3E}">
        <p14:creationId xmlns:p14="http://schemas.microsoft.com/office/powerpoint/2010/main" val="2618348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C2DF6-1C4F-4586-94B8-8355E7E52E22}" type="datetimeFigureOut">
              <a:rPr lang="en-US" smtClean="0"/>
              <a:t>4/22/2021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4163FB-8EEC-4B8E-83B0-F60AB82E462E}" type="slidenum">
              <a:rPr lang="en-US" smtClean="0"/>
              <a:t>‹#›</a:t>
            </a:fld>
            <a:endParaRPr lang="en-US"/>
          </a:p>
        </p:txBody>
      </p:sp>
    </p:spTree>
    <p:extLst>
      <p:ext uri="{BB962C8B-B14F-4D97-AF65-F5344CB8AC3E}">
        <p14:creationId xmlns:p14="http://schemas.microsoft.com/office/powerpoint/2010/main" val="1257568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EC2DF6-1C4F-4586-94B8-8355E7E52E22}"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163FB-8EEC-4B8E-83B0-F60AB82E462E}" type="slidenum">
              <a:rPr lang="en-US" smtClean="0"/>
              <a:t>‹#›</a:t>
            </a:fld>
            <a:endParaRPr lang="en-US"/>
          </a:p>
        </p:txBody>
      </p:sp>
    </p:spTree>
    <p:extLst>
      <p:ext uri="{BB962C8B-B14F-4D97-AF65-F5344CB8AC3E}">
        <p14:creationId xmlns:p14="http://schemas.microsoft.com/office/powerpoint/2010/main" val="110614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EC2DF6-1C4F-4586-94B8-8355E7E52E22}" type="datetimeFigureOut">
              <a:rPr lang="en-US" smtClean="0"/>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4163FB-8EEC-4B8E-83B0-F60AB82E462E}" type="slidenum">
              <a:rPr lang="en-US" smtClean="0"/>
              <a:t>‹#›</a:t>
            </a:fld>
            <a:endParaRPr lang="en-US"/>
          </a:p>
        </p:txBody>
      </p:sp>
    </p:spTree>
    <p:extLst>
      <p:ext uri="{BB962C8B-B14F-4D97-AF65-F5344CB8AC3E}">
        <p14:creationId xmlns:p14="http://schemas.microsoft.com/office/powerpoint/2010/main" val="374961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C2DF6-1C4F-4586-94B8-8355E7E52E22}" type="datetimeFigureOut">
              <a:rPr lang="en-US" smtClean="0"/>
              <a:t>4/22/2021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163FB-8EEC-4B8E-83B0-F60AB82E462E}" type="slidenum">
              <a:rPr lang="en-US" smtClean="0"/>
              <a:t>‹#›</a:t>
            </a:fld>
            <a:endParaRPr lang="en-US"/>
          </a:p>
        </p:txBody>
      </p:sp>
    </p:spTree>
    <p:extLst>
      <p:ext uri="{BB962C8B-B14F-4D97-AF65-F5344CB8AC3E}">
        <p14:creationId xmlns:p14="http://schemas.microsoft.com/office/powerpoint/2010/main" val="2102839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n image of a girl walking away from the viewer holding an adult's hand."/>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56" t="17141" b="32079"/>
          <a:stretch/>
        </p:blipFill>
        <p:spPr>
          <a:xfrm>
            <a:off x="-38100" y="1"/>
            <a:ext cx="12230100" cy="4133850"/>
          </a:xfrm>
        </p:spPr>
      </p:pic>
      <p:sp>
        <p:nvSpPr>
          <p:cNvPr id="2" name="Title 1"/>
          <p:cNvSpPr>
            <a:spLocks noGrp="1"/>
          </p:cNvSpPr>
          <p:nvPr>
            <p:ph type="title"/>
          </p:nvPr>
        </p:nvSpPr>
        <p:spPr>
          <a:xfrm>
            <a:off x="819150" y="3275882"/>
            <a:ext cx="10515600" cy="905769"/>
          </a:xfrm>
        </p:spPr>
        <p:txBody>
          <a:bodyPr/>
          <a:lstStyle/>
          <a:p>
            <a:r>
              <a:rPr lang="en-US"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HSIP. Get Them Home Safely.</a:t>
            </a:r>
          </a:p>
        </p:txBody>
      </p:sp>
      <p:sp>
        <p:nvSpPr>
          <p:cNvPr id="7" name="Title 1"/>
          <p:cNvSpPr txBox="1">
            <a:spLocks/>
          </p:cNvSpPr>
          <p:nvPr/>
        </p:nvSpPr>
        <p:spPr>
          <a:xfrm>
            <a:off x="819150" y="4267552"/>
            <a:ext cx="10515600" cy="187720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aseline="30000" dirty="0"/>
              <a:t>The Highway Safety Improvement Program (HSIP) connects communities and transportation agencies with funding to make safety improvements that reduce fatalities and serious injuries on our nation’s public roadways. The HSIP maximizes safety benefits for all modes by allowing agencies to accelerate the adoption of the most effective transportation safety practices. </a:t>
            </a:r>
          </a:p>
          <a:p>
            <a:endParaRPr lang="en-US" sz="3200" baseline="30000" dirty="0"/>
          </a:p>
          <a:p>
            <a:r>
              <a:rPr lang="en-US" sz="3200" baseline="30000" dirty="0"/>
              <a:t>Put your HSIP funds to work, and get everyone home safely.</a:t>
            </a:r>
          </a:p>
        </p:txBody>
      </p:sp>
      <p:sp>
        <p:nvSpPr>
          <p:cNvPr id="5" name="Rectangle 4" descr="&quot;  &quot;"/>
          <p:cNvSpPr/>
          <p:nvPr/>
        </p:nvSpPr>
        <p:spPr>
          <a:xfrm>
            <a:off x="1212423" y="6383653"/>
            <a:ext cx="5560910" cy="144520"/>
          </a:xfrm>
          <a:prstGeom prst="rect">
            <a:avLst/>
          </a:prstGeom>
          <a:gradFill>
            <a:gsLst>
              <a:gs pos="0">
                <a:schemeClr val="accent1">
                  <a:lumMod val="5000"/>
                  <a:lumOff val="95000"/>
                </a:schemeClr>
              </a:gs>
              <a:gs pos="100000">
                <a:srgbClr val="025C7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03813" y="6260840"/>
            <a:ext cx="5418668" cy="400110"/>
          </a:xfrm>
          <a:prstGeom prst="rect">
            <a:avLst/>
          </a:prstGeom>
          <a:noFill/>
        </p:spPr>
        <p:txBody>
          <a:bodyPr wrap="square" rtlCol="0">
            <a:spAutoFit/>
          </a:bodyPr>
          <a:lstStyle/>
          <a:p>
            <a:r>
              <a:rPr lang="en-US" sz="2000" b="1" dirty="0">
                <a:solidFill>
                  <a:srgbClr val="025C77"/>
                </a:solidFill>
              </a:rPr>
              <a:t>HSIP. Invest in the future. Save lives today.</a:t>
            </a:r>
          </a:p>
        </p:txBody>
      </p:sp>
      <p:sp>
        <p:nvSpPr>
          <p:cNvPr id="8" name="TextBox 7"/>
          <p:cNvSpPr txBox="1"/>
          <p:nvPr/>
        </p:nvSpPr>
        <p:spPr>
          <a:xfrm>
            <a:off x="228600" y="6528173"/>
            <a:ext cx="4171950" cy="276999"/>
          </a:xfrm>
          <a:prstGeom prst="rect">
            <a:avLst/>
          </a:prstGeom>
          <a:noFill/>
        </p:spPr>
        <p:txBody>
          <a:bodyPr wrap="square" rtlCol="0">
            <a:spAutoFit/>
          </a:bodyPr>
          <a:lstStyle/>
          <a:p>
            <a:r>
              <a:rPr lang="en-US" sz="1200" dirty="0"/>
              <a:t>Photo Source: @Getty Images.</a:t>
            </a:r>
          </a:p>
        </p:txBody>
      </p:sp>
    </p:spTree>
    <p:extLst>
      <p:ext uri="{BB962C8B-B14F-4D97-AF65-F5344CB8AC3E}">
        <p14:creationId xmlns:p14="http://schemas.microsoft.com/office/powerpoint/2010/main" val="4112236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quot;  &quot;"/>
          <p:cNvSpPr/>
          <p:nvPr/>
        </p:nvSpPr>
        <p:spPr>
          <a:xfrm>
            <a:off x="0" y="0"/>
            <a:ext cx="787400" cy="6858000"/>
          </a:xfrm>
          <a:prstGeom prst="rect">
            <a:avLst/>
          </a:prstGeom>
          <a:solidFill>
            <a:srgbClr val="025C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2425" y="617152"/>
            <a:ext cx="6631093" cy="369332"/>
          </a:xfrm>
          <a:prstGeom prst="rect">
            <a:avLst/>
          </a:prstGeom>
          <a:noFill/>
        </p:spPr>
        <p:txBody>
          <a:bodyPr wrap="square" rtlCol="0">
            <a:spAutoFit/>
          </a:bodyPr>
          <a:lstStyle/>
          <a:p>
            <a:r>
              <a:rPr lang="en-US" b="1" dirty="0">
                <a:solidFill>
                  <a:srgbClr val="025C77"/>
                </a:solidFill>
              </a:rPr>
              <a:t>{Insert Header}</a:t>
            </a:r>
          </a:p>
        </p:txBody>
      </p:sp>
      <p:sp>
        <p:nvSpPr>
          <p:cNvPr id="7" name="TextBox 6"/>
          <p:cNvSpPr txBox="1"/>
          <p:nvPr/>
        </p:nvSpPr>
        <p:spPr>
          <a:xfrm>
            <a:off x="1212423" y="986484"/>
            <a:ext cx="9752061" cy="584775"/>
          </a:xfrm>
          <a:prstGeom prst="rect">
            <a:avLst/>
          </a:prstGeom>
          <a:noFill/>
        </p:spPr>
        <p:txBody>
          <a:bodyPr wrap="square" rtlCol="0">
            <a:spAutoFit/>
          </a:bodyPr>
          <a:lstStyle/>
          <a:p>
            <a:r>
              <a:rPr lang="en-US" sz="1600" dirty="0"/>
              <a:t>{(Refer to agency strategic plans, improvement plans, action plans. State one or more of the following.)</a:t>
            </a:r>
          </a:p>
          <a:p>
            <a:pPr lvl="0"/>
            <a:r>
              <a:rPr lang="en-US" sz="1600" dirty="0"/>
              <a:t>Insert agency objectives or defined performance measure targets or safety goals.}</a:t>
            </a:r>
          </a:p>
        </p:txBody>
      </p:sp>
      <p:sp>
        <p:nvSpPr>
          <p:cNvPr id="9" name="TextBox 8"/>
          <p:cNvSpPr txBox="1"/>
          <p:nvPr/>
        </p:nvSpPr>
        <p:spPr>
          <a:xfrm>
            <a:off x="1212423" y="1819079"/>
            <a:ext cx="6631093" cy="369332"/>
          </a:xfrm>
          <a:prstGeom prst="rect">
            <a:avLst/>
          </a:prstGeom>
          <a:noFill/>
        </p:spPr>
        <p:txBody>
          <a:bodyPr wrap="square" rtlCol="0">
            <a:spAutoFit/>
          </a:bodyPr>
          <a:lstStyle/>
          <a:p>
            <a:r>
              <a:rPr lang="en-US" b="1" dirty="0">
                <a:solidFill>
                  <a:srgbClr val="025C77"/>
                </a:solidFill>
              </a:rPr>
              <a:t>The Strategy.</a:t>
            </a:r>
          </a:p>
        </p:txBody>
      </p:sp>
      <p:sp>
        <p:nvSpPr>
          <p:cNvPr id="8" name="TextBox 7"/>
          <p:cNvSpPr txBox="1"/>
          <p:nvPr/>
        </p:nvSpPr>
        <p:spPr>
          <a:xfrm>
            <a:off x="1212423" y="2188411"/>
            <a:ext cx="6631093" cy="646331"/>
          </a:xfrm>
          <a:prstGeom prst="rect">
            <a:avLst/>
          </a:prstGeom>
          <a:noFill/>
        </p:spPr>
        <p:txBody>
          <a:bodyPr wrap="square" rtlCol="0">
            <a:spAutoFit/>
          </a:bodyPr>
          <a:lstStyle/>
          <a:p>
            <a:pPr lvl="0"/>
            <a:r>
              <a:rPr lang="en-US" dirty="0"/>
              <a:t>{Insert agency safety initiatives/projects that are supported by HSIP and ties into objective(s) listed above.}</a:t>
            </a:r>
          </a:p>
        </p:txBody>
      </p:sp>
      <p:sp>
        <p:nvSpPr>
          <p:cNvPr id="10" name="TextBox 9"/>
          <p:cNvSpPr txBox="1"/>
          <p:nvPr/>
        </p:nvSpPr>
        <p:spPr>
          <a:xfrm>
            <a:off x="1212423" y="3136370"/>
            <a:ext cx="6631093" cy="369332"/>
          </a:xfrm>
          <a:prstGeom prst="rect">
            <a:avLst/>
          </a:prstGeom>
          <a:noFill/>
        </p:spPr>
        <p:txBody>
          <a:bodyPr wrap="square" rtlCol="0">
            <a:spAutoFit/>
          </a:bodyPr>
          <a:lstStyle/>
          <a:p>
            <a:r>
              <a:rPr lang="en-US" b="1" dirty="0">
                <a:solidFill>
                  <a:srgbClr val="025C77"/>
                </a:solidFill>
              </a:rPr>
              <a:t>The Result.</a:t>
            </a:r>
          </a:p>
        </p:txBody>
      </p:sp>
      <p:sp>
        <p:nvSpPr>
          <p:cNvPr id="11" name="TextBox 10"/>
          <p:cNvSpPr txBox="1"/>
          <p:nvPr/>
        </p:nvSpPr>
        <p:spPr>
          <a:xfrm>
            <a:off x="1212423" y="3555663"/>
            <a:ext cx="6631093" cy="2308324"/>
          </a:xfrm>
          <a:prstGeom prst="rect">
            <a:avLst/>
          </a:prstGeom>
          <a:noFill/>
        </p:spPr>
        <p:txBody>
          <a:bodyPr wrap="square" rtlCol="0">
            <a:spAutoFit/>
          </a:bodyPr>
          <a:lstStyle/>
          <a:p>
            <a:r>
              <a:rPr lang="en-US" dirty="0"/>
              <a:t>{(Specify and quantify the accomplishments of the initiatives/projects by explaining the results with one or more of the following.)</a:t>
            </a:r>
          </a:p>
          <a:p>
            <a:pPr marL="285750" lvl="0" indent="-285750">
              <a:buFont typeface="Arial" panose="020B0604020202020204" pitchFamily="34" charset="0"/>
              <a:buChar char="•"/>
            </a:pPr>
            <a:r>
              <a:rPr lang="en-US" dirty="0"/>
              <a:t>Number of lives saved.</a:t>
            </a:r>
          </a:p>
          <a:p>
            <a:pPr marL="285750" lvl="0" indent="-285750">
              <a:buFont typeface="Arial" panose="020B0604020202020204" pitchFamily="34" charset="0"/>
              <a:buChar char="•"/>
            </a:pPr>
            <a:r>
              <a:rPr lang="en-US" dirty="0"/>
              <a:t>Number of crashes prevented.</a:t>
            </a:r>
          </a:p>
          <a:p>
            <a:pPr marL="285750" lvl="0" indent="-285750">
              <a:buFont typeface="Arial" panose="020B0604020202020204" pitchFamily="34" charset="0"/>
              <a:buChar char="•"/>
            </a:pPr>
            <a:r>
              <a:rPr lang="en-US" dirty="0"/>
              <a:t>Percentage of crashes or fatalities decreased.</a:t>
            </a:r>
          </a:p>
          <a:p>
            <a:pPr marL="285750" lvl="0" indent="-285750">
              <a:buFont typeface="Arial" panose="020B0604020202020204" pitchFamily="34" charset="0"/>
              <a:buChar char="•"/>
            </a:pPr>
            <a:r>
              <a:rPr lang="en-US" dirty="0"/>
              <a:t>Before/after studies.</a:t>
            </a:r>
          </a:p>
          <a:p>
            <a:pPr marL="285750" lvl="0" indent="-285750">
              <a:buFont typeface="Arial" panose="020B0604020202020204" pitchFamily="34" charset="0"/>
              <a:buChar char="•"/>
            </a:pPr>
            <a:r>
              <a:rPr lang="en-US" dirty="0"/>
              <a:t>Benefit/cost ratio.}</a:t>
            </a:r>
          </a:p>
        </p:txBody>
      </p:sp>
      <p:pic>
        <p:nvPicPr>
          <p:cNvPr id="5" name="Picture 4" descr="An image of a balanced beam scale with the word benefits shown on the left and the word costs shown on the right. The scale is weighted such that benefits outweigh cos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066" y="4103544"/>
            <a:ext cx="3505200" cy="1809750"/>
          </a:xfrm>
          <a:prstGeom prst="rect">
            <a:avLst/>
          </a:prstGeom>
        </p:spPr>
      </p:pic>
      <p:sp>
        <p:nvSpPr>
          <p:cNvPr id="17" name="TextBox 16"/>
          <p:cNvSpPr txBox="1"/>
          <p:nvPr/>
        </p:nvSpPr>
        <p:spPr>
          <a:xfrm>
            <a:off x="8292847" y="3747423"/>
            <a:ext cx="903130" cy="984885"/>
          </a:xfrm>
          <a:prstGeom prst="rect">
            <a:avLst/>
          </a:prstGeom>
          <a:noFill/>
        </p:spPr>
        <p:txBody>
          <a:bodyPr wrap="square" rtlCol="0">
            <a:spAutoFit/>
          </a:bodyPr>
          <a:lstStyle/>
          <a:p>
            <a:pPr algn="ctr"/>
            <a:r>
              <a:rPr lang="en-US" sz="1400" b="1" dirty="0">
                <a:solidFill>
                  <a:srgbClr val="FF0000"/>
                </a:solidFill>
              </a:rPr>
              <a:t>{Insert}</a:t>
            </a:r>
          </a:p>
          <a:p>
            <a:pPr algn="ctr"/>
            <a:r>
              <a:rPr lang="en-US" sz="4400" b="1" dirty="0">
                <a:solidFill>
                  <a:schemeClr val="accent1">
                    <a:lumMod val="50000"/>
                  </a:schemeClr>
                </a:solidFill>
              </a:rPr>
              <a:t>{X}</a:t>
            </a:r>
          </a:p>
        </p:txBody>
      </p:sp>
      <p:sp>
        <p:nvSpPr>
          <p:cNvPr id="13" name="TextBox 12"/>
          <p:cNvSpPr txBox="1"/>
          <p:nvPr/>
        </p:nvSpPr>
        <p:spPr>
          <a:xfrm>
            <a:off x="10548438" y="3233075"/>
            <a:ext cx="903130" cy="984885"/>
          </a:xfrm>
          <a:prstGeom prst="rect">
            <a:avLst/>
          </a:prstGeom>
          <a:noFill/>
        </p:spPr>
        <p:txBody>
          <a:bodyPr wrap="square" rtlCol="0">
            <a:spAutoFit/>
          </a:bodyPr>
          <a:lstStyle/>
          <a:p>
            <a:pPr algn="ctr"/>
            <a:r>
              <a:rPr lang="en-US" sz="1400" b="1" dirty="0">
                <a:solidFill>
                  <a:srgbClr val="FF0000"/>
                </a:solidFill>
              </a:rPr>
              <a:t>{Insert}</a:t>
            </a:r>
          </a:p>
          <a:p>
            <a:pPr algn="ctr"/>
            <a:r>
              <a:rPr lang="en-US" sz="4400" b="1" dirty="0">
                <a:solidFill>
                  <a:schemeClr val="accent1">
                    <a:lumMod val="50000"/>
                  </a:schemeClr>
                </a:solidFill>
              </a:rPr>
              <a:t>{X}</a:t>
            </a:r>
          </a:p>
        </p:txBody>
      </p:sp>
      <p:sp>
        <p:nvSpPr>
          <p:cNvPr id="3" name="Rectangle 2" descr="&quot;  &quot;"/>
          <p:cNvSpPr/>
          <p:nvPr/>
        </p:nvSpPr>
        <p:spPr>
          <a:xfrm>
            <a:off x="1212423" y="6383653"/>
            <a:ext cx="5560910" cy="144520"/>
          </a:xfrm>
          <a:prstGeom prst="rect">
            <a:avLst/>
          </a:prstGeom>
          <a:gradFill>
            <a:gsLst>
              <a:gs pos="0">
                <a:schemeClr val="accent1">
                  <a:lumMod val="5000"/>
                  <a:lumOff val="95000"/>
                </a:schemeClr>
              </a:gs>
              <a:gs pos="100000">
                <a:srgbClr val="025C7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803813" y="6291320"/>
            <a:ext cx="5418668" cy="338554"/>
          </a:xfrm>
          <a:prstGeom prst="rect">
            <a:avLst/>
          </a:prstGeom>
          <a:noFill/>
        </p:spPr>
        <p:txBody>
          <a:bodyPr wrap="square" rtlCol="0">
            <a:spAutoFit/>
          </a:bodyPr>
          <a:lstStyle/>
          <a:p>
            <a:r>
              <a:rPr lang="en-US" sz="1600" b="1" i="1" dirty="0">
                <a:solidFill>
                  <a:srgbClr val="025C77"/>
                </a:solidFill>
              </a:rPr>
              <a:t>Find out which proven treatment could help you save lives.</a:t>
            </a:r>
          </a:p>
        </p:txBody>
      </p:sp>
      <p:sp>
        <p:nvSpPr>
          <p:cNvPr id="12" name="TextBox 11"/>
          <p:cNvSpPr txBox="1"/>
          <p:nvPr/>
        </p:nvSpPr>
        <p:spPr>
          <a:xfrm>
            <a:off x="1212425" y="6534946"/>
            <a:ext cx="6631093" cy="246221"/>
          </a:xfrm>
          <a:prstGeom prst="rect">
            <a:avLst/>
          </a:prstGeom>
          <a:noFill/>
        </p:spPr>
        <p:txBody>
          <a:bodyPr wrap="square" rtlCol="0">
            <a:spAutoFit/>
          </a:bodyPr>
          <a:lstStyle/>
          <a:p>
            <a:r>
              <a:rPr lang="en-US" sz="1000" dirty="0"/>
              <a:t>Source: </a:t>
            </a:r>
            <a:r>
              <a:rPr lang="en-US" sz="1000" dirty="0">
                <a:solidFill>
                  <a:srgbClr val="FF0000"/>
                </a:solidFill>
              </a:rPr>
              <a:t>{Insert your source}</a:t>
            </a:r>
          </a:p>
        </p:txBody>
      </p:sp>
      <p:sp>
        <p:nvSpPr>
          <p:cNvPr id="4" name="TextBox 3"/>
          <p:cNvSpPr txBox="1"/>
          <p:nvPr/>
        </p:nvSpPr>
        <p:spPr>
          <a:xfrm>
            <a:off x="1107346" y="6031684"/>
            <a:ext cx="2483141" cy="369332"/>
          </a:xfrm>
          <a:prstGeom prst="rect">
            <a:avLst/>
          </a:prstGeom>
          <a:noFill/>
        </p:spPr>
        <p:txBody>
          <a:bodyPr wrap="square" rtlCol="0">
            <a:spAutoFit/>
          </a:bodyPr>
          <a:lstStyle/>
          <a:p>
            <a:r>
              <a:rPr lang="en-US" dirty="0"/>
              <a:t>&lt;insert your logo &gt;</a:t>
            </a:r>
          </a:p>
        </p:txBody>
      </p:sp>
    </p:spTree>
    <p:extLst>
      <p:ext uri="{BB962C8B-B14F-4D97-AF65-F5344CB8AC3E}">
        <p14:creationId xmlns:p14="http://schemas.microsoft.com/office/powerpoint/2010/main" val="3344319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n image of two girls walking across a street in a crosswalk with two adults."/>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279"/>
          <a:stretch/>
        </p:blipFill>
        <p:spPr>
          <a:xfrm>
            <a:off x="0" y="0"/>
            <a:ext cx="3560811" cy="6858000"/>
          </a:xfrm>
        </p:spPr>
      </p:pic>
      <p:sp>
        <p:nvSpPr>
          <p:cNvPr id="2" name="Title 1"/>
          <p:cNvSpPr>
            <a:spLocks noGrp="1"/>
          </p:cNvSpPr>
          <p:nvPr>
            <p:ph type="title"/>
          </p:nvPr>
        </p:nvSpPr>
        <p:spPr>
          <a:xfrm>
            <a:off x="3771900" y="1025842"/>
            <a:ext cx="6419850" cy="1443990"/>
          </a:xfrm>
        </p:spPr>
        <p:txBody>
          <a:bodyPr/>
          <a:lstStyle/>
          <a:p>
            <a:r>
              <a:rPr lang="en-US" b="1" dirty="0">
                <a:solidFill>
                  <a:srgbClr val="025C77"/>
                </a:solidFill>
                <a:latin typeface="Calibri" panose="020F0502020204030204" pitchFamily="34" charset="0"/>
                <a:cs typeface="Calibri" panose="020F0502020204030204" pitchFamily="34" charset="0"/>
              </a:rPr>
              <a:t>How do we take steps towards a safer future?</a:t>
            </a:r>
          </a:p>
        </p:txBody>
      </p:sp>
      <p:sp>
        <p:nvSpPr>
          <p:cNvPr id="8" name="Title 1"/>
          <p:cNvSpPr txBox="1">
            <a:spLocks/>
          </p:cNvSpPr>
          <p:nvPr/>
        </p:nvSpPr>
        <p:spPr>
          <a:xfrm>
            <a:off x="3771900" y="2921346"/>
            <a:ext cx="7772400" cy="313248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accent4">
                    <a:lumMod val="50000"/>
                  </a:schemeClr>
                </a:solidFill>
                <a:latin typeface="Calibri" panose="020F0502020204030204" pitchFamily="34" charset="0"/>
                <a:cs typeface="Calibri" panose="020F0502020204030204" pitchFamily="34" charset="0"/>
              </a:rPr>
              <a:t>Address crashes before they happen.</a:t>
            </a:r>
          </a:p>
          <a:p>
            <a:endParaRPr lang="en-US" sz="1600" b="1" dirty="0">
              <a:solidFill>
                <a:schemeClr val="accent4">
                  <a:lumMod val="50000"/>
                </a:schemeClr>
              </a:solidFill>
              <a:latin typeface="Calibri" panose="020F0502020204030204" pitchFamily="34" charset="0"/>
              <a:cs typeface="Calibri" panose="020F0502020204030204" pitchFamily="34" charset="0"/>
            </a:endParaRPr>
          </a:p>
          <a:p>
            <a:r>
              <a:rPr lang="en-US" sz="2800" baseline="30000" dirty="0"/>
              <a:t>The Highway Safety Improvement Program (HSIP) is dedicated to reducing fatalities and serious injuries through a comprehensive program of proactive safety improvement projects. Proactive improvements, also known as systemic safety improvements, address geometric and roadway characteristics associated with severe crash types. Proactive improvements,  not only mitigate risk at high-crash locations but also prevent future incidents at locations that have not experienced any crashes  </a:t>
            </a:r>
          </a:p>
          <a:p>
            <a:endParaRPr lang="en-US" sz="2800" baseline="30000" dirty="0"/>
          </a:p>
          <a:p>
            <a:r>
              <a:rPr lang="en-US" sz="2800" baseline="30000" dirty="0"/>
              <a:t>With HSIP, you have the power to change the future and save lives. Take action before the crash happens.</a:t>
            </a:r>
          </a:p>
        </p:txBody>
      </p:sp>
      <p:grpSp>
        <p:nvGrpSpPr>
          <p:cNvPr id="3" name="Group 2" descr="&quot;  &quot;"/>
          <p:cNvGrpSpPr/>
          <p:nvPr/>
        </p:nvGrpSpPr>
        <p:grpSpPr>
          <a:xfrm>
            <a:off x="1212423" y="6357470"/>
            <a:ext cx="5560910" cy="170703"/>
            <a:chOff x="1212423" y="6357470"/>
            <a:chExt cx="5560910" cy="170703"/>
          </a:xfrm>
        </p:grpSpPr>
        <p:pic>
          <p:nvPicPr>
            <p:cNvPr id="10"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0727" y="6357470"/>
              <a:ext cx="524301" cy="170703"/>
            </a:xfrm>
            <a:prstGeom prst="rect">
              <a:avLst/>
            </a:prstGeom>
          </p:spPr>
        </p:pic>
        <p:sp>
          <p:nvSpPr>
            <p:cNvPr id="5" name="Rectangle 4"/>
            <p:cNvSpPr/>
            <p:nvPr/>
          </p:nvSpPr>
          <p:spPr>
            <a:xfrm>
              <a:off x="1212423" y="6383653"/>
              <a:ext cx="5560910" cy="144520"/>
            </a:xfrm>
            <a:prstGeom prst="rect">
              <a:avLst/>
            </a:prstGeom>
            <a:gradFill>
              <a:gsLst>
                <a:gs pos="0">
                  <a:schemeClr val="accent1">
                    <a:lumMod val="5000"/>
                    <a:lumOff val="95000"/>
                    <a:alpha val="0"/>
                  </a:schemeClr>
                </a:gs>
                <a:gs pos="100000">
                  <a:srgbClr val="D48E2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6803813" y="6260840"/>
            <a:ext cx="5418668" cy="400110"/>
          </a:xfrm>
          <a:prstGeom prst="rect">
            <a:avLst/>
          </a:prstGeom>
          <a:noFill/>
        </p:spPr>
        <p:txBody>
          <a:bodyPr wrap="square" rtlCol="0">
            <a:spAutoFit/>
          </a:bodyPr>
          <a:lstStyle/>
          <a:p>
            <a:r>
              <a:rPr lang="en-US" sz="2000" b="1" dirty="0">
                <a:solidFill>
                  <a:schemeClr val="accent4">
                    <a:lumMod val="50000"/>
                  </a:schemeClr>
                </a:solidFill>
              </a:rPr>
              <a:t>HSIP. Take action today to save lives tomorrow.</a:t>
            </a:r>
          </a:p>
        </p:txBody>
      </p:sp>
      <p:sp>
        <p:nvSpPr>
          <p:cNvPr id="9" name="TextBox 8"/>
          <p:cNvSpPr txBox="1"/>
          <p:nvPr/>
        </p:nvSpPr>
        <p:spPr>
          <a:xfrm>
            <a:off x="3560811" y="6528173"/>
            <a:ext cx="4171950" cy="276999"/>
          </a:xfrm>
          <a:prstGeom prst="rect">
            <a:avLst/>
          </a:prstGeom>
          <a:noFill/>
        </p:spPr>
        <p:txBody>
          <a:bodyPr wrap="square" rtlCol="0">
            <a:spAutoFit/>
          </a:bodyPr>
          <a:lstStyle/>
          <a:p>
            <a:r>
              <a:rPr lang="en-US" sz="1200" dirty="0"/>
              <a:t>Photo source: @Getty Images.</a:t>
            </a:r>
          </a:p>
        </p:txBody>
      </p:sp>
    </p:spTree>
    <p:extLst>
      <p:ext uri="{BB962C8B-B14F-4D97-AF65-F5344CB8AC3E}">
        <p14:creationId xmlns:p14="http://schemas.microsoft.com/office/powerpoint/2010/main" val="382937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descr="&quot;  &quot;"/>
          <p:cNvSpPr/>
          <p:nvPr/>
        </p:nvSpPr>
        <p:spPr>
          <a:xfrm>
            <a:off x="0" y="0"/>
            <a:ext cx="787400" cy="6858000"/>
          </a:xfrm>
          <a:prstGeom prst="rect">
            <a:avLst/>
          </a:prstGeom>
          <a:solidFill>
            <a:srgbClr val="D48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2425" y="617152"/>
            <a:ext cx="6631093" cy="369332"/>
          </a:xfrm>
          <a:prstGeom prst="rect">
            <a:avLst/>
          </a:prstGeom>
          <a:noFill/>
        </p:spPr>
        <p:txBody>
          <a:bodyPr wrap="square" rtlCol="0">
            <a:spAutoFit/>
          </a:bodyPr>
          <a:lstStyle/>
          <a:p>
            <a:r>
              <a:rPr lang="en-US" b="1" dirty="0">
                <a:solidFill>
                  <a:schemeClr val="accent4">
                    <a:lumMod val="75000"/>
                  </a:schemeClr>
                </a:solidFill>
              </a:rPr>
              <a:t>{Insert Header}</a:t>
            </a:r>
          </a:p>
        </p:txBody>
      </p:sp>
      <p:sp>
        <p:nvSpPr>
          <p:cNvPr id="7" name="TextBox 6"/>
          <p:cNvSpPr txBox="1"/>
          <p:nvPr/>
        </p:nvSpPr>
        <p:spPr>
          <a:xfrm>
            <a:off x="1212423" y="986484"/>
            <a:ext cx="9752061" cy="584775"/>
          </a:xfrm>
          <a:prstGeom prst="rect">
            <a:avLst/>
          </a:prstGeom>
          <a:noFill/>
        </p:spPr>
        <p:txBody>
          <a:bodyPr wrap="square" rtlCol="0">
            <a:spAutoFit/>
          </a:bodyPr>
          <a:lstStyle/>
          <a:p>
            <a:r>
              <a:rPr lang="en-US" sz="1600" dirty="0"/>
              <a:t>{(Refer to agency strategic plans, improvement plans, action plans. State one or more of the following.)</a:t>
            </a:r>
          </a:p>
          <a:p>
            <a:pPr lvl="0"/>
            <a:r>
              <a:rPr lang="en-US" sz="1600" dirty="0"/>
              <a:t>Insert agency objectives or defined performance measure targets or safety goals.}</a:t>
            </a:r>
          </a:p>
        </p:txBody>
      </p:sp>
      <p:sp>
        <p:nvSpPr>
          <p:cNvPr id="9" name="TextBox 8"/>
          <p:cNvSpPr txBox="1"/>
          <p:nvPr/>
        </p:nvSpPr>
        <p:spPr>
          <a:xfrm>
            <a:off x="1212423" y="1819079"/>
            <a:ext cx="6631093" cy="369332"/>
          </a:xfrm>
          <a:prstGeom prst="rect">
            <a:avLst/>
          </a:prstGeom>
          <a:noFill/>
        </p:spPr>
        <p:txBody>
          <a:bodyPr wrap="square" rtlCol="0">
            <a:spAutoFit/>
          </a:bodyPr>
          <a:lstStyle/>
          <a:p>
            <a:r>
              <a:rPr lang="en-US" b="1" dirty="0">
                <a:solidFill>
                  <a:schemeClr val="accent4">
                    <a:lumMod val="75000"/>
                  </a:schemeClr>
                </a:solidFill>
              </a:rPr>
              <a:t>The Strategy.</a:t>
            </a:r>
          </a:p>
        </p:txBody>
      </p:sp>
      <p:sp>
        <p:nvSpPr>
          <p:cNvPr id="8" name="TextBox 7"/>
          <p:cNvSpPr txBox="1"/>
          <p:nvPr/>
        </p:nvSpPr>
        <p:spPr>
          <a:xfrm>
            <a:off x="1212423" y="2188411"/>
            <a:ext cx="6631093" cy="646331"/>
          </a:xfrm>
          <a:prstGeom prst="rect">
            <a:avLst/>
          </a:prstGeom>
          <a:noFill/>
        </p:spPr>
        <p:txBody>
          <a:bodyPr wrap="square" rtlCol="0">
            <a:spAutoFit/>
          </a:bodyPr>
          <a:lstStyle/>
          <a:p>
            <a:pPr lvl="0"/>
            <a:r>
              <a:rPr lang="en-US" dirty="0"/>
              <a:t>{Insert agency safety initiatives/projects that are supported by HSIP and ties into objective(s) listed above.}</a:t>
            </a:r>
          </a:p>
        </p:txBody>
      </p:sp>
      <p:sp>
        <p:nvSpPr>
          <p:cNvPr id="10" name="TextBox 9"/>
          <p:cNvSpPr txBox="1"/>
          <p:nvPr/>
        </p:nvSpPr>
        <p:spPr>
          <a:xfrm>
            <a:off x="1212423" y="3136370"/>
            <a:ext cx="6631093" cy="369332"/>
          </a:xfrm>
          <a:prstGeom prst="rect">
            <a:avLst/>
          </a:prstGeom>
          <a:noFill/>
        </p:spPr>
        <p:txBody>
          <a:bodyPr wrap="square" rtlCol="0">
            <a:spAutoFit/>
          </a:bodyPr>
          <a:lstStyle/>
          <a:p>
            <a:r>
              <a:rPr lang="en-US" b="1" dirty="0">
                <a:solidFill>
                  <a:schemeClr val="accent4">
                    <a:lumMod val="75000"/>
                  </a:schemeClr>
                </a:solidFill>
              </a:rPr>
              <a:t>The Result.</a:t>
            </a:r>
          </a:p>
        </p:txBody>
      </p:sp>
      <p:sp>
        <p:nvSpPr>
          <p:cNvPr id="11" name="TextBox 10"/>
          <p:cNvSpPr txBox="1"/>
          <p:nvPr/>
        </p:nvSpPr>
        <p:spPr>
          <a:xfrm>
            <a:off x="1212423" y="3555663"/>
            <a:ext cx="6631093" cy="2308324"/>
          </a:xfrm>
          <a:prstGeom prst="rect">
            <a:avLst/>
          </a:prstGeom>
          <a:noFill/>
        </p:spPr>
        <p:txBody>
          <a:bodyPr wrap="square" rtlCol="0">
            <a:spAutoFit/>
          </a:bodyPr>
          <a:lstStyle/>
          <a:p>
            <a:r>
              <a:rPr lang="en-US" dirty="0"/>
              <a:t>{(Specify and quantify the accomplishments of the initiatives/projects by explaining the results with one or more of the following.)</a:t>
            </a:r>
          </a:p>
          <a:p>
            <a:pPr marL="285750" lvl="0" indent="-285750">
              <a:buFont typeface="Arial" panose="020B0604020202020204" pitchFamily="34" charset="0"/>
              <a:buChar char="•"/>
            </a:pPr>
            <a:r>
              <a:rPr lang="en-US" dirty="0"/>
              <a:t>Number of lives saved.</a:t>
            </a:r>
          </a:p>
          <a:p>
            <a:pPr marL="285750" lvl="0" indent="-285750">
              <a:buFont typeface="Arial" panose="020B0604020202020204" pitchFamily="34" charset="0"/>
              <a:buChar char="•"/>
            </a:pPr>
            <a:r>
              <a:rPr lang="en-US" dirty="0"/>
              <a:t>Number of crashes prevented.</a:t>
            </a:r>
          </a:p>
          <a:p>
            <a:pPr marL="285750" lvl="0" indent="-285750">
              <a:buFont typeface="Arial" panose="020B0604020202020204" pitchFamily="34" charset="0"/>
              <a:buChar char="•"/>
            </a:pPr>
            <a:r>
              <a:rPr lang="en-US" dirty="0"/>
              <a:t>Percentage of crashes or fatalities decreased.</a:t>
            </a:r>
          </a:p>
          <a:p>
            <a:pPr marL="285750" lvl="0" indent="-285750">
              <a:buFont typeface="Arial" panose="020B0604020202020204" pitchFamily="34" charset="0"/>
              <a:buChar char="•"/>
            </a:pPr>
            <a:r>
              <a:rPr lang="en-US" dirty="0"/>
              <a:t>Before/after studies.</a:t>
            </a:r>
          </a:p>
          <a:p>
            <a:pPr marL="285750" lvl="0" indent="-285750">
              <a:buFont typeface="Arial" panose="020B0604020202020204" pitchFamily="34" charset="0"/>
              <a:buChar char="•"/>
            </a:pPr>
            <a:r>
              <a:rPr lang="en-US" dirty="0"/>
              <a:t>Benefit/cost ratio.}</a:t>
            </a:r>
          </a:p>
        </p:txBody>
      </p:sp>
      <p:cxnSp>
        <p:nvCxnSpPr>
          <p:cNvPr id="17" name="Straight Connector 16" descr="&quot;  &quot;"/>
          <p:cNvCxnSpPr/>
          <p:nvPr/>
        </p:nvCxnSpPr>
        <p:spPr>
          <a:xfrm>
            <a:off x="8079972" y="2188411"/>
            <a:ext cx="3640974" cy="0"/>
          </a:xfrm>
          <a:prstGeom prst="line">
            <a:avLst/>
          </a:prstGeom>
        </p:spPr>
        <p:style>
          <a:lnRef idx="2">
            <a:schemeClr val="accent3"/>
          </a:lnRef>
          <a:fillRef idx="0">
            <a:schemeClr val="accent3"/>
          </a:fillRef>
          <a:effectRef idx="1">
            <a:schemeClr val="accent3"/>
          </a:effectRef>
          <a:fontRef idx="minor">
            <a:schemeClr val="tx1"/>
          </a:fontRef>
        </p:style>
      </p:cxnSp>
      <p:sp>
        <p:nvSpPr>
          <p:cNvPr id="2" name="TextBox 1"/>
          <p:cNvSpPr txBox="1"/>
          <p:nvPr/>
        </p:nvSpPr>
        <p:spPr>
          <a:xfrm>
            <a:off x="7966500" y="2275591"/>
            <a:ext cx="4015010" cy="2923877"/>
          </a:xfrm>
          <a:prstGeom prst="rect">
            <a:avLst/>
          </a:prstGeom>
          <a:noFill/>
        </p:spPr>
        <p:txBody>
          <a:bodyPr wrap="none" rtlCol="0">
            <a:spAutoFit/>
          </a:bodyPr>
          <a:lstStyle/>
          <a:p>
            <a:pPr algn="ctr"/>
            <a:r>
              <a:rPr lang="en-US" sz="2000" dirty="0">
                <a:solidFill>
                  <a:schemeClr val="accent4">
                    <a:lumMod val="50000"/>
                  </a:schemeClr>
                </a:solidFill>
              </a:rPr>
              <a:t>{XXX actions/countermeasures/plan}</a:t>
            </a:r>
          </a:p>
          <a:p>
            <a:pPr algn="ctr"/>
            <a:r>
              <a:rPr lang="en-US" dirty="0">
                <a:solidFill>
                  <a:schemeClr val="accent4">
                    <a:lumMod val="50000"/>
                  </a:schemeClr>
                </a:solidFill>
              </a:rPr>
              <a:t>saves</a:t>
            </a:r>
          </a:p>
          <a:p>
            <a:pPr algn="ctr"/>
            <a:r>
              <a:rPr lang="en-US" sz="4400" dirty="0">
                <a:solidFill>
                  <a:schemeClr val="tx1">
                    <a:lumMod val="75000"/>
                    <a:lumOff val="25000"/>
                  </a:schemeClr>
                </a:solidFill>
              </a:rPr>
              <a:t>{XX}</a:t>
            </a:r>
          </a:p>
          <a:p>
            <a:pPr algn="ctr"/>
            <a:r>
              <a:rPr lang="en-US" sz="2800" dirty="0">
                <a:solidFill>
                  <a:schemeClr val="accent4">
                    <a:lumMod val="50000"/>
                  </a:schemeClr>
                </a:solidFill>
              </a:rPr>
              <a:t>LIVES</a:t>
            </a:r>
            <a:r>
              <a:rPr lang="en-US" sz="2000" dirty="0"/>
              <a:t> </a:t>
            </a:r>
          </a:p>
          <a:p>
            <a:pPr algn="ctr"/>
            <a:r>
              <a:rPr lang="en-US" dirty="0"/>
              <a:t>and prevents</a:t>
            </a:r>
          </a:p>
          <a:p>
            <a:pPr algn="ctr"/>
            <a:r>
              <a:rPr lang="en-US" sz="3600" dirty="0">
                <a:solidFill>
                  <a:schemeClr val="tx1">
                    <a:lumMod val="75000"/>
                    <a:lumOff val="25000"/>
                  </a:schemeClr>
                </a:solidFill>
              </a:rPr>
              <a:t>{XX}</a:t>
            </a:r>
          </a:p>
          <a:p>
            <a:pPr algn="ctr"/>
            <a:r>
              <a:rPr lang="en-US" sz="2000" dirty="0">
                <a:solidFill>
                  <a:schemeClr val="accent4">
                    <a:lumMod val="50000"/>
                  </a:schemeClr>
                </a:solidFill>
              </a:rPr>
              <a:t>INJURIES</a:t>
            </a:r>
          </a:p>
        </p:txBody>
      </p:sp>
      <p:cxnSp>
        <p:nvCxnSpPr>
          <p:cNvPr id="14" name="Straight Connector 13" descr="&quot;  &quot;"/>
          <p:cNvCxnSpPr/>
          <p:nvPr/>
        </p:nvCxnSpPr>
        <p:spPr>
          <a:xfrm>
            <a:off x="8129848" y="5199468"/>
            <a:ext cx="3640974" cy="0"/>
          </a:xfrm>
          <a:prstGeom prst="line">
            <a:avLst/>
          </a:prstGeom>
        </p:spPr>
        <p:style>
          <a:lnRef idx="2">
            <a:schemeClr val="accent3"/>
          </a:lnRef>
          <a:fillRef idx="0">
            <a:schemeClr val="accent3"/>
          </a:fillRef>
          <a:effectRef idx="1">
            <a:schemeClr val="accent3"/>
          </a:effectRef>
          <a:fontRef idx="minor">
            <a:schemeClr val="tx1"/>
          </a:fontRef>
        </p:style>
      </p:cxnSp>
      <p:sp>
        <p:nvSpPr>
          <p:cNvPr id="19" name="Rectangle 18" descr="&quot;  &quot;"/>
          <p:cNvSpPr/>
          <p:nvPr/>
        </p:nvSpPr>
        <p:spPr>
          <a:xfrm>
            <a:off x="1212423" y="6383653"/>
            <a:ext cx="5560910" cy="144520"/>
          </a:xfrm>
          <a:prstGeom prst="rect">
            <a:avLst/>
          </a:prstGeom>
          <a:gradFill>
            <a:gsLst>
              <a:gs pos="0">
                <a:schemeClr val="accent1">
                  <a:lumMod val="5000"/>
                  <a:lumOff val="95000"/>
                </a:schemeClr>
              </a:gs>
              <a:gs pos="100000">
                <a:srgbClr val="D48E2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803813" y="6271396"/>
            <a:ext cx="5418668" cy="369332"/>
          </a:xfrm>
          <a:prstGeom prst="rect">
            <a:avLst/>
          </a:prstGeom>
          <a:noFill/>
        </p:spPr>
        <p:txBody>
          <a:bodyPr wrap="square" rtlCol="0">
            <a:spAutoFit/>
          </a:bodyPr>
          <a:lstStyle/>
          <a:p>
            <a:r>
              <a:rPr lang="en-US" b="1" i="1" dirty="0">
                <a:solidFill>
                  <a:schemeClr val="accent4">
                    <a:lumMod val="50000"/>
                  </a:schemeClr>
                </a:solidFill>
              </a:rPr>
              <a:t>HSIP. Take action today to save lives tomorrow.</a:t>
            </a:r>
          </a:p>
        </p:txBody>
      </p:sp>
      <p:sp>
        <p:nvSpPr>
          <p:cNvPr id="12" name="TextBox 11"/>
          <p:cNvSpPr txBox="1"/>
          <p:nvPr/>
        </p:nvSpPr>
        <p:spPr>
          <a:xfrm>
            <a:off x="1181945" y="6534946"/>
            <a:ext cx="6631093" cy="246221"/>
          </a:xfrm>
          <a:prstGeom prst="rect">
            <a:avLst/>
          </a:prstGeom>
          <a:noFill/>
        </p:spPr>
        <p:txBody>
          <a:bodyPr wrap="square" rtlCol="0">
            <a:spAutoFit/>
          </a:bodyPr>
          <a:lstStyle/>
          <a:p>
            <a:r>
              <a:rPr lang="en-US" sz="1000" dirty="0"/>
              <a:t>Source: </a:t>
            </a:r>
            <a:r>
              <a:rPr lang="en-US" sz="1000" dirty="0">
                <a:solidFill>
                  <a:srgbClr val="FF0000"/>
                </a:solidFill>
              </a:rPr>
              <a:t>{Insert your source}</a:t>
            </a:r>
          </a:p>
        </p:txBody>
      </p:sp>
      <p:sp>
        <p:nvSpPr>
          <p:cNvPr id="3" name="TextBox 2"/>
          <p:cNvSpPr txBox="1"/>
          <p:nvPr/>
        </p:nvSpPr>
        <p:spPr>
          <a:xfrm>
            <a:off x="1073791" y="6006517"/>
            <a:ext cx="3204594" cy="377136"/>
          </a:xfrm>
          <a:prstGeom prst="rect">
            <a:avLst/>
          </a:prstGeom>
          <a:noFill/>
        </p:spPr>
        <p:txBody>
          <a:bodyPr wrap="square" rtlCol="0">
            <a:spAutoFit/>
          </a:bodyPr>
          <a:lstStyle/>
          <a:p>
            <a:r>
              <a:rPr lang="en-US" dirty="0"/>
              <a:t>&lt;Insert your logo &gt;</a:t>
            </a:r>
          </a:p>
        </p:txBody>
      </p:sp>
    </p:spTree>
    <p:extLst>
      <p:ext uri="{BB962C8B-B14F-4D97-AF65-F5344CB8AC3E}">
        <p14:creationId xmlns:p14="http://schemas.microsoft.com/office/powerpoint/2010/main" val="2378155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n image of a divided roadway with bike lanes, crosswalks, and pedestrian crossing islands."/>
          <p:cNvPicPr>
            <a:picLocks noChangeAspect="1"/>
          </p:cNvPicPr>
          <p:nvPr/>
        </p:nvPicPr>
        <p:blipFill rotWithShape="1">
          <a:blip r:embed="rId3" cstate="print">
            <a:extLst>
              <a:ext uri="{28A0092B-C50C-407E-A947-70E740481C1C}">
                <a14:useLocalDpi xmlns:a14="http://schemas.microsoft.com/office/drawing/2010/main" val="0"/>
              </a:ext>
            </a:extLst>
          </a:blip>
          <a:srcRect t="23808"/>
          <a:stretch/>
        </p:blipFill>
        <p:spPr>
          <a:xfrm>
            <a:off x="-8750" y="0"/>
            <a:ext cx="12231231" cy="4457700"/>
          </a:xfrm>
          <a:prstGeom prst="rect">
            <a:avLst/>
          </a:prstGeom>
        </p:spPr>
      </p:pic>
      <p:sp>
        <p:nvSpPr>
          <p:cNvPr id="2" name="Title 1"/>
          <p:cNvSpPr>
            <a:spLocks noGrp="1"/>
          </p:cNvSpPr>
          <p:nvPr>
            <p:ph type="title"/>
          </p:nvPr>
        </p:nvSpPr>
        <p:spPr>
          <a:xfrm>
            <a:off x="838200" y="3355082"/>
            <a:ext cx="10972800" cy="681990"/>
          </a:xfrm>
        </p:spPr>
        <p:txBody>
          <a:bodyPr>
            <a:normAutofit fontScale="90000"/>
          </a:bodyPr>
          <a:lstStyle/>
          <a:p>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Data + HSIP = Safer Roads.</a:t>
            </a:r>
          </a:p>
        </p:txBody>
      </p:sp>
      <p:sp>
        <p:nvSpPr>
          <p:cNvPr id="8" name="TextBox 7"/>
          <p:cNvSpPr txBox="1"/>
          <p:nvPr/>
        </p:nvSpPr>
        <p:spPr>
          <a:xfrm>
            <a:off x="838200" y="4247386"/>
            <a:ext cx="10344150" cy="420628"/>
          </a:xfrm>
          <a:prstGeom prst="rect">
            <a:avLst/>
          </a:prstGeom>
          <a:noFill/>
        </p:spPr>
        <p:txBody>
          <a:bodyPr wrap="square" rtlCol="0">
            <a:spAutoFit/>
          </a:bodyPr>
          <a:lstStyle/>
          <a:p>
            <a:r>
              <a:rPr lang="en-US" sz="3200" b="1" baseline="30000" dirty="0">
                <a:solidFill>
                  <a:srgbClr val="8B2C1F"/>
                </a:solidFill>
              </a:rPr>
              <a:t>HSIP is objective, proactive, and consistent - it all adds up. </a:t>
            </a:r>
          </a:p>
        </p:txBody>
      </p:sp>
      <p:sp>
        <p:nvSpPr>
          <p:cNvPr id="7" name="Content Placeholder 6"/>
          <p:cNvSpPr>
            <a:spLocks noGrp="1"/>
          </p:cNvSpPr>
          <p:nvPr>
            <p:ph idx="1"/>
          </p:nvPr>
        </p:nvSpPr>
        <p:spPr>
          <a:xfrm>
            <a:off x="838200" y="4697669"/>
            <a:ext cx="10515600" cy="1585435"/>
          </a:xfrm>
        </p:spPr>
        <p:txBody>
          <a:bodyPr>
            <a:normAutofit/>
          </a:bodyPr>
          <a:lstStyle/>
          <a:p>
            <a:pPr marL="0" indent="0">
              <a:buNone/>
            </a:pPr>
            <a:r>
              <a:rPr lang="en-US" sz="2400" baseline="30000" dirty="0"/>
              <a:t>The Highway Safety Improvement Program (HSIP) provides exclusive funding and guidance for addressing safety issues with science-based, data-driven approaches that help agencies reach both short-term and long-term safety goals. </a:t>
            </a:r>
          </a:p>
          <a:p>
            <a:pPr marL="0" indent="0">
              <a:buNone/>
            </a:pPr>
            <a:r>
              <a:rPr lang="en-US" sz="2400" baseline="30000" dirty="0"/>
              <a:t>Leverage your data to diagnose safety issues and to quantify the costs and benefits of safety-related project alternatives. This leads to cost-effective, consistent, and sound investment decisions at the right locations. </a:t>
            </a:r>
          </a:p>
          <a:p>
            <a:pPr marL="0" indent="0">
              <a:buNone/>
            </a:pPr>
            <a:r>
              <a:rPr lang="en-US" sz="2400" baseline="30000" dirty="0"/>
              <a:t>Let the data lead you to the issues, and allow HSIP to help you solve them.</a:t>
            </a:r>
            <a:endParaRPr lang="en-US" sz="2400" dirty="0"/>
          </a:p>
        </p:txBody>
      </p:sp>
      <p:sp>
        <p:nvSpPr>
          <p:cNvPr id="5" name="Rectangle 4" descr="&quot;  &quot;"/>
          <p:cNvSpPr/>
          <p:nvPr/>
        </p:nvSpPr>
        <p:spPr>
          <a:xfrm>
            <a:off x="1212423" y="6383653"/>
            <a:ext cx="5560910" cy="144520"/>
          </a:xfrm>
          <a:prstGeom prst="rect">
            <a:avLst/>
          </a:prstGeom>
          <a:gradFill>
            <a:gsLst>
              <a:gs pos="0">
                <a:schemeClr val="accent1">
                  <a:lumMod val="5000"/>
                  <a:lumOff val="95000"/>
                </a:schemeClr>
              </a:gs>
              <a:gs pos="100000">
                <a:srgbClr val="8B2C1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803813" y="6260840"/>
            <a:ext cx="5418668" cy="400110"/>
          </a:xfrm>
          <a:prstGeom prst="rect">
            <a:avLst/>
          </a:prstGeom>
          <a:noFill/>
        </p:spPr>
        <p:txBody>
          <a:bodyPr wrap="square" rtlCol="0">
            <a:spAutoFit/>
          </a:bodyPr>
          <a:lstStyle/>
          <a:p>
            <a:r>
              <a:rPr lang="en-US" sz="2000" b="1" dirty="0">
                <a:solidFill>
                  <a:srgbClr val="8B2C1F"/>
                </a:solidFill>
              </a:rPr>
              <a:t>HSIP. Today’s data for tomorrow’s roads.</a:t>
            </a:r>
          </a:p>
        </p:txBody>
      </p:sp>
      <p:sp>
        <p:nvSpPr>
          <p:cNvPr id="9" name="TextBox 8"/>
          <p:cNvSpPr txBox="1"/>
          <p:nvPr/>
        </p:nvSpPr>
        <p:spPr>
          <a:xfrm>
            <a:off x="228600" y="6528173"/>
            <a:ext cx="4171950" cy="276999"/>
          </a:xfrm>
          <a:prstGeom prst="rect">
            <a:avLst/>
          </a:prstGeom>
          <a:noFill/>
        </p:spPr>
        <p:txBody>
          <a:bodyPr wrap="square" rtlCol="0">
            <a:spAutoFit/>
          </a:bodyPr>
          <a:lstStyle/>
          <a:p>
            <a:r>
              <a:rPr lang="en-US" sz="1200" dirty="0"/>
              <a:t>Photo Source: FHWA</a:t>
            </a:r>
          </a:p>
        </p:txBody>
      </p:sp>
    </p:spTree>
    <p:extLst>
      <p:ext uri="{BB962C8B-B14F-4D97-AF65-F5344CB8AC3E}">
        <p14:creationId xmlns:p14="http://schemas.microsoft.com/office/powerpoint/2010/main" val="563978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descr="&quot;  &quot;"/>
          <p:cNvSpPr/>
          <p:nvPr/>
        </p:nvSpPr>
        <p:spPr>
          <a:xfrm>
            <a:off x="0" y="0"/>
            <a:ext cx="787400" cy="6858000"/>
          </a:xfrm>
          <a:prstGeom prst="rect">
            <a:avLst/>
          </a:prstGeom>
          <a:solidFill>
            <a:srgbClr val="8B2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2425" y="617152"/>
            <a:ext cx="6631093" cy="369332"/>
          </a:xfrm>
          <a:prstGeom prst="rect">
            <a:avLst/>
          </a:prstGeom>
          <a:noFill/>
        </p:spPr>
        <p:txBody>
          <a:bodyPr wrap="square" rtlCol="0">
            <a:spAutoFit/>
          </a:bodyPr>
          <a:lstStyle/>
          <a:p>
            <a:r>
              <a:rPr lang="en-US" b="1" dirty="0">
                <a:solidFill>
                  <a:srgbClr val="8B2C1F"/>
                </a:solidFill>
              </a:rPr>
              <a:t>{Insert Header}</a:t>
            </a:r>
          </a:p>
        </p:txBody>
      </p:sp>
      <p:sp>
        <p:nvSpPr>
          <p:cNvPr id="7" name="TextBox 6"/>
          <p:cNvSpPr txBox="1"/>
          <p:nvPr/>
        </p:nvSpPr>
        <p:spPr>
          <a:xfrm>
            <a:off x="1212423" y="986484"/>
            <a:ext cx="9752061" cy="584775"/>
          </a:xfrm>
          <a:prstGeom prst="rect">
            <a:avLst/>
          </a:prstGeom>
          <a:noFill/>
        </p:spPr>
        <p:txBody>
          <a:bodyPr wrap="square" rtlCol="0">
            <a:spAutoFit/>
          </a:bodyPr>
          <a:lstStyle/>
          <a:p>
            <a:r>
              <a:rPr lang="en-US" sz="1600" dirty="0"/>
              <a:t>{(Refer to agency strategic plans, improvement plans, action plans. State one or more of the following.)</a:t>
            </a:r>
          </a:p>
          <a:p>
            <a:pPr lvl="0"/>
            <a:r>
              <a:rPr lang="en-US" sz="1600" dirty="0"/>
              <a:t>Insert agency objectives or defined performance measure targets or safety goals.}</a:t>
            </a:r>
          </a:p>
        </p:txBody>
      </p:sp>
      <p:sp>
        <p:nvSpPr>
          <p:cNvPr id="9" name="TextBox 8"/>
          <p:cNvSpPr txBox="1"/>
          <p:nvPr/>
        </p:nvSpPr>
        <p:spPr>
          <a:xfrm>
            <a:off x="1212423" y="1819079"/>
            <a:ext cx="6631093" cy="369332"/>
          </a:xfrm>
          <a:prstGeom prst="rect">
            <a:avLst/>
          </a:prstGeom>
          <a:noFill/>
        </p:spPr>
        <p:txBody>
          <a:bodyPr wrap="square" rtlCol="0">
            <a:spAutoFit/>
          </a:bodyPr>
          <a:lstStyle/>
          <a:p>
            <a:r>
              <a:rPr lang="en-US" dirty="0">
                <a:solidFill>
                  <a:srgbClr val="8B2C1F"/>
                </a:solidFill>
              </a:rPr>
              <a:t>The Strategy.</a:t>
            </a:r>
          </a:p>
        </p:txBody>
      </p:sp>
      <p:sp>
        <p:nvSpPr>
          <p:cNvPr id="8" name="TextBox 7"/>
          <p:cNvSpPr txBox="1"/>
          <p:nvPr/>
        </p:nvSpPr>
        <p:spPr>
          <a:xfrm>
            <a:off x="1212423" y="2188411"/>
            <a:ext cx="6631093" cy="646331"/>
          </a:xfrm>
          <a:prstGeom prst="rect">
            <a:avLst/>
          </a:prstGeom>
          <a:noFill/>
        </p:spPr>
        <p:txBody>
          <a:bodyPr wrap="square" rtlCol="0">
            <a:spAutoFit/>
          </a:bodyPr>
          <a:lstStyle/>
          <a:p>
            <a:pPr lvl="0"/>
            <a:r>
              <a:rPr lang="en-US" dirty="0"/>
              <a:t>{Insert agency safety initiatives/projects that are supported by HSIP and ties into objective(s) listed above.}</a:t>
            </a:r>
          </a:p>
        </p:txBody>
      </p:sp>
      <p:sp>
        <p:nvSpPr>
          <p:cNvPr id="10" name="TextBox 9"/>
          <p:cNvSpPr txBox="1"/>
          <p:nvPr/>
        </p:nvSpPr>
        <p:spPr>
          <a:xfrm>
            <a:off x="1212423" y="3136370"/>
            <a:ext cx="6631093" cy="369332"/>
          </a:xfrm>
          <a:prstGeom prst="rect">
            <a:avLst/>
          </a:prstGeom>
          <a:noFill/>
        </p:spPr>
        <p:txBody>
          <a:bodyPr wrap="square" rtlCol="0">
            <a:spAutoFit/>
          </a:bodyPr>
          <a:lstStyle/>
          <a:p>
            <a:r>
              <a:rPr lang="en-US" dirty="0">
                <a:solidFill>
                  <a:srgbClr val="8B2C1F"/>
                </a:solidFill>
              </a:rPr>
              <a:t>The Result.</a:t>
            </a:r>
          </a:p>
        </p:txBody>
      </p:sp>
      <p:sp>
        <p:nvSpPr>
          <p:cNvPr id="11" name="TextBox 10"/>
          <p:cNvSpPr txBox="1"/>
          <p:nvPr/>
        </p:nvSpPr>
        <p:spPr>
          <a:xfrm>
            <a:off x="1212423" y="3555663"/>
            <a:ext cx="6631093" cy="2308324"/>
          </a:xfrm>
          <a:prstGeom prst="rect">
            <a:avLst/>
          </a:prstGeom>
          <a:noFill/>
        </p:spPr>
        <p:txBody>
          <a:bodyPr wrap="square" rtlCol="0">
            <a:spAutoFit/>
          </a:bodyPr>
          <a:lstStyle/>
          <a:p>
            <a:r>
              <a:rPr lang="en-US" dirty="0"/>
              <a:t>{(Specify and quantify the accomplishments of the initiatives/projects by explaining the results with one or more of the following.)</a:t>
            </a:r>
          </a:p>
          <a:p>
            <a:pPr marL="285750" lvl="0" indent="-285750">
              <a:buFont typeface="Arial" panose="020B0604020202020204" pitchFamily="34" charset="0"/>
              <a:buChar char="•"/>
            </a:pPr>
            <a:r>
              <a:rPr lang="en-US" dirty="0"/>
              <a:t>Number of lives saved.</a:t>
            </a:r>
          </a:p>
          <a:p>
            <a:pPr marL="285750" lvl="0" indent="-285750">
              <a:buFont typeface="Arial" panose="020B0604020202020204" pitchFamily="34" charset="0"/>
              <a:buChar char="•"/>
            </a:pPr>
            <a:r>
              <a:rPr lang="en-US" dirty="0"/>
              <a:t>Number of crashes prevented.</a:t>
            </a:r>
          </a:p>
          <a:p>
            <a:pPr marL="285750" lvl="0" indent="-285750">
              <a:buFont typeface="Arial" panose="020B0604020202020204" pitchFamily="34" charset="0"/>
              <a:buChar char="•"/>
            </a:pPr>
            <a:r>
              <a:rPr lang="en-US" dirty="0"/>
              <a:t>Percentage of crashes or fatalities decreased.</a:t>
            </a:r>
          </a:p>
          <a:p>
            <a:pPr marL="285750" lvl="0" indent="-285750">
              <a:buFont typeface="Arial" panose="020B0604020202020204" pitchFamily="34" charset="0"/>
              <a:buChar char="•"/>
            </a:pPr>
            <a:r>
              <a:rPr lang="en-US" dirty="0"/>
              <a:t>Before/after studies.</a:t>
            </a:r>
          </a:p>
          <a:p>
            <a:pPr marL="285750" lvl="0" indent="-285750">
              <a:buFont typeface="Arial" panose="020B0604020202020204" pitchFamily="34" charset="0"/>
              <a:buChar char="•"/>
            </a:pPr>
            <a:r>
              <a:rPr lang="en-US" dirty="0"/>
              <a:t>Benefit/cost ratio.}</a:t>
            </a:r>
          </a:p>
        </p:txBody>
      </p:sp>
      <p:sp>
        <p:nvSpPr>
          <p:cNvPr id="2" name="TextBox 1"/>
          <p:cNvSpPr txBox="1"/>
          <p:nvPr/>
        </p:nvSpPr>
        <p:spPr>
          <a:xfrm>
            <a:off x="8235002" y="1883344"/>
            <a:ext cx="3478003" cy="707886"/>
          </a:xfrm>
          <a:prstGeom prst="rect">
            <a:avLst/>
          </a:prstGeom>
          <a:noFill/>
        </p:spPr>
        <p:txBody>
          <a:bodyPr wrap="none" rtlCol="0">
            <a:spAutoFit/>
          </a:bodyPr>
          <a:lstStyle/>
          <a:p>
            <a:pPr algn="ctr"/>
            <a:r>
              <a:rPr lang="en-US" sz="2000" dirty="0">
                <a:solidFill>
                  <a:srgbClr val="993300"/>
                </a:solidFill>
              </a:rPr>
              <a:t>{Funding approach,</a:t>
            </a:r>
          </a:p>
          <a:p>
            <a:pPr algn="ctr"/>
            <a:r>
              <a:rPr lang="en-US" sz="2000" dirty="0">
                <a:solidFill>
                  <a:srgbClr val="993300"/>
                </a:solidFill>
              </a:rPr>
              <a:t>actions/countermeasures/plan}</a:t>
            </a:r>
          </a:p>
        </p:txBody>
      </p:sp>
      <p:pic>
        <p:nvPicPr>
          <p:cNvPr id="3" name="Picture 2" descr="A graphic depicting a series of downward trending arrows. When used in conjunction with the text, the arrows convey that a certain percentage of proactive projects result in a certain percentage decrease in a safety measure like fatalities or injuri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3317" y="2667490"/>
            <a:ext cx="3381375" cy="2476500"/>
          </a:xfrm>
          <a:prstGeom prst="rect">
            <a:avLst/>
          </a:prstGeom>
        </p:spPr>
      </p:pic>
      <p:sp>
        <p:nvSpPr>
          <p:cNvPr id="5" name="TextBox 4"/>
          <p:cNvSpPr txBox="1"/>
          <p:nvPr/>
        </p:nvSpPr>
        <p:spPr>
          <a:xfrm>
            <a:off x="9617368" y="3354566"/>
            <a:ext cx="566181" cy="461665"/>
          </a:xfrm>
          <a:prstGeom prst="rect">
            <a:avLst/>
          </a:prstGeom>
          <a:noFill/>
        </p:spPr>
        <p:txBody>
          <a:bodyPr wrap="none" rtlCol="0">
            <a:spAutoFit/>
          </a:bodyPr>
          <a:lstStyle/>
          <a:p>
            <a:r>
              <a:rPr lang="en-US" sz="2400" b="1" dirty="0">
                <a:solidFill>
                  <a:srgbClr val="155B76"/>
                </a:solidFill>
              </a:rPr>
              <a:t>{X}</a:t>
            </a:r>
          </a:p>
        </p:txBody>
      </p:sp>
      <p:sp>
        <p:nvSpPr>
          <p:cNvPr id="18" name="TextBox 17"/>
          <p:cNvSpPr txBox="1"/>
          <p:nvPr/>
        </p:nvSpPr>
        <p:spPr>
          <a:xfrm>
            <a:off x="9385733" y="4663325"/>
            <a:ext cx="1029449" cy="461665"/>
          </a:xfrm>
          <a:prstGeom prst="rect">
            <a:avLst/>
          </a:prstGeom>
          <a:noFill/>
        </p:spPr>
        <p:txBody>
          <a:bodyPr wrap="none" rtlCol="0">
            <a:spAutoFit/>
          </a:bodyPr>
          <a:lstStyle/>
          <a:p>
            <a:r>
              <a:rPr lang="en-US" sz="2400" b="1" dirty="0">
                <a:solidFill>
                  <a:srgbClr val="155B76"/>
                </a:solidFill>
              </a:rPr>
              <a:t>{XX %}</a:t>
            </a:r>
          </a:p>
        </p:txBody>
      </p:sp>
      <p:sp>
        <p:nvSpPr>
          <p:cNvPr id="15" name="TextBox 14"/>
          <p:cNvSpPr txBox="1"/>
          <p:nvPr/>
        </p:nvSpPr>
        <p:spPr>
          <a:xfrm>
            <a:off x="8111702" y="5198380"/>
            <a:ext cx="3601303" cy="707886"/>
          </a:xfrm>
          <a:prstGeom prst="rect">
            <a:avLst/>
          </a:prstGeom>
          <a:noFill/>
        </p:spPr>
        <p:txBody>
          <a:bodyPr wrap="square" rtlCol="0">
            <a:spAutoFit/>
          </a:bodyPr>
          <a:lstStyle/>
          <a:p>
            <a:pPr algn="ctr"/>
            <a:r>
              <a:rPr lang="en-US" sz="2000" dirty="0">
                <a:solidFill>
                  <a:srgbClr val="993300"/>
                </a:solidFill>
              </a:rPr>
              <a:t>{Decrease in Fatalities/ Fatality Rate/Injuries etc.}</a:t>
            </a:r>
          </a:p>
        </p:txBody>
      </p:sp>
      <p:sp>
        <p:nvSpPr>
          <p:cNvPr id="20" name="Rectangle 19" descr="&quot;  &quot;"/>
          <p:cNvSpPr/>
          <p:nvPr/>
        </p:nvSpPr>
        <p:spPr>
          <a:xfrm>
            <a:off x="1212423" y="6383653"/>
            <a:ext cx="5560910" cy="144520"/>
          </a:xfrm>
          <a:prstGeom prst="rect">
            <a:avLst/>
          </a:prstGeom>
          <a:gradFill>
            <a:gsLst>
              <a:gs pos="0">
                <a:schemeClr val="accent1">
                  <a:lumMod val="5000"/>
                  <a:lumOff val="95000"/>
                </a:schemeClr>
              </a:gs>
              <a:gs pos="100000">
                <a:srgbClr val="8B2C1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803813" y="6271396"/>
            <a:ext cx="5418668" cy="369332"/>
          </a:xfrm>
          <a:prstGeom prst="rect">
            <a:avLst/>
          </a:prstGeom>
          <a:noFill/>
        </p:spPr>
        <p:txBody>
          <a:bodyPr wrap="square" rtlCol="0">
            <a:spAutoFit/>
          </a:bodyPr>
          <a:lstStyle/>
          <a:p>
            <a:r>
              <a:rPr lang="en-US" b="1" i="1" dirty="0">
                <a:solidFill>
                  <a:srgbClr val="8B2C1F"/>
                </a:solidFill>
              </a:rPr>
              <a:t>Use data to invest your HSIP funds effectively.</a:t>
            </a:r>
          </a:p>
        </p:txBody>
      </p:sp>
      <p:sp>
        <p:nvSpPr>
          <p:cNvPr id="12" name="TextBox 11"/>
          <p:cNvSpPr txBox="1"/>
          <p:nvPr/>
        </p:nvSpPr>
        <p:spPr>
          <a:xfrm>
            <a:off x="1212425" y="6534946"/>
            <a:ext cx="6631093" cy="246221"/>
          </a:xfrm>
          <a:prstGeom prst="rect">
            <a:avLst/>
          </a:prstGeom>
          <a:noFill/>
        </p:spPr>
        <p:txBody>
          <a:bodyPr wrap="square" rtlCol="0">
            <a:spAutoFit/>
          </a:bodyPr>
          <a:lstStyle/>
          <a:p>
            <a:r>
              <a:rPr lang="en-US" sz="1000" dirty="0"/>
              <a:t>Source: </a:t>
            </a:r>
            <a:r>
              <a:rPr lang="en-US" sz="1000" dirty="0">
                <a:solidFill>
                  <a:srgbClr val="FF0000"/>
                </a:solidFill>
              </a:rPr>
              <a:t>{Insert your source}</a:t>
            </a:r>
          </a:p>
        </p:txBody>
      </p:sp>
      <p:sp>
        <p:nvSpPr>
          <p:cNvPr id="4" name="TextBox 3"/>
          <p:cNvSpPr txBox="1"/>
          <p:nvPr/>
        </p:nvSpPr>
        <p:spPr>
          <a:xfrm>
            <a:off x="1132514" y="5981350"/>
            <a:ext cx="3288484" cy="369332"/>
          </a:xfrm>
          <a:prstGeom prst="rect">
            <a:avLst/>
          </a:prstGeom>
          <a:noFill/>
        </p:spPr>
        <p:txBody>
          <a:bodyPr wrap="square" rtlCol="0">
            <a:spAutoFit/>
          </a:bodyPr>
          <a:lstStyle/>
          <a:p>
            <a:r>
              <a:rPr lang="en-US" dirty="0"/>
              <a:t>&lt;Insert your logo &gt;</a:t>
            </a:r>
          </a:p>
        </p:txBody>
      </p:sp>
    </p:spTree>
    <p:extLst>
      <p:ext uri="{BB962C8B-B14F-4D97-AF65-F5344CB8AC3E}">
        <p14:creationId xmlns:p14="http://schemas.microsoft.com/office/powerpoint/2010/main" val="2135239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sisl xmlns:xsi="http://www.w3.org/2001/XMLSchema-instance" xmlns:xsd="http://www.w3.org/2001/XMLSchema" xmlns="http://www.boldonjames.com/2008/01/sie/internal/label" sislVersion="0" policy="c8d5760e-638a-47e8-9e2e-1226c2cb268d" origin="userSelected">
  <element uid="42834bfb-1ec1-4beb-bd64-eb83fb3cb3f3" value=""/>
</sisl>
</file>

<file path=customXml/item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TEVJRE9TLUNPUlBcZXJjaXNsaXM8L1VzZXJOYW1lPjxEYXRlVGltZT4zLzE2LzIwMjEgNToyOTowMyBQTTwvRGF0ZVRpbWU+PExhYmVsU3RyaW5nPlVucmVzdHJpY3RlZDwvTGFiZWxTdHJpbmc+PC9pdGVtPjwvbGFiZWxIaXN0b3J5Pg==</Value>
</WrappedLabelHistory>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7243C7-11E1-4586-AAE3-57D01E95AE77}">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38D3A6D8-8C88-4A2A-885F-13864C705441}">
  <ds:schemaRefs>
    <ds:schemaRef ds:uri="http://www.w3.org/2001/XMLSchema"/>
    <ds:schemaRef ds:uri="http://www.boldonjames.com/2016/02/Classifier/internal/wrappedLabelHistory"/>
  </ds:schemaRefs>
</ds:datastoreItem>
</file>

<file path=customXml/itemProps3.xml><?xml version="1.0" encoding="utf-8"?>
<ds:datastoreItem xmlns:ds="http://schemas.openxmlformats.org/officeDocument/2006/customXml" ds:itemID="{B427D75C-4CFF-487D-9627-0FCD2FE54595}"/>
</file>

<file path=customXml/itemProps4.xml><?xml version="1.0" encoding="utf-8"?>
<ds:datastoreItem xmlns:ds="http://schemas.openxmlformats.org/officeDocument/2006/customXml" ds:itemID="{07154BB0-676B-4BF5-A411-78BB1765988F}"/>
</file>

<file path=customXml/itemProps5.xml><?xml version="1.0" encoding="utf-8"?>
<ds:datastoreItem xmlns:ds="http://schemas.openxmlformats.org/officeDocument/2006/customXml" ds:itemID="{C4E5E72C-4A21-4518-93D6-FC929BC6D34B}"/>
</file>

<file path=docProps/app.xml><?xml version="1.0" encoding="utf-8"?>
<Properties xmlns="http://schemas.openxmlformats.org/officeDocument/2006/extended-properties" xmlns:vt="http://schemas.openxmlformats.org/officeDocument/2006/docPropsVTypes">
  <TotalTime>473</TotalTime>
  <Words>1035</Words>
  <Application>Microsoft Office PowerPoint</Application>
  <PresentationFormat>Widescreen</PresentationFormat>
  <Paragraphs>118</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HSIP. Get Them Home Safely.</vt:lpstr>
      <vt:lpstr>PowerPoint Presentation</vt:lpstr>
      <vt:lpstr>How do we take steps towards a safer future?</vt:lpstr>
      <vt:lpstr>PowerPoint Presentation</vt:lpstr>
      <vt:lpstr>Data + HSIP = Safer Roads.</vt:lpstr>
      <vt:lpstr>PowerPoint Presentation</vt:lpstr>
    </vt:vector>
  </TitlesOfParts>
  <Company>Leidos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FHWA</dc:creator>
  <cp:lastModifiedBy>Scurry, Karen (FHWA)</cp:lastModifiedBy>
  <cp:revision>43</cp:revision>
  <dcterms:created xsi:type="dcterms:W3CDTF">2021-03-16T17:22:39Z</dcterms:created>
  <dcterms:modified xsi:type="dcterms:W3CDTF">2021-04-22T20:38:59Z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90c4639d-0895-4fa7-afb0-290913060a2b</vt:lpwstr>
  </property>
  <property fmtid="{D5CDD505-2E9C-101B-9397-08002B2CF9AE}" pid="3" name="bjSaver">
    <vt:lpwstr>hLWzktOArxBnB4CRHGkhvRnGmqrG4x0y</vt:lpwstr>
  </property>
  <property fmtid="{D5CDD505-2E9C-101B-9397-08002B2CF9AE}" pid="4" name="bjDocumentLabelXML">
    <vt:lpwstr>&lt;?xml version="1.0" encoding="us-ascii"?&gt;&lt;sisl xmlns:xsi="http://www.w3.org/2001/XMLSchema-instance" xmlns:xsd="http://www.w3.org/2001/XMLSchema" sislVersion="0" policy="c8d5760e-638a-47e8-9e2e-1226c2cb268d" origin="userSelected" xmlns="http://www.boldonj</vt:lpwstr>
  </property>
  <property fmtid="{D5CDD505-2E9C-101B-9397-08002B2CF9AE}" pid="5" name="bjDocumentLabelXML-0">
    <vt:lpwstr>ames.com/2008/01/sie/internal/label"&gt;&lt;element uid="42834bfb-1ec1-4beb-bd64-eb83fb3cb3f3" value="" /&gt;&lt;/sisl&gt;</vt:lpwstr>
  </property>
  <property fmtid="{D5CDD505-2E9C-101B-9397-08002B2CF9AE}" pid="6" name="bjDocumentSecurityLabel">
    <vt:lpwstr>Unrestricted</vt:lpwstr>
  </property>
  <property fmtid="{D5CDD505-2E9C-101B-9397-08002B2CF9AE}" pid="7" name="bjLabelHistoryID">
    <vt:lpwstr>{38D3A6D8-8C88-4A2A-885F-13864C705441}</vt:lpwstr>
  </property>
</Properties>
</file>